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364" r:id="rId2"/>
    <p:sldId id="256" r:id="rId3"/>
    <p:sldId id="302" r:id="rId4"/>
    <p:sldId id="279" r:id="rId5"/>
    <p:sldId id="357" r:id="rId6"/>
    <p:sldId id="327" r:id="rId7"/>
    <p:sldId id="361" r:id="rId8"/>
    <p:sldId id="362" r:id="rId9"/>
    <p:sldId id="316" r:id="rId10"/>
    <p:sldId id="365" r:id="rId11"/>
    <p:sldId id="366" r:id="rId12"/>
    <p:sldId id="367" r:id="rId13"/>
    <p:sldId id="347" r:id="rId14"/>
    <p:sldId id="368" r:id="rId15"/>
    <p:sldId id="369" r:id="rId16"/>
    <p:sldId id="370" r:id="rId17"/>
    <p:sldId id="371" r:id="rId18"/>
    <p:sldId id="363" r:id="rId19"/>
    <p:sldId id="355" r:id="rId20"/>
    <p:sldId id="354" r:id="rId21"/>
    <p:sldId id="276" r:id="rId22"/>
    <p:sldId id="356" r:id="rId23"/>
    <p:sldId id="314" r:id="rId24"/>
    <p:sldId id="330" r:id="rId25"/>
    <p:sldId id="35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6EB"/>
    <a:srgbClr val="F0EAE1"/>
    <a:srgbClr val="E4D6C8"/>
    <a:srgbClr val="AFC7D3"/>
    <a:srgbClr val="0070C0"/>
    <a:srgbClr val="F8B417"/>
    <a:srgbClr val="0087B2"/>
    <a:srgbClr val="F26648"/>
    <a:srgbClr val="6D9FB1"/>
    <a:srgbClr val="F79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22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17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49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A29D4-19AA-E5C4-6329-F0B6A9B31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FC358-8D5C-0BA3-F2C5-717220805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994AB7-CEF0-8F2D-6B94-5EC056D67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3E2FD-6B81-ABB7-5488-764C47DA8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62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C0E56-DBE5-C0DB-4DD3-C0F354F18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FB15D0-A4C7-EFD1-92E8-0646B120F3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7EC045-D523-DBBC-F08E-5E3E3389B7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D0194-98AC-80DE-8546-2A268BF3C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14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64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36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72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https://www.youtube.com/watch?v=bkWHK0_OmJM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524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58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91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37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57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34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88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53465" y="1471871"/>
            <a:ext cx="5918735" cy="128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2. technique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0242" y="505940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kĩ</a:t>
            </a:r>
            <a:r>
              <a:rPr lang="en-US" sz="4800" dirty="0"/>
              <a:t> </a:t>
            </a:r>
            <a:r>
              <a:rPr lang="en-US" sz="4800" dirty="0" err="1"/>
              <a:t>thuật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23071" y="3590333"/>
            <a:ext cx="25474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</a:rPr>
              <a:t>tekˈniːk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pic>
        <p:nvPicPr>
          <p:cNvPr id="5" name="fragrance__gb_1">
            <a:hlinkClick r:id="" action="ppaction://media"/>
            <a:extLst>
              <a:ext uri="{FF2B5EF4-FFF2-40B4-BE49-F238E27FC236}">
                <a16:creationId xmlns:a16="http://schemas.microsoft.com/office/drawing/2014/main" id="{2A43C7F2-FC20-8FB7-50A4-CC5AB23F6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442" y="3701031"/>
            <a:ext cx="609600" cy="609600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8268C92E-5B9A-7F39-1055-1A39BB449C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545336" cy="154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7038442-167D-9EA0-E78C-A791C09B8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838" y="2559555"/>
            <a:ext cx="5081720" cy="350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0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53465" y="1471871"/>
            <a:ext cx="6979439" cy="128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3. shorten the process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9253" y="4555132"/>
            <a:ext cx="4967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Rút </a:t>
            </a:r>
            <a:r>
              <a:rPr lang="en-US" sz="4800" dirty="0" err="1"/>
              <a:t>ngắn</a:t>
            </a:r>
            <a:r>
              <a:rPr lang="en-US" sz="4800" dirty="0"/>
              <a:t> </a:t>
            </a:r>
            <a:r>
              <a:rPr lang="en-US" sz="4800" dirty="0" err="1"/>
              <a:t>quy</a:t>
            </a:r>
            <a:r>
              <a:rPr lang="en-US" sz="4800" dirty="0"/>
              <a:t> </a:t>
            </a:r>
            <a:r>
              <a:rPr lang="en-US" sz="4800" dirty="0" err="1"/>
              <a:t>trình</a:t>
            </a:r>
            <a:endParaRPr lang="en-US" sz="6600" dirty="0"/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8268C92E-5B9A-7F39-1055-1A39BB449C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545336" cy="154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34B0069-F698-62F0-E6EF-435083D04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506" y="1799632"/>
            <a:ext cx="5033134" cy="439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1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07193" y="1445217"/>
            <a:ext cx="5344447" cy="128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4. layer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0242" y="505940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Lớp</a:t>
            </a:r>
            <a:r>
              <a:rPr lang="en-US" sz="4800" dirty="0"/>
              <a:t>, </a:t>
            </a:r>
            <a:r>
              <a:rPr lang="en-US" sz="4800" dirty="0" err="1"/>
              <a:t>tầng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924249" y="3590333"/>
            <a:ext cx="21451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</a:rPr>
              <a:t>leɪ.ər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2876DE-75F0-D54E-830A-A1F8E62B6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361" y="1927720"/>
            <a:ext cx="4724463" cy="438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24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53465" y="1471871"/>
            <a:ext cx="5344447" cy="128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5. fragrance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0242" y="505940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hương</a:t>
            </a:r>
            <a:r>
              <a:rPr lang="en-US" sz="4800" dirty="0"/>
              <a:t> </a:t>
            </a:r>
            <a:r>
              <a:rPr lang="en-US" sz="4800" dirty="0" err="1"/>
              <a:t>thơm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73873" y="3590333"/>
            <a:ext cx="32458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dirty="0">
                <a:solidFill>
                  <a:srgbClr val="002060"/>
                </a:solidFill>
              </a:rPr>
              <a:t>ˈ</a:t>
            </a:r>
            <a:r>
              <a:rPr lang="en-US" sz="4800" dirty="0" err="1">
                <a:solidFill>
                  <a:srgbClr val="002060"/>
                </a:solidFill>
              </a:rPr>
              <a:t>freɪɡrəns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DCF4E6-91F8-66C8-F927-2498C6E80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828" y="2114581"/>
            <a:ext cx="5757645" cy="3569407"/>
          </a:xfrm>
          <a:prstGeom prst="rect">
            <a:avLst/>
          </a:prstGeom>
        </p:spPr>
      </p:pic>
      <p:pic>
        <p:nvPicPr>
          <p:cNvPr id="5" name="fragrance__gb_1">
            <a:hlinkClick r:id="" action="ppaction://media"/>
            <a:extLst>
              <a:ext uri="{FF2B5EF4-FFF2-40B4-BE49-F238E27FC236}">
                <a16:creationId xmlns:a16="http://schemas.microsoft.com/office/drawing/2014/main" id="{2A43C7F2-FC20-8FB7-50A4-CC5AB23F6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442" y="3701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53465" y="1471871"/>
            <a:ext cx="5344447" cy="128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6. clay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0242" y="505940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Đất</a:t>
            </a:r>
            <a:r>
              <a:rPr lang="en-US" sz="4800" dirty="0"/>
              <a:t> </a:t>
            </a:r>
            <a:r>
              <a:rPr lang="en-US" sz="4800" dirty="0" err="1"/>
              <a:t>sét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11186" y="3590333"/>
            <a:ext cx="15712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</a:rPr>
              <a:t>kleɪ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87DACF6-AC87-4588-F5C6-E2C25D045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6" y="1992968"/>
            <a:ext cx="5788152" cy="375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76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53465" y="1471871"/>
            <a:ext cx="5344447" cy="128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7. original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0242" y="5059407"/>
            <a:ext cx="40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Nguyên </a:t>
            </a:r>
            <a:r>
              <a:rPr lang="en-US" sz="4800" dirty="0" err="1"/>
              <a:t>bản</a:t>
            </a:r>
            <a:r>
              <a:rPr lang="en-US" sz="4800" dirty="0"/>
              <a:t>, </a:t>
            </a:r>
            <a:r>
              <a:rPr lang="en-US" sz="4800" dirty="0" err="1"/>
              <a:t>nguyên</a:t>
            </a:r>
            <a:r>
              <a:rPr lang="en-US" sz="4800" dirty="0"/>
              <a:t> </a:t>
            </a:r>
            <a:r>
              <a:rPr lang="en-US" sz="4800" dirty="0" err="1"/>
              <a:t>gốc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226141" y="3590333"/>
            <a:ext cx="35413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</a:rPr>
              <a:t>əˈrɪdʒ.ən.əl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B3D8584-1963-1FB3-3BA0-A95F0F023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566" y="1316736"/>
            <a:ext cx="4965192" cy="496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63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A9E25-1FA6-4CC2-0260-DA9EF5D96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4D3BBC1-597F-6BF8-F15C-8B54203E2E3E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0669AFED-5482-2A26-BA9B-DD2E90627E11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>
              <a:extLst>
                <a:ext uri="{FF2B5EF4-FFF2-40B4-BE49-F238E27FC236}">
                  <a16:creationId xmlns:a16="http://schemas.microsoft.com/office/drawing/2014/main" id="{7AE7A399-794A-6A5B-F6EF-911E49BA4331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>
              <a:extLst>
                <a:ext uri="{FF2B5EF4-FFF2-40B4-BE49-F238E27FC236}">
                  <a16:creationId xmlns:a16="http://schemas.microsoft.com/office/drawing/2014/main" id="{22D8D183-7CD5-250D-CA51-7269A2F8B40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F7EE91CE-62B3-E2EB-0F17-9D99F31EB850}"/>
              </a:ext>
            </a:extLst>
          </p:cNvPr>
          <p:cNvSpPr txBox="1">
            <a:spLocks/>
          </p:cNvSpPr>
          <p:nvPr/>
        </p:nvSpPr>
        <p:spPr>
          <a:xfrm>
            <a:off x="253465" y="1471871"/>
            <a:ext cx="5973599" cy="128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8. function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678557-9D8E-C94E-25CE-A868F3C3E7D1}"/>
              </a:ext>
            </a:extLst>
          </p:cNvPr>
          <p:cNvSpPr/>
          <p:nvPr/>
        </p:nvSpPr>
        <p:spPr>
          <a:xfrm>
            <a:off x="689930" y="5095983"/>
            <a:ext cx="60583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công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r>
              <a:rPr lang="en-US" sz="4800" dirty="0"/>
              <a:t>/</a:t>
            </a:r>
            <a:r>
              <a:rPr lang="en-US" sz="4800" dirty="0" err="1"/>
              <a:t>chức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endParaRPr lang="en-US" sz="6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FB2961-8E7F-9F0A-7FA5-2D0A0FF6ADAC}"/>
              </a:ext>
            </a:extLst>
          </p:cNvPr>
          <p:cNvSpPr/>
          <p:nvPr/>
        </p:nvSpPr>
        <p:spPr>
          <a:xfrm>
            <a:off x="1577198" y="3590333"/>
            <a:ext cx="28392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</a:rPr>
              <a:t>fʌŋk.ʃən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417F65-BAAD-5D0A-13A6-CC6D3F691DD7}"/>
              </a:ext>
            </a:extLst>
          </p:cNvPr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2578E92-210A-6AB3-CDC3-0630147AE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528" y="1471871"/>
            <a:ext cx="4745736" cy="47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8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A1E6D-573A-59FD-6A10-67CCC6CEC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23A4063-BF14-500D-1D1E-598FF4837620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33651B8A-DAB9-468B-BC1B-A448554814B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>
              <a:extLst>
                <a:ext uri="{FF2B5EF4-FFF2-40B4-BE49-F238E27FC236}">
                  <a16:creationId xmlns:a16="http://schemas.microsoft.com/office/drawing/2014/main" id="{2757B881-0782-6BF3-6C14-DC3BC732195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>
              <a:extLst>
                <a:ext uri="{FF2B5EF4-FFF2-40B4-BE49-F238E27FC236}">
                  <a16:creationId xmlns:a16="http://schemas.microsoft.com/office/drawing/2014/main" id="{10ADE65E-9411-DFFE-2DE4-C53C6BAC5EBF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69EE9DB-A5D1-2A18-0FB7-86B6E0CC3D76}"/>
              </a:ext>
            </a:extLst>
          </p:cNvPr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D985F9C1-E31A-9571-0002-5F756DE16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48882"/>
              </p:ext>
            </p:extLst>
          </p:nvPr>
        </p:nvGraphicFramePr>
        <p:xfrm>
          <a:off x="322072" y="1073466"/>
          <a:ext cx="11363961" cy="5478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9032">
                  <a:extLst>
                    <a:ext uri="{9D8B030D-6E8A-4147-A177-3AD203B41FA5}">
                      <a16:colId xmlns:a16="http://schemas.microsoft.com/office/drawing/2014/main" val="2009857915"/>
                    </a:ext>
                  </a:extLst>
                </a:gridCol>
                <a:gridCol w="3300984">
                  <a:extLst>
                    <a:ext uri="{9D8B030D-6E8A-4147-A177-3AD203B41FA5}">
                      <a16:colId xmlns:a16="http://schemas.microsoft.com/office/drawing/2014/main" val="946741786"/>
                    </a:ext>
                  </a:extLst>
                </a:gridCol>
                <a:gridCol w="4123945">
                  <a:extLst>
                    <a:ext uri="{9D8B030D-6E8A-4147-A177-3AD203B41FA5}">
                      <a16:colId xmlns:a16="http://schemas.microsoft.com/office/drawing/2014/main" val="2499283510"/>
                    </a:ext>
                  </a:extLst>
                </a:gridCol>
              </a:tblGrid>
              <a:tr h="608758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697938"/>
                  </a:ext>
                </a:extLst>
              </a:tr>
              <a:tr h="608758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preserve (v)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prɪˈzɜːv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423185"/>
                  </a:ext>
                </a:extLst>
              </a:tr>
              <a:tr h="608758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technique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tekˈniːk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87718"/>
                  </a:ext>
                </a:extLst>
              </a:tr>
              <a:tr h="608758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shorten the process (v)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864104"/>
                  </a:ext>
                </a:extLst>
              </a:tr>
              <a:tr h="608758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layer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leɪ.ər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089811"/>
                  </a:ext>
                </a:extLst>
              </a:tr>
              <a:tr h="608758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fragrance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freɪɡrəns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460634"/>
                  </a:ext>
                </a:extLst>
              </a:tr>
              <a:tr h="608758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clay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kleɪ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sét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973019"/>
                  </a:ext>
                </a:extLst>
              </a:tr>
              <a:tr h="608758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original (adj)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əˈrɪdʒ.ən.əl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972353"/>
                  </a:ext>
                </a:extLst>
              </a:tr>
              <a:tr h="608758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function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fʌŋk.ʃən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584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57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160964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introducing different places with special products. Match each highlighted word with its definition.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60586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3CA17-D2EC-47C9-F7A2-B44748727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8"/>
          <a:stretch/>
        </p:blipFill>
        <p:spPr>
          <a:xfrm>
            <a:off x="1078802" y="2008859"/>
            <a:ext cx="9596583" cy="4767040"/>
          </a:xfrm>
          <a:prstGeom prst="rect">
            <a:avLst/>
          </a:prstGeom>
        </p:spPr>
      </p:pic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BFA61727-DBD7-6381-C971-CC4FD29F92F6}"/>
              </a:ext>
            </a:extLst>
          </p:cNvPr>
          <p:cNvCxnSpPr/>
          <p:nvPr/>
        </p:nvCxnSpPr>
        <p:spPr>
          <a:xfrm>
            <a:off x="9034272" y="3502152"/>
            <a:ext cx="6217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Đường nối Thẳng 4">
            <a:hlinkClick r:id="rId4" action="ppaction://hlinksldjump"/>
            <a:extLst>
              <a:ext uri="{FF2B5EF4-FFF2-40B4-BE49-F238E27FC236}">
                <a16:creationId xmlns:a16="http://schemas.microsoft.com/office/drawing/2014/main" id="{5319F67C-8C76-99F4-7B07-97FCB3BBB907}"/>
              </a:ext>
            </a:extLst>
          </p:cNvPr>
          <p:cNvCxnSpPr>
            <a:cxnSpLocks/>
          </p:cNvCxnSpPr>
          <p:nvPr/>
        </p:nvCxnSpPr>
        <p:spPr>
          <a:xfrm>
            <a:off x="7760208" y="3755136"/>
            <a:ext cx="21244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48EA5943-8F08-EADA-F090-4D48C228A84D}"/>
              </a:ext>
            </a:extLst>
          </p:cNvPr>
          <p:cNvCxnSpPr>
            <a:cxnSpLocks/>
          </p:cNvCxnSpPr>
          <p:nvPr/>
        </p:nvCxnSpPr>
        <p:spPr>
          <a:xfrm>
            <a:off x="7696200" y="4020312"/>
            <a:ext cx="3596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Đường nối Thẳng 9">
            <a:hlinkClick r:id="rId4" action="ppaction://hlinksldjump"/>
            <a:extLst>
              <a:ext uri="{FF2B5EF4-FFF2-40B4-BE49-F238E27FC236}">
                <a16:creationId xmlns:a16="http://schemas.microsoft.com/office/drawing/2014/main" id="{76C0AA4E-FE9A-758F-FCD1-E04BC3A824EF}"/>
              </a:ext>
            </a:extLst>
          </p:cNvPr>
          <p:cNvCxnSpPr>
            <a:cxnSpLocks/>
          </p:cNvCxnSpPr>
          <p:nvPr/>
        </p:nvCxnSpPr>
        <p:spPr>
          <a:xfrm>
            <a:off x="4041648" y="3246120"/>
            <a:ext cx="1371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71A501DB-3E87-63F5-2C56-D44EF047D870}"/>
              </a:ext>
            </a:extLst>
          </p:cNvPr>
          <p:cNvCxnSpPr>
            <a:cxnSpLocks/>
          </p:cNvCxnSpPr>
          <p:nvPr/>
        </p:nvCxnSpPr>
        <p:spPr>
          <a:xfrm flipV="1">
            <a:off x="3105912" y="3502152"/>
            <a:ext cx="935736" cy="1524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70D42E97-F89B-1326-E669-870EEB9C1B41}"/>
              </a:ext>
            </a:extLst>
          </p:cNvPr>
          <p:cNvCxnSpPr>
            <a:cxnSpLocks/>
          </p:cNvCxnSpPr>
          <p:nvPr/>
        </p:nvCxnSpPr>
        <p:spPr>
          <a:xfrm>
            <a:off x="3611880" y="4020312"/>
            <a:ext cx="133502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BEB6AB84-8292-8013-E570-D1CB73F96360}"/>
              </a:ext>
            </a:extLst>
          </p:cNvPr>
          <p:cNvCxnSpPr>
            <a:cxnSpLocks/>
          </p:cNvCxnSpPr>
          <p:nvPr/>
        </p:nvCxnSpPr>
        <p:spPr>
          <a:xfrm>
            <a:off x="2859024" y="4282440"/>
            <a:ext cx="2663952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E029062-2484-B9E1-842E-792848D48D94}"/>
              </a:ext>
            </a:extLst>
          </p:cNvPr>
          <p:cNvCxnSpPr>
            <a:cxnSpLocks/>
          </p:cNvCxnSpPr>
          <p:nvPr/>
        </p:nvCxnSpPr>
        <p:spPr>
          <a:xfrm>
            <a:off x="2336292" y="4514088"/>
            <a:ext cx="104546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2A557E41-0ABC-27F4-26A6-27FDED8A2BD0}"/>
              </a:ext>
            </a:extLst>
          </p:cNvPr>
          <p:cNvCxnSpPr/>
          <p:nvPr/>
        </p:nvCxnSpPr>
        <p:spPr>
          <a:xfrm>
            <a:off x="8741664" y="4514088"/>
            <a:ext cx="978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D0E58CE-4E15-037D-802F-79376C55762F}"/>
              </a:ext>
            </a:extLst>
          </p:cNvPr>
          <p:cNvCxnSpPr>
            <a:cxnSpLocks/>
          </p:cNvCxnSpPr>
          <p:nvPr/>
        </p:nvCxnSpPr>
        <p:spPr>
          <a:xfrm>
            <a:off x="6361176" y="4767072"/>
            <a:ext cx="25359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D1BCB6B8-48CE-8AC6-669C-7A3B4647A72B}"/>
              </a:ext>
            </a:extLst>
          </p:cNvPr>
          <p:cNvCxnSpPr>
            <a:cxnSpLocks/>
          </p:cNvCxnSpPr>
          <p:nvPr/>
        </p:nvCxnSpPr>
        <p:spPr>
          <a:xfrm>
            <a:off x="9116568" y="5266944"/>
            <a:ext cx="10485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Đường nối Thẳng 34">
            <a:extLst>
              <a:ext uri="{FF2B5EF4-FFF2-40B4-BE49-F238E27FC236}">
                <a16:creationId xmlns:a16="http://schemas.microsoft.com/office/drawing/2014/main" id="{A0966696-6EFE-CF12-9727-8521A62E22F1}"/>
              </a:ext>
            </a:extLst>
          </p:cNvPr>
          <p:cNvCxnSpPr>
            <a:cxnSpLocks/>
          </p:cNvCxnSpPr>
          <p:nvPr/>
        </p:nvCxnSpPr>
        <p:spPr>
          <a:xfrm>
            <a:off x="6361176" y="5510784"/>
            <a:ext cx="1603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A19F33D8-EEA9-8959-D81F-D6CEC43FE90F}"/>
              </a:ext>
            </a:extLst>
          </p:cNvPr>
          <p:cNvCxnSpPr>
            <a:cxnSpLocks/>
          </p:cNvCxnSpPr>
          <p:nvPr/>
        </p:nvCxnSpPr>
        <p:spPr>
          <a:xfrm>
            <a:off x="2049780" y="6007608"/>
            <a:ext cx="320802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BD1D3A60-A549-3EB1-0E6A-39AE99003A3C}"/>
              </a:ext>
            </a:extLst>
          </p:cNvPr>
          <p:cNvCxnSpPr>
            <a:cxnSpLocks/>
          </p:cNvCxnSpPr>
          <p:nvPr/>
        </p:nvCxnSpPr>
        <p:spPr>
          <a:xfrm>
            <a:off x="2150364" y="6266688"/>
            <a:ext cx="104546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nối Thẳng 39">
            <a:extLst>
              <a:ext uri="{FF2B5EF4-FFF2-40B4-BE49-F238E27FC236}">
                <a16:creationId xmlns:a16="http://schemas.microsoft.com/office/drawing/2014/main" id="{3A09B04B-A36E-0A07-F7D3-1D8DF9D4D5C7}"/>
              </a:ext>
            </a:extLst>
          </p:cNvPr>
          <p:cNvCxnSpPr>
            <a:cxnSpLocks/>
          </p:cNvCxnSpPr>
          <p:nvPr/>
        </p:nvCxnSpPr>
        <p:spPr>
          <a:xfrm>
            <a:off x="3901440" y="5772912"/>
            <a:ext cx="142036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7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177481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introducing different places with special products. Match each highlighted word with its definition.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60586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F0A82C-1CFC-8BEF-4C3F-1437A5915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047"/>
          <a:stretch/>
        </p:blipFill>
        <p:spPr>
          <a:xfrm>
            <a:off x="1026018" y="2223760"/>
            <a:ext cx="2456440" cy="369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6AA4FD-0F55-68D4-03AD-5FB9406E98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32"/>
          <a:stretch/>
        </p:blipFill>
        <p:spPr>
          <a:xfrm>
            <a:off x="5670200" y="2223760"/>
            <a:ext cx="5729847" cy="36957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E921ED-3642-ECA6-A27F-3FECF6C6BFBF}"/>
              </a:ext>
            </a:extLst>
          </p:cNvPr>
          <p:cNvCxnSpPr>
            <a:cxnSpLocks/>
          </p:cNvCxnSpPr>
          <p:nvPr/>
        </p:nvCxnSpPr>
        <p:spPr>
          <a:xfrm>
            <a:off x="3482458" y="2567709"/>
            <a:ext cx="2187742" cy="75738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F51E6A-BF93-AF56-69BE-D892F3C01B05}"/>
              </a:ext>
            </a:extLst>
          </p:cNvPr>
          <p:cNvCxnSpPr>
            <a:cxnSpLocks/>
          </p:cNvCxnSpPr>
          <p:nvPr/>
        </p:nvCxnSpPr>
        <p:spPr>
          <a:xfrm>
            <a:off x="3482458" y="3325091"/>
            <a:ext cx="2187742" cy="75738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1042B8B-9D1E-72B6-6D55-5EEC08563A40}"/>
              </a:ext>
            </a:extLst>
          </p:cNvPr>
          <p:cNvCxnSpPr>
            <a:cxnSpLocks/>
          </p:cNvCxnSpPr>
          <p:nvPr/>
        </p:nvCxnSpPr>
        <p:spPr>
          <a:xfrm>
            <a:off x="3482458" y="4071610"/>
            <a:ext cx="2187742" cy="150390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8B6E20-1CF4-FAB8-B71C-778FF14949F8}"/>
              </a:ext>
            </a:extLst>
          </p:cNvPr>
          <p:cNvCxnSpPr>
            <a:cxnSpLocks/>
          </p:cNvCxnSpPr>
          <p:nvPr/>
        </p:nvCxnSpPr>
        <p:spPr>
          <a:xfrm flipV="1">
            <a:off x="3482458" y="2561822"/>
            <a:ext cx="2187742" cy="228392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8AF968-BBDB-804E-0EB2-909DE773C19C}"/>
              </a:ext>
            </a:extLst>
          </p:cNvPr>
          <p:cNvCxnSpPr>
            <a:cxnSpLocks/>
          </p:cNvCxnSpPr>
          <p:nvPr/>
        </p:nvCxnSpPr>
        <p:spPr>
          <a:xfrm flipV="1">
            <a:off x="3482458" y="4823560"/>
            <a:ext cx="2187742" cy="79133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1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31" y="2872228"/>
            <a:ext cx="3773794" cy="291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1144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again. Decide which place each detail below belongs to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579107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A7955B-4C96-86EF-3718-D4C621D2D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514929"/>
              </p:ext>
            </p:extLst>
          </p:nvPr>
        </p:nvGraphicFramePr>
        <p:xfrm>
          <a:off x="487067" y="2131969"/>
          <a:ext cx="10815316" cy="43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46393">
                  <a:extLst>
                    <a:ext uri="{9D8B030D-6E8A-4147-A177-3AD203B41FA5}">
                      <a16:colId xmlns:a16="http://schemas.microsoft.com/office/drawing/2014/main" val="3819291447"/>
                    </a:ext>
                  </a:extLst>
                </a:gridCol>
                <a:gridCol w="1191375">
                  <a:extLst>
                    <a:ext uri="{9D8B030D-6E8A-4147-A177-3AD203B41FA5}">
                      <a16:colId xmlns:a16="http://schemas.microsoft.com/office/drawing/2014/main" val="2411666882"/>
                    </a:ext>
                  </a:extLst>
                </a:gridCol>
                <a:gridCol w="1177548">
                  <a:extLst>
                    <a:ext uri="{9D8B030D-6E8A-4147-A177-3AD203B41FA5}">
                      <a16:colId xmlns:a16="http://schemas.microsoft.com/office/drawing/2014/main" val="3121780955"/>
                    </a:ext>
                  </a:extLst>
                </a:gridCol>
              </a:tblGrid>
              <a:tr h="464793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In which place …?</a:t>
                      </a:r>
                    </a:p>
                  </a:txBody>
                  <a:tcPr>
                    <a:solidFill>
                      <a:srgbClr val="AFC7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Vong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4D6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Denby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4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134647"/>
                  </a:ext>
                </a:extLst>
              </a:tr>
              <a:tr h="696265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solidFill>
                            <a:srgbClr val="F26548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people make the </a:t>
                      </a:r>
                      <a:r>
                        <a:rPr lang="en-US" sz="32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speciality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from local material</a:t>
                      </a:r>
                      <a:endParaRPr lang="en-US" sz="480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EA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0EA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92108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solidFill>
                            <a:srgbClr val="F26548"/>
                          </a:solidFill>
                          <a:effectLst/>
                          <a:latin typeface="+mn-lt"/>
                        </a:rPr>
                        <a:t>2. 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people make the product from plants</a:t>
                      </a:r>
                      <a:endParaRPr lang="en-US" sz="480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EA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EA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44308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solidFill>
                            <a:srgbClr val="F26548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people make the product with some traditional techniques</a:t>
                      </a:r>
                      <a:endParaRPr lang="en-US" sz="480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EA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EA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370743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solidFill>
                            <a:srgbClr val="F26548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the product is famous worldwide</a:t>
                      </a:r>
                      <a:endParaRPr lang="en-US" sz="480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0EA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EA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480116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3200" b="1" i="0" dirty="0">
                          <a:solidFill>
                            <a:srgbClr val="F26548"/>
                          </a:solidFill>
                          <a:effectLst/>
                          <a:latin typeface="+mn-lt"/>
                        </a:rPr>
                        <a:t>5. 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the product </a:t>
                      </a:r>
                      <a:r>
                        <a:rPr lang="en-US" sz="32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symbolises</a:t>
                      </a:r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a season</a:t>
                      </a:r>
                      <a:endParaRPr lang="en-US" sz="480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0EA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EA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641910"/>
                  </a:ext>
                </a:extLst>
              </a:tr>
            </a:tbl>
          </a:graphicData>
        </a:graphic>
      </p:graphicFrame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1776F7AE-69E4-CF5A-F8CB-AA0259A18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980" y="2571750"/>
            <a:ext cx="714070" cy="714070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F2D04401-134F-0032-D46B-974455DACF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55" y="3285820"/>
            <a:ext cx="714070" cy="714070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B8CB50B3-353D-BD19-6C4C-E90C883401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55" y="4178424"/>
            <a:ext cx="714070" cy="714070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6A9B7F7B-7530-EDDF-90D2-1E35577A4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980" y="5111874"/>
            <a:ext cx="714070" cy="714070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A516BE7D-0FDE-9E52-932F-C80825B8C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55" y="5785099"/>
            <a:ext cx="714070" cy="714070"/>
          </a:xfrm>
          <a:prstGeom prst="rect">
            <a:avLst/>
          </a:prstGeom>
        </p:spPr>
      </p:pic>
      <p:pic>
        <p:nvPicPr>
          <p:cNvPr id="2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20909264-9228-D9E6-2345-4274CFB9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980" y="4178424"/>
            <a:ext cx="714070" cy="71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9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68247" y="1152307"/>
            <a:ext cx="1108713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a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speciality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in your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neighbourhood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your home town, or the area you know. Use the questions below.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641" y="120200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427" y="109936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990" y="186930"/>
            <a:ext cx="584323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0185DF8-573E-B054-1318-A869EFB717E3}"/>
              </a:ext>
            </a:extLst>
          </p:cNvPr>
          <p:cNvSpPr txBox="1"/>
          <p:nvPr/>
        </p:nvSpPr>
        <p:spPr>
          <a:xfrm>
            <a:off x="868247" y="1849625"/>
            <a:ext cx="10952046" cy="4877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i="0" dirty="0">
                <a:solidFill>
                  <a:srgbClr val="F26548"/>
                </a:solidFill>
                <a:effectLst/>
                <a:ea typeface="Source Sans Pro" panose="020B0503030403020204" pitchFamily="34" charset="0"/>
              </a:rPr>
              <a:t>1.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What </a:t>
            </a:r>
            <a:r>
              <a:rPr lang="en-US" sz="3200" b="0" i="0" dirty="0" err="1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speciality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 is it?</a:t>
            </a:r>
            <a:b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ea typeface="Source Sans Pro" panose="020B0503030403020204" pitchFamily="34" charset="0"/>
              </a:rPr>
              <a:t>2.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What do people make it from?</a:t>
            </a:r>
            <a:b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ea typeface="Source Sans Pro" panose="020B0503030403020204" pitchFamily="34" charset="0"/>
              </a:rPr>
              <a:t>3.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Do people make it in the traditional way?</a:t>
            </a:r>
            <a:b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ea typeface="Source Sans Pro" panose="020B0503030403020204" pitchFamily="34" charset="0"/>
              </a:rPr>
              <a:t>4.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What can people do with it?</a:t>
            </a:r>
            <a:b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ea typeface="Source Sans Pro" panose="020B0503030403020204" pitchFamily="34" charset="0"/>
              </a:rPr>
              <a:t>5. </a:t>
            </a:r>
            <a:r>
              <a:rPr lang="en-US" sz="3200" b="0" i="0" dirty="0">
                <a:solidFill>
                  <a:srgbClr val="242021"/>
                </a:solidFill>
                <a:effectLst/>
                <a:ea typeface="Source Sans Pro" panose="020B0503030403020204" pitchFamily="34" charset="0"/>
              </a:rPr>
              <a:t>Is it well known in only your country or around the world?</a:t>
            </a:r>
            <a:r>
              <a:rPr lang="en-US" sz="3200" dirty="0">
                <a:ea typeface="Source Sans Pro" panose="020B0503030403020204" pitchFamily="34" charset="0"/>
              </a:rPr>
              <a:t> </a:t>
            </a:r>
            <a:endParaRPr lang="vi-VN" sz="3200" dirty="0"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174722"/>
            <a:ext cx="1081531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Give a short presentation about the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speciality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you discussed in 4.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560776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0F8F5C6-5AAD-FA22-C50B-BB1927F99932}"/>
              </a:ext>
            </a:extLst>
          </p:cNvPr>
          <p:cNvSpPr txBox="1"/>
          <p:nvPr/>
        </p:nvSpPr>
        <p:spPr>
          <a:xfrm>
            <a:off x="2553156" y="2190504"/>
            <a:ext cx="9638844" cy="454707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/>
              <a:t>I live in Tay Ho Village, 12 </a:t>
            </a:r>
            <a:r>
              <a:rPr lang="en-US" sz="2800" i="1" dirty="0" err="1"/>
              <a:t>kilometres</a:t>
            </a:r>
            <a:r>
              <a:rPr lang="en-US" sz="2800" i="1" dirty="0"/>
              <a:t> from Hue City. My village is famous for its conical hats. We make conical hats from goi leaves. We still follow 15 traditional steps to make a hat. A conical hat protects us from the sun and the rain as well as makes us more graceful. What is special about our conical hats is that each of them carries a poem. Tay Ho conical hats are not only famous in Hue but all over Viet Nam.</a:t>
            </a:r>
            <a:endParaRPr lang="vi-VN" sz="2800" i="1" dirty="0"/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B3E6B3F-0494-EB68-821E-D306F07783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5452"/>
          <a:stretch/>
        </p:blipFill>
        <p:spPr>
          <a:xfrm>
            <a:off x="163787" y="3335229"/>
            <a:ext cx="2336584" cy="32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6" y="2344581"/>
            <a:ext cx="9080679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Read for specific information about special products in some areas.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Give a short presentation about a </a:t>
            </a:r>
            <a:r>
              <a:rPr lang="en-US" sz="3600" dirty="0" err="1"/>
              <a:t>speciality</a:t>
            </a:r>
            <a:r>
              <a:rPr lang="en-US" sz="3600" dirty="0"/>
              <a:t>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86" y="1289230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5841" y="1906524"/>
            <a:ext cx="8571208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Write down a </a:t>
            </a:r>
            <a:r>
              <a:rPr lang="en-US" sz="3600" dirty="0" err="1"/>
              <a:t>speciality</a:t>
            </a:r>
            <a:r>
              <a:rPr lang="en-US" sz="3600" dirty="0"/>
              <a:t> in their notebooks.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559153"/>
            <a:ext cx="3044282" cy="30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58958" y="256099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READING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2" y="4401658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SPEAKING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65082" y="1130569"/>
            <a:ext cx="6084769" cy="566770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Video watching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65082" y="1865163"/>
            <a:ext cx="6084768" cy="200927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Work in pairs.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 teaching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brochure introducing different places with special products. Match each highlighted word with its definition.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Read the brochure again. Decide which place each detail below belongs to.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56955" y="4006628"/>
            <a:ext cx="6092896" cy="157229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Work in pairs. Ask and answer about a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your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your home town, or the area you know. Use the questions below.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Work in groups. Give a short presentation about the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discussed in 4.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071840" cy="11518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20" y="2869802"/>
            <a:ext cx="1071839" cy="153185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658958" y="5767832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8" idx="3"/>
            <a:endCxn id="27" idx="0"/>
          </p:cNvCxnSpPr>
          <p:nvPr/>
        </p:nvCxnSpPr>
        <p:spPr>
          <a:xfrm>
            <a:off x="2505076" y="4702382"/>
            <a:ext cx="1071839" cy="10654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456955" y="5727428"/>
            <a:ext cx="6092896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 SKILLS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13394" y="3141738"/>
            <a:ext cx="3586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WATCHING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4C95C995-7DE5-CC52-08BF-DD192CB1A30A}"/>
              </a:ext>
            </a:extLst>
          </p:cNvPr>
          <p:cNvSpPr txBox="1"/>
          <p:nvPr/>
        </p:nvSpPr>
        <p:spPr>
          <a:xfrm>
            <a:off x="5609139" y="1526128"/>
            <a:ext cx="602672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8B4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 THE VIDEO</a:t>
            </a:r>
          </a:p>
        </p:txBody>
      </p:sp>
      <p:pic>
        <p:nvPicPr>
          <p:cNvPr id="9" name="Bat Trang Ceramic Village Vietnam-Era Tour">
            <a:hlinkClick r:id="" action="ppaction://media"/>
            <a:extLst>
              <a:ext uri="{FF2B5EF4-FFF2-40B4-BE49-F238E27FC236}">
                <a16:creationId xmlns:a16="http://schemas.microsoft.com/office/drawing/2014/main" id="{CFA79A11-5211-F446-865B-AAEF8BB2D75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322" end="457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0537" y="2759740"/>
            <a:ext cx="6423925" cy="33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2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79AAC0CC-E146-AFD2-ED35-E7CE1E88B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11" y="1362482"/>
            <a:ext cx="7000875" cy="46672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5962637-5F8E-22E3-AACE-3E8FEAF3B677}"/>
              </a:ext>
            </a:extLst>
          </p:cNvPr>
          <p:cNvSpPr txBox="1"/>
          <p:nvPr/>
        </p:nvSpPr>
        <p:spPr>
          <a:xfrm>
            <a:off x="1401829" y="5568067"/>
            <a:ext cx="973823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8B4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 TRANG POTTERY VILLAGE</a:t>
            </a:r>
          </a:p>
        </p:txBody>
      </p:sp>
    </p:spTree>
    <p:extLst>
      <p:ext uri="{BB962C8B-B14F-4D97-AF65-F5344CB8AC3E}">
        <p14:creationId xmlns:p14="http://schemas.microsoft.com/office/powerpoint/2010/main" val="33359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653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543423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214BF5A-E291-1F66-838B-F6DCDD41664E}"/>
              </a:ext>
            </a:extLst>
          </p:cNvPr>
          <p:cNvSpPr txBox="1"/>
          <p:nvPr/>
        </p:nvSpPr>
        <p:spPr>
          <a:xfrm>
            <a:off x="353961" y="2131969"/>
            <a:ext cx="115929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26548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What can you see in each picture?</a:t>
            </a:r>
          </a:p>
          <a:p>
            <a:br>
              <a:rPr lang="en-US" sz="28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Do you know any place(s) where people make the thing(s) in each picture?</a:t>
            </a:r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vi-VN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E71812-D33A-5602-582A-2DF827911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022" y="3424468"/>
            <a:ext cx="8114192" cy="310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28859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543423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9E9484F-E8DE-CD85-849F-BBBA73DF6C6E}"/>
              </a:ext>
            </a:extLst>
          </p:cNvPr>
          <p:cNvSpPr txBox="1"/>
          <p:nvPr/>
        </p:nvSpPr>
        <p:spPr>
          <a:xfrm>
            <a:off x="6005928" y="2504665"/>
            <a:ext cx="570199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Picture a: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cốm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(young sticky rice) - from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Vong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Village, Ha Noi </a:t>
            </a:r>
          </a:p>
          <a:p>
            <a:endParaRPr lang="en-US" sz="3200" dirty="0">
              <a:solidFill>
                <a:schemeClr val="accent2">
                  <a:lumMod val="75000"/>
                </a:schemeClr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Another place which makes 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com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: Tu Le Commune in Yen Bai Province</a:t>
            </a:r>
            <a:endParaRPr lang="vi-VN" sz="3200" dirty="0">
              <a:solidFill>
                <a:schemeClr val="accent2">
                  <a:lumMod val="75000"/>
                </a:schemeClr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5BC3EC-8B99-0286-C17D-71D115A66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1" r="48470"/>
          <a:stretch/>
        </p:blipFill>
        <p:spPr>
          <a:xfrm>
            <a:off x="628983" y="2270370"/>
            <a:ext cx="4696287" cy="373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8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30011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543423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9E9484F-E8DE-CD85-849F-BBBA73DF6C6E}"/>
              </a:ext>
            </a:extLst>
          </p:cNvPr>
          <p:cNvSpPr txBox="1"/>
          <p:nvPr/>
        </p:nvSpPr>
        <p:spPr>
          <a:xfrm>
            <a:off x="6168773" y="2608868"/>
            <a:ext cx="515929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Picture b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: pottery – from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Denby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England.</a:t>
            </a:r>
          </a:p>
          <a:p>
            <a:endParaRPr lang="en-US" sz="3200" dirty="0">
              <a:solidFill>
                <a:schemeClr val="accent2">
                  <a:lumMod val="75000"/>
                </a:schemeClr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 Viet Nam, there are some pottery villages: Bat Trang,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Bau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Truc, Phu Lang, …</a:t>
            </a:r>
            <a:endParaRPr lang="vi-VN" sz="3200" dirty="0">
              <a:solidFill>
                <a:schemeClr val="accent2">
                  <a:lumMod val="75000"/>
                </a:schemeClr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CA7D63-6732-546D-DE5B-06C192503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30"/>
          <a:stretch/>
        </p:blipFill>
        <p:spPr>
          <a:xfrm>
            <a:off x="576198" y="2008858"/>
            <a:ext cx="5238676" cy="413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9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774800" y="140539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1. preserve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10953" y="494653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bảo</a:t>
            </a:r>
            <a:r>
              <a:rPr lang="en-US" sz="4800" dirty="0"/>
              <a:t> </a:t>
            </a:r>
            <a:r>
              <a:rPr lang="en-US" sz="4800" dirty="0" err="1"/>
              <a:t>tồn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53035" y="3423673"/>
            <a:ext cx="25667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dirty="0" err="1">
                <a:solidFill>
                  <a:srgbClr val="002060"/>
                </a:solidFill>
              </a:rPr>
              <a:t>prɪˈzɜːv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405380-ADC1-3446-CDE4-3F0C874E2BEB}"/>
              </a:ext>
            </a:extLst>
          </p:cNvPr>
          <p:cNvSpPr txBox="1"/>
          <p:nvPr/>
        </p:nvSpPr>
        <p:spPr>
          <a:xfrm>
            <a:off x="6053553" y="2779009"/>
            <a:ext cx="57912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maintain (something) in its original or existing state</a:t>
            </a:r>
          </a:p>
        </p:txBody>
      </p:sp>
      <p:pic>
        <p:nvPicPr>
          <p:cNvPr id="9" name="preserve__gb_1">
            <a:hlinkClick r:id="" action="ppaction://media"/>
            <a:extLst>
              <a:ext uri="{FF2B5EF4-FFF2-40B4-BE49-F238E27FC236}">
                <a16:creationId xmlns:a16="http://schemas.microsoft.com/office/drawing/2014/main" id="{05253024-2B4E-A3E6-52B1-30AB24B67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2381" y="3568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4364</TotalTime>
  <Words>915</Words>
  <Application>Microsoft Office PowerPoint</Application>
  <PresentationFormat>Màn hình rộng</PresentationFormat>
  <Paragraphs>163</Paragraphs>
  <Slides>25</Slides>
  <Notes>22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5" baseType="lpstr">
      <vt:lpstr>Adobe Gothic Std B</vt:lpstr>
      <vt:lpstr>Myriad Pro</vt:lpstr>
      <vt:lpstr>Arial</vt:lpstr>
      <vt:lpstr>Calibri</vt:lpstr>
      <vt:lpstr>Calibri Light</vt:lpstr>
      <vt:lpstr>Source Sans Pro</vt:lpstr>
      <vt:lpstr>Source Sans Pro SemiBold</vt:lpstr>
      <vt:lpstr>Times New Roman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Bình An Nguyễn</cp:lastModifiedBy>
  <cp:revision>236</cp:revision>
  <dcterms:created xsi:type="dcterms:W3CDTF">2020-12-09T02:04:09Z</dcterms:created>
  <dcterms:modified xsi:type="dcterms:W3CDTF">2025-09-17T14:43:17Z</dcterms:modified>
</cp:coreProperties>
</file>