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302" r:id="rId4"/>
    <p:sldId id="279" r:id="rId5"/>
    <p:sldId id="352" r:id="rId6"/>
    <p:sldId id="316" r:id="rId7"/>
    <p:sldId id="347" r:id="rId8"/>
    <p:sldId id="349" r:id="rId9"/>
    <p:sldId id="353" r:id="rId10"/>
    <p:sldId id="348" r:id="rId11"/>
    <p:sldId id="283" r:id="rId12"/>
    <p:sldId id="350" r:id="rId13"/>
    <p:sldId id="355" r:id="rId14"/>
    <p:sldId id="354" r:id="rId15"/>
    <p:sldId id="327" r:id="rId16"/>
    <p:sldId id="325" r:id="rId17"/>
    <p:sldId id="313" r:id="rId18"/>
    <p:sldId id="314" r:id="rId19"/>
    <p:sldId id="330" r:id="rId20"/>
    <p:sldId id="3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192A9"/>
    <a:srgbClr val="E0702A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Kiểu Trung bình 1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Kiểu Trung bình 1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Kiểu Trung bình 1 - Màu chủ đề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Kiểu Sáng 2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Kiểu Sá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Kiểu Sáng 2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>
        <p:scale>
          <a:sx n="69" d="100"/>
          <a:sy n="69" d="100"/>
        </p:scale>
        <p:origin x="5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ADC37-72B8-BED3-8DA5-D92FB9D3D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EE4FB-D7F3-E93E-7613-D8FD9A8FE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931BA-64CA-3650-3D87-FE1C9021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E4295-8C13-A108-E058-194F9FFAF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52F2-2E3E-A0AC-5146-ECD8243B8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F87B7-AE3D-3760-AE20-0B20E67C6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B34FB-4174-1CD6-B4AC-907B10CDA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4802A-5EFE-7039-42EF-7159E9E05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1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2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882237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contest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27" y="5015998"/>
            <a:ext cx="5679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Cuộc</a:t>
            </a:r>
            <a:r>
              <a:rPr lang="en-US" sz="4800" dirty="0"/>
              <a:t> </a:t>
            </a:r>
            <a:r>
              <a:rPr lang="en-US" sz="4800" dirty="0" err="1"/>
              <a:t>thi</a:t>
            </a:r>
            <a:r>
              <a:rPr lang="en-US" sz="4800" dirty="0"/>
              <a:t> </a:t>
            </a:r>
            <a:r>
              <a:rPr lang="en-US" sz="4800" dirty="0" err="1"/>
              <a:t>hóa</a:t>
            </a:r>
            <a:r>
              <a:rPr lang="en-US" sz="4800" dirty="0"/>
              <a:t> </a:t>
            </a:r>
            <a:r>
              <a:rPr lang="en-US" sz="4800" dirty="0" err="1"/>
              <a:t>trang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3496" y="3660236"/>
            <a:ext cx="5545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 ˈ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kɒn.test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267" y="2583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797"/>
              </p:ext>
            </p:extLst>
          </p:nvPr>
        </p:nvGraphicFramePr>
        <p:xfrm>
          <a:off x="676656" y="1049304"/>
          <a:ext cx="11100817" cy="47930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9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7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teenager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tiːnˌeɪ.dʒər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7119997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5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ɪnˈɡriːdiənt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prepare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prɪˈpeər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47573165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costume contest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/ˈ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 ˈ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kɒn.test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7477" y="9491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754" y="92856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63" y="8502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BA4378-CB1F-D977-9478-24E328B01776}"/>
              </a:ext>
            </a:extLst>
          </p:cNvPr>
          <p:cNvSpPr txBox="1"/>
          <p:nvPr/>
        </p:nvSpPr>
        <p:spPr>
          <a:xfrm>
            <a:off x="563193" y="1558112"/>
            <a:ext cx="112234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Some teenagers enjoy spending free time with their friends. Others prefer doing leisure activities with their family members. I love spending time with my family because it's a great way to connect with them.</a:t>
            </a:r>
          </a:p>
          <a:p>
            <a:pPr algn="just"/>
            <a:r>
              <a:rPr lang="en-US" sz="2800" dirty="0">
                <a:cs typeface="Times New Roman" panose="02020603050405020304" pitchFamily="18" charset="0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isn't;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9" name="Đường nối Thẳng 8">
            <a:hlinkClick r:id="rId3" action="ppaction://hlinksldjump"/>
            <a:extLst>
              <a:ext uri="{FF2B5EF4-FFF2-40B4-BE49-F238E27FC236}">
                <a16:creationId xmlns:a16="http://schemas.microsoft.com/office/drawing/2014/main" id="{549DCD44-E57B-4051-C49B-BD508D511F06}"/>
              </a:ext>
            </a:extLst>
          </p:cNvPr>
          <p:cNvCxnSpPr/>
          <p:nvPr/>
        </p:nvCxnSpPr>
        <p:spPr>
          <a:xfrm>
            <a:off x="8074152" y="2450592"/>
            <a:ext cx="3590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2A129818-4B21-40AE-D00F-D470B0936BDF}"/>
              </a:ext>
            </a:extLst>
          </p:cNvPr>
          <p:cNvCxnSpPr>
            <a:cxnSpLocks/>
          </p:cNvCxnSpPr>
          <p:nvPr/>
        </p:nvCxnSpPr>
        <p:spPr>
          <a:xfrm>
            <a:off x="657477" y="2849880"/>
            <a:ext cx="1436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F11A2-FB6A-5703-10C8-58A8DBBBA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9F1AEF7-9298-A529-B2DF-DE1B8A32C758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19AB4EFA-FFCE-6484-C178-A35C5E6EE574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195A2156-8447-6B50-EB38-3D241E27FCD6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>
              <a:extLst>
                <a:ext uri="{FF2B5EF4-FFF2-40B4-BE49-F238E27FC236}">
                  <a16:creationId xmlns:a16="http://schemas.microsoft.com/office/drawing/2014/main" id="{282D979E-1A41-37E4-2996-7E3BB2958D09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3B98E07-2565-1117-4C3B-4F73A4847721}"/>
              </a:ext>
            </a:extLst>
          </p:cNvPr>
          <p:cNvSpPr/>
          <p:nvPr/>
        </p:nvSpPr>
        <p:spPr>
          <a:xfrm>
            <a:off x="657477" y="9491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B72DE-EE0C-E92C-8D4E-2007BFE01384}"/>
              </a:ext>
            </a:extLst>
          </p:cNvPr>
          <p:cNvSpPr txBox="1"/>
          <p:nvPr/>
        </p:nvSpPr>
        <p:spPr>
          <a:xfrm>
            <a:off x="1326754" y="92856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5902B-8C6A-51CD-12B5-B04F26EC0B38}"/>
              </a:ext>
            </a:extLst>
          </p:cNvPr>
          <p:cNvSpPr txBox="1"/>
          <p:nvPr/>
        </p:nvSpPr>
        <p:spPr>
          <a:xfrm>
            <a:off x="710263" y="8502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FA2FB-25CB-CDDB-7250-A0CB83F0204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4943FD4-0420-E93F-D1CB-17574AA4FDFF}"/>
              </a:ext>
            </a:extLst>
          </p:cNvPr>
          <p:cNvSpPr txBox="1"/>
          <p:nvPr/>
        </p:nvSpPr>
        <p:spPr>
          <a:xfrm>
            <a:off x="563193" y="1558112"/>
            <a:ext cx="112234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Some teenagers enjoy spending free time with their friends. Others prefer doing leisure activities with their family members. I love spending time with my family because it's a great way to connect with them.</a:t>
            </a:r>
          </a:p>
          <a:p>
            <a:pPr algn="just"/>
            <a:r>
              <a:rPr lang="en-US" sz="2800" dirty="0">
                <a:cs typeface="Times New Roman" panose="02020603050405020304" pitchFamily="18" charset="0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isn't;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DD61E21B-ED25-14E9-1468-CDDB909C5B63}"/>
              </a:ext>
            </a:extLst>
          </p:cNvPr>
          <p:cNvCxnSpPr>
            <a:cxnSpLocks/>
          </p:cNvCxnSpPr>
          <p:nvPr/>
        </p:nvCxnSpPr>
        <p:spPr>
          <a:xfrm>
            <a:off x="710263" y="3273552"/>
            <a:ext cx="687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24A51DF5-9070-90F8-7217-B2D2D0D2BFF1}"/>
              </a:ext>
            </a:extLst>
          </p:cNvPr>
          <p:cNvCxnSpPr>
            <a:cxnSpLocks/>
          </p:cNvCxnSpPr>
          <p:nvPr/>
        </p:nvCxnSpPr>
        <p:spPr>
          <a:xfrm>
            <a:off x="5172456" y="3736848"/>
            <a:ext cx="251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653DE443-F7E8-6474-C54E-54906197B592}"/>
              </a:ext>
            </a:extLst>
          </p:cNvPr>
          <p:cNvCxnSpPr>
            <a:cxnSpLocks/>
          </p:cNvCxnSpPr>
          <p:nvPr/>
        </p:nvCxnSpPr>
        <p:spPr>
          <a:xfrm>
            <a:off x="710263" y="4172712"/>
            <a:ext cx="5650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hlinkClick r:id="rId3" action="ppaction://hlinksldjump"/>
            <a:extLst>
              <a:ext uri="{FF2B5EF4-FFF2-40B4-BE49-F238E27FC236}">
                <a16:creationId xmlns:a16="http://schemas.microsoft.com/office/drawing/2014/main" id="{9F080215-79E3-07B4-DE26-92D7AC22D8E4}"/>
              </a:ext>
            </a:extLst>
          </p:cNvPr>
          <p:cNvCxnSpPr>
            <a:cxnSpLocks/>
          </p:cNvCxnSpPr>
          <p:nvPr/>
        </p:nvCxnSpPr>
        <p:spPr>
          <a:xfrm>
            <a:off x="4303684" y="5434584"/>
            <a:ext cx="267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Đường nối Thẳng 2">
            <a:hlinkClick r:id="rId3" action="ppaction://hlinksldjump"/>
            <a:extLst>
              <a:ext uri="{FF2B5EF4-FFF2-40B4-BE49-F238E27FC236}">
                <a16:creationId xmlns:a16="http://schemas.microsoft.com/office/drawing/2014/main" id="{507F2300-A3D8-507E-1E17-56A345F5BA93}"/>
              </a:ext>
            </a:extLst>
          </p:cNvPr>
          <p:cNvCxnSpPr/>
          <p:nvPr/>
        </p:nvCxnSpPr>
        <p:spPr>
          <a:xfrm>
            <a:off x="6665976" y="4172712"/>
            <a:ext cx="48920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hlinkClick r:id="rId3" action="ppaction://hlinksldjump"/>
            <a:extLst>
              <a:ext uri="{FF2B5EF4-FFF2-40B4-BE49-F238E27FC236}">
                <a16:creationId xmlns:a16="http://schemas.microsoft.com/office/drawing/2014/main" id="{6D919A4F-5DB1-0342-28C4-6C3D3EC8DA88}"/>
              </a:ext>
            </a:extLst>
          </p:cNvPr>
          <p:cNvCxnSpPr/>
          <p:nvPr/>
        </p:nvCxnSpPr>
        <p:spPr>
          <a:xfrm>
            <a:off x="1742625" y="5434584"/>
            <a:ext cx="78638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C2895ED0-312F-7328-D625-3188521F36F7}"/>
              </a:ext>
            </a:extLst>
          </p:cNvPr>
          <p:cNvCxnSpPr>
            <a:cxnSpLocks/>
          </p:cNvCxnSpPr>
          <p:nvPr/>
        </p:nvCxnSpPr>
        <p:spPr>
          <a:xfrm>
            <a:off x="10083801" y="5434584"/>
            <a:ext cx="158119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3">
            <a:hlinkClick r:id="rId3" action="ppaction://hlinksldjump"/>
            <a:extLst>
              <a:ext uri="{FF2B5EF4-FFF2-40B4-BE49-F238E27FC236}">
                <a16:creationId xmlns:a16="http://schemas.microsoft.com/office/drawing/2014/main" id="{D62B0859-983D-A614-9D29-6F99847FBBC0}"/>
              </a:ext>
            </a:extLst>
          </p:cNvPr>
          <p:cNvCxnSpPr>
            <a:cxnSpLocks/>
          </p:cNvCxnSpPr>
          <p:nvPr/>
        </p:nvCxnSpPr>
        <p:spPr>
          <a:xfrm>
            <a:off x="657477" y="5861304"/>
            <a:ext cx="6177432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A0DE413-6DDB-D2EC-2FF1-D3EBF25A0908}"/>
              </a:ext>
            </a:extLst>
          </p:cNvPr>
          <p:cNvCxnSpPr>
            <a:cxnSpLocks/>
          </p:cNvCxnSpPr>
          <p:nvPr/>
        </p:nvCxnSpPr>
        <p:spPr>
          <a:xfrm>
            <a:off x="5185362" y="6272695"/>
            <a:ext cx="647963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1F91B487-FA48-4E8E-79F4-7C9096867FBF}"/>
              </a:ext>
            </a:extLst>
          </p:cNvPr>
          <p:cNvCxnSpPr>
            <a:cxnSpLocks/>
          </p:cNvCxnSpPr>
          <p:nvPr/>
        </p:nvCxnSpPr>
        <p:spPr>
          <a:xfrm>
            <a:off x="657477" y="6736080"/>
            <a:ext cx="151306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9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84CE3-2B15-2BB2-A25E-C279D17F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1C0ADB8-A710-78A0-6AAE-C8CE56FFC115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E58B0E60-BA4D-4936-4669-C6B9FCED13C9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1039E544-8638-4911-B74C-45B1761DB09E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>
              <a:extLst>
                <a:ext uri="{FF2B5EF4-FFF2-40B4-BE49-F238E27FC236}">
                  <a16:creationId xmlns:a16="http://schemas.microsoft.com/office/drawing/2014/main" id="{B573145E-5DB8-0124-9EEF-EA9FA85D99DF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C5D1827-503E-EACD-5EED-A892F99B1892}"/>
              </a:ext>
            </a:extLst>
          </p:cNvPr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4857F-1DF1-83B0-93F7-4EF128785256}"/>
              </a:ext>
            </a:extLst>
          </p:cNvPr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435C4-D07E-41B4-1313-D6234D40750F}"/>
              </a:ext>
            </a:extLst>
          </p:cNvPr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314B3-3517-17D7-7763-A2E6085FD714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AD6337-B88C-DB95-A2E5-127FD3421773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</a:t>
            </a:r>
            <a:r>
              <a:rPr lang="en-US" sz="2800" b="1" dirty="0">
                <a:solidFill>
                  <a:srgbClr val="00B0F0"/>
                </a:solidFill>
                <a:hlinkClick r:id="rId3" action="ppaction://hlinksldjump"/>
              </a:rPr>
              <a:t>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979C92-7409-5270-CF71-6BD5BED67B44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937371DA-6692-979D-5A9C-72570583AE13}"/>
              </a:ext>
            </a:extLst>
          </p:cNvPr>
          <p:cNvSpPr/>
          <p:nvPr/>
        </p:nvSpPr>
        <p:spPr>
          <a:xfrm>
            <a:off x="569415" y="4892891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365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</a:t>
            </a:r>
            <a:r>
              <a:rPr lang="en-US" sz="2800" b="1" dirty="0">
                <a:hlinkClick r:id="rId3" action="ppaction://hlinksldjump"/>
              </a:rPr>
              <a:t>.</a:t>
            </a:r>
            <a:r>
              <a:rPr lang="en-US" sz="2800" b="1" dirty="0"/>
              <a:t> </a:t>
            </a:r>
            <a:r>
              <a:rPr lang="en-US" sz="2800" dirty="0"/>
              <a:t>She goes for a bike ride, takes photos,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>
                <a:hlinkClick r:id="rId3" action="ppaction://hlinksldjump"/>
              </a:rPr>
              <a:t>2</a:t>
            </a:r>
            <a:r>
              <a:rPr lang="en-US" sz="2800" b="1" dirty="0"/>
              <a:t>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</a:t>
            </a:r>
            <a:r>
              <a:rPr lang="en-US" sz="2800" b="1" dirty="0">
                <a:hlinkClick r:id="rId4" action="ppaction://hlinksldjump"/>
              </a:rPr>
              <a:t>.</a:t>
            </a:r>
            <a:r>
              <a:rPr lang="en-US" sz="2800" b="1" dirty="0"/>
              <a:t>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>
                <a:hlinkClick r:id="rId3" action="ppaction://hlinksldjump"/>
              </a:rPr>
              <a:t>4</a:t>
            </a:r>
            <a:r>
              <a:rPr lang="en-US" sz="2800" b="1" dirty="0"/>
              <a:t>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>
                <a:hlinkClick r:id="rId3" action="ppaction://hlinksldjump"/>
              </a:rPr>
              <a:t>5</a:t>
            </a:r>
            <a:r>
              <a:rPr lang="en-US" sz="2800" b="1" dirty="0"/>
              <a:t>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16815"/>
              </p:ext>
            </p:extLst>
          </p:nvPr>
        </p:nvGraphicFramePr>
        <p:xfrm>
          <a:off x="827500" y="2168509"/>
          <a:ext cx="10815316" cy="391225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90020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3127248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532888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965160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100130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  <a:r>
                        <a:rPr lang="en-US" sz="2400" dirty="0"/>
                        <a:t>:</a:t>
                      </a:r>
                    </a:p>
                    <a:p>
                      <a:pPr algn="ctr"/>
                      <a:r>
                        <a:rPr lang="en-US" sz="2400" dirty="0"/>
                        <a:t>What leisure activities do you usually do with your family? </a:t>
                      </a:r>
                      <a:endParaRPr lang="en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  <a:r>
                        <a:rPr lang="en-US" sz="2400" dirty="0"/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Which one do you like the most? Why?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  <a:r>
                        <a:rPr lang="en-US" sz="2400" dirty="0"/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How do you feel when you spend time with your family members? </a:t>
                      </a:r>
                      <a:endParaRPr lang="en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Tâm</a:t>
                      </a:r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usually cooks with her family</a:t>
                      </a:r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likes cooking the most because cooking helps her to connect with family members.</a:t>
                      </a:r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feels happy and relaxed.</a:t>
                      </a:r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43245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692" y="123282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0219" y="25008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2" y="426338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95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pictures. What activities can you see?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38"/>
            <a:ext cx="5755112" cy="12832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about Trang’s leisure activities. Choose the correct answer. 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7595" y="3929075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Take turns to ask and answer the questions.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 your group members’ answers to the class. What activities are the most common?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6" y="1538931"/>
            <a:ext cx="1332570" cy="9618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801550"/>
            <a:ext cx="1332570" cy="1461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19" y="57299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6" y="4564104"/>
            <a:ext cx="1332570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596" y="572962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4939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teenager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27" y="5015998"/>
            <a:ext cx="5679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thiếu</a:t>
            </a:r>
            <a:r>
              <a:rPr lang="en-US" sz="4800" dirty="0"/>
              <a:t> </a:t>
            </a:r>
            <a:r>
              <a:rPr lang="en-US" sz="4800" dirty="0" err="1"/>
              <a:t>niên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03623" y="3429000"/>
            <a:ext cx="3752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/ˈ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tiːnˌeɪ.dʒər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267" y="2583555"/>
            <a:ext cx="609600" cy="60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CC0242-CC90-0A05-C30F-D950CE07B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>
            <a:fillRect/>
          </a:stretch>
        </p:blipFill>
        <p:spPr bwMode="auto">
          <a:xfrm>
            <a:off x="6216566" y="1755223"/>
            <a:ext cx="5653812" cy="42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23832" y="1486489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prepare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chuẩn</a:t>
            </a:r>
            <a:r>
              <a:rPr lang="en-US" sz="4400" dirty="0"/>
              <a:t> </a:t>
            </a:r>
            <a:r>
              <a:rPr lang="en-US" sz="4400" dirty="0" err="1"/>
              <a:t>bị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831442" y="3584816"/>
            <a:ext cx="2797137" cy="76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prɪˈpeər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3750</TotalTime>
  <Words>1062</Words>
  <Application>Microsoft Office PowerPoint</Application>
  <PresentationFormat>Màn hình rộng</PresentationFormat>
  <Paragraphs>154</Paragraphs>
  <Slides>20</Slides>
  <Notes>17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8" baseType="lpstr">
      <vt:lpstr>Adobe Gothic Std B</vt:lpstr>
      <vt:lpstr>Myriad Pro</vt:lpstr>
      <vt:lpstr>Arial</vt:lpstr>
      <vt:lpstr>Calibri</vt:lpstr>
      <vt:lpstr>Calibri Light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Bình An Nguyễn</cp:lastModifiedBy>
  <cp:revision>215</cp:revision>
  <dcterms:created xsi:type="dcterms:W3CDTF">2020-12-09T02:04:09Z</dcterms:created>
  <dcterms:modified xsi:type="dcterms:W3CDTF">2025-09-18T03:41:14Z</dcterms:modified>
</cp:coreProperties>
</file>