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5"/>
  </p:notesMasterIdLst>
  <p:sldIdLst>
    <p:sldId id="334" r:id="rId2"/>
    <p:sldId id="279" r:id="rId3"/>
    <p:sldId id="256" r:id="rId4"/>
    <p:sldId id="276" r:id="rId5"/>
    <p:sldId id="335" r:id="rId6"/>
    <p:sldId id="298" r:id="rId7"/>
    <p:sldId id="327" r:id="rId8"/>
    <p:sldId id="336" r:id="rId9"/>
    <p:sldId id="325" r:id="rId10"/>
    <p:sldId id="313" r:id="rId11"/>
    <p:sldId id="314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3B87CD"/>
    <a:srgbClr val="E0702A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9" autoAdjust="0"/>
    <p:restoredTop sz="94640"/>
  </p:normalViewPr>
  <p:slideViewPr>
    <p:cSldViewPr snapToGrid="0" showGuides="1">
      <p:cViewPr varScale="1">
        <p:scale>
          <a:sx n="70" d="100"/>
          <a:sy n="70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558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8995" y="1215958"/>
            <a:ext cx="816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83810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664" y="311415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a </a:t>
            </a:r>
            <a:r>
              <a:rPr lang="en-US" sz="24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penfriend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8104" y="386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89" y="2836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394939" y="5384826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957924" y="1614384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947479" y="4906816"/>
            <a:ext cx="4375459" cy="1046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2315" y="1614384"/>
            <a:ext cx="6420255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/>
              <a:t>Hi,</a:t>
            </a:r>
            <a:endParaRPr lang="en-US" sz="2400" i="1" dirty="0"/>
          </a:p>
          <a:p>
            <a:r>
              <a:rPr lang="en-US" sz="2400" i="1" dirty="0"/>
              <a:t>It’s nice to hear from you again.</a:t>
            </a:r>
          </a:p>
          <a:p>
            <a:r>
              <a:rPr lang="en-US" sz="2400" i="1" dirty="0"/>
              <a:t>Let me tell you about my leisure activities. </a:t>
            </a:r>
            <a:r>
              <a:rPr lang="en-US" sz="2400" i="1" dirty="0">
                <a:solidFill>
                  <a:srgbClr val="FF0000"/>
                </a:solidFill>
              </a:rPr>
              <a:t>At the weekend, I usually/often + V . We also + V. This helps us … Sometimes, I + V</a:t>
            </a:r>
          </a:p>
          <a:p>
            <a:r>
              <a:rPr lang="en-US" sz="2400" i="1" dirty="0"/>
              <a:t>How do you spend your free time? I’m looking forward to your reply.</a:t>
            </a:r>
          </a:p>
          <a:p>
            <a:r>
              <a:rPr lang="en-US" sz="2400" i="1" dirty="0"/>
              <a:t>Bye for now,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5164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45949" y="1541004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4008" y="172751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250" y="1484123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Prepare lesson 7: Looking back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08" y="1085214"/>
            <a:ext cx="2835987" cy="29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8654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68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087989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744416" y="1263436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39621" y="81813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73" y="3305214"/>
            <a:ext cx="2524125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8684" y="4752695"/>
            <a:ext cx="446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Example:</a:t>
            </a:r>
            <a:r>
              <a:rPr lang="en-US" sz="2000" i="1" dirty="0">
                <a:solidFill>
                  <a:srgbClr val="0070C0"/>
                </a:solidFill>
              </a:rPr>
              <a:t> - Flying the kites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go fishing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listening to music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arranging flowers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taking photos</a:t>
            </a:r>
          </a:p>
          <a:p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927286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-2069" r="5202" b="2069"/>
          <a:stretch/>
        </p:blipFill>
        <p:spPr bwMode="auto">
          <a:xfrm>
            <a:off x="7811311" y="2919586"/>
            <a:ext cx="3803515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63330" y="2102384"/>
            <a:ext cx="675031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with our friends?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3642" y="2404903"/>
            <a:ext cx="4821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1. </a:t>
            </a:r>
            <a:r>
              <a:rPr lang="vi-VN" sz="2400" i="1" dirty="0">
                <a:solidFill>
                  <a:srgbClr val="C00000"/>
                </a:solidFill>
              </a:rPr>
              <a:t>- going to the cinema</a:t>
            </a:r>
          </a:p>
          <a:p>
            <a:r>
              <a:rPr lang="vi-VN" sz="2400" i="1" dirty="0">
                <a:solidFill>
                  <a:srgbClr val="C00000"/>
                </a:solidFill>
              </a:rPr>
              <a:t>- playing sport</a:t>
            </a:r>
          </a:p>
          <a:p>
            <a:r>
              <a:rPr lang="vi-VN" sz="2400" i="1" dirty="0">
                <a:solidFill>
                  <a:srgbClr val="C00000"/>
                </a:solidFill>
              </a:rPr>
              <a:t>- going to the park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having dinner party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going fishing </a:t>
            </a:r>
            <a:endParaRPr lang="en-US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playing video games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856" y="5130232"/>
            <a:ext cx="8740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OpenSans"/>
              </a:rPr>
              <a:t>2.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- connect with other people and become closer with them.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-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boost your happiness and reduce your stress.</a:t>
            </a:r>
            <a:b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</a:b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- improve your self-confidence.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  - help you overcome happy and sad time</a:t>
            </a:r>
          </a:p>
        </p:txBody>
      </p:sp>
    </p:spTree>
    <p:extLst>
      <p:ext uri="{BB962C8B-B14F-4D97-AF65-F5344CB8AC3E}">
        <p14:creationId xmlns:p14="http://schemas.microsoft.com/office/powerpoint/2010/main" val="32564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236" y="551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842" y="47871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022" y="448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99602" y="130853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35283" y="21802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26491" y="504087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08844" y="100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7627" y="3039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7288" y="4154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3" y="3128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10293"/>
              </p:ext>
            </p:extLst>
          </p:nvPr>
        </p:nvGraphicFramePr>
        <p:xfrm>
          <a:off x="590073" y="146380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874129" y="236988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16743" y="238702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194205" y="307468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17301" y="306669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49831" y="417250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>
                <a:solidFill>
                  <a:srgbClr val="FF0000"/>
                </a:solidFill>
              </a:rPr>
              <a:t>bike ride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10223" y="417345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30875" y="755440"/>
            <a:ext cx="609600" cy="609600"/>
          </a:xfrm>
          <a:prstGeom prst="rect">
            <a:avLst/>
          </a:prstGeom>
        </p:spPr>
      </p:pic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11350121" y="6400800"/>
            <a:ext cx="486383" cy="330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825" y="350357"/>
            <a:ext cx="1125490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When do you usually have free time?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Mark: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I usually have free time at the weekend.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So how do you spend it?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spend time to connect with my family on Saturdays. We do puzzles, play board games or go camping.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What about Sundays?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usually spend Sundays with my friends. I have a group of friends and we do lots of things together.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For example?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Sometimes I invite them to my house. We cook our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food and watch a video. It's fun and better than going to the cinema.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Do you do outdoor activities together?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Yes, we love spending time outdoors. We go to the park to play volleyball or skateboard. It helps us stay in shape. Sometimes we go for a bike ride around our city. This gives us a chance to see different places in our city.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Thanks for letting us interview you.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4476" y="-18975"/>
            <a:ext cx="116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Tapescript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4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55233"/>
            <a:ext cx="72925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pairs. Ask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393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7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158060" y="2329559"/>
            <a:ext cx="5405572" cy="304698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1. When do you usually have free time? </a:t>
            </a:r>
          </a:p>
          <a:p>
            <a:r>
              <a:rPr lang="en-US" sz="3200" dirty="0"/>
              <a:t>2. What do you usually do with your friends in your free time? </a:t>
            </a:r>
          </a:p>
          <a:p>
            <a:r>
              <a:rPr lang="en-US" sz="32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677995" y="2383238"/>
            <a:ext cx="6354971" cy="310854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i="1" dirty="0">
                <a:latin typeface="Bahnschrift Condensed" panose="020B0502040204020203" pitchFamily="34" charset="0"/>
              </a:rPr>
              <a:t>I often have free time at the weekend.</a:t>
            </a:r>
          </a:p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2. </a:t>
            </a:r>
            <a:r>
              <a:rPr lang="vi-VN" sz="2800" i="1" dirty="0">
                <a:latin typeface="Bahnschrift Condensed" panose="020B0502040204020203" pitchFamily="34" charset="0"/>
              </a:rPr>
              <a:t>I usually </a:t>
            </a:r>
            <a:r>
              <a:rPr lang="en-US" sz="2800" i="1" dirty="0">
                <a:latin typeface="Bahnschrift Condensed" panose="020B0502040204020203" pitchFamily="34" charset="0"/>
              </a:rPr>
              <a:t>hang out with my friends.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>
                <a:latin typeface="Bahnschrift Condensed" panose="020B0502040204020203" pitchFamily="34" charset="0"/>
              </a:rPr>
              <a:t>  </a:t>
            </a:r>
            <a:r>
              <a:rPr lang="vi-VN" sz="2800" i="1" dirty="0">
                <a:latin typeface="Bahnschrift Condensed" panose="020B0502040204020203" pitchFamily="34" charset="0"/>
              </a:rPr>
              <a:t>I usually play badminton</a:t>
            </a:r>
            <a:r>
              <a:rPr lang="en-US" sz="2800" i="1" dirty="0">
                <a:latin typeface="Bahnschrift Condensed" panose="020B0502040204020203" pitchFamily="34" charset="0"/>
              </a:rPr>
              <a:t> 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>
                <a:latin typeface="Bahnschrift Condensed" panose="020B0502040204020203" pitchFamily="34" charset="0"/>
              </a:rPr>
              <a:t>  </a:t>
            </a:r>
            <a:r>
              <a:rPr lang="vi-VN" sz="2800" i="1" dirty="0">
                <a:latin typeface="Bahnschrift Condensed" panose="020B0502040204020203" pitchFamily="34" charset="0"/>
              </a:rPr>
              <a:t>I usually go swimming</a:t>
            </a:r>
            <a:r>
              <a:rPr lang="en-US" sz="2800" i="1" dirty="0">
                <a:latin typeface="Bahnschrift Condensed" panose="020B0502040204020203" pitchFamily="34" charset="0"/>
              </a:rPr>
              <a:t> ………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>
                <a:latin typeface="Bahnschrift Condensed" panose="020B0502040204020203" pitchFamily="34" charset="0"/>
              </a:rPr>
              <a:t>  </a:t>
            </a:r>
            <a:r>
              <a:rPr lang="vi-VN" sz="2800" i="1" dirty="0">
                <a:latin typeface="Bahnschrift Condensed" panose="020B0502040204020203" pitchFamily="34" charset="0"/>
              </a:rPr>
              <a:t>I play video games</a:t>
            </a:r>
            <a:r>
              <a:rPr lang="en-US" sz="2800" i="1" dirty="0">
                <a:latin typeface="Bahnschrift Condensed" panose="020B0502040204020203" pitchFamily="34" charset="0"/>
              </a:rPr>
              <a:t>…………..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3. </a:t>
            </a:r>
            <a:r>
              <a:rPr lang="en-US" sz="2800" i="1" dirty="0">
                <a:latin typeface="Bahnschrift Condensed" panose="020B0502040204020203" pitchFamily="34" charset="0"/>
              </a:rPr>
              <a:t>I do these activities because it helps me reduce stresses and it also improves my mental health.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628983" y="157252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6504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Sample answers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3668</TotalTime>
  <Words>857</Words>
  <Application>Microsoft Office PowerPoint</Application>
  <PresentationFormat>Màn hình rộng</PresentationFormat>
  <Paragraphs>118</Paragraphs>
  <Slides>13</Slides>
  <Notes>10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Myriad Pro</vt:lpstr>
      <vt:lpstr>OpenSans</vt:lpstr>
      <vt:lpstr>Arial</vt:lpstr>
      <vt:lpstr>Bahnschrift Condensed</vt:lpstr>
      <vt:lpstr>Calibri</vt:lpstr>
      <vt:lpstr>Calibri Light</vt:lpstr>
      <vt:lpstr>Cooper Black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Bình An Nguyễn</cp:lastModifiedBy>
  <cp:revision>224</cp:revision>
  <dcterms:created xsi:type="dcterms:W3CDTF">2020-12-09T02:04:09Z</dcterms:created>
  <dcterms:modified xsi:type="dcterms:W3CDTF">2025-09-20T13:54:38Z</dcterms:modified>
</cp:coreProperties>
</file>