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30b28f5d262b45db"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78" r:id="rId3"/>
    <p:sldId id="279" r:id="rId4"/>
    <p:sldId id="280" r:id="rId5"/>
    <p:sldId id="265" r:id="rId6"/>
    <p:sldId id="267" r:id="rId7"/>
    <p:sldId id="282" r:id="rId8"/>
    <p:sldId id="283" r:id="rId9"/>
    <p:sldId id="287" r:id="rId10"/>
    <p:sldId id="288" r:id="rId11"/>
    <p:sldId id="289" r:id="rId12"/>
    <p:sldId id="290" r:id="rId13"/>
    <p:sldId id="296" r:id="rId14"/>
    <p:sldId id="291" r:id="rId15"/>
    <p:sldId id="292" r:id="rId16"/>
    <p:sldId id="297" r:id="rId17"/>
    <p:sldId id="284" r:id="rId18"/>
    <p:sldId id="298"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ambria Math" panose="02040503050406030204" pitchFamily="18"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20"/>
    <a:srgbClr val="F37825"/>
    <a:srgbClr val="30CFCD"/>
    <a:srgbClr val="0E73B7"/>
    <a:srgbClr val="E43230"/>
    <a:srgbClr val="E99D05"/>
    <a:srgbClr val="DBB2CB"/>
    <a:srgbClr val="DCADCB"/>
    <a:srgbClr val="9F7906"/>
    <a:srgbClr val="E9A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838988-15A6-4647-86D7-062E8698D868}"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838988-15A6-4647-86D7-062E8698D868}"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838988-15A6-4647-86D7-062E8698D868}" type="datetimeFigureOut">
              <a:rPr lang="en-US" smtClean="0"/>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38988-15A6-4647-86D7-062E8698D868}" type="datetimeFigureOut">
              <a:rPr lang="en-US" smtClean="0"/>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838988-15A6-4647-86D7-062E8698D868}"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838988-15A6-4647-86D7-062E8698D868}"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838988-15A6-4647-86D7-062E8698D868}"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838988-15A6-4647-86D7-062E8698D868}"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838988-15A6-4647-86D7-062E8698D868}"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838988-15A6-4647-86D7-062E8698D868}" type="datetimeFigureOut">
              <a:rPr lang="en-US" smtClean="0"/>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38988-15A6-4647-86D7-062E8698D868}" type="datetimeFigureOut">
              <a:rPr lang="en-US" smtClean="0"/>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838988-15A6-4647-86D7-062E8698D868}"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838988-15A6-4647-86D7-062E8698D868}"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1BDB4-6E33-4EB0-BC1A-E3E4639511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t>31/7/2023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t>31/7/2023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eagames2021.com/"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2"/>
          <p:cNvPicPr>
            <a:picLocks noChangeAspect="1"/>
          </p:cNvPicPr>
          <p:nvPr/>
        </p:nvPicPr>
        <p:blipFill>
          <a:blip r:embed="rId2"/>
          <a:stretch>
            <a:fillRect/>
          </a:stretch>
        </p:blipFill>
        <p:spPr>
          <a:xfrm>
            <a:off x="0" y="635"/>
            <a:ext cx="12383770" cy="6857365"/>
          </a:xfrm>
          <a:prstGeom prst="rect">
            <a:avLst/>
          </a:prstGeom>
        </p:spPr>
      </p:pic>
      <p:sp>
        <p:nvSpPr>
          <p:cNvPr id="6" name="TextBox 1"/>
          <p:cNvSpPr txBox="1"/>
          <p:nvPr/>
        </p:nvSpPr>
        <p:spPr>
          <a:xfrm>
            <a:off x="2524847" y="2232981"/>
            <a:ext cx="6800127" cy="646331"/>
          </a:xfrm>
          <a:prstGeom prst="rect">
            <a:avLst/>
          </a:prstGeom>
          <a:noFill/>
        </p:spPr>
        <p:txBody>
          <a:bodyPr wrap="square" rtlCol="0">
            <a:spAutoFit/>
          </a:bodyPr>
          <a:lstStyle/>
          <a:p>
            <a:r>
              <a:rPr lang="vi-VN" altLang="en-CA" sz="3600" b="1" dirty="0">
                <a:solidFill>
                  <a:srgbClr val="FF0000"/>
                </a:solidFill>
                <a:latin typeface="Times New Roman" panose="02020603050405020304" pitchFamily="18" charset="0"/>
                <a:cs typeface="Times New Roman" panose="02020603050405020304" pitchFamily="18" charset="0"/>
                <a:sym typeface="+mn-ea"/>
              </a:rPr>
              <a:t>     </a:t>
            </a:r>
            <a:r>
              <a:rPr lang="en-CA" altLang="en-US" sz="3600" b="1" dirty="0">
                <a:solidFill>
                  <a:srgbClr val="FF0000"/>
                </a:solidFill>
                <a:latin typeface="Times New Roman" panose="02020603050405020304" pitchFamily="18" charset="0"/>
                <a:cs typeface="Times New Roman" panose="02020603050405020304" pitchFamily="18" charset="0"/>
                <a:sym typeface="+mn-ea"/>
              </a:rPr>
              <a:t>LUYỆN TẬP CHUNG TIẾT 2</a:t>
            </a:r>
            <a:endPar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7" name="TextBox 2"/>
          <p:cNvSpPr txBox="1"/>
          <p:nvPr/>
        </p:nvSpPr>
        <p:spPr>
          <a:xfrm>
            <a:off x="3136739" y="3065876"/>
            <a:ext cx="5822066"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GVSB: </a:t>
            </a:r>
            <a:r>
              <a:rPr lang="en-US" sz="2400" b="1" dirty="0" err="1">
                <a:solidFill>
                  <a:srgbClr val="FF0000"/>
                </a:solidFill>
                <a:latin typeface="Times New Roman" panose="02020603050405020304" pitchFamily="18" charset="0"/>
                <a:cs typeface="Times New Roman" panose="02020603050405020304" pitchFamily="18" charset="0"/>
              </a:rPr>
              <a:t>Thền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Thuý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Hồng</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2" name="Text Box 1"/>
          <p:cNvSpPr txBox="1"/>
          <p:nvPr/>
        </p:nvSpPr>
        <p:spPr>
          <a:xfrm>
            <a:off x="1572895" y="541824"/>
            <a:ext cx="1501140" cy="521970"/>
          </a:xfrm>
          <a:prstGeom prst="rect">
            <a:avLst/>
          </a:prstGeom>
          <a:solidFill>
            <a:schemeClr val="accent2"/>
          </a:solidFill>
        </p:spPr>
        <p:txBody>
          <a:bodyPr wrap="square" rtlCol="0">
            <a:spAutoFit/>
          </a:bodyPr>
          <a:lstStyle/>
          <a:p>
            <a:r>
              <a:rPr lang="en-CA" altLang="en-US" sz="2800" b="1" dirty="0" err="1">
                <a:solidFill>
                  <a:schemeClr val="bg1"/>
                </a:solidFill>
              </a:rPr>
              <a:t>Bài</a:t>
            </a:r>
            <a:r>
              <a:rPr lang="en-CA" altLang="en-US" sz="2800" b="1" dirty="0">
                <a:solidFill>
                  <a:schemeClr val="bg1"/>
                </a:solidFill>
              </a:rPr>
              <a:t> 5.18</a:t>
            </a:r>
          </a:p>
        </p:txBody>
      </p:sp>
      <p:sp>
        <p:nvSpPr>
          <p:cNvPr id="6" name="Rectangle 1">
            <a:extLst>
              <a:ext uri="{FF2B5EF4-FFF2-40B4-BE49-F238E27FC236}">
                <a16:creationId xmlns:a16="http://schemas.microsoft.com/office/drawing/2014/main" id="{0F490B77-6D0C-597D-5ED2-F7C902E0474F}"/>
              </a:ext>
            </a:extLst>
          </p:cNvPr>
          <p:cNvSpPr>
            <a:spLocks noChangeArrowheads="1"/>
          </p:cNvSpPr>
          <p:nvPr/>
        </p:nvSpPr>
        <p:spPr bwMode="auto">
          <a:xfrm>
            <a:off x="1439545" y="1181100"/>
            <a:ext cx="855345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Doanh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đơn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vị</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tỉ</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nhánh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công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ty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2021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2022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bảng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Lựa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so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sánh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doanh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nhánh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này</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2021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2022</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50" name="Picture 2" descr="Bài 5.18 trang 108 Toán 8 Tập 1 | Kết nối tri thức Giải Toán 8">
            <a:extLst>
              <a:ext uri="{FF2B5EF4-FFF2-40B4-BE49-F238E27FC236}">
                <a16:creationId xmlns:a16="http://schemas.microsoft.com/office/drawing/2014/main" id="{FFDFB46D-52B3-0DFA-73EB-1A576CE9F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296" y="2068979"/>
            <a:ext cx="5358498" cy="2194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3" name="Text Box 2"/>
          <p:cNvSpPr txBox="1"/>
          <p:nvPr/>
        </p:nvSpPr>
        <p:spPr>
          <a:xfrm>
            <a:off x="4763770" y="444500"/>
            <a:ext cx="836930" cy="52197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
        <p:nvSpPr>
          <p:cNvPr id="6" name="TextBox 5">
            <a:extLst>
              <a:ext uri="{FF2B5EF4-FFF2-40B4-BE49-F238E27FC236}">
                <a16:creationId xmlns:a16="http://schemas.microsoft.com/office/drawing/2014/main" id="{6D9A35B4-D6C6-5BD3-418B-A4C10C0152E9}"/>
              </a:ext>
            </a:extLst>
          </p:cNvPr>
          <p:cNvSpPr txBox="1"/>
          <p:nvPr/>
        </p:nvSpPr>
        <p:spPr>
          <a:xfrm>
            <a:off x="1371599" y="1123732"/>
            <a:ext cx="9839325" cy="954107"/>
          </a:xfrm>
          <a:prstGeom prst="rect">
            <a:avLst/>
          </a:prstGeom>
          <a:noFill/>
        </p:spPr>
        <p:txBody>
          <a:bodyPr wrap="square">
            <a:spAutoFit/>
          </a:bodyPr>
          <a:lstStyle/>
          <a:p>
            <a:r>
              <a:rPr lang="en-US" sz="2800" b="0" i="0" dirty="0" err="1">
                <a:solidFill>
                  <a:srgbClr val="000000"/>
                </a:solidFill>
                <a:effectLst/>
                <a:latin typeface="Times New Roman" panose="02020603050405020304" pitchFamily="18" charset="0"/>
                <a:cs typeface="Times New Roman" panose="02020603050405020304" pitchFamily="18" charset="0"/>
              </a:rPr>
              <a:t>Để</a:t>
            </a:r>
            <a:r>
              <a:rPr lang="en-US" sz="2800" b="0" i="0" dirty="0">
                <a:solidFill>
                  <a:srgbClr val="000000"/>
                </a:solidFill>
                <a:effectLst/>
                <a:latin typeface="Times New Roman" panose="02020603050405020304" pitchFamily="18" charset="0"/>
                <a:cs typeface="Times New Roman" panose="02020603050405020304" pitchFamily="18" charset="0"/>
              </a:rPr>
              <a:t> so </a:t>
            </a:r>
            <a:r>
              <a:rPr lang="en-US" sz="2800" b="0" i="0" dirty="0" err="1">
                <a:solidFill>
                  <a:srgbClr val="000000"/>
                </a:solidFill>
                <a:effectLst/>
                <a:latin typeface="Times New Roman" panose="02020603050405020304" pitchFamily="18" charset="0"/>
                <a:cs typeface="Times New Roman" panose="02020603050405020304" pitchFamily="18" charset="0"/>
              </a:rPr>
              <a:t>sánh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doanh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thu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của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hai</a:t>
            </a:r>
            <a:r>
              <a:rPr lang="en-US" sz="2800" b="0" i="0" dirty="0">
                <a:solidFill>
                  <a:srgbClr val="000000"/>
                </a:solidFill>
                <a:effectLst/>
                <a:latin typeface="Times New Roman" panose="02020603050405020304" pitchFamily="18" charset="0"/>
                <a:cs typeface="Times New Roman" panose="02020603050405020304" pitchFamily="18" charset="0"/>
              </a:rPr>
              <a:t> chi </a:t>
            </a:r>
            <a:r>
              <a:rPr lang="en-US" sz="2800" b="0" i="0" dirty="0" err="1">
                <a:solidFill>
                  <a:srgbClr val="000000"/>
                </a:solidFill>
                <a:effectLst/>
                <a:latin typeface="Times New Roman" panose="02020603050405020304" pitchFamily="18" charset="0"/>
                <a:cs typeface="Times New Roman" panose="02020603050405020304" pitchFamily="18" charset="0"/>
              </a:rPr>
              <a:t>nhánh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này</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trong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hai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năm</a:t>
            </a:r>
            <a:r>
              <a:rPr lang="en-US" sz="2800" b="0" i="0" dirty="0">
                <a:solidFill>
                  <a:srgbClr val="000000"/>
                </a:solidFill>
                <a:effectLst/>
                <a:latin typeface="Times New Roman" panose="02020603050405020304" pitchFamily="18" charset="0"/>
                <a:cs typeface="Times New Roman" panose="02020603050405020304" pitchFamily="18" charset="0"/>
              </a:rPr>
              <a:t> 2021 </a:t>
            </a:r>
            <a:r>
              <a:rPr lang="en-US" sz="2800" b="0" i="0" dirty="0" err="1">
                <a:solidFill>
                  <a:srgbClr val="000000"/>
                </a:solidFill>
                <a:effectLst/>
                <a:latin typeface="Times New Roman" panose="02020603050405020304" pitchFamily="18" charset="0"/>
                <a:cs typeface="Times New Roman" panose="02020603050405020304" pitchFamily="18" charset="0"/>
              </a:rPr>
              <a:t>và</a:t>
            </a:r>
            <a:r>
              <a:rPr lang="en-US" sz="2800" b="0" i="0" dirty="0">
                <a:solidFill>
                  <a:srgbClr val="000000"/>
                </a:solidFill>
                <a:effectLst/>
                <a:latin typeface="Times New Roman" panose="02020603050405020304" pitchFamily="18" charset="0"/>
                <a:cs typeface="Times New Roman" panose="02020603050405020304" pitchFamily="18" charset="0"/>
              </a:rPr>
              <a:t> 2022, ta </a:t>
            </a:r>
            <a:r>
              <a:rPr lang="en-US" sz="2800" b="0" i="0" dirty="0" err="1">
                <a:solidFill>
                  <a:srgbClr val="000000"/>
                </a:solidFill>
                <a:effectLst/>
                <a:latin typeface="Times New Roman" panose="02020603050405020304" pitchFamily="18" charset="0"/>
                <a:cs typeface="Times New Roman" panose="02020603050405020304" pitchFamily="18" charset="0"/>
              </a:rPr>
              <a:t>vẽ</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biểu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đồ</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cột</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kép</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như</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sau</a:t>
            </a:r>
            <a:r>
              <a:rPr lang="en-US" sz="2800" b="0" i="0" dirty="0">
                <a:solidFill>
                  <a:srgbClr val="000000"/>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B2E4D70-54D3-B646-FB72-81171181AB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9577" y="2077839"/>
            <a:ext cx="5903645"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3" name="Rectangle: Rounded Corners 2"/>
          <p:cNvSpPr/>
          <p:nvPr/>
        </p:nvSpPr>
        <p:spPr>
          <a:xfrm>
            <a:off x="3352800" y="2202083"/>
            <a:ext cx="5486400" cy="12269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5400">
                <a:latin typeface="Times New Roman" panose="02020603050405020304" pitchFamily="18" charset="0"/>
                <a:cs typeface="Times New Roman" panose="02020603050405020304" pitchFamily="18" charset="0"/>
              </a:rPr>
              <a:t>VẬN DỤNG</a:t>
            </a:r>
            <a:endParaRPr lang="en-US"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8961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65405"/>
            <a:ext cx="12192000" cy="7146290"/>
          </a:xfrm>
          <a:prstGeom prst="rect">
            <a:avLst/>
          </a:prstGeom>
        </p:spPr>
      </p:pic>
      <p:sp>
        <p:nvSpPr>
          <p:cNvPr id="3" name="Text Box 2"/>
          <p:cNvSpPr txBox="1"/>
          <p:nvPr/>
        </p:nvSpPr>
        <p:spPr>
          <a:xfrm>
            <a:off x="1953895" y="364018"/>
            <a:ext cx="2875280" cy="523220"/>
          </a:xfrm>
          <a:prstGeom prst="rect">
            <a:avLst/>
          </a:prstGeom>
          <a:solidFill>
            <a:schemeClr val="accent2"/>
          </a:solidFill>
        </p:spPr>
        <p:txBody>
          <a:bodyPr wrap="square" rtlCol="0">
            <a:spAutoFit/>
          </a:bodyPr>
          <a:lstStyle/>
          <a:p>
            <a:r>
              <a:rPr lang="en-CA" altLang="en-US" sz="2800" b="1" dirty="0" err="1">
                <a:solidFill>
                  <a:schemeClr val="bg1"/>
                </a:solidFill>
              </a:rPr>
              <a:t>Bài</a:t>
            </a:r>
            <a:r>
              <a:rPr lang="en-CA" altLang="en-US" sz="2800" b="1" dirty="0">
                <a:solidFill>
                  <a:schemeClr val="bg1"/>
                </a:solidFill>
              </a:rPr>
              <a:t> </a:t>
            </a:r>
            <a:r>
              <a:rPr lang="en-CA" altLang="en-US" sz="2800" b="1" dirty="0" err="1">
                <a:solidFill>
                  <a:schemeClr val="bg1"/>
                </a:solidFill>
              </a:rPr>
              <a:t>tập</a:t>
            </a:r>
            <a:r>
              <a:rPr lang="en-CA" altLang="en-US" sz="2800" b="1" dirty="0">
                <a:solidFill>
                  <a:schemeClr val="bg1"/>
                </a:solidFill>
              </a:rPr>
              <a:t> </a:t>
            </a:r>
            <a:r>
              <a:rPr lang="en-CA" altLang="en-US" sz="2800" b="1" dirty="0" err="1">
                <a:solidFill>
                  <a:schemeClr val="bg1"/>
                </a:solidFill>
              </a:rPr>
              <a:t>bổ</a:t>
            </a:r>
            <a:r>
              <a:rPr lang="en-CA" altLang="en-US" sz="2800" b="1" dirty="0">
                <a:solidFill>
                  <a:schemeClr val="bg1"/>
                </a:solidFill>
              </a:rPr>
              <a:t> sung </a:t>
            </a:r>
          </a:p>
        </p:txBody>
      </p:sp>
      <p:sp>
        <p:nvSpPr>
          <p:cNvPr id="6" name="Rectangle 2">
            <a:extLst>
              <a:ext uri="{FF2B5EF4-FFF2-40B4-BE49-F238E27FC236}">
                <a16:creationId xmlns:a16="http://schemas.microsoft.com/office/drawing/2014/main" id="{F13982F5-3D57-728F-712A-9E0FDC047261}"/>
              </a:ext>
            </a:extLst>
          </p:cNvPr>
          <p:cNvSpPr>
            <a:spLocks noChangeArrowheads="1"/>
          </p:cNvSpPr>
          <p:nvPr/>
        </p:nvSpPr>
        <p:spPr bwMode="auto">
          <a:xfrm>
            <a:off x="1439545" y="886131"/>
            <a:ext cx="98475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Bài 1:</a:t>
            </a:r>
            <a:r>
              <a:rPr kumimoji="0" lang="nl-NL"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Quan sát biểu đồ tỉ lệ phần trăm số xe đạp một cửa hàng đã bán được theo màu sơn trong tháng sau đây:</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73" name="Picture 2">
            <a:extLst>
              <a:ext uri="{FF2B5EF4-FFF2-40B4-BE49-F238E27FC236}">
                <a16:creationId xmlns:a16="http://schemas.microsoft.com/office/drawing/2014/main" id="{C32DDECE-5259-8A05-BD6C-C3D5447B2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811" y="1840238"/>
            <a:ext cx="6377048" cy="37490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705024A1-AB70-21DB-2304-64F05D489C99}"/>
              </a:ext>
            </a:extLst>
          </p:cNvPr>
          <p:cNvSpPr>
            <a:spLocks noChangeArrowheads="1"/>
          </p:cNvSpPr>
          <p:nvPr/>
        </p:nvSpPr>
        <p:spPr bwMode="auto">
          <a:xfrm>
            <a:off x="1743075" y="5689391"/>
            <a:ext cx="81629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l"/>
              </a:tabLst>
              <a:defRPr>
                <a:solidFill>
                  <a:schemeClr val="tx1"/>
                </a:solidFill>
                <a:latin typeface="Arial" panose="020B0604020202020204" pitchFamily="34" charset="0"/>
              </a:defRPr>
            </a:lvl1pPr>
            <a:lvl2pPr eaLnBrk="0" fontAlgn="base" hangingPunct="0">
              <a:spcBef>
                <a:spcPct val="0"/>
              </a:spcBef>
              <a:spcAft>
                <a:spcPct val="0"/>
              </a:spcAft>
              <a:tabLst>
                <a:tab pos="5029200" algn="l"/>
              </a:tabLst>
              <a:defRPr>
                <a:solidFill>
                  <a:schemeClr val="tx1"/>
                </a:solidFill>
                <a:latin typeface="Arial" panose="020B0604020202020204" pitchFamily="34" charset="0"/>
              </a:defRPr>
            </a:lvl2pPr>
            <a:lvl3pPr eaLnBrk="0" fontAlgn="base" hangingPunct="0">
              <a:spcBef>
                <a:spcPct val="0"/>
              </a:spcBef>
              <a:spcAft>
                <a:spcPct val="0"/>
              </a:spcAft>
              <a:tabLst>
                <a:tab pos="5029200" algn="l"/>
              </a:tabLst>
              <a:defRPr>
                <a:solidFill>
                  <a:schemeClr val="tx1"/>
                </a:solidFill>
                <a:latin typeface="Arial" panose="020B0604020202020204" pitchFamily="34" charset="0"/>
              </a:defRPr>
            </a:lvl3pPr>
            <a:lvl4pPr eaLnBrk="0" fontAlgn="base" hangingPunct="0">
              <a:spcBef>
                <a:spcPct val="0"/>
              </a:spcBef>
              <a:spcAft>
                <a:spcPct val="0"/>
              </a:spcAft>
              <a:tabLst>
                <a:tab pos="5029200" algn="l"/>
              </a:tabLst>
              <a:defRPr>
                <a:solidFill>
                  <a:schemeClr val="tx1"/>
                </a:solidFill>
                <a:latin typeface="Arial" panose="020B0604020202020204" pitchFamily="34" charset="0"/>
              </a:defRPr>
            </a:lvl4pPr>
            <a:lvl5pPr eaLnBrk="0" fontAlgn="base" hangingPunct="0">
              <a:spcBef>
                <a:spcPct val="0"/>
              </a:spcBef>
              <a:spcAft>
                <a:spcPct val="0"/>
              </a:spcAft>
              <a:tabLst>
                <a:tab pos="5029200" algn="l"/>
              </a:tabLst>
              <a:defRPr>
                <a:solidFill>
                  <a:schemeClr val="tx1"/>
                </a:solidFill>
                <a:latin typeface="Arial" panose="020B0604020202020204" pitchFamily="34" charset="0"/>
              </a:defRPr>
            </a:lvl5pPr>
            <a:lvl6pPr eaLnBrk="0" fontAlgn="base" hangingPunct="0">
              <a:spcBef>
                <a:spcPct val="0"/>
              </a:spcBef>
              <a:spcAft>
                <a:spcPct val="0"/>
              </a:spcAft>
              <a:tabLst>
                <a:tab pos="5029200" algn="l"/>
              </a:tabLst>
              <a:defRPr>
                <a:solidFill>
                  <a:schemeClr val="tx1"/>
                </a:solidFill>
                <a:latin typeface="Arial" panose="020B0604020202020204" pitchFamily="34" charset="0"/>
              </a:defRPr>
            </a:lvl6pPr>
            <a:lvl7pPr eaLnBrk="0" fontAlgn="base" hangingPunct="0">
              <a:spcBef>
                <a:spcPct val="0"/>
              </a:spcBef>
              <a:spcAft>
                <a:spcPct val="0"/>
              </a:spcAft>
              <a:tabLst>
                <a:tab pos="5029200" algn="l"/>
              </a:tabLst>
              <a:defRPr>
                <a:solidFill>
                  <a:schemeClr val="tx1"/>
                </a:solidFill>
                <a:latin typeface="Arial" panose="020B0604020202020204" pitchFamily="34" charset="0"/>
              </a:defRPr>
            </a:lvl7pPr>
            <a:lvl8pPr eaLnBrk="0" fontAlgn="base" hangingPunct="0">
              <a:spcBef>
                <a:spcPct val="0"/>
              </a:spcBef>
              <a:spcAft>
                <a:spcPct val="0"/>
              </a:spcAft>
              <a:tabLst>
                <a:tab pos="5029200" algn="l"/>
              </a:tabLst>
              <a:defRPr>
                <a:solidFill>
                  <a:schemeClr val="tx1"/>
                </a:solidFill>
                <a:latin typeface="Arial" panose="020B0604020202020204" pitchFamily="34" charset="0"/>
              </a:defRPr>
            </a:lvl8pPr>
            <a:lvl9pPr eaLnBrk="0" fontAlgn="base" hangingPunct="0">
              <a:spcBef>
                <a:spcPct val="0"/>
              </a:spcBef>
              <a:spcAft>
                <a:spcPct val="0"/>
              </a:spcAft>
              <a:tabLst>
                <a:tab pos="5029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Theo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chủ</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cửa</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hàng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nên</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đặt</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hàng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thêm</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cho</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xe</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đạp</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màu</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gì</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073"/>
                                        </p:tgtEl>
                                        <p:attrNameLst>
                                          <p:attrName>style.visibility</p:attrName>
                                        </p:attrNameLst>
                                      </p:cBhvr>
                                      <p:to>
                                        <p:strVal val="visible"/>
                                      </p:to>
                                    </p:set>
                                    <p:anim calcmode="lin" valueType="num">
                                      <p:cBhvr>
                                        <p:cTn id="22" dur="500" fill="hold"/>
                                        <p:tgtEl>
                                          <p:spTgt spid="3073"/>
                                        </p:tgtEl>
                                        <p:attrNameLst>
                                          <p:attrName>ppt_w</p:attrName>
                                        </p:attrNameLst>
                                      </p:cBhvr>
                                      <p:tavLst>
                                        <p:tav tm="0">
                                          <p:val>
                                            <p:fltVal val="0"/>
                                          </p:val>
                                        </p:tav>
                                        <p:tav tm="100000">
                                          <p:val>
                                            <p:strVal val="#ppt_w"/>
                                          </p:val>
                                        </p:tav>
                                      </p:tavLst>
                                    </p:anim>
                                    <p:anim calcmode="lin" valueType="num">
                                      <p:cBhvr>
                                        <p:cTn id="23" dur="500" fill="hold"/>
                                        <p:tgtEl>
                                          <p:spTgt spid="3073"/>
                                        </p:tgtEl>
                                        <p:attrNameLst>
                                          <p:attrName>ppt_h</p:attrName>
                                        </p:attrNameLst>
                                      </p:cBhvr>
                                      <p:tavLst>
                                        <p:tav tm="0">
                                          <p:val>
                                            <p:fltVal val="0"/>
                                          </p:val>
                                        </p:tav>
                                        <p:tav tm="100000">
                                          <p:val>
                                            <p:strVal val="#ppt_h"/>
                                          </p:val>
                                        </p:tav>
                                      </p:tavLst>
                                    </p:anim>
                                    <p:animEffect transition="in" filter="fade">
                                      <p:cBhvr>
                                        <p:cTn id="24" dur="500"/>
                                        <p:tgtEl>
                                          <p:spTgt spid="307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7" name="Text Box 2">
            <a:extLst>
              <a:ext uri="{FF2B5EF4-FFF2-40B4-BE49-F238E27FC236}">
                <a16:creationId xmlns:a16="http://schemas.microsoft.com/office/drawing/2014/main" id="{48ECAFDF-ABCD-A722-A967-57FE68B78682}"/>
              </a:ext>
            </a:extLst>
          </p:cNvPr>
          <p:cNvSpPr txBox="1"/>
          <p:nvPr/>
        </p:nvSpPr>
        <p:spPr>
          <a:xfrm>
            <a:off x="1953895" y="364018"/>
            <a:ext cx="808355" cy="52322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
        <p:nvSpPr>
          <p:cNvPr id="9" name="TextBox 8">
            <a:extLst>
              <a:ext uri="{FF2B5EF4-FFF2-40B4-BE49-F238E27FC236}">
                <a16:creationId xmlns:a16="http://schemas.microsoft.com/office/drawing/2014/main" id="{69C5C5BD-6680-B17B-A5CD-85C04B940DDF}"/>
              </a:ext>
            </a:extLst>
          </p:cNvPr>
          <p:cNvSpPr txBox="1"/>
          <p:nvPr/>
        </p:nvSpPr>
        <p:spPr>
          <a:xfrm>
            <a:off x="1704975" y="1027906"/>
            <a:ext cx="4962525" cy="5178341"/>
          </a:xfrm>
          <a:prstGeom prst="rect">
            <a:avLst/>
          </a:prstGeom>
          <a:noFill/>
        </p:spPr>
        <p:txBody>
          <a:bodyPr wrap="square">
            <a:spAutoFit/>
          </a:bodyPr>
          <a:lstStyle/>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Quan sát biểu đồ ta thấy </a:t>
            </a:r>
            <a:r>
              <a:rPr lang="nl-NL" sz="2800" dirty="0">
                <a:effectLst/>
                <a:latin typeface="Times New Roman" panose="02020603050405020304" pitchFamily="18" charset="0"/>
                <a:ea typeface="Arial" panose="020B0604020202020204" pitchFamily="34" charset="0"/>
              </a:rPr>
              <a:t>tỉ lệ phần trăm số xe đạp mà cửa hàng đã bán được theo màu sơn trong tháng</a:t>
            </a:r>
            <a:r>
              <a:rPr lang="nl-NL" sz="2800" dirty="0">
                <a:effectLst/>
                <a:latin typeface="Times New Roman" panose="02020603050405020304" pitchFamily="18" charset="0"/>
                <a:ea typeface="Times New Roman" panose="02020603050405020304" pitchFamily="18" charset="0"/>
              </a:rPr>
              <a:t> cụ thể như sau</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xe mầu xanh dương: 60%</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Xe mầu đỏ: 15%</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Xe mầu xanh lá: 10%</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Xe mầu bạc: 15%</a:t>
            </a:r>
            <a:endParaRPr lang="en-US" sz="2800" dirty="0">
              <a:effectLst/>
              <a:latin typeface="Times New Roman" panose="02020603050405020304" pitchFamily="18" charset="0"/>
              <a:ea typeface="Times New Roman" panose="02020603050405020304" pitchFamily="18" charset="0"/>
            </a:endParaRPr>
          </a:p>
          <a:p>
            <a:r>
              <a:rPr lang="nl-NL" sz="2800" dirty="0">
                <a:effectLst/>
                <a:latin typeface="Times New Roman" panose="02020603050405020304" pitchFamily="18" charset="0"/>
                <a:ea typeface="Arial" panose="020B0604020202020204" pitchFamily="34" charset="0"/>
              </a:rPr>
              <a:t>Vậy chủ cửa hàng nên đặt hàng thêm cho xe đạp màu xanh dương.</a:t>
            </a:r>
            <a:endParaRPr lang="en-US" sz="2800" dirty="0"/>
          </a:p>
        </p:txBody>
      </p:sp>
      <p:pic>
        <p:nvPicPr>
          <p:cNvPr id="10" name="Picture 2">
            <a:extLst>
              <a:ext uri="{FF2B5EF4-FFF2-40B4-BE49-F238E27FC236}">
                <a16:creationId xmlns:a16="http://schemas.microsoft.com/office/drawing/2014/main" id="{FFAAAF53-0A79-D188-830F-D19419A09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378" y="1027906"/>
            <a:ext cx="5132744" cy="3017520"/>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p:cTn id="2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p:cTn id="29"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 calcmode="lin" valueType="num">
                                      <p:cBhvr>
                                        <p:cTn id="36"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 calcmode="lin" valueType="num">
                                      <p:cBhvr>
                                        <p:cTn id="43"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9">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xEl>
                                              <p:pRg st="4" end="4"/>
                                            </p:txEl>
                                          </p:spTgt>
                                        </p:tgtEl>
                                        <p:attrNameLst>
                                          <p:attrName>style.visibility</p:attrName>
                                        </p:attrNameLst>
                                      </p:cBhvr>
                                      <p:to>
                                        <p:strVal val="visible"/>
                                      </p:to>
                                    </p:set>
                                    <p:anim calcmode="lin" valueType="num">
                                      <p:cBhvr>
                                        <p:cTn id="50"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52" dur="500"/>
                                        <p:tgtEl>
                                          <p:spTgt spid="9">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anim calcmode="lin" valueType="num">
                                      <p:cBhvr>
                                        <p:cTn id="57"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59"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51529"/>
            <a:ext cx="12192000" cy="7146290"/>
          </a:xfrm>
          <a:prstGeom prst="rect">
            <a:avLst/>
          </a:prstGeom>
        </p:spPr>
      </p:pic>
      <p:sp>
        <p:nvSpPr>
          <p:cNvPr id="3" name="Rectangle 2">
            <a:extLst>
              <a:ext uri="{FF2B5EF4-FFF2-40B4-BE49-F238E27FC236}">
                <a16:creationId xmlns:a16="http://schemas.microsoft.com/office/drawing/2014/main" id="{9D58EDD9-82C8-8A3D-37AC-489094B29FE2}"/>
              </a:ext>
            </a:extLst>
          </p:cNvPr>
          <p:cNvSpPr>
            <a:spLocks noChangeArrowheads="1"/>
          </p:cNvSpPr>
          <p:nvPr/>
        </p:nvSpPr>
        <p:spPr bwMode="auto">
          <a:xfrm>
            <a:off x="1095375" y="593933"/>
            <a:ext cx="417195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Bài 2</a:t>
            </a:r>
            <a:r>
              <a:rPr kumimoji="0" lang="de-DE"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Hãy phân tích dữ liệu được biểu diễn trong biểu đồ sau để tìm ngày có nhiệt độ chênh lệch nhiều nhất và ngày có nhiệt độ chênh lệch ít nhất giữa hai thành phố.</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097" name="Picture 3">
            <a:extLst>
              <a:ext uri="{FF2B5EF4-FFF2-40B4-BE49-F238E27FC236}">
                <a16:creationId xmlns:a16="http://schemas.microsoft.com/office/drawing/2014/main" id="{4937A5E4-EFCF-1963-6D09-F59CAD57B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25" y="383925"/>
            <a:ext cx="6725302" cy="338328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a:extLst>
              <a:ext uri="{FF2B5EF4-FFF2-40B4-BE49-F238E27FC236}">
                <a16:creationId xmlns:a16="http://schemas.microsoft.com/office/drawing/2014/main" id="{976BAC68-3B47-F133-0A23-E08B232D3892}"/>
              </a:ext>
            </a:extLst>
          </p:cNvPr>
          <p:cNvSpPr txBox="1"/>
          <p:nvPr/>
        </p:nvSpPr>
        <p:spPr>
          <a:xfrm>
            <a:off x="4793770" y="4051351"/>
            <a:ext cx="808355" cy="52322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
        <p:nvSpPr>
          <p:cNvPr id="10" name="TextBox 9">
            <a:extLst>
              <a:ext uri="{FF2B5EF4-FFF2-40B4-BE49-F238E27FC236}">
                <a16:creationId xmlns:a16="http://schemas.microsoft.com/office/drawing/2014/main" id="{6324E4BA-7072-906E-8E99-84C023832283}"/>
              </a:ext>
            </a:extLst>
          </p:cNvPr>
          <p:cNvSpPr txBox="1"/>
          <p:nvPr/>
        </p:nvSpPr>
        <p:spPr>
          <a:xfrm>
            <a:off x="1566862" y="4574571"/>
            <a:ext cx="9367838" cy="1815882"/>
          </a:xfrm>
          <a:prstGeom prst="rect">
            <a:avLst/>
          </a:prstGeom>
          <a:noFill/>
        </p:spPr>
        <p:txBody>
          <a:bodyPr wrap="square">
            <a:spAutoFit/>
          </a:bodyPr>
          <a:lstStyle/>
          <a:p>
            <a:r>
              <a:rPr lang="nl-NL" sz="2800" dirty="0">
                <a:effectLst/>
                <a:latin typeface="Times New Roman" panose="02020603050405020304" pitchFamily="18" charset="0"/>
                <a:ea typeface="Times New Roman" panose="02020603050405020304" pitchFamily="18" charset="0"/>
              </a:rPr>
              <a:t>Quan sát biểu đồ ta thấy n</a:t>
            </a:r>
            <a:r>
              <a:rPr lang="de-DE" sz="2800" dirty="0">
                <a:effectLst/>
                <a:latin typeface="Times New Roman" panose="02020603050405020304" pitchFamily="18" charset="0"/>
                <a:ea typeface="Arial" panose="020B0604020202020204" pitchFamily="34" charset="0"/>
              </a:rPr>
              <a:t>gày có nhiệt độ chênh lệch nhiều nhất giữa hai thành phố là 18/02/2021 chênh lệch 10</a:t>
            </a:r>
            <a:r>
              <a:rPr lang="de-DE" sz="2800" baseline="30000" dirty="0">
                <a:effectLst/>
                <a:latin typeface="Times New Roman" panose="02020603050405020304" pitchFamily="18" charset="0"/>
                <a:ea typeface="Arial" panose="020B0604020202020204" pitchFamily="34" charset="0"/>
              </a:rPr>
              <a:t>0</a:t>
            </a:r>
            <a:r>
              <a:rPr lang="de-DE" sz="2800" dirty="0">
                <a:effectLst/>
                <a:latin typeface="Times New Roman" panose="02020603050405020304" pitchFamily="18" charset="0"/>
                <a:ea typeface="Arial" panose="020B0604020202020204" pitchFamily="34" charset="0"/>
              </a:rPr>
              <a:t>C; và ngày có nhiệt độ chênh lệch ít nhất là 21/02/2021 và 22/02/2021 chênh lệch 5</a:t>
            </a:r>
            <a:r>
              <a:rPr lang="de-DE" sz="2800" baseline="30000" dirty="0">
                <a:effectLst/>
                <a:latin typeface="Times New Roman" panose="02020603050405020304" pitchFamily="18" charset="0"/>
                <a:ea typeface="Arial" panose="020B0604020202020204" pitchFamily="34" charset="0"/>
              </a:rPr>
              <a:t>0</a:t>
            </a:r>
            <a:r>
              <a:rPr lang="de-DE" sz="2800" dirty="0">
                <a:effectLst/>
                <a:latin typeface="Times New Roman" panose="02020603050405020304" pitchFamily="18" charset="0"/>
                <a:ea typeface="Arial" panose="020B0604020202020204" pitchFamily="34" charset="0"/>
              </a:rPr>
              <a:t>C</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7"/>
                                        </p:tgtEl>
                                        <p:attrNameLst>
                                          <p:attrName>style.visibility</p:attrName>
                                        </p:attrNameLst>
                                      </p:cBhvr>
                                      <p:to>
                                        <p:strVal val="visible"/>
                                      </p:to>
                                    </p:set>
                                    <p:anim calcmode="lin" valueType="num">
                                      <p:cBhvr>
                                        <p:cTn id="14" dur="500" fill="hold"/>
                                        <p:tgtEl>
                                          <p:spTgt spid="4097"/>
                                        </p:tgtEl>
                                        <p:attrNameLst>
                                          <p:attrName>ppt_w</p:attrName>
                                        </p:attrNameLst>
                                      </p:cBhvr>
                                      <p:tavLst>
                                        <p:tav tm="0">
                                          <p:val>
                                            <p:fltVal val="0"/>
                                          </p:val>
                                        </p:tav>
                                        <p:tav tm="100000">
                                          <p:val>
                                            <p:strVal val="#ppt_w"/>
                                          </p:val>
                                        </p:tav>
                                      </p:tavLst>
                                    </p:anim>
                                    <p:anim calcmode="lin" valueType="num">
                                      <p:cBhvr>
                                        <p:cTn id="15" dur="500" fill="hold"/>
                                        <p:tgtEl>
                                          <p:spTgt spid="4097"/>
                                        </p:tgtEl>
                                        <p:attrNameLst>
                                          <p:attrName>ppt_h</p:attrName>
                                        </p:attrNameLst>
                                      </p:cBhvr>
                                      <p:tavLst>
                                        <p:tav tm="0">
                                          <p:val>
                                            <p:fltVal val="0"/>
                                          </p:val>
                                        </p:tav>
                                        <p:tav tm="100000">
                                          <p:val>
                                            <p:strVal val="#ppt_h"/>
                                          </p:val>
                                        </p:tav>
                                      </p:tavLst>
                                    </p:anim>
                                    <p:animEffect transition="in" filter="fade">
                                      <p:cBhvr>
                                        <p:cTn id="16" dur="500"/>
                                        <p:tgtEl>
                                          <p:spTgt spid="409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2" name="TextBox 1"/>
          <p:cNvSpPr txBox="1"/>
          <p:nvPr/>
        </p:nvSpPr>
        <p:spPr>
          <a:xfrm>
            <a:off x="2703651" y="544938"/>
            <a:ext cx="6356708"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HƯỚNG DẪN VỀ NHÀ</a:t>
            </a:r>
          </a:p>
        </p:txBody>
      </p:sp>
      <p:sp>
        <p:nvSpPr>
          <p:cNvPr id="6" name="TextBox 5">
            <a:extLst>
              <a:ext uri="{FF2B5EF4-FFF2-40B4-BE49-F238E27FC236}">
                <a16:creationId xmlns:a16="http://schemas.microsoft.com/office/drawing/2014/main" id="{FD2AC91C-24A2-2DE7-6F98-007368A87F7F}"/>
              </a:ext>
            </a:extLst>
          </p:cNvPr>
          <p:cNvSpPr txBox="1"/>
          <p:nvPr/>
        </p:nvSpPr>
        <p:spPr>
          <a:xfrm>
            <a:off x="2257425" y="1870501"/>
            <a:ext cx="6802934" cy="2034660"/>
          </a:xfrm>
          <a:prstGeom prst="rect">
            <a:avLst/>
          </a:prstGeom>
          <a:noFill/>
        </p:spPr>
        <p:txBody>
          <a:bodyPr wrap="square">
            <a:spAutoFit/>
          </a:bodyPr>
          <a:lstStyle/>
          <a:p>
            <a:pPr algn="just">
              <a:lnSpc>
                <a:spcPct val="115000"/>
              </a:lnSpc>
            </a:pPr>
            <a:r>
              <a:rPr lang="vi-VN" sz="2800" dirty="0">
                <a:effectLst/>
                <a:latin typeface="Times New Roman" panose="02020603050405020304" pitchFamily="18" charset="0"/>
                <a:ea typeface="Times New Roman" panose="02020603050405020304" pitchFamily="18" charset="0"/>
              </a:rPr>
              <a:t>- Đọc lại toàn bộ nội dung bài đã học.</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vi-VN" sz="2800" dirty="0">
                <a:effectLst/>
                <a:latin typeface="Times New Roman" panose="02020603050405020304" pitchFamily="18" charset="0"/>
                <a:ea typeface="Times New Roman" panose="02020603050405020304" pitchFamily="18" charset="0"/>
              </a:rPr>
              <a:t>- Xem lại các dạng bài đã chữa trong tiết học</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vi-VN" sz="2800" dirty="0">
                <a:effectLst/>
                <a:latin typeface="Times New Roman" panose="02020603050405020304" pitchFamily="18" charset="0"/>
                <a:ea typeface="Times New Roman" panose="02020603050405020304" pitchFamily="18" charset="0"/>
              </a:rPr>
              <a:t>- Ôn tập lại toàn bộ kiến thức của chương 5 để giờ sau ôn tập chương.</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10"/>
          <p:cNvPicPr>
            <a:picLocks noGrp="1" noChangeAspect="1"/>
          </p:cNvPicPr>
          <p:nvPr>
            <p:ph idx="1"/>
          </p:nvPr>
        </p:nvPicPr>
        <p:blipFill>
          <a:blip r:embed="rId2"/>
          <a:stretch>
            <a:fillRect/>
          </a:stretch>
        </p:blipFill>
        <p:spPr>
          <a:xfrm>
            <a:off x="0" y="0"/>
            <a:ext cx="12237085" cy="68573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3352800" y="2202083"/>
            <a:ext cx="5486400" cy="12269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5400">
                <a:latin typeface="Times New Roman" panose="02020603050405020304" pitchFamily="18" charset="0"/>
                <a:cs typeface="Times New Roman" panose="02020603050405020304" pitchFamily="18" charset="0"/>
              </a:rPr>
              <a:t>KHỞI ĐỘNG</a:t>
            </a:r>
            <a:endParaRPr lang="en-US" sz="5400">
              <a:latin typeface="Times New Roman" panose="02020603050405020304" pitchFamily="18" charset="0"/>
              <a:cs typeface="Times New Roman" panose="02020603050405020304" pitchFamily="18" charset="0"/>
            </a:endParaRPr>
          </a:p>
        </p:txBody>
      </p:sp>
      <p:pic>
        <p:nvPicPr>
          <p:cNvPr id="5" name="Content Placeholder 4"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6" name="Rectangle: Rounded Corners 3"/>
          <p:cNvSpPr/>
          <p:nvPr/>
        </p:nvSpPr>
        <p:spPr>
          <a:xfrm>
            <a:off x="3172460" y="1993803"/>
            <a:ext cx="5486400" cy="12269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5400">
                <a:latin typeface="Times New Roman" panose="02020603050405020304" pitchFamily="18" charset="0"/>
                <a:cs typeface="Times New Roman" panose="02020603050405020304" pitchFamily="18" charset="0"/>
              </a:rPr>
              <a:t>KHỞI ĐỘNG</a:t>
            </a:r>
            <a:endParaRPr lang="en-US" sz="540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4" name="Content Placeholder 3" descr="24"/>
          <p:cNvPicPr>
            <a:picLocks noGrp="1" noChangeAspect="1"/>
          </p:cNvPicPr>
          <p:nvPr>
            <p:ph sz="half" idx="1"/>
          </p:nvPr>
        </p:nvPicPr>
        <p:blipFill>
          <a:blip r:embed="rId2"/>
          <a:stretch>
            <a:fillRect/>
          </a:stretch>
        </p:blipFill>
        <p:spPr>
          <a:xfrm>
            <a:off x="0" y="0"/>
            <a:ext cx="12192000" cy="6681470"/>
          </a:xfrm>
          <a:prstGeom prst="rect">
            <a:avLst/>
          </a:prstGeom>
        </p:spPr>
      </p:pic>
      <p:graphicFrame>
        <p:nvGraphicFramePr>
          <p:cNvPr id="5" name="Content Placeholder 4">
            <a:extLst>
              <a:ext uri="{FF2B5EF4-FFF2-40B4-BE49-F238E27FC236}">
                <a16:creationId xmlns:a16="http://schemas.microsoft.com/office/drawing/2014/main" id="{272A2CE4-CE49-3C6F-852F-E26F165297D9}"/>
              </a:ext>
            </a:extLst>
          </p:cNvPr>
          <p:cNvGraphicFramePr>
            <a:graphicFrameLocks noGrp="1"/>
          </p:cNvGraphicFramePr>
          <p:nvPr>
            <p:ph sz="half" idx="2"/>
            <p:extLst>
              <p:ext uri="{D42A27DB-BD31-4B8C-83A1-F6EECF244321}">
                <p14:modId xmlns:p14="http://schemas.microsoft.com/office/powerpoint/2010/main" val="4237848753"/>
              </p:ext>
            </p:extLst>
          </p:nvPr>
        </p:nvGraphicFramePr>
        <p:xfrm>
          <a:off x="2023293" y="1327306"/>
          <a:ext cx="8768532" cy="2414400"/>
        </p:xfrm>
        <a:graphic>
          <a:graphicData uri="http://schemas.openxmlformats.org/drawingml/2006/table">
            <a:tbl>
              <a:tblPr firstRow="1" firstCol="1" bandRow="1">
                <a:tableStyleId>{5C22544A-7EE6-4342-B048-85BDC9FD1C3A}</a:tableStyleId>
              </a:tblPr>
              <a:tblGrid>
                <a:gridCol w="1753370">
                  <a:extLst>
                    <a:ext uri="{9D8B030D-6E8A-4147-A177-3AD203B41FA5}">
                      <a16:colId xmlns:a16="http://schemas.microsoft.com/office/drawing/2014/main" val="249394192"/>
                    </a:ext>
                  </a:extLst>
                </a:gridCol>
                <a:gridCol w="1754211">
                  <a:extLst>
                    <a:ext uri="{9D8B030D-6E8A-4147-A177-3AD203B41FA5}">
                      <a16:colId xmlns:a16="http://schemas.microsoft.com/office/drawing/2014/main" val="258061258"/>
                    </a:ext>
                  </a:extLst>
                </a:gridCol>
                <a:gridCol w="1754211">
                  <a:extLst>
                    <a:ext uri="{9D8B030D-6E8A-4147-A177-3AD203B41FA5}">
                      <a16:colId xmlns:a16="http://schemas.microsoft.com/office/drawing/2014/main" val="1829597939"/>
                    </a:ext>
                  </a:extLst>
                </a:gridCol>
                <a:gridCol w="1753370">
                  <a:extLst>
                    <a:ext uri="{9D8B030D-6E8A-4147-A177-3AD203B41FA5}">
                      <a16:colId xmlns:a16="http://schemas.microsoft.com/office/drawing/2014/main" val="3048017386"/>
                    </a:ext>
                  </a:extLst>
                </a:gridCol>
                <a:gridCol w="1753370">
                  <a:extLst>
                    <a:ext uri="{9D8B030D-6E8A-4147-A177-3AD203B41FA5}">
                      <a16:colId xmlns:a16="http://schemas.microsoft.com/office/drawing/2014/main" val="3986334733"/>
                    </a:ext>
                  </a:extLst>
                </a:gridCol>
              </a:tblGrid>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Vàng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Bạc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Đồng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Tổng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065176814"/>
                  </a:ext>
                </a:extLst>
              </a:tr>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Vietnam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205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125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116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050497995"/>
                  </a:ext>
                </a:extLst>
              </a:tr>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Thailand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103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137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332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152271957"/>
                  </a:ext>
                </a:extLst>
              </a:tr>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Indonesia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69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81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241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537425660"/>
                  </a:ext>
                </a:extLst>
              </a:tr>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Philippines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52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70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105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227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21721483"/>
                  </a:ext>
                </a:extLst>
              </a:tr>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Singapore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73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166</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997254783"/>
                  </a:ext>
                </a:extLst>
              </a:tr>
            </a:tbl>
          </a:graphicData>
        </a:graphic>
      </p:graphicFrame>
      <p:sp>
        <p:nvSpPr>
          <p:cNvPr id="9" name="Rectangle 1">
            <a:extLst>
              <a:ext uri="{FF2B5EF4-FFF2-40B4-BE49-F238E27FC236}">
                <a16:creationId xmlns:a16="http://schemas.microsoft.com/office/drawing/2014/main" id="{9178298F-D17A-01EC-D66F-C9AAAE8DF5B9}"/>
              </a:ext>
            </a:extLst>
          </p:cNvPr>
          <p:cNvSpPr>
            <a:spLocks noChangeArrowheads="1"/>
          </p:cNvSpPr>
          <p:nvPr/>
        </p:nvSpPr>
        <p:spPr bwMode="auto">
          <a:xfrm>
            <a:off x="1929888" y="176530"/>
            <a:ext cx="86523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l"/>
              </a:tabLst>
              <a:defRPr>
                <a:solidFill>
                  <a:schemeClr val="tx1"/>
                </a:solidFill>
                <a:latin typeface="Arial" panose="020B0604020202020204" pitchFamily="34" charset="0"/>
              </a:defRPr>
            </a:lvl1pPr>
            <a:lvl2pPr eaLnBrk="0" fontAlgn="base" hangingPunct="0">
              <a:spcBef>
                <a:spcPct val="0"/>
              </a:spcBef>
              <a:spcAft>
                <a:spcPct val="0"/>
              </a:spcAft>
              <a:tabLst>
                <a:tab pos="5029200" algn="l"/>
              </a:tabLst>
              <a:defRPr>
                <a:solidFill>
                  <a:schemeClr val="tx1"/>
                </a:solidFill>
                <a:latin typeface="Arial" panose="020B0604020202020204" pitchFamily="34" charset="0"/>
              </a:defRPr>
            </a:lvl2pPr>
            <a:lvl3pPr eaLnBrk="0" fontAlgn="base" hangingPunct="0">
              <a:spcBef>
                <a:spcPct val="0"/>
              </a:spcBef>
              <a:spcAft>
                <a:spcPct val="0"/>
              </a:spcAft>
              <a:tabLst>
                <a:tab pos="5029200" algn="l"/>
              </a:tabLst>
              <a:defRPr>
                <a:solidFill>
                  <a:schemeClr val="tx1"/>
                </a:solidFill>
                <a:latin typeface="Arial" panose="020B0604020202020204" pitchFamily="34" charset="0"/>
              </a:defRPr>
            </a:lvl3pPr>
            <a:lvl4pPr eaLnBrk="0" fontAlgn="base" hangingPunct="0">
              <a:spcBef>
                <a:spcPct val="0"/>
              </a:spcBef>
              <a:spcAft>
                <a:spcPct val="0"/>
              </a:spcAft>
              <a:tabLst>
                <a:tab pos="5029200" algn="l"/>
              </a:tabLst>
              <a:defRPr>
                <a:solidFill>
                  <a:schemeClr val="tx1"/>
                </a:solidFill>
                <a:latin typeface="Arial" panose="020B0604020202020204" pitchFamily="34" charset="0"/>
              </a:defRPr>
            </a:lvl4pPr>
            <a:lvl5pPr eaLnBrk="0" fontAlgn="base" hangingPunct="0">
              <a:spcBef>
                <a:spcPct val="0"/>
              </a:spcBef>
              <a:spcAft>
                <a:spcPct val="0"/>
              </a:spcAft>
              <a:tabLst>
                <a:tab pos="5029200" algn="l"/>
              </a:tabLst>
              <a:defRPr>
                <a:solidFill>
                  <a:schemeClr val="tx1"/>
                </a:solidFill>
                <a:latin typeface="Arial" panose="020B0604020202020204" pitchFamily="34" charset="0"/>
              </a:defRPr>
            </a:lvl5pPr>
            <a:lvl6pPr eaLnBrk="0" fontAlgn="base" hangingPunct="0">
              <a:spcBef>
                <a:spcPct val="0"/>
              </a:spcBef>
              <a:spcAft>
                <a:spcPct val="0"/>
              </a:spcAft>
              <a:tabLst>
                <a:tab pos="5029200" algn="l"/>
              </a:tabLst>
              <a:defRPr>
                <a:solidFill>
                  <a:schemeClr val="tx1"/>
                </a:solidFill>
                <a:latin typeface="Arial" panose="020B0604020202020204" pitchFamily="34" charset="0"/>
              </a:defRPr>
            </a:lvl6pPr>
            <a:lvl7pPr eaLnBrk="0" fontAlgn="base" hangingPunct="0">
              <a:spcBef>
                <a:spcPct val="0"/>
              </a:spcBef>
              <a:spcAft>
                <a:spcPct val="0"/>
              </a:spcAft>
              <a:tabLst>
                <a:tab pos="5029200" algn="l"/>
              </a:tabLst>
              <a:defRPr>
                <a:solidFill>
                  <a:schemeClr val="tx1"/>
                </a:solidFill>
                <a:latin typeface="Arial" panose="020B0604020202020204" pitchFamily="34" charset="0"/>
              </a:defRPr>
            </a:lvl7pPr>
            <a:lvl8pPr eaLnBrk="0" fontAlgn="base" hangingPunct="0">
              <a:spcBef>
                <a:spcPct val="0"/>
              </a:spcBef>
              <a:spcAft>
                <a:spcPct val="0"/>
              </a:spcAft>
              <a:tabLst>
                <a:tab pos="5029200" algn="l"/>
              </a:tabLst>
              <a:defRPr>
                <a:solidFill>
                  <a:schemeClr val="tx1"/>
                </a:solidFill>
                <a:latin typeface="Arial" panose="020B0604020202020204" pitchFamily="34" charset="0"/>
              </a:defRPr>
            </a:lvl8pPr>
            <a:lvl9pPr eaLnBrk="0" fontAlgn="base" hangingPunct="0">
              <a:spcBef>
                <a:spcPct val="0"/>
              </a:spcBef>
              <a:spcAft>
                <a:spcPct val="0"/>
              </a:spcAft>
              <a:tabLst>
                <a:tab pos="5029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de-DE"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Bảng thống kê sau thống kê huy chuyên SEA Games 31</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de-DE"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(Nguồn: </a:t>
            </a:r>
            <a:r>
              <a:rPr kumimoji="0" lang="de-DE"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https://seagames2021.com</a:t>
            </a:r>
            <a:r>
              <a:rPr kumimoji="0" lang="de-DE"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de-DE"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1">
            <a:extLst>
              <a:ext uri="{FF2B5EF4-FFF2-40B4-BE49-F238E27FC236}">
                <a16:creationId xmlns:a16="http://schemas.microsoft.com/office/drawing/2014/main" id="{24CC43F5-74DC-7561-E372-A027F298C775}"/>
              </a:ext>
            </a:extLst>
          </p:cNvPr>
          <p:cNvSpPr>
            <a:spLocks noChangeArrowheads="1"/>
          </p:cNvSpPr>
          <p:nvPr/>
        </p:nvSpPr>
        <p:spPr bwMode="auto">
          <a:xfrm>
            <a:off x="1853688" y="4036212"/>
            <a:ext cx="86523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l"/>
              </a:tabLst>
              <a:defRPr>
                <a:solidFill>
                  <a:schemeClr val="tx1"/>
                </a:solidFill>
                <a:latin typeface="Arial" panose="020B0604020202020204" pitchFamily="34" charset="0"/>
              </a:defRPr>
            </a:lvl1pPr>
            <a:lvl2pPr eaLnBrk="0" fontAlgn="base" hangingPunct="0">
              <a:spcBef>
                <a:spcPct val="0"/>
              </a:spcBef>
              <a:spcAft>
                <a:spcPct val="0"/>
              </a:spcAft>
              <a:tabLst>
                <a:tab pos="5029200" algn="l"/>
              </a:tabLst>
              <a:defRPr>
                <a:solidFill>
                  <a:schemeClr val="tx1"/>
                </a:solidFill>
                <a:latin typeface="Arial" panose="020B0604020202020204" pitchFamily="34" charset="0"/>
              </a:defRPr>
            </a:lvl2pPr>
            <a:lvl3pPr eaLnBrk="0" fontAlgn="base" hangingPunct="0">
              <a:spcBef>
                <a:spcPct val="0"/>
              </a:spcBef>
              <a:spcAft>
                <a:spcPct val="0"/>
              </a:spcAft>
              <a:tabLst>
                <a:tab pos="5029200" algn="l"/>
              </a:tabLst>
              <a:defRPr>
                <a:solidFill>
                  <a:schemeClr val="tx1"/>
                </a:solidFill>
                <a:latin typeface="Arial" panose="020B0604020202020204" pitchFamily="34" charset="0"/>
              </a:defRPr>
            </a:lvl3pPr>
            <a:lvl4pPr eaLnBrk="0" fontAlgn="base" hangingPunct="0">
              <a:spcBef>
                <a:spcPct val="0"/>
              </a:spcBef>
              <a:spcAft>
                <a:spcPct val="0"/>
              </a:spcAft>
              <a:tabLst>
                <a:tab pos="5029200" algn="l"/>
              </a:tabLst>
              <a:defRPr>
                <a:solidFill>
                  <a:schemeClr val="tx1"/>
                </a:solidFill>
                <a:latin typeface="Arial" panose="020B0604020202020204" pitchFamily="34" charset="0"/>
              </a:defRPr>
            </a:lvl4pPr>
            <a:lvl5pPr eaLnBrk="0" fontAlgn="base" hangingPunct="0">
              <a:spcBef>
                <a:spcPct val="0"/>
              </a:spcBef>
              <a:spcAft>
                <a:spcPct val="0"/>
              </a:spcAft>
              <a:tabLst>
                <a:tab pos="5029200" algn="l"/>
              </a:tabLst>
              <a:defRPr>
                <a:solidFill>
                  <a:schemeClr val="tx1"/>
                </a:solidFill>
                <a:latin typeface="Arial" panose="020B0604020202020204" pitchFamily="34" charset="0"/>
              </a:defRPr>
            </a:lvl5pPr>
            <a:lvl6pPr eaLnBrk="0" fontAlgn="base" hangingPunct="0">
              <a:spcBef>
                <a:spcPct val="0"/>
              </a:spcBef>
              <a:spcAft>
                <a:spcPct val="0"/>
              </a:spcAft>
              <a:tabLst>
                <a:tab pos="5029200" algn="l"/>
              </a:tabLst>
              <a:defRPr>
                <a:solidFill>
                  <a:schemeClr val="tx1"/>
                </a:solidFill>
                <a:latin typeface="Arial" panose="020B0604020202020204" pitchFamily="34" charset="0"/>
              </a:defRPr>
            </a:lvl6pPr>
            <a:lvl7pPr eaLnBrk="0" fontAlgn="base" hangingPunct="0">
              <a:spcBef>
                <a:spcPct val="0"/>
              </a:spcBef>
              <a:spcAft>
                <a:spcPct val="0"/>
              </a:spcAft>
              <a:tabLst>
                <a:tab pos="5029200" algn="l"/>
              </a:tabLst>
              <a:defRPr>
                <a:solidFill>
                  <a:schemeClr val="tx1"/>
                </a:solidFill>
                <a:latin typeface="Arial" panose="020B0604020202020204" pitchFamily="34" charset="0"/>
              </a:defRPr>
            </a:lvl7pPr>
            <a:lvl8pPr eaLnBrk="0" fontAlgn="base" hangingPunct="0">
              <a:spcBef>
                <a:spcPct val="0"/>
              </a:spcBef>
              <a:spcAft>
                <a:spcPct val="0"/>
              </a:spcAft>
              <a:tabLst>
                <a:tab pos="5029200" algn="l"/>
              </a:tabLst>
              <a:defRPr>
                <a:solidFill>
                  <a:schemeClr val="tx1"/>
                </a:solidFill>
                <a:latin typeface="Arial" panose="020B0604020202020204" pitchFamily="34" charset="0"/>
              </a:defRPr>
            </a:lvl8pPr>
            <a:lvl9pPr eaLnBrk="0" fontAlgn="base" hangingPunct="0">
              <a:spcBef>
                <a:spcPct val="0"/>
              </a:spcBef>
              <a:spcAft>
                <a:spcPct val="0"/>
              </a:spcAft>
              <a:tabLst>
                <a:tab pos="5029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Dựa</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vào</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bảng</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thống</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kê</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trên</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trả</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lời</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các</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hỏi</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sau</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de-DE"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1196340" y="5666934"/>
            <a:ext cx="3792832"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kép</a:t>
            </a:r>
            <a:endParaRPr lang="vi-VN" sz="2400" b="1" dirty="0">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6764366" y="4190095"/>
            <a:ext cx="3792832"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cột</a:t>
            </a:r>
            <a:endParaRPr lang="vi-VN" sz="2400" b="1" dirty="0">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1196340" y="4190095"/>
            <a:ext cx="3792832"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tròn</a:t>
            </a:r>
            <a:endParaRPr lang="vi-VN" sz="2400" b="1" dirty="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6845646" y="5596175"/>
            <a:ext cx="3792832"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D.</a:t>
            </a:r>
            <a:r>
              <a:rPr lang="en-CA" altLang="vi-VN" sz="2400" b="1" dirty="0">
                <a:latin typeface="Times New Roman" panose="02020603050405020304" pitchFamily="18" charset="0"/>
                <a:cs typeface="Times New Roman" panose="02020603050405020304" pitchFamily="18" charset="0"/>
              </a:rPr>
              <a:t> </a:t>
            </a:r>
            <a:r>
              <a:rPr lang="en-CA" altLang="vi-VN" sz="2400" b="1" dirty="0" err="1">
                <a:latin typeface="Times New Roman" panose="02020603050405020304" pitchFamily="18" charset="0"/>
                <a:cs typeface="Times New Roman" panose="02020603050405020304" pitchFamily="18" charset="0"/>
              </a:rPr>
              <a:t>Biểu</a:t>
            </a:r>
            <a:r>
              <a:rPr lang="en-CA" altLang="vi-VN" sz="2400" b="1" dirty="0">
                <a:latin typeface="Times New Roman" panose="02020603050405020304" pitchFamily="18" charset="0"/>
                <a:cs typeface="Times New Roman" panose="02020603050405020304" pitchFamily="18" charset="0"/>
              </a:rPr>
              <a:t> </a:t>
            </a:r>
            <a:r>
              <a:rPr lang="en-CA" altLang="vi-VN" sz="2400" b="1" dirty="0" err="1">
                <a:latin typeface="Times New Roman" panose="02020603050405020304" pitchFamily="18" charset="0"/>
                <a:cs typeface="Times New Roman" panose="02020603050405020304" pitchFamily="18" charset="0"/>
              </a:rPr>
              <a:t>đồ</a:t>
            </a:r>
            <a:r>
              <a:rPr lang="en-CA" altLang="vi-VN" sz="2400" b="1" dirty="0">
                <a:latin typeface="Times New Roman" panose="02020603050405020304" pitchFamily="18" charset="0"/>
                <a:cs typeface="Times New Roman" panose="02020603050405020304" pitchFamily="18" charset="0"/>
              </a:rPr>
              <a:t> </a:t>
            </a:r>
            <a:r>
              <a:rPr lang="en-CA" altLang="vi-VN" sz="2400" b="1" dirty="0" err="1">
                <a:latin typeface="Times New Roman" panose="02020603050405020304" pitchFamily="18" charset="0"/>
                <a:cs typeface="Times New Roman" panose="02020603050405020304" pitchFamily="18" charset="0"/>
              </a:rPr>
              <a:t>đoạn</a:t>
            </a:r>
            <a:r>
              <a:rPr lang="en-CA" altLang="vi-VN" sz="2400" b="1" dirty="0">
                <a:latin typeface="Times New Roman" panose="02020603050405020304" pitchFamily="18" charset="0"/>
                <a:cs typeface="Times New Roman" panose="02020603050405020304" pitchFamily="18" charset="0"/>
              </a:rPr>
              <a:t> </a:t>
            </a:r>
            <a:r>
              <a:rPr lang="en-CA" altLang="vi-VN" sz="2400" b="1" dirty="0" err="1">
                <a:latin typeface="Times New Roman" panose="02020603050405020304" pitchFamily="18" charset="0"/>
                <a:cs typeface="Times New Roman" panose="02020603050405020304" pitchFamily="18" charset="0"/>
              </a:rPr>
              <a:t>thẳng</a:t>
            </a:r>
            <a:endParaRPr lang="vi-VN" sz="2400" b="1" dirty="0">
              <a:latin typeface="Times New Roman" panose="02020603050405020304" pitchFamily="18" charset="0"/>
              <a:cs typeface="Times New Roman" panose="02020603050405020304" pitchFamily="18" charset="0"/>
            </a:endParaRPr>
          </a:p>
        </p:txBody>
      </p:sp>
      <p:graphicFrame>
        <p:nvGraphicFramePr>
          <p:cNvPr id="3" name="Content Placeholder 4">
            <a:extLst>
              <a:ext uri="{FF2B5EF4-FFF2-40B4-BE49-F238E27FC236}">
                <a16:creationId xmlns:a16="http://schemas.microsoft.com/office/drawing/2014/main" id="{A45466E6-F48B-673C-13DD-61CF5F8C16E7}"/>
              </a:ext>
            </a:extLst>
          </p:cNvPr>
          <p:cNvGraphicFramePr>
            <a:graphicFrameLocks/>
          </p:cNvGraphicFramePr>
          <p:nvPr>
            <p:extLst>
              <p:ext uri="{D42A27DB-BD31-4B8C-83A1-F6EECF244321}">
                <p14:modId xmlns:p14="http://schemas.microsoft.com/office/powerpoint/2010/main" val="3552260654"/>
              </p:ext>
            </p:extLst>
          </p:nvPr>
        </p:nvGraphicFramePr>
        <p:xfrm>
          <a:off x="2835366" y="116881"/>
          <a:ext cx="6521267" cy="2414400"/>
        </p:xfrm>
        <a:graphic>
          <a:graphicData uri="http://schemas.openxmlformats.org/drawingml/2006/table">
            <a:tbl>
              <a:tblPr firstRow="1" firstCol="1" bandRow="1">
                <a:tableStyleId>{5C22544A-7EE6-4342-B048-85BDC9FD1C3A}</a:tableStyleId>
              </a:tblPr>
              <a:tblGrid>
                <a:gridCol w="1601878">
                  <a:extLst>
                    <a:ext uri="{9D8B030D-6E8A-4147-A177-3AD203B41FA5}">
                      <a16:colId xmlns:a16="http://schemas.microsoft.com/office/drawing/2014/main" val="249394192"/>
                    </a:ext>
                  </a:extLst>
                </a:gridCol>
                <a:gridCol w="1006754">
                  <a:extLst>
                    <a:ext uri="{9D8B030D-6E8A-4147-A177-3AD203B41FA5}">
                      <a16:colId xmlns:a16="http://schemas.microsoft.com/office/drawing/2014/main" val="258061258"/>
                    </a:ext>
                  </a:extLst>
                </a:gridCol>
                <a:gridCol w="1304629">
                  <a:extLst>
                    <a:ext uri="{9D8B030D-6E8A-4147-A177-3AD203B41FA5}">
                      <a16:colId xmlns:a16="http://schemas.microsoft.com/office/drawing/2014/main" val="1829597939"/>
                    </a:ext>
                  </a:extLst>
                </a:gridCol>
                <a:gridCol w="1304003">
                  <a:extLst>
                    <a:ext uri="{9D8B030D-6E8A-4147-A177-3AD203B41FA5}">
                      <a16:colId xmlns:a16="http://schemas.microsoft.com/office/drawing/2014/main" val="3048017386"/>
                    </a:ext>
                  </a:extLst>
                </a:gridCol>
                <a:gridCol w="1304003">
                  <a:extLst>
                    <a:ext uri="{9D8B030D-6E8A-4147-A177-3AD203B41FA5}">
                      <a16:colId xmlns:a16="http://schemas.microsoft.com/office/drawing/2014/main" val="3986334733"/>
                    </a:ext>
                  </a:extLst>
                </a:gridCol>
              </a:tblGrid>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Vàng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Bạc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Đồng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Tổng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065176814"/>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Vietnam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205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125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116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050497995"/>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Thailand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103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137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332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152271957"/>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Indonesia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69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81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241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537425660"/>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Philippines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52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70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105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227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21721483"/>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Singapore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73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166</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997254783"/>
                  </a:ext>
                </a:extLst>
              </a:tr>
            </a:tbl>
          </a:graphicData>
        </a:graphic>
      </p:graphicFrame>
      <p:sp>
        <p:nvSpPr>
          <p:cNvPr id="4" name="Rectangle: Rounded Corners 3">
            <a:extLst>
              <a:ext uri="{FF2B5EF4-FFF2-40B4-BE49-F238E27FC236}">
                <a16:creationId xmlns:a16="http://schemas.microsoft.com/office/drawing/2014/main" id="{049C8C3A-2303-F06D-14EC-660CA0764C53}"/>
              </a:ext>
            </a:extLst>
          </p:cNvPr>
          <p:cNvSpPr/>
          <p:nvPr/>
        </p:nvSpPr>
        <p:spPr>
          <a:xfrm>
            <a:off x="642966" y="2849880"/>
            <a:ext cx="10190480" cy="1158240"/>
          </a:xfrm>
          <a:prstGeom prst="roundRect">
            <a:avLst/>
          </a:prstGeom>
          <a:solidFill>
            <a:srgbClr val="EE742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effectLst/>
                <a:latin typeface="Times New Roman" panose="02020603050405020304" pitchFamily="18" charset="0"/>
                <a:ea typeface="Arial" panose="020B0604020202020204" pitchFamily="34" charset="0"/>
              </a:rPr>
              <a:t>Câu 1:</a:t>
            </a:r>
            <a:r>
              <a:rPr lang="de-DE" sz="2800" dirty="0">
                <a:effectLst/>
                <a:latin typeface="Times New Roman" panose="02020603050405020304" pitchFamily="18" charset="0"/>
                <a:ea typeface="Arial" panose="020B0604020202020204" pitchFamily="34" charset="0"/>
              </a:rPr>
              <a:t> Loại biểu đồ nào thích hợp để so sánh số lượng ba loại huy chương Vàng, Bạc, Đồng</a:t>
            </a:r>
            <a:r>
              <a:rPr lang="de-DE" sz="2800" dirty="0">
                <a:effectLst/>
                <a:latin typeface="Times New Roman" panose="02020603050405020304" pitchFamily="18" charset="0"/>
                <a:ea typeface="Times New Roman" panose="02020603050405020304" pitchFamily="18" charset="0"/>
              </a:rPr>
              <a:t> </a:t>
            </a:r>
            <a:r>
              <a:rPr lang="de-DE" sz="2800" dirty="0">
                <a:effectLst/>
                <a:latin typeface="Times New Roman" panose="02020603050405020304" pitchFamily="18" charset="0"/>
                <a:ea typeface="Arial" panose="020B0604020202020204" pitchFamily="34" charset="0"/>
              </a:rPr>
              <a:t>của hai đoàn Việt Nam và Thái Lan?</a:t>
            </a:r>
            <a:endParaRPr lang="en-US" sz="2800" dirty="0">
              <a:effectLst/>
              <a:latin typeface="Times New Roman" panose="02020603050405020304" pitchFamily="18" charset="0"/>
              <a:ea typeface="Times New Roman" panose="02020603050405020304" pitchFamily="18" charset="0"/>
            </a:endParaRP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9"/>
                                        </p:tgtEl>
                                      </p:cBhvr>
                                      <p:by x="150000" y="150000"/>
                                    </p:animScale>
                                  </p:childTnLst>
                                  <p:subTnLst>
                                    <p:audio>
                                      <p:cMediaNode>
                                        <p:cTn display="0" masterRel="sameClick">
                                          <p:stCondLst>
                                            <p:cond evt="begin" delay="0">
                                              <p:tn val="20"/>
                                            </p:cond>
                                          </p:stCondLst>
                                          <p:endCondLst>
                                            <p:cond evt="onStopAudio" delay="0">
                                              <p:tgtEl>
                                                <p:sldTgt/>
                                              </p:tgtEl>
                                            </p:cond>
                                          </p:endCondLst>
                                        </p:cTn>
                                        <p:tgtEl>
                                          <p:sndTgt r:embed="rId2" name="dung 21.wav"/>
                                        </p:tgtEl>
                                      </p:cMediaNode>
                                    </p:audio>
                                  </p:subTnLst>
                                </p:cTn>
                              </p:par>
                              <p:par>
                                <p:cTn id="22" presetID="1" presetClass="exit" presetSubtype="0" fill="hold" grpId="2"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xit" presetSubtype="0" fill="hold" grpId="2"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42" presetClass="exit" presetSubtype="0" fill="hold" grpId="0" nodeType="clickEffect">
                                  <p:stCondLst>
                                    <p:cond delay="0"/>
                                  </p:stCondLst>
                                  <p:childTnLst>
                                    <p:animEffect transition="out" filter="fade">
                                      <p:cBhvr>
                                        <p:cTn id="32" dur="1000"/>
                                        <p:tgtEl>
                                          <p:spTgt spid="10"/>
                                        </p:tgtEl>
                                      </p:cBhvr>
                                    </p:animEffect>
                                    <p:anim calcmode="lin" valueType="num">
                                      <p:cBhvr>
                                        <p:cTn id="33" dur="1000"/>
                                        <p:tgtEl>
                                          <p:spTgt spid="10"/>
                                        </p:tgtEl>
                                        <p:attrNameLst>
                                          <p:attrName>ppt_x</p:attrName>
                                        </p:attrNameLst>
                                      </p:cBhvr>
                                      <p:tavLst>
                                        <p:tav tm="0">
                                          <p:val>
                                            <p:strVal val="ppt_x"/>
                                          </p:val>
                                        </p:tav>
                                        <p:tav tm="100000">
                                          <p:val>
                                            <p:strVal val="ppt_x"/>
                                          </p:val>
                                        </p:tav>
                                      </p:tavLst>
                                    </p:anim>
                                    <p:anim calcmode="lin" valueType="num">
                                      <p:cBhvr>
                                        <p:cTn id="34" dur="1000"/>
                                        <p:tgtEl>
                                          <p:spTgt spid="10"/>
                                        </p:tgtEl>
                                        <p:attrNameLst>
                                          <p:attrName>ppt_y</p:attrName>
                                        </p:attrNameLst>
                                      </p:cBhvr>
                                      <p:tavLst>
                                        <p:tav tm="0">
                                          <p:val>
                                            <p:strVal val="ppt_y"/>
                                          </p:val>
                                        </p:tav>
                                        <p:tav tm="100000">
                                          <p:val>
                                            <p:strVal val="ppt_y+.1"/>
                                          </p:val>
                                        </p:tav>
                                      </p:tavLst>
                                    </p:anim>
                                    <p:set>
                                      <p:cBhvr>
                                        <p:cTn id="35"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42" presetClass="exit" presetSubtype="0" fill="hold" grpId="0" nodeType="clickEffect">
                                  <p:stCondLst>
                                    <p:cond delay="0"/>
                                  </p:stCondLst>
                                  <p:childTnLst>
                                    <p:animEffect transition="out" filter="fade">
                                      <p:cBhvr>
                                        <p:cTn id="40" dur="1000"/>
                                        <p:tgtEl>
                                          <p:spTgt spid="11"/>
                                        </p:tgtEl>
                                      </p:cBhvr>
                                    </p:animEffect>
                                    <p:anim calcmode="lin" valueType="num">
                                      <p:cBhvr>
                                        <p:cTn id="41" dur="1000"/>
                                        <p:tgtEl>
                                          <p:spTgt spid="11"/>
                                        </p:tgtEl>
                                        <p:attrNameLst>
                                          <p:attrName>ppt_x</p:attrName>
                                        </p:attrNameLst>
                                      </p:cBhvr>
                                      <p:tavLst>
                                        <p:tav tm="0">
                                          <p:val>
                                            <p:strVal val="ppt_x"/>
                                          </p:val>
                                        </p:tav>
                                        <p:tav tm="100000">
                                          <p:val>
                                            <p:strVal val="ppt_x"/>
                                          </p:val>
                                        </p:tav>
                                      </p:tavLst>
                                    </p:anim>
                                    <p:anim calcmode="lin" valueType="num">
                                      <p:cBhvr>
                                        <p:cTn id="42" dur="1000"/>
                                        <p:tgtEl>
                                          <p:spTgt spid="11"/>
                                        </p:tgtEl>
                                        <p:attrNameLst>
                                          <p:attrName>ppt_y</p:attrName>
                                        </p:attrNameLst>
                                      </p:cBhvr>
                                      <p:tavLst>
                                        <p:tav tm="0">
                                          <p:val>
                                            <p:strVal val="ppt_y"/>
                                          </p:val>
                                        </p:tav>
                                        <p:tav tm="100000">
                                          <p:val>
                                            <p:strVal val="ppt_y+.1"/>
                                          </p:val>
                                        </p:tav>
                                      </p:tavLst>
                                    </p:anim>
                                    <p:set>
                                      <p:cBhvr>
                                        <p:cTn id="43"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42" presetClass="exit" presetSubtype="0" fill="hold" grpId="0" nodeType="click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2"/>
                  </p:tgtEl>
                </p:cond>
              </p:nextCondLst>
            </p:seq>
          </p:childTnLst>
        </p:cTn>
      </p:par>
    </p:tnLst>
    <p:bldLst>
      <p:bldP spid="9" grpId="0" animBg="1"/>
      <p:bldP spid="9" grpId="1" animBg="1"/>
      <p:bldP spid="10" grpId="0" animBg="1"/>
      <p:bldP spid="10" grpId="1" animBg="1"/>
      <p:bldP spid="10" grpId="2" animBg="1"/>
      <p:bldP spid="11" grpId="0" animBg="1"/>
      <p:bldP spid="11" grpId="1" animBg="1"/>
      <p:bldP spid="11" grpId="2" animBg="1"/>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6553207" y="4394045"/>
            <a:ext cx="3417402" cy="972185"/>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B. </a:t>
            </a:r>
            <a:r>
              <a:rPr lang="de-DE" sz="2400" b="1" dirty="0">
                <a:latin typeface="Times New Roman" panose="02020603050405020304" pitchFamily="18" charset="0"/>
                <a:cs typeface="Times New Roman" panose="02020603050405020304" pitchFamily="18" charset="0"/>
              </a:rPr>
              <a:t>Biểu đồ hình quạt tròn</a:t>
            </a:r>
            <a:endParaRPr lang="en-CA" altLang="vi-VN" sz="2400" b="1" dirty="0">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6553207" y="5599725"/>
            <a:ext cx="3471878" cy="972185"/>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l"/>
            <a:r>
              <a:rPr lang="vi-VN" sz="2400" b="1" dirty="0">
                <a:latin typeface="Times New Roman" panose="02020603050405020304" pitchFamily="18" charset="0"/>
                <a:cs typeface="Times New Roman" panose="02020603050405020304" pitchFamily="18" charset="0"/>
              </a:rPr>
              <a:t>D.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kép</a:t>
            </a:r>
            <a:endParaRPr lang="vi-VN" sz="2400" b="1" dirty="0">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1780837" y="4394045"/>
            <a:ext cx="3417402"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endParaRPr lang="vi-VN" sz="2400" b="1" dirty="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1780837" y="5599671"/>
            <a:ext cx="3471878"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just"/>
            <a:r>
              <a:rPr lang="vi-VN"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thẳng</a:t>
            </a:r>
            <a:r>
              <a:rPr lang="vi-VN" sz="2400" b="1" dirty="0">
                <a:latin typeface="Times New Roman" panose="02020603050405020304" pitchFamily="18" charset="0"/>
                <a:cs typeface="Times New Roman" panose="02020603050405020304" pitchFamily="18" charset="0"/>
              </a:rPr>
              <a:t>.</a:t>
            </a:r>
          </a:p>
        </p:txBody>
      </p:sp>
      <p:graphicFrame>
        <p:nvGraphicFramePr>
          <p:cNvPr id="2" name="Content Placeholder 4">
            <a:extLst>
              <a:ext uri="{FF2B5EF4-FFF2-40B4-BE49-F238E27FC236}">
                <a16:creationId xmlns:a16="http://schemas.microsoft.com/office/drawing/2014/main" id="{5DEF489E-4BF3-3863-E8E2-939475E2FDE3}"/>
              </a:ext>
            </a:extLst>
          </p:cNvPr>
          <p:cNvGraphicFramePr>
            <a:graphicFrameLocks/>
          </p:cNvGraphicFramePr>
          <p:nvPr>
            <p:extLst>
              <p:ext uri="{D42A27DB-BD31-4B8C-83A1-F6EECF244321}">
                <p14:modId xmlns:p14="http://schemas.microsoft.com/office/powerpoint/2010/main" val="1571183302"/>
              </p:ext>
            </p:extLst>
          </p:nvPr>
        </p:nvGraphicFramePr>
        <p:xfrm>
          <a:off x="2835366" y="116881"/>
          <a:ext cx="6521267" cy="2414400"/>
        </p:xfrm>
        <a:graphic>
          <a:graphicData uri="http://schemas.openxmlformats.org/drawingml/2006/table">
            <a:tbl>
              <a:tblPr firstRow="1" firstCol="1" bandRow="1">
                <a:tableStyleId>{5C22544A-7EE6-4342-B048-85BDC9FD1C3A}</a:tableStyleId>
              </a:tblPr>
              <a:tblGrid>
                <a:gridCol w="1601878">
                  <a:extLst>
                    <a:ext uri="{9D8B030D-6E8A-4147-A177-3AD203B41FA5}">
                      <a16:colId xmlns:a16="http://schemas.microsoft.com/office/drawing/2014/main" val="249394192"/>
                    </a:ext>
                  </a:extLst>
                </a:gridCol>
                <a:gridCol w="1006754">
                  <a:extLst>
                    <a:ext uri="{9D8B030D-6E8A-4147-A177-3AD203B41FA5}">
                      <a16:colId xmlns:a16="http://schemas.microsoft.com/office/drawing/2014/main" val="258061258"/>
                    </a:ext>
                  </a:extLst>
                </a:gridCol>
                <a:gridCol w="1304629">
                  <a:extLst>
                    <a:ext uri="{9D8B030D-6E8A-4147-A177-3AD203B41FA5}">
                      <a16:colId xmlns:a16="http://schemas.microsoft.com/office/drawing/2014/main" val="1829597939"/>
                    </a:ext>
                  </a:extLst>
                </a:gridCol>
                <a:gridCol w="1304003">
                  <a:extLst>
                    <a:ext uri="{9D8B030D-6E8A-4147-A177-3AD203B41FA5}">
                      <a16:colId xmlns:a16="http://schemas.microsoft.com/office/drawing/2014/main" val="3048017386"/>
                    </a:ext>
                  </a:extLst>
                </a:gridCol>
                <a:gridCol w="1304003">
                  <a:extLst>
                    <a:ext uri="{9D8B030D-6E8A-4147-A177-3AD203B41FA5}">
                      <a16:colId xmlns:a16="http://schemas.microsoft.com/office/drawing/2014/main" val="3986334733"/>
                    </a:ext>
                  </a:extLst>
                </a:gridCol>
              </a:tblGrid>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Vàng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Bạc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Đồng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Tổng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065176814"/>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Vietnam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205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125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116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050497995"/>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Thailand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103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137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332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152271957"/>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Indonesia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69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81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241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537425660"/>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Philippines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52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70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105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227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21721483"/>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Singapore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73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166</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997254783"/>
                  </a:ext>
                </a:extLst>
              </a:tr>
            </a:tbl>
          </a:graphicData>
        </a:graphic>
      </p:graphicFrame>
      <p:sp>
        <p:nvSpPr>
          <p:cNvPr id="3" name="Rectangle: Rounded Corners 2">
            <a:extLst>
              <a:ext uri="{FF2B5EF4-FFF2-40B4-BE49-F238E27FC236}">
                <a16:creationId xmlns:a16="http://schemas.microsoft.com/office/drawing/2014/main" id="{8EFEF1AC-0192-270B-C3CA-1A131F6C1F26}"/>
              </a:ext>
            </a:extLst>
          </p:cNvPr>
          <p:cNvSpPr/>
          <p:nvPr/>
        </p:nvSpPr>
        <p:spPr>
          <a:xfrm>
            <a:off x="642966" y="2849880"/>
            <a:ext cx="10888634" cy="1158240"/>
          </a:xfrm>
          <a:prstGeom prst="roundRect">
            <a:avLst/>
          </a:prstGeom>
          <a:solidFill>
            <a:srgbClr val="EE742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effectLst/>
                <a:latin typeface="Times New Roman" panose="02020603050405020304" pitchFamily="18" charset="0"/>
                <a:ea typeface="Arial" panose="020B0604020202020204" pitchFamily="34" charset="0"/>
              </a:rPr>
              <a:t>Câu 2</a:t>
            </a:r>
            <a:r>
              <a:rPr lang="de-DE" sz="2800" dirty="0">
                <a:effectLst/>
                <a:latin typeface="Times New Roman" panose="02020603050405020304" pitchFamily="18" charset="0"/>
                <a:ea typeface="Arial" panose="020B0604020202020204" pitchFamily="34" charset="0"/>
              </a:rPr>
              <a:t>: Biểu đồ nào thích hợp để biểu diễn tỉ </a:t>
            </a:r>
            <a:r>
              <a:rPr lang="de-DE" sz="2800" dirty="0">
                <a:effectLst/>
                <a:latin typeface="Times New Roman" panose="02020603050405020304" pitchFamily="18" charset="0"/>
                <a:ea typeface="Times New Roman" panose="02020603050405020304" pitchFamily="18" charset="0"/>
              </a:rPr>
              <a:t>lệ </a:t>
            </a:r>
            <a:r>
              <a:rPr lang="de-DE" sz="2800" dirty="0">
                <a:effectLst/>
                <a:latin typeface="Times New Roman" panose="02020603050405020304" pitchFamily="18" charset="0"/>
                <a:ea typeface="Arial" panose="020B0604020202020204" pitchFamily="34" charset="0"/>
              </a:rPr>
              <a:t>phần trăm số huy chương vàng của mỗi đoàn so với tổng số huy chương vàng đã trao trong đại hội?</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9"/>
                                        </p:tgtEl>
                                      </p:cBhvr>
                                      <p:by x="150000" y="150000"/>
                                    </p:animScale>
                                  </p:childTnLst>
                                  <p:subTnLst>
                                    <p:audio>
                                      <p:cMediaNode>
                                        <p:cTn display="0" masterRel="sameClick">
                                          <p:stCondLst>
                                            <p:cond evt="begin" delay="0">
                                              <p:tn val="20"/>
                                            </p:cond>
                                          </p:stCondLst>
                                          <p:endCondLst>
                                            <p:cond evt="onStopAudio" delay="0">
                                              <p:tgtEl>
                                                <p:sldTgt/>
                                              </p:tgtEl>
                                            </p:cond>
                                          </p:endCondLst>
                                        </p:cTn>
                                        <p:tgtEl>
                                          <p:sndTgt r:embed="rId2" name="dung 21.wav"/>
                                        </p:tgtEl>
                                      </p:cMediaNode>
                                    </p:audio>
                                  </p:subTnLst>
                                </p:cTn>
                              </p:par>
                              <p:par>
                                <p:cTn id="22" presetID="1" presetClass="exit" presetSubtype="0" fill="hold" grpId="2"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xit" presetSubtype="0" fill="hold" grpId="2"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42" presetClass="exit" presetSubtype="0" fill="hold" grpId="0" nodeType="clickEffect">
                                  <p:stCondLst>
                                    <p:cond delay="0"/>
                                  </p:stCondLst>
                                  <p:childTnLst>
                                    <p:animEffect transition="out" filter="fade">
                                      <p:cBhvr>
                                        <p:cTn id="32" dur="1000"/>
                                        <p:tgtEl>
                                          <p:spTgt spid="10"/>
                                        </p:tgtEl>
                                      </p:cBhvr>
                                    </p:animEffect>
                                    <p:anim calcmode="lin" valueType="num">
                                      <p:cBhvr>
                                        <p:cTn id="33" dur="1000"/>
                                        <p:tgtEl>
                                          <p:spTgt spid="10"/>
                                        </p:tgtEl>
                                        <p:attrNameLst>
                                          <p:attrName>ppt_x</p:attrName>
                                        </p:attrNameLst>
                                      </p:cBhvr>
                                      <p:tavLst>
                                        <p:tav tm="0">
                                          <p:val>
                                            <p:strVal val="ppt_x"/>
                                          </p:val>
                                        </p:tav>
                                        <p:tav tm="100000">
                                          <p:val>
                                            <p:strVal val="ppt_x"/>
                                          </p:val>
                                        </p:tav>
                                      </p:tavLst>
                                    </p:anim>
                                    <p:anim calcmode="lin" valueType="num">
                                      <p:cBhvr>
                                        <p:cTn id="34" dur="1000"/>
                                        <p:tgtEl>
                                          <p:spTgt spid="10"/>
                                        </p:tgtEl>
                                        <p:attrNameLst>
                                          <p:attrName>ppt_y</p:attrName>
                                        </p:attrNameLst>
                                      </p:cBhvr>
                                      <p:tavLst>
                                        <p:tav tm="0">
                                          <p:val>
                                            <p:strVal val="ppt_y"/>
                                          </p:val>
                                        </p:tav>
                                        <p:tav tm="100000">
                                          <p:val>
                                            <p:strVal val="ppt_y+.1"/>
                                          </p:val>
                                        </p:tav>
                                      </p:tavLst>
                                    </p:anim>
                                    <p:set>
                                      <p:cBhvr>
                                        <p:cTn id="35"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42" presetClass="exit" presetSubtype="0" fill="hold" grpId="0" nodeType="clickEffect">
                                  <p:stCondLst>
                                    <p:cond delay="0"/>
                                  </p:stCondLst>
                                  <p:childTnLst>
                                    <p:animEffect transition="out" filter="fade">
                                      <p:cBhvr>
                                        <p:cTn id="40" dur="1000"/>
                                        <p:tgtEl>
                                          <p:spTgt spid="11"/>
                                        </p:tgtEl>
                                      </p:cBhvr>
                                    </p:animEffect>
                                    <p:anim calcmode="lin" valueType="num">
                                      <p:cBhvr>
                                        <p:cTn id="41" dur="1000"/>
                                        <p:tgtEl>
                                          <p:spTgt spid="11"/>
                                        </p:tgtEl>
                                        <p:attrNameLst>
                                          <p:attrName>ppt_x</p:attrName>
                                        </p:attrNameLst>
                                      </p:cBhvr>
                                      <p:tavLst>
                                        <p:tav tm="0">
                                          <p:val>
                                            <p:strVal val="ppt_x"/>
                                          </p:val>
                                        </p:tav>
                                        <p:tav tm="100000">
                                          <p:val>
                                            <p:strVal val="ppt_x"/>
                                          </p:val>
                                        </p:tav>
                                      </p:tavLst>
                                    </p:anim>
                                    <p:anim calcmode="lin" valueType="num">
                                      <p:cBhvr>
                                        <p:cTn id="42" dur="1000"/>
                                        <p:tgtEl>
                                          <p:spTgt spid="11"/>
                                        </p:tgtEl>
                                        <p:attrNameLst>
                                          <p:attrName>ppt_y</p:attrName>
                                        </p:attrNameLst>
                                      </p:cBhvr>
                                      <p:tavLst>
                                        <p:tav tm="0">
                                          <p:val>
                                            <p:strVal val="ppt_y"/>
                                          </p:val>
                                        </p:tav>
                                        <p:tav tm="100000">
                                          <p:val>
                                            <p:strVal val="ppt_y+.1"/>
                                          </p:val>
                                        </p:tav>
                                      </p:tavLst>
                                    </p:anim>
                                    <p:set>
                                      <p:cBhvr>
                                        <p:cTn id="43"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42" presetClass="exit" presetSubtype="0" fill="hold" grpId="0" nodeType="click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2"/>
                  </p:tgtEl>
                </p:cond>
              </p:nextCondLst>
            </p:seq>
          </p:childTnLst>
        </p:cTn>
      </p:par>
    </p:tnLst>
    <p:bldLst>
      <p:bldP spid="9" grpId="0" bldLvl="0" animBg="1"/>
      <p:bldP spid="9" grpId="1" bldLvl="0" animBg="1"/>
      <p:bldP spid="10" grpId="0" bldLvl="0" animBg="1"/>
      <p:bldP spid="10" grpId="1" bldLvl="0" animBg="1"/>
      <p:bldP spid="10" grpId="2" bldLvl="0" animBg="1"/>
      <p:bldP spid="11" grpId="0" animBg="1"/>
      <p:bldP spid="11" grpId="1" animBg="1"/>
      <p:bldP spid="11" grpId="2" animBg="1"/>
      <p:bldP spid="12" grpId="0" animBg="1"/>
      <p:bldP spid="12" grpId="1" animBg="1"/>
      <p:bldP spid="12"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2" name="Rectangle: Rounded Corners 3"/>
          <p:cNvSpPr/>
          <p:nvPr/>
        </p:nvSpPr>
        <p:spPr>
          <a:xfrm>
            <a:off x="2834439" y="1606486"/>
            <a:ext cx="6523121" cy="19367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LUYỆN TẬP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282780"/>
            <a:ext cx="12192000" cy="7146290"/>
          </a:xfrm>
          <a:prstGeom prst="rect">
            <a:avLst/>
          </a:prstGeom>
        </p:spPr>
      </p:pic>
      <mc:AlternateContent xmlns:mc="http://schemas.openxmlformats.org/markup-compatibility/2006" xmlns:a14="http://schemas.microsoft.com/office/drawing/2010/main">
        <mc:Choice Requires="a14">
          <p:sp>
            <p:nvSpPr>
              <p:cNvPr id="3" name="Text Box 2">
                <a:extLst>
                  <a:ext uri="{FF2B5EF4-FFF2-40B4-BE49-F238E27FC236}">
                    <a16:creationId xmlns:a16="http://schemas.microsoft.com/office/drawing/2014/main" id="{C93FBA7B-178E-0E0D-80DD-D5E150D71505}"/>
                  </a:ext>
                </a:extLst>
              </p:cNvPr>
              <p:cNvSpPr txBox="1"/>
              <p:nvPr/>
            </p:nvSpPr>
            <p:spPr>
              <a:xfrm>
                <a:off x="1283334" y="392345"/>
                <a:ext cx="9625330" cy="1384995"/>
              </a:xfrm>
              <a:prstGeom prst="rect">
                <a:avLst/>
              </a:prstGeom>
              <a:noFill/>
            </p:spPr>
            <p:txBody>
              <a:bodyPr wrap="square" rtlCol="0">
                <a:spAutoFit/>
              </a:bodyPr>
              <a:lstStyle/>
              <a:p>
                <a:pPr algn="just"/>
                <a:r>
                  <a:rPr lang="en-CA" altLang="en-US" sz="2800" dirty="0">
                    <a:latin typeface="Times New Roman" panose="02020603050405020304" pitchFamily="18" charset="0"/>
                    <a:cs typeface="Times New Roman" panose="02020603050405020304" pitchFamily="18" charset="0"/>
                  </a:rPr>
                  <a:t>Biểu </a:t>
                </a:r>
                <a:r>
                  <a:rPr lang="en-CA" altLang="en-US" sz="2800" dirty="0" err="1">
                    <a:latin typeface="Times New Roman" panose="02020603050405020304" pitchFamily="18" charset="0"/>
                    <a:cs typeface="Times New Roman" panose="02020603050405020304" pitchFamily="18" charset="0"/>
                  </a:rPr>
                  <a:t>đồ</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sau</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cho</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biết</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nhu</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cầu</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về</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lượng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nước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tưới</a:t>
                </a:r>
                <a:r>
                  <a:rPr lang="en-CA" altLang="en-US" sz="2800" dirty="0">
                    <a:latin typeface="Times New Roman" panose="02020603050405020304" pitchFamily="18" charset="0"/>
                    <a:cs typeface="Times New Roman" panose="02020603050405020304" pitchFamily="18" charset="0"/>
                  </a:rPr>
                  <a:t> (đơn vị:</a:t>
                </a:r>
                <a14:m>
                  <m:oMath xmlns:m="http://schemas.openxmlformats.org/officeDocument/2006/math">
                    <m:sSup>
                      <m:sSupPr>
                        <m:ctrlPr>
                          <a:rPr lang="en-CA" altLang="en-US" sz="2800" i="1" smtClean="0">
                            <a:latin typeface="Cambria Math" panose="02040503050406030204" pitchFamily="18" charset="0"/>
                            <a:cs typeface="Times New Roman" panose="02020603050405020304" pitchFamily="18" charset="0"/>
                          </a:rPr>
                        </m:ctrlPr>
                      </m:sSupPr>
                      <m:e>
                        <m:r>
                          <a:rPr lang="en-US" altLang="en-US" sz="2800" b="0" i="1" smtClean="0">
                            <a:latin typeface="Cambria Math" panose="02040503050406030204" pitchFamily="18" charset="0"/>
                            <a:cs typeface="Times New Roman" panose="02020603050405020304" pitchFamily="18" charset="0"/>
                          </a:rPr>
                          <m:t>𝑚</m:t>
                        </m:r>
                      </m:e>
                      <m:sup>
                        <m:r>
                          <a:rPr lang="en-US" altLang="en-US" sz="2800" b="0" i="1" smtClean="0">
                            <a:latin typeface="Cambria Math" panose="02040503050406030204" pitchFamily="18" charset="0"/>
                            <a:cs typeface="Times New Roman" panose="02020603050405020304" pitchFamily="18" charset="0"/>
                          </a:rPr>
                          <m:t>3</m:t>
                        </m:r>
                      </m:sup>
                    </m:sSup>
                    <m:r>
                      <a:rPr lang="en-US" altLang="en-US" sz="2800" b="0" i="1" smtClean="0">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h𝑎</m:t>
                    </m:r>
                    <m:r>
                      <a:rPr lang="en-US" altLang="en-US" sz="2800" b="0" i="1" smtClean="0">
                        <a:latin typeface="Cambria Math" panose="02040503050406030204" pitchFamily="18" charset="0"/>
                        <a:cs typeface="Times New Roman" panose="02020603050405020304" pitchFamily="18" charset="0"/>
                      </a:rPr>
                      <m:t>)</m:t>
                    </m:r>
                  </m:oMath>
                </a14:m>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tại</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lưu</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vực</a:t>
                </a:r>
                <a:r>
                  <a:rPr lang="en-CA" altLang="en-US" sz="2800" dirty="0">
                    <a:latin typeface="Times New Roman" panose="02020603050405020304" pitchFamily="18" charset="0"/>
                    <a:cs typeface="Times New Roman" panose="02020603050405020304" pitchFamily="18" charset="0"/>
                  </a:rPr>
                  <a:t> song </a:t>
                </a:r>
                <a:r>
                  <a:rPr lang="en-CA" altLang="en-US" sz="2800" dirty="0" err="1">
                    <a:latin typeface="Times New Roman" panose="02020603050405020304" pitchFamily="18" charset="0"/>
                    <a:cs typeface="Times New Roman" panose="02020603050405020304" pitchFamily="18" charset="0"/>
                  </a:rPr>
                  <a:t>Hồng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và</a:t>
                </a:r>
                <a:r>
                  <a:rPr lang="en-CA" altLang="en-US" sz="2800" dirty="0">
                    <a:latin typeface="Times New Roman" panose="02020603050405020304" pitchFamily="18" charset="0"/>
                    <a:cs typeface="Times New Roman" panose="02020603050405020304" pitchFamily="18" charset="0"/>
                  </a:rPr>
                  <a:t> song </a:t>
                </a:r>
                <a:r>
                  <a:rPr lang="en-CA" altLang="en-US" sz="2800" dirty="0" err="1">
                    <a:latin typeface="Times New Roman" panose="02020603050405020304" pitchFamily="18" charset="0"/>
                    <a:cs typeface="Times New Roman" panose="02020603050405020304" pitchFamily="18" charset="0"/>
                  </a:rPr>
                  <a:t>Cửu</a:t>
                </a:r>
                <a:r>
                  <a:rPr lang="en-CA" altLang="en-US" sz="2800" dirty="0">
                    <a:latin typeface="Times New Roman" panose="02020603050405020304" pitchFamily="18" charset="0"/>
                    <a:cs typeface="Times New Roman" panose="02020603050405020304" pitchFamily="18" charset="0"/>
                  </a:rPr>
                  <a:t> Long </a:t>
                </a:r>
                <a:r>
                  <a:rPr lang="en-CA" altLang="en-US" sz="2800" dirty="0" err="1">
                    <a:latin typeface="Times New Roman" panose="02020603050405020304" pitchFamily="18" charset="0"/>
                    <a:cs typeface="Times New Roman" panose="02020603050405020304" pitchFamily="18" charset="0"/>
                  </a:rPr>
                  <a:t>trong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các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năm</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có</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lượng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mưa</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trung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bình</a:t>
                </a:r>
                <a:endParaRPr lang="en-CA" altLang="en-US" sz="2800" dirty="0">
                  <a:latin typeface="Times New Roman" panose="02020603050405020304" pitchFamily="18" charset="0"/>
                  <a:cs typeface="Times New Roman" panose="02020603050405020304" pitchFamily="18" charset="0"/>
                </a:endParaRPr>
              </a:p>
            </p:txBody>
          </p:sp>
        </mc:Choice>
        <mc:Fallback xmlns="">
          <p:sp>
            <p:nvSpPr>
              <p:cNvPr id="3" name="Text Box 2">
                <a:extLst>
                  <a:ext uri="{FF2B5EF4-FFF2-40B4-BE49-F238E27FC236}">
                    <a16:creationId xmlns:a16="http://schemas.microsoft.com/office/drawing/2014/main" id="{C93FBA7B-178E-0E0D-80DD-D5E150D71505}"/>
                  </a:ext>
                </a:extLst>
              </p:cNvPr>
              <p:cNvSpPr txBox="1">
                <a:spLocks noRot="1" noChangeAspect="1" noMove="1" noResize="1" noEditPoints="1" noAdjustHandles="1" noChangeArrowheads="1" noChangeShapeType="1" noTextEdit="1"/>
              </p:cNvSpPr>
              <p:nvPr/>
            </p:nvSpPr>
            <p:spPr>
              <a:xfrm>
                <a:off x="1283334" y="392345"/>
                <a:ext cx="9625330" cy="1384995"/>
              </a:xfrm>
              <a:prstGeom prst="rect">
                <a:avLst/>
              </a:prstGeom>
              <a:blipFill>
                <a:blip r:embed="rId3"/>
                <a:stretch>
                  <a:fillRect l="-1331" t="-4386" r="-1331" b="-1096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0FFDC50A-8655-B38A-B303-DFB2B489C69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074034" y="1804559"/>
            <a:ext cx="5235770" cy="2926080"/>
          </a:xfrm>
          <a:prstGeom prst="rect">
            <a:avLst/>
          </a:prstGeom>
        </p:spPr>
      </p:pic>
      <p:sp>
        <p:nvSpPr>
          <p:cNvPr id="6" name="Text Box 2">
            <a:extLst>
              <a:ext uri="{FF2B5EF4-FFF2-40B4-BE49-F238E27FC236}">
                <a16:creationId xmlns:a16="http://schemas.microsoft.com/office/drawing/2014/main" id="{4394238A-4084-1CB9-4D70-BDED02B8D0E2}"/>
              </a:ext>
            </a:extLst>
          </p:cNvPr>
          <p:cNvSpPr txBox="1"/>
          <p:nvPr/>
        </p:nvSpPr>
        <p:spPr>
          <a:xfrm>
            <a:off x="1473834" y="4757858"/>
            <a:ext cx="9137016" cy="1384995"/>
          </a:xfrm>
          <a:prstGeom prst="rect">
            <a:avLst/>
          </a:prstGeom>
          <a:noFill/>
        </p:spPr>
        <p:txBody>
          <a:bodyPr wrap="square" rtlCol="0">
            <a:spAutoFit/>
          </a:bodyPr>
          <a:lstStyle/>
          <a:p>
            <a:pPr algn="just"/>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nhìn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biết</a:t>
            </a:r>
            <a:endParaRPr lang="en-US" altLang="en-US" sz="2800" dirty="0">
              <a:latin typeface="Times New Roman" panose="02020603050405020304" pitchFamily="18" charset="0"/>
              <a:cs typeface="Times New Roman" panose="02020603050405020304" pitchFamily="18" charset="0"/>
            </a:endParaRPr>
          </a:p>
          <a:p>
            <a:pPr marL="514350" indent="-514350" algn="just">
              <a:buAutoNum type="alphaLcParenR"/>
            </a:pPr>
            <a:r>
              <a:rPr lang="en-US" altLang="en-US" sz="2800" dirty="0">
                <a:latin typeface="Times New Roman" panose="02020603050405020304" pitchFamily="18" charset="0"/>
                <a:cs typeface="Times New Roman" panose="02020603050405020304" pitchFamily="18" charset="0"/>
              </a:rPr>
              <a:t>Xu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biểu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diễn</a:t>
            </a:r>
            <a:r>
              <a:rPr lang="en-US" altLang="en-US" sz="2800" dirty="0">
                <a:latin typeface="Times New Roman" panose="02020603050405020304" pitchFamily="18" charset="0"/>
                <a:cs typeface="Times New Roman" panose="02020603050405020304" pitchFamily="18" charset="0"/>
              </a:rPr>
              <a:t>.</a:t>
            </a:r>
          </a:p>
          <a:p>
            <a:pPr marL="514350" indent="-514350" algn="just">
              <a:buAutoNum type="alphaLcParenR"/>
            </a:pPr>
            <a:r>
              <a:rPr lang="en-US" altLang="en-US" sz="2800" dirty="0">
                <a:latin typeface="Times New Roman" panose="02020603050405020304" pitchFamily="18" charset="0"/>
                <a:cs typeface="Times New Roman" panose="02020603050405020304" pitchFamily="18" charset="0"/>
              </a:rPr>
              <a:t>Nhu </a:t>
            </a:r>
            <a:r>
              <a:rPr lang="en-US" altLang="en-US" sz="2800" dirty="0" err="1">
                <a:latin typeface="Times New Roman" panose="02020603050405020304" pitchFamily="18" charset="0"/>
                <a:cs typeface="Times New Roman" panose="02020603050405020304" pitchFamily="18" charset="0"/>
              </a:rPr>
              <a:t>cầu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tưới</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lưu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vực</a:t>
            </a:r>
            <a:r>
              <a:rPr lang="en-US" altLang="en-US" sz="2800" dirty="0">
                <a:latin typeface="Times New Roman" panose="02020603050405020304" pitchFamily="18" charset="0"/>
                <a:cs typeface="Times New Roman" panose="02020603050405020304" pitchFamily="18" charset="0"/>
              </a:rPr>
              <a:t> song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hơn</a:t>
            </a:r>
            <a:r>
              <a:rPr lang="en-US" altLang="en-US" sz="2800" dirty="0">
                <a:latin typeface="Times New Roman" panose="02020603050405020304" pitchFamily="18" charset="0"/>
                <a:cs typeface="Times New Roman" panose="02020603050405020304" pitchFamily="18" charset="0"/>
              </a:rPr>
              <a:t>.</a:t>
            </a:r>
            <a:endParaRPr lang="en-CA" altLang="en-US" sz="2800" dirty="0">
              <a:latin typeface="Times New Roman" panose="02020603050405020304" pitchFamily="18" charset="0"/>
              <a:cs typeface="Times New Roman" panose="02020603050405020304" pitchFamily="18" charset="0"/>
            </a:endParaRPr>
          </a:p>
        </p:txBody>
      </p:sp>
      <p:sp>
        <p:nvSpPr>
          <p:cNvPr id="8" name="Text Box 1">
            <a:extLst>
              <a:ext uri="{FF2B5EF4-FFF2-40B4-BE49-F238E27FC236}">
                <a16:creationId xmlns:a16="http://schemas.microsoft.com/office/drawing/2014/main" id="{D1070BEB-3707-180B-D8FD-26AC957A94D2}"/>
              </a:ext>
            </a:extLst>
          </p:cNvPr>
          <p:cNvSpPr txBox="1"/>
          <p:nvPr/>
        </p:nvSpPr>
        <p:spPr>
          <a:xfrm>
            <a:off x="1473834" y="-127805"/>
            <a:ext cx="1501140" cy="521970"/>
          </a:xfrm>
          <a:prstGeom prst="rect">
            <a:avLst/>
          </a:prstGeom>
          <a:solidFill>
            <a:schemeClr val="accent2"/>
          </a:solidFill>
        </p:spPr>
        <p:txBody>
          <a:bodyPr wrap="square" rtlCol="0">
            <a:spAutoFit/>
          </a:bodyPr>
          <a:lstStyle/>
          <a:p>
            <a:r>
              <a:rPr lang="en-CA" altLang="en-US" sz="2800" b="1" dirty="0" err="1">
                <a:solidFill>
                  <a:schemeClr val="bg1"/>
                </a:solidFill>
              </a:rPr>
              <a:t>Ví</a:t>
            </a:r>
            <a:r>
              <a:rPr lang="en-CA" altLang="en-US" sz="2800" b="1" dirty="0">
                <a:solidFill>
                  <a:schemeClr val="bg1"/>
                </a:solidFill>
              </a:rPr>
              <a:t> </a:t>
            </a:r>
            <a:r>
              <a:rPr lang="en-CA" altLang="en-US" sz="2800" b="1" dirty="0" err="1">
                <a:solidFill>
                  <a:schemeClr val="bg1"/>
                </a:solidFill>
              </a:rPr>
              <a:t>dụ</a:t>
            </a:r>
            <a:r>
              <a:rPr lang="en-CA" altLang="en-US" sz="2800" b="1" dirty="0">
                <a:solidFill>
                  <a:schemeClr val="bg1"/>
                </a:solidFill>
              </a:rPr>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pic>
        <p:nvPicPr>
          <p:cNvPr id="2" name="Picture 1">
            <a:extLst>
              <a:ext uri="{FF2B5EF4-FFF2-40B4-BE49-F238E27FC236}">
                <a16:creationId xmlns:a16="http://schemas.microsoft.com/office/drawing/2014/main" id="{9B534031-E6B5-FF74-74C7-209E346A3CA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178559" y="704215"/>
            <a:ext cx="4917441" cy="3305810"/>
          </a:xfrm>
          <a:prstGeom prst="rect">
            <a:avLst/>
          </a:prstGeom>
        </p:spPr>
      </p:pic>
      <p:sp>
        <p:nvSpPr>
          <p:cNvPr id="6" name="Text Box 1">
            <a:extLst>
              <a:ext uri="{FF2B5EF4-FFF2-40B4-BE49-F238E27FC236}">
                <a16:creationId xmlns:a16="http://schemas.microsoft.com/office/drawing/2014/main" id="{FE763D00-78A4-4AE9-458D-767F113E10D0}"/>
              </a:ext>
            </a:extLst>
          </p:cNvPr>
          <p:cNvSpPr txBox="1"/>
          <p:nvPr/>
        </p:nvSpPr>
        <p:spPr>
          <a:xfrm>
            <a:off x="8377872" y="83002"/>
            <a:ext cx="808356" cy="52197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
        <p:nvSpPr>
          <p:cNvPr id="8" name="TextBox 7">
            <a:extLst>
              <a:ext uri="{FF2B5EF4-FFF2-40B4-BE49-F238E27FC236}">
                <a16:creationId xmlns:a16="http://schemas.microsoft.com/office/drawing/2014/main" id="{AD45296F-5187-5CFE-3E2D-971C7C814E2E}"/>
              </a:ext>
            </a:extLst>
          </p:cNvPr>
          <p:cNvSpPr txBox="1"/>
          <p:nvPr/>
        </p:nvSpPr>
        <p:spPr>
          <a:xfrm>
            <a:off x="6467475" y="828427"/>
            <a:ext cx="5324473" cy="2246769"/>
          </a:xfrm>
          <a:prstGeom prst="rect">
            <a:avLst/>
          </a:prstGeom>
          <a:noFill/>
        </p:spPr>
        <p:txBody>
          <a:bodyPr wrap="square">
            <a:spAutoFit/>
          </a:bodyPr>
          <a:lstStyle/>
          <a:p>
            <a:r>
              <a:rPr lang="nl-NL" sz="2800" dirty="0">
                <a:effectLst/>
                <a:latin typeface="Times New Roman" panose="02020603050405020304" pitchFamily="18" charset="0"/>
                <a:ea typeface="Times New Roman" panose="02020603050405020304" pitchFamily="18" charset="0"/>
              </a:rPr>
              <a:t>a) Hai dãy số liệu về nhu cầu lượng nước tưới ở lưu vực sông Hồng và sông Cửu Long đều có xu hướng giảm, từ trái qua phải đường biểu diễn hai dãy số liệu này đi xuống.</a:t>
            </a:r>
            <a:endParaRPr lang="en-US" sz="2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A14CE17C-FC99-96AB-D2F0-7B4627AE0FA2}"/>
              </a:ext>
            </a:extLst>
          </p:cNvPr>
          <p:cNvSpPr txBox="1"/>
          <p:nvPr/>
        </p:nvSpPr>
        <p:spPr>
          <a:xfrm>
            <a:off x="6436359" y="3548360"/>
            <a:ext cx="5136513" cy="1815882"/>
          </a:xfrm>
          <a:prstGeom prst="rect">
            <a:avLst/>
          </a:prstGeom>
          <a:noFill/>
        </p:spPr>
        <p:txBody>
          <a:bodyPr wrap="square">
            <a:spAutoFit/>
          </a:bodyPr>
          <a:lstStyle/>
          <a:p>
            <a:r>
              <a:rPr lang="nl-NL" sz="2800" dirty="0">
                <a:effectLst/>
                <a:latin typeface="Times New Roman" panose="02020603050405020304" pitchFamily="18" charset="0"/>
                <a:ea typeface="Times New Roman" panose="02020603050405020304" pitchFamily="18" charset="0"/>
              </a:rPr>
              <a:t>b) Nhu cầu về nước tưới ở lưu vực sông Cửu Long lớn hơn ở lưu vực sông Hồng do đường màu đỏ nằm trên đường màu xanh.</a:t>
            </a:r>
            <a:endParaRPr lang="en-US" sz="2800" dirty="0"/>
          </a:p>
        </p:txBody>
      </p:sp>
      <p:cxnSp>
        <p:nvCxnSpPr>
          <p:cNvPr id="12" name="Straight Connector 11">
            <a:extLst>
              <a:ext uri="{FF2B5EF4-FFF2-40B4-BE49-F238E27FC236}">
                <a16:creationId xmlns:a16="http://schemas.microsoft.com/office/drawing/2014/main" id="{668C5DF1-B805-598E-0106-45286404D459}"/>
              </a:ext>
            </a:extLst>
          </p:cNvPr>
          <p:cNvCxnSpPr/>
          <p:nvPr/>
        </p:nvCxnSpPr>
        <p:spPr>
          <a:xfrm>
            <a:off x="6315075" y="623818"/>
            <a:ext cx="0" cy="5764530"/>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95250" y="-144145"/>
            <a:ext cx="12192000" cy="7146290"/>
          </a:xfrm>
          <a:prstGeom prst="rect">
            <a:avLst/>
          </a:prstGeom>
        </p:spPr>
      </p:pic>
      <p:sp>
        <p:nvSpPr>
          <p:cNvPr id="2" name="Text Box 1"/>
          <p:cNvSpPr txBox="1"/>
          <p:nvPr/>
        </p:nvSpPr>
        <p:spPr>
          <a:xfrm>
            <a:off x="1369060" y="109567"/>
            <a:ext cx="1501140" cy="521970"/>
          </a:xfrm>
          <a:prstGeom prst="rect">
            <a:avLst/>
          </a:prstGeom>
          <a:solidFill>
            <a:schemeClr val="accent2"/>
          </a:solidFill>
        </p:spPr>
        <p:txBody>
          <a:bodyPr wrap="square" rtlCol="0">
            <a:spAutoFit/>
          </a:bodyPr>
          <a:lstStyle/>
          <a:p>
            <a:r>
              <a:rPr lang="en-CA" altLang="en-US" sz="2800" b="1" dirty="0" err="1">
                <a:solidFill>
                  <a:schemeClr val="bg1"/>
                </a:solidFill>
              </a:rPr>
              <a:t>Bài</a:t>
            </a:r>
            <a:r>
              <a:rPr lang="en-CA" altLang="en-US" sz="2800" b="1" dirty="0">
                <a:solidFill>
                  <a:schemeClr val="bg1"/>
                </a:solidFill>
              </a:rPr>
              <a:t> 5.17</a:t>
            </a:r>
          </a:p>
        </p:txBody>
      </p:sp>
      <p:sp>
        <p:nvSpPr>
          <p:cNvPr id="3" name="Text Box 2"/>
          <p:cNvSpPr txBox="1"/>
          <p:nvPr/>
        </p:nvSpPr>
        <p:spPr>
          <a:xfrm>
            <a:off x="1283335" y="660234"/>
            <a:ext cx="9625330" cy="1384995"/>
          </a:xfrm>
          <a:prstGeom prst="rect">
            <a:avLst/>
          </a:prstGeom>
          <a:noFill/>
        </p:spPr>
        <p:txBody>
          <a:bodyPr wrap="square" rtlCol="0">
            <a:spAutoFit/>
          </a:bodyPr>
          <a:lstStyle/>
          <a:p>
            <a:pPr algn="just"/>
            <a:r>
              <a:rPr lang="en-CA" altLang="en-US" sz="2800" dirty="0" err="1">
                <a:latin typeface="Times New Roman" panose="02020603050405020304" pitchFamily="18" charset="0"/>
                <a:cs typeface="Times New Roman" panose="02020603050405020304" pitchFamily="18" charset="0"/>
              </a:rPr>
              <a:t>Số</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học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sinh</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của</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ba</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trường</a:t>
            </a:r>
            <a:r>
              <a:rPr lang="en-CA" altLang="en-US" sz="2800" dirty="0">
                <a:latin typeface="Times New Roman" panose="02020603050405020304" pitchFamily="18" charset="0"/>
                <a:cs typeface="Times New Roman" panose="02020603050405020304" pitchFamily="18" charset="0"/>
              </a:rPr>
              <a:t> Trung </a:t>
            </a:r>
            <a:r>
              <a:rPr lang="en-CA" altLang="en-US" sz="2800" dirty="0" err="1">
                <a:latin typeface="Times New Roman" panose="02020603050405020304" pitchFamily="18" charset="0"/>
                <a:cs typeface="Times New Roman" panose="02020603050405020304" pitchFamily="18" charset="0"/>
              </a:rPr>
              <a:t>học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cơ</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sở</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trên</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địa</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bàn</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đăng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kí</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tham</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dự</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giải</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chạy</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việt</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dã</a:t>
            </a:r>
            <a:r>
              <a:rPr lang="en-CA" altLang="en-US" sz="2800" dirty="0">
                <a:latin typeface="Times New Roman" panose="02020603050405020304" pitchFamily="18" charset="0"/>
                <a:cs typeface="Times New Roman" panose="02020603050405020304" pitchFamily="18" charset="0"/>
              </a:rPr>
              <a:t> do </a:t>
            </a:r>
            <a:r>
              <a:rPr lang="en-CA" altLang="en-US" sz="2800" dirty="0" err="1">
                <a:latin typeface="Times New Roman" panose="02020603050405020304" pitchFamily="18" charset="0"/>
                <a:cs typeface="Times New Roman" panose="02020603050405020304" pitchFamily="18" charset="0"/>
              </a:rPr>
              <a:t>quận</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tổ</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chức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được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cho</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trong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bảng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sau</a:t>
            </a:r>
            <a:r>
              <a:rPr lang="en-CA" altLang="en-US" sz="2800" dirty="0">
                <a:latin typeface="Times New Roman" panose="02020603050405020304" pitchFamily="18" charset="0"/>
                <a:cs typeface="Times New Roman" panose="02020603050405020304" pitchFamily="18" charset="0"/>
              </a:rPr>
              <a:t>:</a:t>
            </a:r>
          </a:p>
        </p:txBody>
      </p:sp>
      <p:sp>
        <p:nvSpPr>
          <p:cNvPr id="6" name="Rectangle 1">
            <a:extLst>
              <a:ext uri="{FF2B5EF4-FFF2-40B4-BE49-F238E27FC236}">
                <a16:creationId xmlns:a16="http://schemas.microsoft.com/office/drawing/2014/main" id="{AA3E8466-B28C-39F4-DE8E-617BFE63C86C}"/>
              </a:ext>
            </a:extLst>
          </p:cNvPr>
          <p:cNvSpPr>
            <a:spLocks noChangeArrowheads="1"/>
          </p:cNvSpPr>
          <p:nvPr/>
        </p:nvSpPr>
        <p:spPr bwMode="auto">
          <a:xfrm>
            <a:off x="1283335" y="3287111"/>
            <a:ext cx="9915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Theo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tranh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hay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cột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diễn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dữ</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liệu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này</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6" name="Picture 2" descr="Bài 5.17 trang 108 Toán 8 Tập 1 | Kết nối tri thức Giải Toán 8">
            <a:extLst>
              <a:ext uri="{FF2B5EF4-FFF2-40B4-BE49-F238E27FC236}">
                <a16:creationId xmlns:a16="http://schemas.microsoft.com/office/drawing/2014/main" id="{A928D784-622D-31E3-6E15-B848CD6C5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1" y="1985797"/>
            <a:ext cx="9176984"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B555A4B-C788-BABC-C4D0-565EE2011C01}"/>
              </a:ext>
            </a:extLst>
          </p:cNvPr>
          <p:cNvSpPr txBox="1"/>
          <p:nvPr/>
        </p:nvSpPr>
        <p:spPr>
          <a:xfrm>
            <a:off x="1369060" y="4424581"/>
            <a:ext cx="9539605" cy="1815882"/>
          </a:xfrm>
          <a:prstGeom prst="rect">
            <a:avLst/>
          </a:prstGeom>
          <a:noFill/>
        </p:spPr>
        <p:txBody>
          <a:bodyPr wrap="square">
            <a:spAutoFit/>
          </a:bodyPr>
          <a:lstStyle/>
          <a:p>
            <a:r>
              <a:rPr lang="vi-VN" sz="2800" b="0" i="0" dirty="0">
                <a:solidFill>
                  <a:srgbClr val="000000"/>
                </a:solidFill>
                <a:effectLst/>
                <a:latin typeface="+mj-lt"/>
              </a:rPr>
              <a:t>Ta nên chọn biểu đồ cột để biểu diễn dữ liệu đã cho, vì nếu chọn biểu đồ tranh thì ta thấy các số 13 và 47 đều là các số nguyên tố nên ta chọn mỗi biểu tượng tương ứng với một học sinh đăng kí. Khi đó, sẽ ta cần biểu diễn rất nhiều biểu tượng trên biểu đồ.</a:t>
            </a:r>
            <a:endParaRPr lang="en-US" sz="2800" dirty="0">
              <a:latin typeface="+mj-lt"/>
            </a:endParaRPr>
          </a:p>
        </p:txBody>
      </p:sp>
      <p:sp>
        <p:nvSpPr>
          <p:cNvPr id="9" name="Text Box 1">
            <a:extLst>
              <a:ext uri="{FF2B5EF4-FFF2-40B4-BE49-F238E27FC236}">
                <a16:creationId xmlns:a16="http://schemas.microsoft.com/office/drawing/2014/main" id="{E0AACB8B-E104-8A13-2B56-5FD14886F07F}"/>
              </a:ext>
            </a:extLst>
          </p:cNvPr>
          <p:cNvSpPr txBox="1"/>
          <p:nvPr/>
        </p:nvSpPr>
        <p:spPr>
          <a:xfrm>
            <a:off x="5131435" y="3565522"/>
            <a:ext cx="869315" cy="52197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xit" presetSubtype="4" fill="hold" grpId="1" nodeType="clickEffect">
                                  <p:stCondLst>
                                    <p:cond delay="0"/>
                                  </p:stCondLst>
                                  <p:childTnLst>
                                    <p:anim calcmode="lin" valueType="num">
                                      <p:cBhvr additive="base">
                                        <p:cTn id="32" dur="500"/>
                                        <p:tgtEl>
                                          <p:spTgt spid="6"/>
                                        </p:tgtEl>
                                        <p:attrNameLst>
                                          <p:attrName>ppt_y</p:attrName>
                                        </p:attrNameLst>
                                      </p:cBhvr>
                                      <p:tavLst>
                                        <p:tav tm="0">
                                          <p:val>
                                            <p:strVal val="#ppt_y"/>
                                          </p:val>
                                        </p:tav>
                                        <p:tav tm="100000">
                                          <p:val>
                                            <p:strVal val="#ppt_y+#ppt_h*1.125000"/>
                                          </p:val>
                                        </p:tav>
                                      </p:tavLst>
                                    </p:anim>
                                    <p:animEffect transition="out" filter="wipe(down)">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6" grpId="1"/>
      <p:bldP spid="8"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ID132022KNTTSTT 66

</file>

<file path=docProps/app.xml><?xml version="1.0" encoding="utf-8"?>
<Properties xmlns="http://schemas.openxmlformats.org/officeDocument/2006/extended-properties" xmlns:vt="http://schemas.openxmlformats.org/officeDocument/2006/docPropsVTypes">
  <TotalTime>140</TotalTime>
  <Words>854</Words>
  <Application>Microsoft Office PowerPoint</Application>
  <PresentationFormat>Widescreen</PresentationFormat>
  <Paragraphs>149</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Cambria Math</vt:lpstr>
      <vt:lpstr>Calibri Light</vt:lpstr>
      <vt:lpstr>Times New Roman</vt:lpstr>
      <vt:lpstr>Calibri</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Then Hong</cp:lastModifiedBy>
  <cp:revision>69</cp:revision>
  <dcterms:created xsi:type="dcterms:W3CDTF">2018-05-10T00:06:00Z</dcterms:created>
  <dcterms:modified xsi:type="dcterms:W3CDTF">2023-07-31T09:53:34Z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C219DF8B17FE4D139D529983BD8AB3BC</vt:lpwstr>
  </property>
  <property fmtid="{D5CDD505-2E9C-101B-9397-08002B2CF9AE}" pid="3" name="KSOProductBuildVer">
    <vt:lpwstr>1033-11.2.0.11191</vt:lpwstr>
  </property>
</Properties>
</file>