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60" r:id="rId2"/>
    <p:sldId id="257" r:id="rId3"/>
    <p:sldId id="262" r:id="rId4"/>
    <p:sldId id="272" r:id="rId5"/>
    <p:sldId id="258" r:id="rId6"/>
    <p:sldId id="261" r:id="rId7"/>
    <p:sldId id="263" r:id="rId8"/>
    <p:sldId id="264" r:id="rId9"/>
    <p:sldId id="285" r:id="rId10"/>
    <p:sldId id="267" r:id="rId11"/>
    <p:sldId id="268" r:id="rId12"/>
    <p:sldId id="270" r:id="rId13"/>
    <p:sldId id="271" r:id="rId14"/>
    <p:sldId id="273" r:id="rId15"/>
    <p:sldId id="274" r:id="rId16"/>
    <p:sldId id="279" r:id="rId17"/>
    <p:sldId id="286" r:id="rId18"/>
    <p:sldId id="287" r:id="rId19"/>
    <p:sldId id="278" r:id="rId20"/>
    <p:sldId id="280" r:id="rId21"/>
    <p:sldId id="288" r:id="rId22"/>
    <p:sldId id="289" r:id="rId23"/>
  </p:sldIdLst>
  <p:sldSz cx="9144000" cy="5143500" type="screen16x9"/>
  <p:notesSz cx="6858000" cy="9144000"/>
  <p:embeddedFontLst>
    <p:embeddedFont>
      <p:font typeface="Mali SemiBold" panose="020B0604020202020204" charset="-34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ali" panose="020B0604020202020204" charset="-34"/>
      <p:regular r:id="rId33"/>
      <p:bold r:id="rId34"/>
      <p:italic r:id="rId35"/>
      <p:boldItalic r:id="rId36"/>
    </p:embeddedFont>
    <p:embeddedFont>
      <p:font typeface="Nunito Light" panose="020B0604020202020204" charset="0"/>
      <p:regular r:id="rId37"/>
      <p:bold r:id="rId38"/>
      <p:italic r:id="rId39"/>
      <p:boldItalic r:id="rId40"/>
    </p:embeddedFont>
    <p:embeddedFont>
      <p:font typeface="Nuni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C8C6CF-1DC6-4504-871A-BBF90EA452A2}">
  <a:tblStyle styleId="{1FC8C6CF-1DC6-4504-871A-BBF90EA452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341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32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15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06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061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74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032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61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742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97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13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52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30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16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31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7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61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53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AND_BODY_1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0" y="0"/>
            <a:ext cx="4563024" cy="51435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4512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/>
          <p:nvPr/>
        </p:nvSpPr>
        <p:spPr>
          <a:xfrm rot="10800000">
            <a:off x="4134996" y="3240150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27051" y="1339702"/>
            <a:ext cx="6943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ĐẾN VỚI TIẾT HỌC HÔM NAY!</a:t>
            </a:r>
            <a:endParaRPr lang="en-US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683" y="478465"/>
            <a:ext cx="11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ý: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81437"/>
            <a:ext cx="686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lục</a:t>
            </a:r>
            <a:r>
              <a:rPr lang="en-US" sz="2000" dirty="0" smtClean="0"/>
              <a:t>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rất</a:t>
            </a:r>
            <a:r>
              <a:rPr lang="en-US" sz="2000" dirty="0" smtClean="0"/>
              <a:t> </a:t>
            </a:r>
            <a:r>
              <a:rPr lang="en-US" sz="2000" dirty="0" err="1" smtClean="0"/>
              <a:t>nhanh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cụ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giác</a:t>
            </a:r>
            <a:r>
              <a:rPr lang="en-US" sz="2000" dirty="0" smtClean="0">
                <a:solidFill>
                  <a:srgbClr val="0070C0"/>
                </a:solidFill>
              </a:rPr>
              <a:t>         -&gt;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                  -&gt;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-&gt;</a:t>
            </a:r>
            <a:r>
              <a:rPr lang="en-US" sz="2000" dirty="0" smtClean="0"/>
              <a:t>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đỉnh</a:t>
            </a:r>
            <a:r>
              <a:rPr lang="en-US" sz="2000" dirty="0" smtClean="0"/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18" y="1625426"/>
            <a:ext cx="435935" cy="414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46" y="1650783"/>
            <a:ext cx="1405857" cy="389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9738" r="16559" b="11707"/>
          <a:stretch/>
        </p:blipFill>
        <p:spPr>
          <a:xfrm>
            <a:off x="2041451" y="2658140"/>
            <a:ext cx="4848447" cy="2244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52893" y="531628"/>
            <a:ext cx="2509284" cy="637953"/>
          </a:xfrm>
          <a:prstGeom prst="wedgeRoundRectCallout">
            <a:avLst>
              <a:gd name="adj1" fmla="val 60099"/>
              <a:gd name="adj2" fmla="val 4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Cùng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luận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0" t="23272" r="3837" b="1899"/>
          <a:stretch/>
        </p:blipFill>
        <p:spPr>
          <a:xfrm>
            <a:off x="473149" y="1626782"/>
            <a:ext cx="2668772" cy="2509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87479" y="1567349"/>
            <a:ext cx="4348716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 smtClean="0"/>
              <a:t>Hình</a:t>
            </a:r>
            <a:r>
              <a:rPr lang="en-US" sz="2200" dirty="0" smtClean="0"/>
              <a:t> </a:t>
            </a:r>
            <a:r>
              <a:rPr lang="en-US" sz="2200" dirty="0" err="1" smtClean="0"/>
              <a:t>lục</a:t>
            </a:r>
            <a:r>
              <a:rPr lang="en-US" sz="2200" dirty="0" smtClean="0"/>
              <a:t> </a:t>
            </a:r>
            <a:r>
              <a:rPr lang="en-US" sz="2200" dirty="0" err="1" smtClean="0"/>
              <a:t>giác</a:t>
            </a:r>
            <a:r>
              <a:rPr lang="en-US" sz="2200" dirty="0" smtClean="0"/>
              <a:t> </a:t>
            </a:r>
            <a:r>
              <a:rPr lang="en-US" sz="2200" dirty="0" err="1" smtClean="0"/>
              <a:t>đều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tâm</a:t>
            </a:r>
            <a:r>
              <a:rPr lang="en-US" sz="2200" dirty="0" smtClean="0"/>
              <a:t> </a:t>
            </a:r>
            <a:r>
              <a:rPr lang="en-US" sz="2200" dirty="0" err="1" smtClean="0"/>
              <a:t>đối</a:t>
            </a:r>
            <a:r>
              <a:rPr lang="en-US" sz="2200" dirty="0" smtClean="0"/>
              <a:t> </a:t>
            </a:r>
            <a:r>
              <a:rPr lang="en-US" sz="2200" dirty="0" err="1" smtClean="0"/>
              <a:t>xứng</a:t>
            </a:r>
            <a:r>
              <a:rPr lang="en-US" sz="2200" dirty="0" smtClean="0"/>
              <a:t> </a:t>
            </a:r>
            <a:r>
              <a:rPr lang="en-US" sz="2200" dirty="0" err="1" smtClean="0"/>
              <a:t>không</a:t>
            </a:r>
            <a:r>
              <a:rPr lang="en-US" sz="22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 smtClean="0"/>
              <a:t>Hình</a:t>
            </a:r>
            <a:r>
              <a:rPr lang="en-US" sz="2200" dirty="0" smtClean="0"/>
              <a:t> </a:t>
            </a:r>
            <a:r>
              <a:rPr lang="en-US" sz="2200" dirty="0" err="1" smtClean="0"/>
              <a:t>lục</a:t>
            </a:r>
            <a:r>
              <a:rPr lang="en-US" sz="2200" dirty="0" smtClean="0"/>
              <a:t> </a:t>
            </a:r>
            <a:r>
              <a:rPr lang="en-US" sz="2200" dirty="0" err="1" smtClean="0"/>
              <a:t>giác</a:t>
            </a:r>
            <a:r>
              <a:rPr lang="en-US" sz="2200" dirty="0" smtClean="0"/>
              <a:t> </a:t>
            </a:r>
            <a:r>
              <a:rPr lang="en-US" sz="2200" dirty="0" err="1" smtClean="0"/>
              <a:t>đều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mấy</a:t>
            </a:r>
            <a:r>
              <a:rPr lang="en-US" sz="2200" dirty="0" smtClean="0"/>
              <a:t> </a:t>
            </a:r>
            <a:r>
              <a:rPr lang="en-US" sz="2200" dirty="0" err="1" smtClean="0"/>
              <a:t>trục</a:t>
            </a:r>
            <a:r>
              <a:rPr lang="en-US" sz="2200" dirty="0" smtClean="0"/>
              <a:t> </a:t>
            </a:r>
            <a:r>
              <a:rPr lang="en-US" sz="2200" dirty="0" err="1" smtClean="0"/>
              <a:t>đối</a:t>
            </a:r>
            <a:r>
              <a:rPr lang="en-US" sz="2200" dirty="0" smtClean="0"/>
              <a:t> </a:t>
            </a:r>
            <a:r>
              <a:rPr lang="en-US" sz="2200" dirty="0" err="1" smtClean="0"/>
              <a:t>xứng</a:t>
            </a:r>
            <a:r>
              <a:rPr lang="en-US" sz="2200" dirty="0" smtClean="0"/>
              <a:t>?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vẽ</a:t>
            </a:r>
            <a:r>
              <a:rPr lang="en-US" sz="2200" dirty="0" smtClean="0"/>
              <a:t> </a:t>
            </a:r>
            <a:r>
              <a:rPr lang="en-US" sz="2200" dirty="0" err="1" smtClean="0"/>
              <a:t>tất</a:t>
            </a:r>
            <a:r>
              <a:rPr lang="en-US" sz="2200" dirty="0" smtClean="0"/>
              <a:t> </a:t>
            </a:r>
            <a:r>
              <a:rPr lang="en-US" sz="2200" dirty="0" err="1" smtClean="0"/>
              <a:t>cả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trục</a:t>
            </a:r>
            <a:r>
              <a:rPr lang="en-US" sz="2200" dirty="0" smtClean="0"/>
              <a:t> </a:t>
            </a:r>
            <a:r>
              <a:rPr lang="en-US" sz="2200" dirty="0" err="1" smtClean="0"/>
              <a:t>đối</a:t>
            </a:r>
            <a:r>
              <a:rPr lang="en-US" sz="2200" dirty="0" smtClean="0"/>
              <a:t> </a:t>
            </a:r>
            <a:r>
              <a:rPr lang="en-US" sz="2200" dirty="0" err="1" smtClean="0"/>
              <a:t>xứng</a:t>
            </a:r>
            <a:r>
              <a:rPr lang="en-US" sz="2200" dirty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42" y="531628"/>
            <a:ext cx="938450" cy="96513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9"/>
          <p:cNvSpPr/>
          <p:nvPr/>
        </p:nvSpPr>
        <p:spPr>
          <a:xfrm>
            <a:off x="403271" y="3472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07;p20"/>
          <p:cNvSpPr txBox="1">
            <a:spLocks/>
          </p:cNvSpPr>
          <p:nvPr/>
        </p:nvSpPr>
        <p:spPr>
          <a:xfrm>
            <a:off x="998643" y="471693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Hoạt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động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3: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Vẽ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do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76736" y="1466577"/>
            <a:ext cx="2291615" cy="680722"/>
          </a:xfrm>
          <a:prstGeom prst="wedgeRoundRectCallout">
            <a:avLst>
              <a:gd name="adj1" fmla="val 60099"/>
              <a:gd name="adj2" fmla="val 4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Thực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hành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6736" y="2648961"/>
            <a:ext cx="6524007" cy="140756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000000"/>
                </a:solidFill>
              </a:rPr>
              <a:t>Em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hãy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trục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đối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xứng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theo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mẫu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hoặc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mẫu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tùy</a:t>
            </a:r>
            <a:r>
              <a:rPr lang="en-US" sz="2400" dirty="0" smtClean="0">
                <a:solidFill>
                  <a:srgbClr val="000000"/>
                </a:solidFill>
              </a:rPr>
              <a:t> ý.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Google Shape;1183;p42"/>
          <p:cNvSpPr txBox="1"/>
          <p:nvPr/>
        </p:nvSpPr>
        <p:spPr>
          <a:xfrm>
            <a:off x="6264658" y="818577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F1C232"/>
                </a:solidFill>
              </a:rPr>
              <a:t>😉</a:t>
            </a:r>
            <a:endParaRPr sz="9600" dirty="0">
              <a:solidFill>
                <a:srgbClr val="F1C232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0"/>
          <p:cNvSpPr/>
          <p:nvPr/>
        </p:nvSpPr>
        <p:spPr>
          <a:xfrm>
            <a:off x="396862" y="399981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68513" y="399270"/>
            <a:ext cx="7572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Bước</a:t>
            </a:r>
            <a:r>
              <a:rPr lang="en-US" sz="2000" b="1" dirty="0" smtClean="0">
                <a:solidFill>
                  <a:srgbClr val="C00000"/>
                </a:solidFill>
              </a:rPr>
              <a:t> 1: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T.8a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Vùng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làm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việc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GeoGebra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Bước</a:t>
            </a:r>
            <a:r>
              <a:rPr lang="en-US" sz="2000" b="1" dirty="0" smtClean="0">
                <a:solidFill>
                  <a:srgbClr val="C00000"/>
                </a:solidFill>
              </a:rPr>
              <a:t> 2: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cụ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 err="1" smtClean="0"/>
              <a:t>Chú</a:t>
            </a:r>
            <a:r>
              <a:rPr lang="en-US" sz="2000" b="1" i="1" dirty="0" smtClean="0"/>
              <a:t> ý: </a:t>
            </a:r>
            <a:r>
              <a:rPr lang="en-US" sz="2000" dirty="0" err="1" smtClean="0"/>
              <a:t>Ẩn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thiết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3" y="2338262"/>
            <a:ext cx="3415007" cy="23712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64357" y="4703188"/>
            <a:ext cx="162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C00000"/>
                </a:solidFill>
              </a:rPr>
              <a:t>Hình</a:t>
            </a:r>
            <a:r>
              <a:rPr lang="en-US" sz="1800" i="1" dirty="0" smtClean="0">
                <a:solidFill>
                  <a:srgbClr val="C00000"/>
                </a:solidFill>
              </a:rPr>
              <a:t> T.8a</a:t>
            </a:r>
            <a:endParaRPr lang="en-US" sz="1800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b="9870"/>
          <a:stretch/>
        </p:blipFill>
        <p:spPr>
          <a:xfrm>
            <a:off x="5122510" y="2338262"/>
            <a:ext cx="3261203" cy="216784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941452" y="4703188"/>
            <a:ext cx="162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C00000"/>
                </a:solidFill>
              </a:rPr>
              <a:t>Hình</a:t>
            </a:r>
            <a:r>
              <a:rPr lang="en-US" sz="1800" i="1" dirty="0" smtClean="0">
                <a:solidFill>
                  <a:srgbClr val="C00000"/>
                </a:solidFill>
              </a:rPr>
              <a:t> T.8b</a:t>
            </a:r>
            <a:endParaRPr lang="en-US" sz="1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4791" y="435935"/>
            <a:ext cx="367886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tính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năng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hỗ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trợ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791" y="1068481"/>
            <a:ext cx="7230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Hiển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giao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diện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Tiếng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Việt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Các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tùy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chọn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-&gt; </a:t>
            </a:r>
            <a:r>
              <a:rPr lang="en-US" sz="2000" dirty="0" err="1" smtClean="0">
                <a:solidFill>
                  <a:srgbClr val="0070C0"/>
                </a:solidFill>
              </a:rPr>
              <a:t>Ngôn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ngữ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Tiếng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Việt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34" y="2084144"/>
            <a:ext cx="3285243" cy="2998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755" y="431515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Ẩn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/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hiện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đối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tượng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755" y="945223"/>
            <a:ext cx="708916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nút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chuột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-&gt; </a:t>
            </a:r>
            <a:r>
              <a:rPr lang="en-US" sz="2000" dirty="0" err="1" smtClean="0"/>
              <a:t>Chọn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50" y="1088959"/>
            <a:ext cx="2194803" cy="277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755" y="1585955"/>
            <a:ext cx="4202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Kết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ẩn</a:t>
            </a:r>
            <a:r>
              <a:rPr lang="en-US" sz="2000" dirty="0" smtClean="0"/>
              <a:t> (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hiển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ở </a:t>
            </a:r>
            <a:r>
              <a:rPr lang="en-US" sz="2000" dirty="0" err="1" smtClean="0"/>
              <a:t>Vùng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nữa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38" y="1585955"/>
            <a:ext cx="2395785" cy="302272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8"/>
          <p:cNvSpPr txBox="1">
            <a:spLocks noGrp="1"/>
          </p:cNvSpPr>
          <p:nvPr>
            <p:ph type="title"/>
          </p:nvPr>
        </p:nvSpPr>
        <p:spPr>
          <a:xfrm>
            <a:off x="701410" y="399979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3.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Xóa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đối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tượng</a:t>
            </a:r>
            <a:endParaRPr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32" name="Google Shape;1032;p3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05716" y="1031359"/>
            <a:ext cx="6997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Cách</a:t>
            </a:r>
            <a:r>
              <a:rPr lang="en-US" sz="2000" i="1" dirty="0" smtClean="0"/>
              <a:t> 1.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Delete.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Cách</a:t>
            </a:r>
            <a:r>
              <a:rPr lang="en-US" sz="2000" i="1" dirty="0" smtClean="0"/>
              <a:t> 2.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nút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chuột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24" y="1642410"/>
            <a:ext cx="866054" cy="271450"/>
          </a:xfrm>
          <a:prstGeom prst="rect">
            <a:avLst/>
          </a:prstGeom>
        </p:spPr>
      </p:pic>
      <p:sp>
        <p:nvSpPr>
          <p:cNvPr id="8" name="Google Shape;1030;p38"/>
          <p:cNvSpPr txBox="1">
            <a:spLocks/>
          </p:cNvSpPr>
          <p:nvPr/>
        </p:nvSpPr>
        <p:spPr>
          <a:xfrm>
            <a:off x="653562" y="1987652"/>
            <a:ext cx="2589368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4.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Đổi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tên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đối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tượng</a:t>
            </a:r>
            <a:endParaRPr lang="vi-VN" sz="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716" y="2506319"/>
            <a:ext cx="649151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nút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chuột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6" b="-1381"/>
          <a:stretch/>
        </p:blipFill>
        <p:spPr>
          <a:xfrm>
            <a:off x="6757652" y="2649517"/>
            <a:ext cx="1030126" cy="258692"/>
          </a:xfrm>
          <a:prstGeom prst="rect">
            <a:avLst/>
          </a:prstGeom>
        </p:spPr>
      </p:pic>
      <p:sp>
        <p:nvSpPr>
          <p:cNvPr id="11" name="Google Shape;1030;p38"/>
          <p:cNvSpPr txBox="1">
            <a:spLocks/>
          </p:cNvSpPr>
          <p:nvPr/>
        </p:nvSpPr>
        <p:spPr>
          <a:xfrm>
            <a:off x="653562" y="3061482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5.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Ẩn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/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hiện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hệ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trục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độ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và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lưới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ô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vuông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ở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vùng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làm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việc</a:t>
            </a:r>
            <a:endParaRPr lang="vi-VN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716" y="3580149"/>
            <a:ext cx="7182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Vùng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chuột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ẩn</a:t>
            </a:r>
            <a:r>
              <a:rPr lang="en-US" sz="2000" dirty="0" smtClean="0"/>
              <a:t>/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lưới</a:t>
            </a:r>
            <a:r>
              <a:rPr lang="en-US" sz="2000" dirty="0" smtClean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tọa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(</a:t>
            </a:r>
            <a:r>
              <a:rPr lang="en-US" sz="2000" dirty="0" err="1" smtClean="0"/>
              <a:t>Hình</a:t>
            </a:r>
            <a:r>
              <a:rPr lang="en-US" sz="2000" dirty="0" smtClean="0"/>
              <a:t> H.T.11)</a:t>
            </a:r>
            <a:endParaRPr lang="en-US" sz="2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9" y="436284"/>
            <a:ext cx="6419048" cy="203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3" y="2610593"/>
            <a:ext cx="6406654" cy="1748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96364" y="4495562"/>
            <a:ext cx="2402958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0070C0"/>
                </a:solidFill>
              </a:rPr>
              <a:t>Hình</a:t>
            </a:r>
            <a:r>
              <a:rPr lang="en-US" sz="1800" i="1" dirty="0" smtClean="0">
                <a:solidFill>
                  <a:srgbClr val="0070C0"/>
                </a:solidFill>
              </a:rPr>
              <a:t> T.11</a:t>
            </a:r>
            <a:endParaRPr lang="en-US" sz="1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9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976045" y="399979"/>
            <a:ext cx="7551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6.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Lưu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lại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kết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quả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, ta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Hồ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sơ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-&gt; </a:t>
            </a:r>
            <a:r>
              <a:rPr lang="en-US" sz="2000" dirty="0" err="1" smtClean="0">
                <a:solidFill>
                  <a:srgbClr val="0070C0"/>
                </a:solidFill>
              </a:rPr>
              <a:t>Lưu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lại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-&gt;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(H.T.12). </a:t>
            </a:r>
            <a:r>
              <a:rPr lang="en-US" sz="2000" dirty="0" err="1" smtClean="0"/>
              <a:t>Tệp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rộng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ggb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69" y="1969824"/>
            <a:ext cx="1782856" cy="258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6" y="2053459"/>
            <a:ext cx="4374425" cy="2416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1582" y="4551891"/>
            <a:ext cx="28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002060"/>
                </a:solidFill>
              </a:rPr>
              <a:t>Hình</a:t>
            </a:r>
            <a:r>
              <a:rPr lang="en-US" sz="1800" i="1" dirty="0" smtClean="0">
                <a:solidFill>
                  <a:srgbClr val="002060"/>
                </a:solidFill>
              </a:rPr>
              <a:t> T.12</a:t>
            </a:r>
            <a:endParaRPr lang="en-US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8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102213" y="464143"/>
            <a:ext cx="7726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Chúng</a:t>
            </a:r>
            <a:r>
              <a:rPr lang="en-US" sz="2000" dirty="0" smtClean="0"/>
              <a:t> ta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Hồ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sơ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-&gt; </a:t>
            </a:r>
            <a:r>
              <a:rPr lang="en-US" sz="2000" dirty="0" err="1" smtClean="0">
                <a:solidFill>
                  <a:srgbClr val="0070C0"/>
                </a:solidFill>
              </a:rPr>
              <a:t>Xuất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bản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-&gt; </a:t>
            </a:r>
            <a:r>
              <a:rPr lang="en-US" sz="2000" dirty="0" err="1" smtClean="0">
                <a:solidFill>
                  <a:srgbClr val="0070C0"/>
                </a:solidFill>
              </a:rPr>
              <a:t>Hiển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thị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đồ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thị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dạng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hình</a:t>
            </a:r>
            <a:r>
              <a:rPr lang="en-US" sz="2000" dirty="0" smtClean="0">
                <a:solidFill>
                  <a:srgbClr val="0070C0"/>
                </a:solidFill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</a:rPr>
              <a:t>png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eps</a:t>
            </a:r>
            <a:r>
              <a:rPr lang="en-US" sz="2000" dirty="0" smtClean="0">
                <a:solidFill>
                  <a:srgbClr val="0070C0"/>
                </a:solidFill>
              </a:rPr>
              <a:t>, ...).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Tệp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ngầm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rộng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04" y="1941471"/>
            <a:ext cx="3893905" cy="298364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5758" y="635666"/>
            <a:ext cx="5775568" cy="3234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190728">
            <a:off x="2360429" y="1031358"/>
            <a:ext cx="50185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,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tâm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.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mềm</a:t>
            </a:r>
            <a:r>
              <a:rPr lang="en-US" sz="2000" dirty="0" smtClean="0"/>
              <a:t> </a:t>
            </a:r>
            <a:r>
              <a:rPr lang="en-US" sz="2000" dirty="0" err="1" smtClean="0"/>
              <a:t>GeoGebra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 </a:t>
            </a:r>
            <a:r>
              <a:rPr lang="en-US" sz="2000" dirty="0" err="1" smtClean="0"/>
              <a:t>Chúng</a:t>
            </a:r>
            <a:r>
              <a:rPr lang="en-US" sz="2000" dirty="0" smtClean="0"/>
              <a:t> ta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hành</a:t>
            </a:r>
            <a:r>
              <a:rPr lang="en-US" sz="2000" dirty="0" smtClean="0"/>
              <a:t> </a:t>
            </a:r>
            <a:r>
              <a:rPr lang="en-US" sz="2000" dirty="0" err="1" smtClean="0"/>
              <a:t>nhé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2077" y="1104457"/>
            <a:ext cx="4039043" cy="403904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924" y="457199"/>
            <a:ext cx="5582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LUYỆN TẬP - VẬN DỤNG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4" y="1116474"/>
            <a:ext cx="700364" cy="700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0846" y="1116474"/>
            <a:ext cx="6772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mềm</a:t>
            </a:r>
            <a:r>
              <a:rPr lang="en-US" sz="2000" dirty="0" smtClean="0"/>
              <a:t> </a:t>
            </a:r>
            <a:r>
              <a:rPr lang="en-US" sz="2000" dirty="0" err="1" smtClean="0"/>
              <a:t>GeoGebra</a:t>
            </a:r>
            <a:r>
              <a:rPr lang="en-US" sz="2000" dirty="0" smtClean="0"/>
              <a:t>,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cụ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Đối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xứng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" y="2206637"/>
            <a:ext cx="1913861" cy="2543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94" y="2206638"/>
            <a:ext cx="2032027" cy="2543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08" y="2206637"/>
            <a:ext cx="2073409" cy="254307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056" y="513708"/>
            <a:ext cx="479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HƯỚNG DẪN VỀ NHÀ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54141" y="1520574"/>
            <a:ext cx="616449" cy="61644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4975" y="1294544"/>
            <a:ext cx="526036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hành</a:t>
            </a:r>
            <a:r>
              <a:rPr lang="fr-FR" sz="2000" dirty="0"/>
              <a:t> </a:t>
            </a:r>
            <a:r>
              <a:rPr lang="fr-FR" sz="2000" dirty="0" err="1"/>
              <a:t>luyện</a:t>
            </a:r>
            <a:r>
              <a:rPr lang="fr-FR" sz="2000" dirty="0"/>
              <a:t> </a:t>
            </a:r>
            <a:r>
              <a:rPr lang="fr-FR" sz="2000" dirty="0" err="1"/>
              <a:t>tập</a:t>
            </a:r>
            <a:r>
              <a:rPr lang="fr-FR" sz="2000" dirty="0"/>
              <a:t> </a:t>
            </a: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hiện</a:t>
            </a:r>
            <a:r>
              <a:rPr lang="fr-FR" sz="2000" dirty="0"/>
              <a:t>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thao</a:t>
            </a:r>
            <a:r>
              <a:rPr lang="fr-FR" sz="2000" dirty="0"/>
              <a:t> </a:t>
            </a:r>
            <a:r>
              <a:rPr lang="fr-FR" sz="2000" dirty="0" err="1"/>
              <a:t>tác</a:t>
            </a:r>
            <a:r>
              <a:rPr lang="fr-FR" sz="2000" dirty="0"/>
              <a:t> </a:t>
            </a:r>
            <a:r>
              <a:rPr lang="fr-FR" sz="2000" dirty="0" err="1"/>
              <a:t>vẽ</a:t>
            </a:r>
            <a:r>
              <a:rPr lang="fr-FR" sz="2000" dirty="0"/>
              <a:t> </a:t>
            </a:r>
            <a:r>
              <a:rPr lang="fr-FR" sz="2000" dirty="0" err="1"/>
              <a:t>hình</a:t>
            </a:r>
            <a:r>
              <a:rPr lang="fr-FR" sz="2000" dirty="0"/>
              <a:t> </a:t>
            </a:r>
            <a:r>
              <a:rPr lang="fr-FR" sz="2000" dirty="0" err="1"/>
              <a:t>đã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1654141" y="2669567"/>
            <a:ext cx="616449" cy="61644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4975" y="2656568"/>
            <a:ext cx="526036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ôn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năm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6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304" y="1284270"/>
            <a:ext cx="7448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Google Shape;1172;p41"/>
          <p:cNvSpPr/>
          <p:nvPr/>
        </p:nvSpPr>
        <p:spPr>
          <a:xfrm>
            <a:off x="873304" y="402853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74;p41"/>
          <p:cNvSpPr/>
          <p:nvPr/>
        </p:nvSpPr>
        <p:spPr>
          <a:xfrm>
            <a:off x="1318539" y="911114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09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1"/>
          <p:cNvSpPr/>
          <p:nvPr/>
        </p:nvSpPr>
        <p:spPr>
          <a:xfrm>
            <a:off x="4542104" y="399979"/>
            <a:ext cx="1087510" cy="110198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7" name="Google Shape;817;p21"/>
          <p:cNvSpPr/>
          <p:nvPr/>
        </p:nvSpPr>
        <p:spPr>
          <a:xfrm rot="1473133">
            <a:off x="3369555" y="914961"/>
            <a:ext cx="635821" cy="61936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8" name="Google Shape;818;p21"/>
          <p:cNvSpPr/>
          <p:nvPr/>
        </p:nvSpPr>
        <p:spPr>
          <a:xfrm>
            <a:off x="4225822" y="241623"/>
            <a:ext cx="278386" cy="27051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21"/>
          <p:cNvSpPr/>
          <p:nvPr/>
        </p:nvSpPr>
        <p:spPr>
          <a:xfrm rot="2486979">
            <a:off x="4128071" y="1557513"/>
            <a:ext cx="198048" cy="19245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232" y="1653739"/>
            <a:ext cx="6709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VẼ HÌNH ĐƠN GIẢN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VỚI PHẦN MỀM GEOGEBRA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NỘI DUNG BÀI HỌC</a:t>
            </a:r>
            <a:endParaRPr sz="3200" b="1" dirty="0">
              <a:latin typeface="+mn-lt"/>
            </a:endParaRPr>
          </a:p>
        </p:txBody>
      </p:sp>
      <p:grpSp>
        <p:nvGrpSpPr>
          <p:cNvPr id="945" name="Google Shape;945;p31"/>
          <p:cNvGrpSpPr/>
          <p:nvPr/>
        </p:nvGrpSpPr>
        <p:grpSpPr>
          <a:xfrm rot="2694471">
            <a:off x="550236" y="1772667"/>
            <a:ext cx="3352208" cy="1475433"/>
            <a:chOff x="1047099" y="2241353"/>
            <a:chExt cx="3040276" cy="1338140"/>
          </a:xfrm>
        </p:grpSpPr>
        <p:sp>
          <p:nvSpPr>
            <p:cNvPr id="946" name="Google Shape;946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7" name="Google Shape;947;p31"/>
            <p:cNvSpPr/>
            <p:nvPr/>
          </p:nvSpPr>
          <p:spPr>
            <a:xfrm rot="18931700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2"/>
                  </a:solidFill>
                  <a:latin typeface="+mn-lt"/>
                  <a:ea typeface="Nunito"/>
                  <a:cs typeface="Nunito"/>
                  <a:sym typeface="Nunito"/>
                </a:rPr>
                <a:t>1</a:t>
              </a:r>
              <a:endParaRPr sz="1800" b="1" dirty="0">
                <a:solidFill>
                  <a:schemeClr val="dk2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8" name="Google Shape;948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Vẽ</a:t>
              </a:r>
              <a:r>
                <a:rPr lang="en-US" sz="20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hình</a:t>
              </a:r>
              <a:r>
                <a:rPr lang="en-US" sz="20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thoi</a:t>
              </a:r>
              <a:endParaRPr sz="2000" b="1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0" name="Google Shape;950;p31"/>
          <p:cNvGrpSpPr/>
          <p:nvPr/>
        </p:nvGrpSpPr>
        <p:grpSpPr>
          <a:xfrm rot="2695152">
            <a:off x="593502" y="2959997"/>
            <a:ext cx="3352208" cy="1552296"/>
            <a:chOff x="2957320" y="2171642"/>
            <a:chExt cx="3040276" cy="1407851"/>
          </a:xfrm>
        </p:grpSpPr>
        <p:sp>
          <p:nvSpPr>
            <p:cNvPr id="951" name="Google Shape;951;p31"/>
            <p:cNvSpPr/>
            <p:nvPr/>
          </p:nvSpPr>
          <p:spPr>
            <a:xfrm rot="2700000">
              <a:off x="4196595" y="1011411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 rot="18951250"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2"/>
                  </a:solidFill>
                  <a:latin typeface="+mn-lt"/>
                  <a:ea typeface="Nunito"/>
                  <a:cs typeface="Nunito"/>
                  <a:sym typeface="Nunito"/>
                </a:rPr>
                <a:t>2</a:t>
              </a:r>
              <a:endParaRPr sz="2000" b="1" dirty="0">
                <a:solidFill>
                  <a:schemeClr val="lt2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3" name="Google Shape;953;p31"/>
            <p:cNvSpPr txBox="1"/>
            <p:nvPr/>
          </p:nvSpPr>
          <p:spPr>
            <a:xfrm rot="18900000">
              <a:off x="3381997" y="2171642"/>
              <a:ext cx="2529780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Vẽ</a:t>
              </a:r>
              <a:r>
                <a:rPr lang="en-US" sz="20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hình</a:t>
              </a:r>
              <a:r>
                <a:rPr lang="en-US" sz="20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lục</a:t>
              </a:r>
              <a:r>
                <a:rPr lang="en-US" sz="20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giác</a:t>
              </a:r>
              <a:r>
                <a:rPr lang="en-US" sz="20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đều</a:t>
              </a:r>
              <a:endParaRPr sz="2000" b="1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5" name="Google Shape;955;p31"/>
          <p:cNvGrpSpPr/>
          <p:nvPr/>
        </p:nvGrpSpPr>
        <p:grpSpPr>
          <a:xfrm rot="2698401">
            <a:off x="4364709" y="1787440"/>
            <a:ext cx="3352208" cy="1478906"/>
            <a:chOff x="4877339" y="2238203"/>
            <a:chExt cx="3040276" cy="1341290"/>
          </a:xfrm>
        </p:grpSpPr>
        <p:sp>
          <p:nvSpPr>
            <p:cNvPr id="956" name="Google Shape;956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 rot="18975870"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1"/>
                  </a:solidFill>
                  <a:latin typeface="+mn-lt"/>
                  <a:ea typeface="Nunito"/>
                  <a:cs typeface="Nunito"/>
                  <a:sym typeface="Nunito"/>
                </a:rPr>
                <a:t>3</a:t>
              </a:r>
              <a:endParaRPr sz="2000" b="1" dirty="0">
                <a:solidFill>
                  <a:schemeClr val="accen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8" name="Google Shape;958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Vẽ</a:t>
              </a:r>
              <a:r>
                <a:rPr lang="en-US" sz="20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hình</a:t>
              </a:r>
              <a:r>
                <a:rPr lang="en-US" sz="20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tự</a:t>
              </a:r>
              <a:r>
                <a:rPr lang="en-US" sz="20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do</a:t>
              </a:r>
              <a:endParaRPr sz="2000" b="1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9" name="Google Shape;945;p31"/>
          <p:cNvGrpSpPr/>
          <p:nvPr/>
        </p:nvGrpSpPr>
        <p:grpSpPr>
          <a:xfrm rot="2714146">
            <a:off x="4389400" y="2960532"/>
            <a:ext cx="3352208" cy="1557043"/>
            <a:chOff x="1047099" y="2167337"/>
            <a:chExt cx="3040276" cy="1412156"/>
          </a:xfrm>
        </p:grpSpPr>
        <p:sp>
          <p:nvSpPr>
            <p:cNvPr id="20" name="Google Shape;946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" name="Google Shape;947;p31"/>
            <p:cNvSpPr/>
            <p:nvPr/>
          </p:nvSpPr>
          <p:spPr>
            <a:xfrm rot="18931700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dk2"/>
                  </a:solidFill>
                  <a:latin typeface="+mn-lt"/>
                  <a:ea typeface="Nunito"/>
                  <a:cs typeface="Nunito"/>
                  <a:sym typeface="Nunito"/>
                </a:rPr>
                <a:t>4</a:t>
              </a:r>
              <a:endParaRPr sz="1800" b="1" dirty="0">
                <a:solidFill>
                  <a:schemeClr val="dk2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" name="Google Shape;948;p31"/>
            <p:cNvSpPr txBox="1"/>
            <p:nvPr/>
          </p:nvSpPr>
          <p:spPr>
            <a:xfrm rot="18900000">
              <a:off x="1470740" y="2167337"/>
              <a:ext cx="254195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Một</a:t>
              </a:r>
              <a:r>
                <a:rPr lang="en-US" sz="18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số</a:t>
              </a:r>
              <a:r>
                <a:rPr lang="en-US" sz="18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tính</a:t>
              </a:r>
              <a:r>
                <a:rPr lang="en-US" sz="18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năng</a:t>
              </a:r>
              <a:r>
                <a:rPr lang="en-US" sz="18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hỗ</a:t>
              </a:r>
              <a:r>
                <a:rPr lang="en-US" sz="1800" b="1" dirty="0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 smtClean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trợ</a:t>
              </a:r>
              <a:endParaRPr sz="1800" b="1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25340" y="747255"/>
            <a:ext cx="695732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Khởi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mềm</a:t>
            </a:r>
            <a:r>
              <a:rPr lang="en-US" sz="2000" dirty="0" smtClean="0"/>
              <a:t> </a:t>
            </a:r>
            <a:r>
              <a:rPr lang="en-US" sz="2000" dirty="0" err="1" smtClean="0"/>
              <a:t>GeoGebra</a:t>
            </a:r>
            <a:r>
              <a:rPr lang="en-US" sz="2000" dirty="0" smtClean="0"/>
              <a:t>.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giao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mềm</a:t>
            </a:r>
            <a:r>
              <a:rPr lang="en-US" sz="2000" dirty="0" smtClean="0"/>
              <a:t> </a:t>
            </a:r>
            <a:r>
              <a:rPr lang="en-US" sz="2000" dirty="0" err="1" smtClean="0"/>
              <a:t>GeoGebra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,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cụ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hiển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39" y="2433906"/>
            <a:ext cx="6957326" cy="139146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98" y="3989514"/>
            <a:ext cx="1312113" cy="11539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680144" y="44164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1: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Vẽ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thoi</a:t>
            </a:r>
            <a:endParaRPr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243470" y="1222743"/>
            <a:ext cx="5433238" cy="3232298"/>
          </a:xfrm>
          <a:prstGeom prst="wedgeEllipseCallout">
            <a:avLst>
              <a:gd name="adj1" fmla="val -43690"/>
              <a:gd name="adj2" fmla="val 4565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9021" y="1805299"/>
            <a:ext cx="4300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thoi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song </a:t>
            </a:r>
            <a:r>
              <a:rPr lang="en-US" sz="2000" dirty="0" err="1" smtClean="0"/>
              <a:t>song</a:t>
            </a:r>
            <a:r>
              <a:rPr lang="en-US" sz="2000" dirty="0" smtClean="0"/>
              <a:t>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nhanh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nhỉ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" y="2774795"/>
            <a:ext cx="2795034" cy="2795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6805" y="524181"/>
            <a:ext cx="37532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2"/>
                </a:solidFill>
              </a:rPr>
              <a:t>Bước</a:t>
            </a:r>
            <a:r>
              <a:rPr lang="en-US" sz="2000" b="1" dirty="0" smtClean="0">
                <a:solidFill>
                  <a:schemeClr val="accent2"/>
                </a:solidFill>
              </a:rPr>
              <a:t> 1: </a:t>
            </a:r>
            <a:r>
              <a:rPr lang="en-US" sz="2000" dirty="0" err="1" smtClean="0"/>
              <a:t>Vẽ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ABB’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2"/>
                </a:solidFill>
              </a:rPr>
              <a:t>Bước</a:t>
            </a:r>
            <a:r>
              <a:rPr lang="en-US" sz="2000" b="1" dirty="0" smtClean="0">
                <a:solidFill>
                  <a:schemeClr val="accent2"/>
                </a:solidFill>
              </a:rPr>
              <a:t> 2: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A’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A qua BB’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cụ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Đối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xứng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 t="47325" r="34183" b="21973"/>
          <a:stretch/>
        </p:blipFill>
        <p:spPr>
          <a:xfrm>
            <a:off x="4439977" y="2023371"/>
            <a:ext cx="340241" cy="3508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835540" y="2444384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latin typeface="+mn-lt"/>
                        </a:rPr>
                        <m:t>→</m:t>
                      </m:r>
                    </m:oMath>
                  </m:oMathPara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40" y="2444384"/>
                <a:ext cx="52770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60252" y="2505939"/>
            <a:ext cx="380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Chọn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65" y="2477870"/>
            <a:ext cx="2497355" cy="4562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419224" y="2437601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latin typeface="+mn-lt"/>
                        </a:rPr>
                        <m:t>→</m:t>
                      </m:r>
                    </m:oMath>
                  </m:oMathPara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24" y="2437601"/>
                <a:ext cx="52770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35540" y="2963077"/>
            <a:ext cx="380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A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303154" y="2901521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latin typeface="+mn-lt"/>
                        </a:rPr>
                        <m:t>→</m:t>
                      </m:r>
                    </m:oMath>
                  </m:oMathPara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154" y="2901521"/>
                <a:ext cx="52770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642284" y="2963076"/>
            <a:ext cx="26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BB’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856805" y="3363186"/>
            <a:ext cx="4143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accent2"/>
                </a:solidFill>
              </a:rPr>
              <a:t>Bước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3: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A’B </a:t>
            </a:r>
            <a:r>
              <a:rPr lang="en-US" sz="2000" dirty="0" err="1" smtClean="0"/>
              <a:t>và</a:t>
            </a:r>
            <a:r>
              <a:rPr lang="en-US" sz="2000" dirty="0" smtClean="0"/>
              <a:t> A’B’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00" y="1074933"/>
            <a:ext cx="3953331" cy="2230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ular Callout 13"/>
          <p:cNvSpPr/>
          <p:nvPr/>
        </p:nvSpPr>
        <p:spPr>
          <a:xfrm>
            <a:off x="5000095" y="3867433"/>
            <a:ext cx="3797849" cy="1016790"/>
          </a:xfrm>
          <a:prstGeom prst="wedgeRoundRectCallout">
            <a:avLst>
              <a:gd name="adj1" fmla="val 56872"/>
              <a:gd name="adj2" fmla="val -50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Kết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Ta </a:t>
            </a:r>
            <a:r>
              <a:rPr lang="en-US" sz="2000" dirty="0" err="1" smtClean="0">
                <a:solidFill>
                  <a:srgbClr val="000000"/>
                </a:solidFill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hình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thoi</a:t>
            </a:r>
            <a:r>
              <a:rPr lang="en-US" sz="2000" dirty="0" smtClean="0">
                <a:solidFill>
                  <a:srgbClr val="000000"/>
                </a:solidFill>
              </a:rPr>
              <a:t> ABA’B’ </a:t>
            </a:r>
            <a:r>
              <a:rPr lang="en-US" sz="2000" dirty="0" err="1" smtClean="0">
                <a:solidFill>
                  <a:srgbClr val="000000"/>
                </a:solidFill>
              </a:rPr>
              <a:t>có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trục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đối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xứng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là</a:t>
            </a:r>
            <a:r>
              <a:rPr lang="en-US" sz="2000" dirty="0" smtClean="0">
                <a:solidFill>
                  <a:srgbClr val="000000"/>
                </a:solidFill>
              </a:rPr>
              <a:t> BB’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07;p20"/>
          <p:cNvSpPr txBox="1">
            <a:spLocks noGrp="1"/>
          </p:cNvSpPr>
          <p:nvPr>
            <p:ph type="title"/>
          </p:nvPr>
        </p:nvSpPr>
        <p:spPr>
          <a:xfrm>
            <a:off x="680144" y="441640"/>
            <a:ext cx="5848247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2: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Vẽ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lục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giác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đều</a:t>
            </a:r>
            <a:endParaRPr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83" y="1127051"/>
            <a:ext cx="7198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Bước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1: </a:t>
            </a:r>
            <a:r>
              <a:rPr lang="en-US" sz="2000" dirty="0" err="1" smtClean="0"/>
              <a:t>Vẽ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ABB’.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Bước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2: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A’ </a:t>
            </a:r>
            <a:r>
              <a:rPr lang="en-US" sz="2000" dirty="0" err="1" smtClean="0"/>
              <a:t>của</a:t>
            </a:r>
            <a:r>
              <a:rPr lang="en-US" sz="2000" dirty="0" smtClean="0"/>
              <a:t> A qua B’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cụ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Đối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xứng</a:t>
            </a:r>
            <a:r>
              <a:rPr lang="en-US" sz="2000" dirty="0" smtClean="0">
                <a:solidFill>
                  <a:srgbClr val="0070C0"/>
                </a:solidFill>
              </a:rPr>
              <a:t>        -&gt;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                       </a:t>
            </a:r>
            <a:r>
              <a:rPr lang="en-US" sz="2000" dirty="0" smtClean="0">
                <a:solidFill>
                  <a:srgbClr val="0070C0"/>
                </a:solidFill>
              </a:rPr>
              <a:t>-&gt;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(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A) </a:t>
            </a:r>
            <a:r>
              <a:rPr lang="en-US" sz="2000" dirty="0" smtClean="0">
                <a:solidFill>
                  <a:srgbClr val="0070C0"/>
                </a:solidFill>
              </a:rPr>
              <a:t>-&gt;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tâm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(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B’).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Bước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3: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B’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B qua B’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Bước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4: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B’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B qua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AB’.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 t="47325" r="34183" b="21973"/>
          <a:stretch/>
        </p:blipFill>
        <p:spPr>
          <a:xfrm>
            <a:off x="4194374" y="2140329"/>
            <a:ext cx="340241" cy="350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95" y="2140329"/>
            <a:ext cx="1676190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6105" y="527420"/>
            <a:ext cx="336478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qua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BB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BA’</a:t>
            </a:r>
            <a:r>
              <a:rPr lang="en-US" sz="2000" baseline="-25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A’,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A’B’</a:t>
            </a:r>
            <a:r>
              <a:rPr lang="en-US" sz="2000" baseline="-25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B’</a:t>
            </a:r>
            <a:r>
              <a:rPr lang="en-US" sz="2000" baseline="-25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 err="1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36" y="527420"/>
            <a:ext cx="5113264" cy="3353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24339" y="3880770"/>
            <a:ext cx="1726058" cy="37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/>
              <a:t>Hình</a:t>
            </a:r>
            <a:r>
              <a:rPr lang="en-US" sz="1800" i="1" dirty="0" smtClean="0"/>
              <a:t> T.7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79842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828</Words>
  <Application>Microsoft Office PowerPoint</Application>
  <PresentationFormat>On-screen Show (16:9)</PresentationFormat>
  <Paragraphs>85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Mali SemiBold</vt:lpstr>
      <vt:lpstr>Calibri</vt:lpstr>
      <vt:lpstr>Times New Roman</vt:lpstr>
      <vt:lpstr>Wingdings</vt:lpstr>
      <vt:lpstr>Mali</vt:lpstr>
      <vt:lpstr>Arial</vt:lpstr>
      <vt:lpstr>Nunito Light</vt:lpstr>
      <vt:lpstr>Nunito</vt:lpstr>
      <vt:lpstr>Ely template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Hoạt động 1: Vẽ hình thoi</vt:lpstr>
      <vt:lpstr>PowerPoint Presentation</vt:lpstr>
      <vt:lpstr>Hoạt động 2: Vẽ hình lục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Xóa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Windows User</cp:lastModifiedBy>
  <cp:revision>28</cp:revision>
  <dcterms:modified xsi:type="dcterms:W3CDTF">2021-11-20T08:48:00Z</dcterms:modified>
</cp:coreProperties>
</file>