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0" r:id="rId12"/>
    <p:sldId id="268" r:id="rId13"/>
    <p:sldId id="264" r:id="rId14"/>
    <p:sldId id="262" r:id="rId15"/>
    <p:sldId id="258" r:id="rId16"/>
    <p:sldId id="291" r:id="rId17"/>
    <p:sldId id="267" r:id="rId18"/>
    <p:sldId id="265" r:id="rId19"/>
    <p:sldId id="271" r:id="rId20"/>
    <p:sldId id="270" r:id="rId21"/>
    <p:sldId id="282" r:id="rId22"/>
    <p:sldId id="257" r:id="rId23"/>
    <p:sldId id="272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64" autoAdjust="0"/>
  </p:normalViewPr>
  <p:slideViewPr>
    <p:cSldViewPr>
      <p:cViewPr varScale="1">
        <p:scale>
          <a:sx n="45" d="100"/>
          <a:sy n="45" d="100"/>
        </p:scale>
        <p:origin x="2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7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36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80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9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26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41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80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9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682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50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1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76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.sv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2.sv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1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svg"/><Relationship Id="rId11" Type="http://schemas.openxmlformats.org/officeDocument/2006/relationships/image" Target="../media/image35.png"/><Relationship Id="rId10" Type="http://schemas.openxmlformats.org/officeDocument/2006/relationships/image" Target="../media/image26.svg"/><Relationship Id="rId1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3.sv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0" Type="http://schemas.openxmlformats.org/officeDocument/2006/relationships/image" Target="../media/image20.sv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svg"/><Relationship Id="rId11" Type="http://schemas.openxmlformats.org/officeDocument/2006/relationships/image" Target="../media/image50.png"/><Relationship Id="rId15" Type="http://schemas.openxmlformats.org/officeDocument/2006/relationships/image" Target="../media/image51.png"/><Relationship Id="rId10" Type="http://schemas.openxmlformats.org/officeDocument/2006/relationships/image" Target="../media/image26.svg"/><Relationship Id="rId1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3.png"/><Relationship Id="rId12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image" Target="../media/image54.png"/><Relationship Id="rId10" Type="http://schemas.openxmlformats.org/officeDocument/2006/relationships/image" Target="../media/image77.svg"/><Relationship Id="rId4" Type="http://schemas.openxmlformats.org/officeDocument/2006/relationships/image" Target="../media/image9.sv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jpg"/><Relationship Id="rId10" Type="http://schemas.openxmlformats.org/officeDocument/2006/relationships/image" Target="../media/image15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jp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1392447" y="7327969"/>
            <a:ext cx="214312" cy="21297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787" y="3063456"/>
            <a:ext cx="15163800" cy="3171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877800" y="0"/>
            <a:ext cx="5179720" cy="17870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-640302" y="8634266"/>
            <a:ext cx="19335979" cy="178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93343" y="7833802"/>
            <a:ext cx="6527545" cy="2252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00200" y="3009900"/>
            <a:ext cx="15814108" cy="308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000" b="1" u="none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endParaRPr lang="en-US" sz="9000" b="1" u="none" smtClean="0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000" b="1" u="none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</a:t>
            </a:r>
            <a:r>
              <a:rPr lang="en-US" sz="9000" b="1" u="none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9000" b="1" u="none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endParaRPr lang="en-US" sz="9000" b="1" u="none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18921" y="-419100"/>
            <a:ext cx="5676387" cy="28878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43000" y="8490208"/>
            <a:ext cx="3054273" cy="93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228" y="1714500"/>
            <a:ext cx="16771109" cy="0"/>
          </a:xfrm>
          <a:prstGeom prst="line">
            <a:avLst/>
          </a:prstGeom>
          <a:ln w="19050" cap="rnd">
            <a:solidFill>
              <a:srgbClr val="000000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5994851" y="470193"/>
            <a:ext cx="935400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63765" y="3043081"/>
            <a:ext cx="10162727" cy="2371843"/>
            <a:chOff x="675436" y="2625898"/>
            <a:chExt cx="10162727" cy="2371843"/>
          </a:xfrm>
        </p:grpSpPr>
        <p:sp>
          <p:nvSpPr>
            <p:cNvPr id="3" name="AutoShape 3"/>
            <p:cNvSpPr/>
            <p:nvPr/>
          </p:nvSpPr>
          <p:spPr>
            <a:xfrm>
              <a:off x="1606170" y="2625898"/>
              <a:ext cx="8985630" cy="2371843"/>
            </a:xfrm>
            <a:prstGeom prst="rect">
              <a:avLst/>
            </a:prstGeom>
            <a:solidFill>
              <a:srgbClr val="336B7A"/>
            </a:solidFill>
          </p:spPr>
        </p:sp>
        <p:grpSp>
          <p:nvGrpSpPr>
            <p:cNvPr id="5" name="Group 5"/>
            <p:cNvGrpSpPr/>
            <p:nvPr/>
          </p:nvGrpSpPr>
          <p:grpSpPr>
            <a:xfrm>
              <a:off x="675436" y="2935424"/>
              <a:ext cx="1695450" cy="169545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68E99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658830" y="3405866"/>
              <a:ext cx="8179333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 kết kiến thức chương VII</a:t>
              </a:r>
              <a:endParaRPr lang="en-US" sz="4500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39491" y="3498144"/>
              <a:ext cx="1052660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52800" y="6200509"/>
            <a:ext cx="9995944" cy="2371843"/>
            <a:chOff x="595856" y="6065351"/>
            <a:chExt cx="9995944" cy="2371843"/>
          </a:xfrm>
        </p:grpSpPr>
        <p:sp>
          <p:nvSpPr>
            <p:cNvPr id="4" name="AutoShape 4"/>
            <p:cNvSpPr/>
            <p:nvPr/>
          </p:nvSpPr>
          <p:spPr>
            <a:xfrm>
              <a:off x="1606170" y="6065351"/>
              <a:ext cx="8985630" cy="2371843"/>
            </a:xfrm>
            <a:prstGeom prst="rect">
              <a:avLst/>
            </a:prstGeom>
            <a:solidFill>
              <a:srgbClr val="DB823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588657" y="6833536"/>
              <a:ext cx="7136186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u="none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</a:t>
              </a:r>
              <a:endParaRPr lang="en-US" sz="4500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595856" y="6363094"/>
              <a:ext cx="1695450" cy="1695450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46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900772" y="6969545"/>
              <a:ext cx="1052660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34645"/>
          <a:stretch>
            <a:fillRect/>
          </a:stretch>
        </p:blipFill>
        <p:spPr>
          <a:xfrm>
            <a:off x="-310460" y="7728124"/>
            <a:ext cx="3497226" cy="222845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342049" y="1062546"/>
            <a:ext cx="4380533" cy="178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04800" y="5372100"/>
            <a:ext cx="1988171" cy="375126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5452" y="8622886"/>
            <a:ext cx="18638904" cy="26094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8935" y="562084"/>
            <a:ext cx="104424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5000" b="1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kiến thức chương VII</a:t>
            </a:r>
            <a:endParaRPr lang="en-US" sz="5000" b="1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8153400" y="2189383"/>
            <a:ext cx="480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92971" y="3829144"/>
            <a:ext cx="14401800" cy="150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lớp 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 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hoạt động theo kĩ thuật khăn trải bàn và tổng hợp ý kiến vào giấy A1 thành sơ đồ tư duy.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56844" y="1617571"/>
            <a:ext cx="1974622" cy="1974622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573000" y="-66195"/>
            <a:ext cx="7623408" cy="1496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1" y="5658985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000" b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Nhóm 1: </a:t>
            </a:r>
            <a:r>
              <a:rPr lang="en-GB" sz="400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Số thập phân </a:t>
            </a:r>
            <a:endParaRPr lang="en-US" sz="400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6742065"/>
            <a:ext cx="1082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000" b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Nhóm 2: </a:t>
            </a:r>
            <a:r>
              <a:rPr lang="en-GB" sz="400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Tính toán với số thập phân </a:t>
            </a:r>
            <a:endParaRPr lang="en-US" sz="400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5881" y="7789349"/>
            <a:ext cx="7818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000" b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Nhóm 3: </a:t>
            </a:r>
            <a:r>
              <a:rPr lang="en-GB" sz="400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Tỉ số, tỉ số phần trăm</a:t>
            </a:r>
            <a:endParaRPr lang="en-US" sz="400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444240" y="7135008"/>
            <a:ext cx="3113914" cy="155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534865"/>
            <a:ext cx="12066386" cy="23680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314532" y="8725189"/>
            <a:ext cx="9635781" cy="19873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134600" y="575151"/>
            <a:ext cx="7467600" cy="4729187"/>
            <a:chOff x="4598627" y="-1218803"/>
            <a:chExt cx="7467600" cy="4729187"/>
          </a:xfrm>
        </p:grpSpPr>
        <p:sp>
          <p:nvSpPr>
            <p:cNvPr id="21" name="Rounded Rectangle 20"/>
            <p:cNvSpPr/>
            <p:nvPr/>
          </p:nvSpPr>
          <p:spPr>
            <a:xfrm>
              <a:off x="4598627" y="-1218803"/>
              <a:ext cx="7467600" cy="47291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5132027" y="-935977"/>
              <a:ext cx="669220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So sánh hai số thập phân</a:t>
              </a:r>
              <a:endParaRPr lang="en-US" sz="4000" b="1" u="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02934" y="6347730"/>
            <a:ext cx="4648200" cy="1663592"/>
            <a:chOff x="5904524" y="355708"/>
            <a:chExt cx="4648200" cy="1663592"/>
          </a:xfrm>
        </p:grpSpPr>
        <p:sp>
          <p:nvSpPr>
            <p:cNvPr id="43" name="Rounded Rectangle 42"/>
            <p:cNvSpPr/>
            <p:nvPr/>
          </p:nvSpPr>
          <p:spPr>
            <a:xfrm>
              <a:off x="5904524" y="355708"/>
              <a:ext cx="4648200" cy="1663592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8"/>
            <p:cNvSpPr txBox="1"/>
            <p:nvPr/>
          </p:nvSpPr>
          <p:spPr>
            <a:xfrm>
              <a:off x="6073817" y="764311"/>
              <a:ext cx="4256698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5000" b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thập phân</a:t>
              </a:r>
              <a:endParaRPr lang="en-US" sz="5000" b="1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7200" y="490513"/>
            <a:ext cx="7924800" cy="5180928"/>
            <a:chOff x="6172199" y="355708"/>
            <a:chExt cx="7307163" cy="4284394"/>
          </a:xfrm>
        </p:grpSpPr>
        <p:sp>
          <p:nvSpPr>
            <p:cNvPr id="49" name="Rounded Rectangle 48"/>
            <p:cNvSpPr/>
            <p:nvPr/>
          </p:nvSpPr>
          <p:spPr>
            <a:xfrm>
              <a:off x="6172199" y="355708"/>
              <a:ext cx="7307163" cy="4284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/>
            </a:p>
          </p:txBody>
        </p:sp>
        <p:sp>
          <p:nvSpPr>
            <p:cNvPr id="50" name="TextBox 8"/>
            <p:cNvSpPr txBox="1"/>
            <p:nvPr/>
          </p:nvSpPr>
          <p:spPr>
            <a:xfrm>
              <a:off x="6278531" y="515594"/>
              <a:ext cx="6990047" cy="6707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Số thập phân âm, số đối</a:t>
              </a:r>
              <a:endParaRPr lang="en-US" sz="4000" b="1" u="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85800" y="1706148"/>
                <a:ext cx="7467600" cy="371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36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</a:t>
                </a:r>
                <a:r>
                  <a:rPr lang="en-US" sz="36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thập phân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36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36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altLang="en-US" sz="36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GB" altLang="en-US" sz="36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altLang="en-US" sz="36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nl-NL" altLang="en-US" sz="36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altLang="en-US" sz="36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a:rPr lang="en-GB" altLang="en-US" sz="36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GB" altLang="en-US" sz="36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…. có thể viết dưới dạng </a:t>
                </a:r>
                <a:r>
                  <a:rPr lang="en-US" sz="36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thập </a:t>
                </a:r>
                <a:r>
                  <a:rPr lang="en-US" sz="36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 -1,7; -3.4;…</a:t>
                </a:r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6075" indent="-3460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vi-VN" sz="3600">
                    <a:cs typeface="Arial" panose="020B0604020202020204" pitchFamily="34" charset="0"/>
                  </a:rPr>
                  <a:t>Các số 1,7 và - 1,7 cũng là </a:t>
                </a:r>
                <a:r>
                  <a:rPr lang="vi-VN" sz="3600">
                    <a:solidFill>
                      <a:srgbClr val="0070C0"/>
                    </a:solidFill>
                    <a:cs typeface="Arial" panose="020B0604020202020204" pitchFamily="34" charset="0"/>
                  </a:rPr>
                  <a:t>hai số </a:t>
                </a:r>
                <a:r>
                  <a:rPr lang="vi-VN" sz="3600">
                    <a:solidFill>
                      <a:srgbClr val="0070C0"/>
                    </a:solidFill>
                    <a:cs typeface="Arial" panose="020B0604020202020204" pitchFamily="34" charset="0"/>
                  </a:rPr>
                  <a:t>đối </a:t>
                </a:r>
                <a:r>
                  <a:rPr lang="vi-VN" sz="360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nhau</a:t>
                </a:r>
                <a:r>
                  <a:rPr lang="en-GB" sz="360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.</a:t>
                </a:r>
                <a:endParaRPr lang="en-US" sz="36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06148"/>
                <a:ext cx="7467600" cy="3711593"/>
              </a:xfrm>
              <a:prstGeom prst="rect">
                <a:avLst/>
              </a:prstGeom>
              <a:blipFill>
                <a:blip r:embed="rId7"/>
                <a:stretch>
                  <a:fillRect l="-2204" t="-1314" r="-24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0323573" y="1688752"/>
            <a:ext cx="7089654" cy="343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phân âm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hơn 0 và nhỏ hơn số thập phân dương.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a, b là hai 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 dương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và a &gt; b thì -a &lt;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44240" y="5671441"/>
            <a:ext cx="0" cy="14925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4325600" y="5351588"/>
            <a:ext cx="0" cy="18279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3" idx="3"/>
          </p:cNvCxnSpPr>
          <p:nvPr/>
        </p:nvCxnSpPr>
        <p:spPr>
          <a:xfrm flipV="1">
            <a:off x="11851134" y="7163958"/>
            <a:ext cx="2474466" cy="155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711007" y="8648699"/>
            <a:ext cx="8576993" cy="16030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535192" y="8263784"/>
            <a:ext cx="500321" cy="14934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11400" y="8472088"/>
            <a:ext cx="3013186" cy="1532959"/>
          </a:xfrm>
          <a:prstGeom prst="rect">
            <a:avLst/>
          </a:prstGeom>
        </p:spPr>
      </p:pic>
      <p:pic>
        <p:nvPicPr>
          <p:cNvPr id="8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57450">
            <a:off x="238966" y="365066"/>
            <a:ext cx="995276" cy="79622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427759" y="1018029"/>
            <a:ext cx="7630497" cy="3278426"/>
            <a:chOff x="6680599" y="219694"/>
            <a:chExt cx="4186465" cy="1649729"/>
          </a:xfrm>
        </p:grpSpPr>
        <p:sp>
          <p:nvSpPr>
            <p:cNvPr id="63" name="Rounded Rectangle 62"/>
            <p:cNvSpPr/>
            <p:nvPr/>
          </p:nvSpPr>
          <p:spPr>
            <a:xfrm>
              <a:off x="6680599" y="219694"/>
              <a:ext cx="4186465" cy="164972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TextBox 8"/>
            <p:cNvSpPr txBox="1"/>
            <p:nvPr/>
          </p:nvSpPr>
          <p:spPr>
            <a:xfrm>
              <a:off x="6932576" y="281271"/>
              <a:ext cx="3553600" cy="1585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Nhân hai số thập phân</a:t>
              </a:r>
            </a:p>
            <a:p>
              <a:pPr marL="346075" indent="-346075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. (-b) = a . b với a, b &gt; 0.</a:t>
              </a:r>
            </a:p>
            <a:p>
              <a:pPr marL="346075" indent="-346075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. b = a . (-b) = -(a . b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800" i="1" smtClean="0">
                  <a:latin typeface="Arial" panose="020B0604020202020204" pitchFamily="34" charset="0"/>
                  <a:cs typeface="Arial" panose="020B0604020202020204" pitchFamily="34" charset="0"/>
                </a:rPr>
                <a:t>với 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a, b &gt; 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800" i="1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9534" y="4076700"/>
            <a:ext cx="7608091" cy="4724817"/>
            <a:chOff x="4371177" y="-39832"/>
            <a:chExt cx="7608091" cy="6336360"/>
          </a:xfrm>
        </p:grpSpPr>
        <p:sp>
          <p:nvSpPr>
            <p:cNvPr id="61" name="Rounded Rectangle 60"/>
            <p:cNvSpPr/>
            <p:nvPr/>
          </p:nvSpPr>
          <p:spPr>
            <a:xfrm>
              <a:off x="4371177" y="-39832"/>
              <a:ext cx="7608090" cy="63363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8"/>
            <p:cNvSpPr txBox="1"/>
            <p:nvPr/>
          </p:nvSpPr>
          <p:spPr>
            <a:xfrm>
              <a:off x="4509670" y="441649"/>
              <a:ext cx="7469598" cy="57785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Cộng trừ số thập phân</a:t>
              </a:r>
            </a:p>
            <a:p>
              <a:pPr marL="406400" indent="-4064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+ (-b) = -(a + b) với a, b &gt; 0.</a:t>
              </a:r>
            </a:p>
            <a:p>
              <a:pPr marL="406400" indent="-4064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+ b = b - a nếu 0 &lt; a 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 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b;</a:t>
              </a:r>
            </a:p>
            <a:p>
              <a:pPr marL="406400" indent="-4064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+ b = -(a - b) nếu a &gt; b &gt; 0.</a:t>
              </a:r>
            </a:p>
            <a:p>
              <a:pPr marL="406400" indent="-4064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a – b = a + (-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800" i="1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3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44470" y="5050241"/>
            <a:ext cx="7813786" cy="3229587"/>
            <a:chOff x="6479613" y="512008"/>
            <a:chExt cx="3901365" cy="189974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5" name="Rounded Rectangle 54"/>
            <p:cNvSpPr/>
            <p:nvPr/>
          </p:nvSpPr>
          <p:spPr>
            <a:xfrm>
              <a:off x="6479613" y="512008"/>
              <a:ext cx="3901365" cy="1899749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8"/>
            <p:cNvSpPr txBox="1"/>
            <p:nvPr/>
          </p:nvSpPr>
          <p:spPr>
            <a:xfrm>
              <a:off x="6689936" y="573798"/>
              <a:ext cx="3480718" cy="1781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Chia hai số thập thâp</a:t>
              </a:r>
            </a:p>
            <a:p>
              <a:pPr marL="339725" indent="-339725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(-a) : (-b) = a : b với a, b &gt; 0.</a:t>
              </a:r>
            </a:p>
            <a:p>
              <a:pPr marL="339725" indent="-339725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800" i="1" smtClean="0"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a) : b = a : (-b) = -(a : b) với a, b &gt; </a:t>
              </a: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800" i="1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4795" y="1140398"/>
            <a:ext cx="4517960" cy="1628658"/>
            <a:chOff x="6086123" y="381329"/>
            <a:chExt cx="4517960" cy="1663592"/>
          </a:xfrm>
        </p:grpSpPr>
        <p:sp>
          <p:nvSpPr>
            <p:cNvPr id="53" name="Rounded Rectangle 52"/>
            <p:cNvSpPr/>
            <p:nvPr/>
          </p:nvSpPr>
          <p:spPr>
            <a:xfrm>
              <a:off x="6086123" y="381329"/>
              <a:ext cx="4517960" cy="1663592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54" name="TextBox 8"/>
            <p:cNvSpPr txBox="1"/>
            <p:nvPr/>
          </p:nvSpPr>
          <p:spPr>
            <a:xfrm>
              <a:off x="6086123" y="505773"/>
              <a:ext cx="4428920" cy="141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toán với số thập phân</a:t>
              </a:r>
              <a:endParaRPr lang="en-US" sz="4500" b="1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Arrow Connector 2"/>
          <p:cNvCxnSpPr>
            <a:stCxn id="53" idx="3"/>
          </p:cNvCxnSpPr>
          <p:nvPr/>
        </p:nvCxnSpPr>
        <p:spPr>
          <a:xfrm flipV="1">
            <a:off x="6312755" y="1943100"/>
            <a:ext cx="4115004" cy="116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53" idx="2"/>
          </p:cNvCxnSpPr>
          <p:nvPr/>
        </p:nvCxnSpPr>
        <p:spPr>
          <a:xfrm>
            <a:off x="4053775" y="2769056"/>
            <a:ext cx="1" cy="13540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14852" y="1967426"/>
            <a:ext cx="9398" cy="47103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5" idx="1"/>
          </p:cNvCxnSpPr>
          <p:nvPr/>
        </p:nvCxnSpPr>
        <p:spPr>
          <a:xfrm>
            <a:off x="8624250" y="6665035"/>
            <a:ext cx="162022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758" y="165327"/>
            <a:ext cx="7623408" cy="8483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86935" y="8360735"/>
            <a:ext cx="1975656" cy="192626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2005" y="1257423"/>
            <a:ext cx="8366811" cy="3466976"/>
            <a:chOff x="6680599" y="219694"/>
            <a:chExt cx="4590443" cy="1649729"/>
          </a:xfrm>
        </p:grpSpPr>
        <p:sp>
          <p:nvSpPr>
            <p:cNvPr id="27" name="Rounded Rectangle 26"/>
            <p:cNvSpPr/>
            <p:nvPr/>
          </p:nvSpPr>
          <p:spPr>
            <a:xfrm>
              <a:off x="6680599" y="219694"/>
              <a:ext cx="4590443" cy="164972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8"/>
                <p:cNvSpPr txBox="1"/>
                <p:nvPr/>
              </p:nvSpPr>
              <p:spPr>
                <a:xfrm>
                  <a:off x="6775335" y="241616"/>
                  <a:ext cx="4400970" cy="156283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000" b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Tỉ số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altLang="en-US" sz="3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Tỉ số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của hai số a và b tùy ý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(b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 0)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là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thương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của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phép chia số </a:t>
                  </a: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 cho số </a:t>
                  </a: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, kí hiệu là a :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b </a:t>
                  </a:r>
                  <a:r>
                    <a:rPr lang="en-US" alt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hoặc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altLang="en-US" sz="4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altLang="en-US" sz="4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den>
                      </m:f>
                    </m:oMath>
                  </a14:m>
                  <a:r>
                    <a:rPr lang="en-US" sz="3800" i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3800" i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335" y="241616"/>
                  <a:ext cx="4400970" cy="1562833"/>
                </a:xfrm>
                <a:prstGeom prst="rect">
                  <a:avLst/>
                </a:prstGeom>
                <a:blipFill>
                  <a:blip r:embed="rId11"/>
                  <a:stretch>
                    <a:fillRect l="-3647" t="-3154" r="-3647" b="-3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381000" y="5448300"/>
            <a:ext cx="9525000" cy="4495800"/>
            <a:chOff x="4371177" y="-3683"/>
            <a:chExt cx="9525000" cy="6029230"/>
          </a:xfrm>
        </p:grpSpPr>
        <p:sp>
          <p:nvSpPr>
            <p:cNvPr id="31" name="Rounded Rectangle 30"/>
            <p:cNvSpPr/>
            <p:nvPr/>
          </p:nvSpPr>
          <p:spPr>
            <a:xfrm>
              <a:off x="4371177" y="-3683"/>
              <a:ext cx="9525000" cy="60292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8"/>
                <p:cNvSpPr txBox="1"/>
                <p:nvPr/>
              </p:nvSpPr>
              <p:spPr>
                <a:xfrm>
                  <a:off x="4622182" y="200698"/>
                  <a:ext cx="9022990" cy="54995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000" b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Hai bài toán về tỉ số phần trăm</a:t>
                  </a:r>
                </a:p>
                <a:p>
                  <a:pPr marL="404813" indent="-404813" algn="just">
                    <a:lnSpc>
                      <a:spcPct val="11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en-US" sz="3800" i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Bài toán 1: </a:t>
                  </a:r>
                  <a:r>
                    <a:rPr lang="en-US" alt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Muốn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tìm giá trị </a:t>
                  </a: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m%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 của số a, ta tính a 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altLang="en-US" sz="3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GB" altLang="en-US" sz="38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en-US" altLang="en-US" sz="380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04813" indent="-404813" algn="just">
                    <a:lnSpc>
                      <a:spcPct val="11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Bài </a:t>
                  </a: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toán </a:t>
                  </a:r>
                  <a:r>
                    <a:rPr lang="en-US" altLang="en-US" sz="3800" i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2: </a:t>
                  </a:r>
                  <a:r>
                    <a:rPr lang="en-US" alt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Muốn 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tìm một số khi biết </a:t>
                  </a:r>
                  <a:r>
                    <a:rPr lang="en-US" altLang="en-US" sz="3800" i="1">
                      <a:latin typeface="Arial" panose="020B0604020202020204" pitchFamily="34" charset="0"/>
                      <a:cs typeface="Arial" panose="020B0604020202020204" pitchFamily="34" charset="0"/>
                    </a:rPr>
                    <a:t>m%</a:t>
                  </a:r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 của số đó là b, ta tính b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alt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GB" altLang="en-US" sz="4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altLang="en-US" sz="380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en-US" sz="3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182" y="200698"/>
                  <a:ext cx="9022990" cy="5499507"/>
                </a:xfrm>
                <a:prstGeom prst="rect">
                  <a:avLst/>
                </a:prstGeom>
                <a:blipFill>
                  <a:blip r:embed="rId12"/>
                  <a:stretch>
                    <a:fillRect l="-3041" t="-2530" r="-3243" b="-2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1260192" y="1662251"/>
            <a:ext cx="6688191" cy="2895600"/>
            <a:chOff x="7041614" y="512008"/>
            <a:chExt cx="3339364" cy="170328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7041614" y="512008"/>
              <a:ext cx="3339364" cy="1703287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8"/>
                <p:cNvSpPr txBox="1"/>
                <p:nvPr/>
              </p:nvSpPr>
              <p:spPr>
                <a:xfrm>
                  <a:off x="7316628" y="640512"/>
                  <a:ext cx="2920858" cy="1446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4000" b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Tỉ số phần trăm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380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Tỉ </a:t>
                  </a:r>
                  <a:r>
                    <a:rPr lang="en-US" sz="3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 </a:t>
                  </a:r>
                  <a:r>
                    <a:rPr lang="en-US" sz="3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phần </a:t>
                  </a:r>
                  <a:r>
                    <a:rPr lang="en-US" sz="380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trăm</a:t>
                  </a:r>
                  <a:r>
                    <a:rPr 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của hai số a và b là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alt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GB" alt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100%.</a:t>
                  </a:r>
                  <a:endParaRPr lang="en-US" sz="3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28" y="640512"/>
                  <a:ext cx="2920858" cy="1446280"/>
                </a:xfrm>
                <a:prstGeom prst="rect">
                  <a:avLst/>
                </a:prstGeom>
                <a:blipFill>
                  <a:blip r:embed="rId13"/>
                  <a:stretch>
                    <a:fillRect l="-4896" t="-6452" r="-5000" b="-34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1822987" y="5676629"/>
            <a:ext cx="5562600" cy="1856119"/>
            <a:chOff x="5780179" y="148989"/>
            <a:chExt cx="5562600" cy="1895932"/>
          </a:xfrm>
        </p:grpSpPr>
        <p:sp>
          <p:nvSpPr>
            <p:cNvPr id="51" name="Rounded Rectangle 50"/>
            <p:cNvSpPr/>
            <p:nvPr/>
          </p:nvSpPr>
          <p:spPr>
            <a:xfrm>
              <a:off x="6086123" y="148989"/>
              <a:ext cx="4950712" cy="1895932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5780179" y="355295"/>
              <a:ext cx="5562600" cy="14932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GB" sz="4500" b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 số, 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GB" sz="4500" b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GB" sz="4500" b="1" u="none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ỉ số phần trăm</a:t>
              </a:r>
              <a:endParaRPr lang="en-US" sz="4500" b="1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14604287" y="4634051"/>
            <a:ext cx="1" cy="10428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05999" y="8648700"/>
            <a:ext cx="469828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1" idx="2"/>
          </p:cNvCxnSpPr>
          <p:nvPr/>
        </p:nvCxnSpPr>
        <p:spPr>
          <a:xfrm>
            <a:off x="14604287" y="7532748"/>
            <a:ext cx="0" cy="11159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1" idx="1"/>
          </p:cNvCxnSpPr>
          <p:nvPr/>
        </p:nvCxnSpPr>
        <p:spPr>
          <a:xfrm rot="10800000">
            <a:off x="10363201" y="3019983"/>
            <a:ext cx="1765730" cy="3584706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972803" y="3019983"/>
            <a:ext cx="1390398" cy="346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62835" flipH="1">
            <a:off x="9921194" y="6244861"/>
            <a:ext cx="8553738" cy="561339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58445" y="1433435"/>
            <a:ext cx="16771109" cy="0"/>
          </a:xfrm>
          <a:prstGeom prst="line">
            <a:avLst/>
          </a:prstGeom>
          <a:ln w="19050" cap="rnd">
            <a:solidFill>
              <a:srgbClr val="000000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143521" y="322053"/>
            <a:ext cx="3722033" cy="81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b="1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Bài tập</a:t>
            </a:r>
            <a:endParaRPr lang="en-US" sz="5000" b="1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060" y="1783875"/>
            <a:ext cx="15849079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7.26 (SGK – tr42):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biểu thức sau: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15,3 – 21,5 – 3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1,5; </a:t>
            </a: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2 . (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5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2. 4,1) + 1,25 : 5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4145177"/>
            <a:ext cx="533400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 – 21,5 – 4,5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8940" y="5156184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 – (21,5 + 4,5)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7800" y="6167191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 – 26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47800" y="7178198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-10,7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21454" y="4234062"/>
            <a:ext cx="709014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 (16 – 8,2) + 0,25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512594" y="5245069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 7,8 + 0,25 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521454" y="6256076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 + 0,25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21454" y="7267083"/>
            <a:ext cx="5723860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15,85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5147" y="847323"/>
            <a:ext cx="1671483" cy="1550756"/>
            <a:chOff x="9144000" y="2943901"/>
            <a:chExt cx="1671483" cy="15507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144000" y="2943901"/>
              <a:ext cx="1671483" cy="155075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94944" y="3334481"/>
              <a:ext cx="769596" cy="769596"/>
            </a:xfrm>
            <a:prstGeom prst="rect">
              <a:avLst/>
            </a:prstGeom>
          </p:spPr>
        </p:pic>
      </p:grpSp>
      <p:pic>
        <p:nvPicPr>
          <p:cNvPr id="2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62385">
            <a:off x="15753446" y="7642577"/>
            <a:ext cx="2729792" cy="2661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7263" y="847323"/>
            <a:ext cx="15885023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7.27 (SGK – tr.42):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x, biết: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5,01 =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7,02 – 2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1,5;</a:t>
            </a: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nl-NL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nl-NL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: 2,5 = 1,02 + 3 . 1,5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-12405" y="8496300"/>
            <a:ext cx="7177717" cy="2548848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514600" y="3186808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5,01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7,02 – 3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09284" y="4217464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5,01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4,02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09284" y="5248121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  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4,02 + 5,01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09284" y="6278778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  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9,03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1658600" y="3186808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: 2,5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1,02 + 4,5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653284" y="4293664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: 2,5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5,52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653284" y="5324321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5,52 . 2,5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1653284" y="6354978"/>
            <a:ext cx="6253716" cy="92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13,8</a:t>
            </a:r>
            <a:endParaRPr lang="en-US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7044"/>
          <a:stretch>
            <a:fillRect/>
          </a:stretch>
        </p:blipFill>
        <p:spPr>
          <a:xfrm rot="5400000">
            <a:off x="7938241" y="422498"/>
            <a:ext cx="2275957" cy="1842356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56261">
            <a:off x="16766012" y="370994"/>
            <a:ext cx="940342" cy="752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949" y="499605"/>
            <a:ext cx="15544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7.28 (SGK – tr.42):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tròn số 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127,459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mười;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152,025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chục;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15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025 796 đến hàng nghìn.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43800" y="3558102"/>
            <a:ext cx="2315504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en-US" sz="5000" b="1" u="non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0949" y="4686300"/>
            <a:ext cx="16723617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Làm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 127,459 đến hàng phần mười ta được kết quả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127,5;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Làm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 152,025 đến hàng chục ta được kết quả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150;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Làm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 15 025 796 đến hàng nghìn ta được kết quả là: 15 026 000.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5452" y="8832436"/>
            <a:ext cx="18638904" cy="2609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72502"/>
            <a:ext cx="10439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7.30 (SGK – tr.42)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dịp Việt đạt danh hiệu học sinh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Việt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mẹ mua cho một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robot (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Giá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niêm yết của con robot là 300 000 đồng nhưng hôm nay được khuyến mại giảm giá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 Vậy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 Việt phải trả bao nhiêu tiền để mua con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robot 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Đồ chơi Robot biến hình siêu chiến binh Optimus Prime TRANSFORMERS –  tiNiStor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638299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5" y="550752"/>
            <a:ext cx="1404156" cy="1339432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59" y="550752"/>
            <a:ext cx="1190546" cy="11356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489089"/>
            <a:ext cx="1297598" cy="1237786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9" y="2107982"/>
            <a:ext cx="1582452" cy="1509510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998" y="3334785"/>
            <a:ext cx="1285432" cy="1226182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77" y="8198001"/>
            <a:ext cx="2640870" cy="21457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80871" y="142743"/>
            <a:ext cx="13393488" cy="121571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722720" y="-18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66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711007" y="7702361"/>
            <a:ext cx="8576993" cy="25493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814482" y="4840555"/>
            <a:ext cx="1131259" cy="337688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340392" y="8130714"/>
            <a:ext cx="3684194" cy="1874334"/>
          </a:xfrm>
          <a:prstGeom prst="rect">
            <a:avLst/>
          </a:prstGeom>
        </p:spPr>
      </p:pic>
      <p:pic>
        <p:nvPicPr>
          <p:cNvPr id="8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57450">
            <a:off x="508865" y="604458"/>
            <a:ext cx="995276" cy="79622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162800" y="771834"/>
            <a:ext cx="2704427" cy="1628408"/>
            <a:chOff x="7543800" y="5335715"/>
            <a:chExt cx="3248823" cy="2241246"/>
          </a:xfrm>
        </p:grpSpPr>
        <p:sp>
          <p:nvSpPr>
            <p:cNvPr id="52" name="Explosion 2 51"/>
            <p:cNvSpPr/>
            <p:nvPr/>
          </p:nvSpPr>
          <p:spPr>
            <a:xfrm>
              <a:off x="7543800" y="5335715"/>
              <a:ext cx="3248823" cy="2241246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16"/>
            <p:cNvSpPr txBox="1"/>
            <p:nvPr/>
          </p:nvSpPr>
          <p:spPr>
            <a:xfrm>
              <a:off x="7543800" y="5546569"/>
              <a:ext cx="2708291" cy="1464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80"/>
                </a:lnSpc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62792" y="5711055"/>
            <a:ext cx="11277600" cy="18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 Việt phải trả số tiền để mua con robot đó là: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 – 45 000 = 255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 (đồng)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848814" y="3293514"/>
                <a:ext cx="10150689" cy="2127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robot đó được giảm đi số tiền là:</a:t>
                </a:r>
                <a:endPara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300 000 .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 </a:t>
                </a:r>
                <a:r>
                  <a:rPr lang="nl-NL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000 (đồng)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14" y="3293514"/>
                <a:ext cx="10150689" cy="2127377"/>
              </a:xfrm>
              <a:prstGeom prst="rect">
                <a:avLst/>
              </a:prstGeom>
              <a:blipFill>
                <a:blip r:embed="rId15"/>
                <a:stretch>
                  <a:fillRect l="-2101" t="-2579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7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8445" y="1433435"/>
            <a:ext cx="16771109" cy="0"/>
          </a:xfrm>
          <a:prstGeom prst="line">
            <a:avLst/>
          </a:prstGeom>
          <a:ln w="19050" cap="rnd">
            <a:solidFill>
              <a:srgbClr val="000000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4510" y="7951174"/>
            <a:ext cx="18537021" cy="259518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172955" y="2121371"/>
            <a:ext cx="992373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  <a:spcBef>
                <a:spcPct val="0"/>
              </a:spcBef>
            </a:pPr>
            <a:r>
              <a:rPr lang="en-US" sz="7000" b="1" u="none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7000" b="1" u="non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7450">
            <a:off x="15432472" y="903051"/>
            <a:ext cx="995276" cy="7962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2284"/>
          <a:stretch>
            <a:fillRect/>
          </a:stretch>
        </p:blipFill>
        <p:spPr>
          <a:xfrm rot="-5400000">
            <a:off x="1700783" y="130487"/>
            <a:ext cx="1509921" cy="521083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194069" y="5143500"/>
            <a:ext cx="5029062" cy="3822493"/>
            <a:chOff x="1194069" y="5143500"/>
            <a:chExt cx="5029062" cy="38224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94069" y="5143500"/>
              <a:ext cx="5029062" cy="3822493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>
              <a:off x="1341638" y="5232193"/>
              <a:ext cx="4733925" cy="35418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596635" y="5372100"/>
              <a:ext cx="422393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smtClean="0">
                  <a:solidFill>
                    <a:srgbClr val="DB82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  <a:endParaRPr lang="en-US" sz="4000" b="1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96635" y="6342210"/>
              <a:ext cx="439518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Ghi nhớ kiến thức đã học trong chương 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VII.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29469" y="5143500"/>
            <a:ext cx="5029062" cy="3822493"/>
            <a:chOff x="6629469" y="5143500"/>
            <a:chExt cx="5029062" cy="382249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629469" y="5143500"/>
              <a:ext cx="5029062" cy="38224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6777038" y="5232193"/>
              <a:ext cx="4733925" cy="35418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051085" y="5372100"/>
              <a:ext cx="418583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smtClean="0">
                  <a:solidFill>
                    <a:srgbClr val="DB82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2</a:t>
              </a:r>
              <a:endParaRPr lang="en-US" sz="4000" b="1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51086" y="6278658"/>
              <a:ext cx="416551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000" smtClean="0">
                  <a:latin typeface="Arial" panose="020B0604020202020204" pitchFamily="34" charset="0"/>
                  <a:cs typeface="Arial" panose="020B0604020202020204" pitchFamily="34" charset="0"/>
                </a:rPr>
                <a:t>Làm các bài còn lại trong SGK và SBT.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064869" y="5143500"/>
            <a:ext cx="5029062" cy="3822493"/>
            <a:chOff x="12064869" y="5143500"/>
            <a:chExt cx="5029062" cy="382249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064869" y="5143500"/>
              <a:ext cx="5029062" cy="38224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>
              <a:off x="12233144" y="5232193"/>
              <a:ext cx="4733925" cy="35418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603184" y="5372100"/>
              <a:ext cx="395243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smtClean="0">
                  <a:solidFill>
                    <a:srgbClr val="DB82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3</a:t>
              </a:r>
              <a:endParaRPr lang="en-US" sz="4000" b="1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03545" y="6250671"/>
              <a:ext cx="43783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Tìm hiểu trước nội dung sẽ học trong chương 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b="156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4685" y="3990659"/>
            <a:ext cx="13803603" cy="3171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DB8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DB8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55645" y="1029070"/>
            <a:ext cx="5046103" cy="1740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9865">
            <a:off x="4504077" y="1678502"/>
            <a:ext cx="6189194" cy="12146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359898" y="8543108"/>
            <a:ext cx="21306952" cy="19708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515412" y="413924"/>
            <a:ext cx="5840194" cy="29711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V="1">
            <a:off x="13082170" y="413924"/>
            <a:ext cx="5840194" cy="297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828018" y="743383"/>
            <a:ext cx="15215044" cy="162018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Trong các phát biểu sau, phát biểu nào đúng?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3428926" y="3307298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-0,25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26" y="3307298"/>
                <a:ext cx="5400600" cy="1944216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9435540" y="3307298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5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0,25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40" y="3307298"/>
                <a:ext cx="5400600" cy="1944216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3409012" y="5899586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-</a:t>
                </a:r>
                <a:r>
                  <a:rPr kumimoji="0" lang="en-US" sz="5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0,205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12" y="5899586"/>
                <a:ext cx="5400600" cy="1944216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9435540" y="5899586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-</a:t>
                </a:r>
                <a:r>
                  <a:rPr kumimoji="0" lang="en-US" sz="5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0,025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40" y="5899586"/>
                <a:ext cx="5400600" cy="1944216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01588" y="552992"/>
            <a:ext cx="14514812" cy="162018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2: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Trong các phát biểu sau, phát biểu nào sai?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9438918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-0,555 &lt; -0,666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490896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-0,9 &gt; -0,99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3464368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5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-2,125 &lt; 0</a:t>
            </a:r>
            <a:endParaRPr kumimoji="0" lang="en-US" sz="5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3380876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    </a:t>
            </a:r>
            <a:r>
              <a:rPr kumimoji="0" lang="en-GB" sz="5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0,3 &gt; 0,4</a:t>
            </a:r>
            <a:r>
              <a:rPr kumimoji="0" lang="vi-VN" sz="5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   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936386" y="498983"/>
            <a:ext cx="12595536" cy="171618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3: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Tìm kết quả của phép tính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8 . (-0,125) . (-0,25) . (-400)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936388" y="5687092"/>
            <a:ext cx="5925636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-100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  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468036" y="3094804"/>
            <a:ext cx="5602884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200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936387" y="3094804"/>
            <a:ext cx="5757118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100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468036" y="5687092"/>
            <a:ext cx="5602884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-20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08760" y="498984"/>
            <a:ext cx="16527780" cy="162018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4: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Giá trị 25% của 80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là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9525962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</a:t>
            </a:r>
            <a:r>
              <a:rPr kumimoji="0" lang="vi-VN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063548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25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987316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525962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250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615018" y="498984"/>
            <a:ext cx="15225182" cy="220106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6A có 15 học sinh nữ và 20 học </a:t>
            </a:r>
            <a:r>
              <a:rPr kumimoji="0" lang="en-US" alt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 nam</a:t>
            </a: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Tỉ </a:t>
            </a: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</a:t>
            </a:r>
            <a:r>
              <a:rPr kumimoji="0" lang="en-US" alt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 </a:t>
            </a: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học sinh nữ và số </a:t>
            </a:r>
            <a:r>
              <a:rPr kumimoji="0" lang="en-US" alt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 sinh </a:t>
            </a: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 là: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39044" y="-4154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9559476" y="5899586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76" y="5899586"/>
                <a:ext cx="5400600" cy="1944216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9559476" y="3307298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76" y="3307298"/>
                <a:ext cx="5400600" cy="1944216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3532948" y="5899586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48" y="5899586"/>
                <a:ext cx="5400600" cy="1944216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3453512" y="3322192"/>
                <a:ext cx="5400600" cy="1944216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12" y="3322192"/>
                <a:ext cx="5400600" cy="1944216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08760" y="498984"/>
            <a:ext cx="15712440" cy="216024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6: </a:t>
            </a:r>
            <a:r>
              <a:rPr kumimoji="0" lang="nl-NL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40kg nước biển có 2 kg muối. </a:t>
            </a:r>
            <a:r>
              <a:rPr kumimoji="0" lang="nl-NL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 </a:t>
            </a:r>
            <a:r>
              <a:rPr kumimoji="0" lang="nl-NL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% muối trong nước biển là: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55" y="7843803"/>
            <a:ext cx="3002134" cy="3002134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9525962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5%</a:t>
            </a:r>
            <a:r>
              <a:rPr kumimoji="0" lang="vi-VN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063548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6%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6896" y="10388734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987316" y="3307298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4%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525962" y="5899586"/>
            <a:ext cx="5400600" cy="194421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3%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1136" y="10663150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77" y="8198001"/>
            <a:ext cx="2640870" cy="2145706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54450" y="3543300"/>
            <a:ext cx="9619562" cy="3024336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Yeah!!!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22720" y="-18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946</Words>
  <Application>Microsoft Office PowerPoint</Application>
  <PresentationFormat>Custom</PresentationFormat>
  <Paragraphs>120</Paragraphs>
  <Slides>22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Wingdings</vt:lpstr>
      <vt:lpstr>Cambria Math</vt:lpstr>
      <vt:lpstr>Arial</vt:lpstr>
      <vt:lpstr>Times New Roman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35</cp:revision>
  <dcterms:created xsi:type="dcterms:W3CDTF">2006-08-16T00:00:00Z</dcterms:created>
  <dcterms:modified xsi:type="dcterms:W3CDTF">2021-10-28T09:14:13Z</dcterms:modified>
  <dc:identifier>DAEqV37c6xw</dc:identifier>
</cp:coreProperties>
</file>