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  <p:sldMasterId id="2147483670" r:id="rId3"/>
  </p:sldMasterIdLst>
  <p:notesMasterIdLst>
    <p:notesMasterId r:id="rId36"/>
  </p:notesMasterIdLst>
  <p:sldIdLst>
    <p:sldId id="355" r:id="rId4"/>
    <p:sldId id="331" r:id="rId5"/>
    <p:sldId id="330" r:id="rId6"/>
    <p:sldId id="256" r:id="rId7"/>
    <p:sldId id="329" r:id="rId8"/>
    <p:sldId id="332" r:id="rId9"/>
    <p:sldId id="259" r:id="rId10"/>
    <p:sldId id="257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9" r:id="rId21"/>
    <p:sldId id="263" r:id="rId22"/>
    <p:sldId id="342" r:id="rId23"/>
    <p:sldId id="344" r:id="rId24"/>
    <p:sldId id="345" r:id="rId25"/>
    <p:sldId id="346" r:id="rId26"/>
    <p:sldId id="347" r:id="rId27"/>
    <p:sldId id="348" r:id="rId28"/>
    <p:sldId id="343" r:id="rId29"/>
    <p:sldId id="325" r:id="rId30"/>
    <p:sldId id="350" r:id="rId31"/>
    <p:sldId id="326" r:id="rId32"/>
    <p:sldId id="354" r:id="rId33"/>
    <p:sldId id="327" r:id="rId34"/>
    <p:sldId id="328" r:id="rId3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7"/>
    </p:embeddedFont>
    <p:embeddedFont>
      <p:font typeface="Arvo" panose="020B060402020202020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Roboto Condensed Light" panose="020B0604020202020204" charset="0"/>
      <p:regular r:id="rId46"/>
      <p:bold r:id="rId47"/>
      <p:italic r:id="rId48"/>
      <p:boldItalic r:id="rId49"/>
    </p:embeddedFont>
    <p:embeddedFont>
      <p:font typeface="Roboto Condensed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ED8"/>
    <a:srgbClr val="FBF8CD"/>
    <a:srgbClr val="F7F9B5"/>
    <a:srgbClr val="F6F8AA"/>
    <a:srgbClr val="54A3D8"/>
    <a:srgbClr val="1AD3DC"/>
    <a:srgbClr val="16B2BA"/>
    <a:srgbClr val="1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0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058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50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008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69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7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94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143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0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600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07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233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437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60338" y="108348"/>
            <a:ext cx="8831262" cy="4920853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5862A87E-E034-4467-88A8-605DAD246877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A6C45872-3C37-4A94-9E90-140F8F7C198C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0922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FA57D89C-CED8-4023-ABBD-F9409DADA752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854D0FF3-88C2-4C74-9506-1AC0C2B201FC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21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CA92ED21-7F83-4084-8A64-A1792F4512A0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BAE6167A-31F7-4367-BB3D-CBCF80A547E2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6056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553D1434-C650-46D3-8183-9C9C52629589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0CD68D2-9C16-4C28-9A89-AB2DE2EDF4F0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5734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67E920AB-A05D-408E-B7AF-CAACD0EBA072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8FDD3053-B610-4ADD-9AAF-C7BB036C59D0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2804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9F74CD7-BD45-40A1-AFC2-69602A1BD490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FC250AF8-4B2E-4489-B591-DED5C6B900B2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2143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180F81A-98F2-44F9-9E93-2B6A221A3AE5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34767B98-D1FE-4E5B-A580-C67C08C6C19B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6267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E58AEC07-C725-4B21-B3C9-7E2A4A8BC114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E8FBC19-7958-4449-ABF4-894AAE01D27D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0594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09A3F2AC-2C5F-462E-B61D-F228878F7EA1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038F026A-DA1F-4952-97E6-B0C39A3A4C93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5173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C10297C9-E6CD-458D-92C0-B5005BE1513B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627DF040-9962-494D-8EDD-371D227A18E1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8008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A48A7FCB-D8D7-4BEC-8316-79D06330073F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7CC6717C-1D1D-4091-A9F4-066BEC89E102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892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4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75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5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491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buClrTx/>
              <a:defRPr/>
            </a:pPr>
            <a:fld id="{D10E25F9-626C-4C9F-9C97-69D61F49DFA3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buClrTx/>
              <a:defRPr/>
            </a:pPr>
            <a:fld id="{CF8779EA-2915-4E5E-AA7E-66D6283D4ECE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160338" y="108348"/>
            <a:ext cx="8831262" cy="4920853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63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5918" y="1362985"/>
            <a:ext cx="2132598" cy="37805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76777" y="821439"/>
            <a:ext cx="4409033" cy="20128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nay!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9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38887" y="1485900"/>
            <a:ext cx="6989013" cy="480655"/>
            <a:chOff x="293683" y="1473200"/>
            <a:chExt cx="6989013" cy="480655"/>
          </a:xfrm>
        </p:grpSpPr>
        <p:sp>
          <p:nvSpPr>
            <p:cNvPr id="2" name="Rectangle 1"/>
            <p:cNvSpPr/>
            <p:nvPr/>
          </p:nvSpPr>
          <p:spPr>
            <a:xfrm>
              <a:off x="293683" y="1473200"/>
              <a:ext cx="531817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?</a:t>
              </a:r>
              <a:endParaRPr lang="vi-VN" sz="2400" b="1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90600" y="1492190"/>
                  <a:ext cx="6292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 smtClean="0"/>
                    <a:t>Tìm</a:t>
                  </a:r>
                  <a:r>
                    <a:rPr lang="en-US" sz="2400" dirty="0" smtClean="0"/>
                    <a:t> </a:t>
                  </a:r>
                  <a:r>
                    <a:rPr lang="en-US" sz="2400" dirty="0" err="1" smtClean="0"/>
                    <a:t>kí</a:t>
                  </a:r>
                  <a:r>
                    <a:rPr lang="en-US" sz="2400" dirty="0" smtClean="0"/>
                    <a:t> </a:t>
                  </a:r>
                  <a:r>
                    <a:rPr lang="en-US" sz="2400" dirty="0" err="1" smtClean="0"/>
                    <a:t>hiệu</a:t>
                  </a:r>
                  <a:r>
                    <a:rPr lang="en-US" sz="2400" dirty="0" smtClean="0"/>
                    <a:t> </a:t>
                  </a:r>
                  <a:r>
                    <a:rPr lang="en-US" sz="2400" dirty="0" err="1" smtClean="0"/>
                    <a:t>thích</a:t>
                  </a:r>
                  <a:r>
                    <a:rPr lang="en-US" sz="2400" dirty="0" smtClean="0"/>
                    <a:t> </a:t>
                  </a:r>
                  <a:r>
                    <a:rPr lang="en-US" sz="2400" dirty="0" err="1" smtClean="0"/>
                    <a:t>hợp</a:t>
                  </a:r>
                  <a:r>
                    <a:rPr lang="en-US" sz="2400" dirty="0" smtClean="0"/>
                    <a:t> (</a:t>
                  </a:r>
                  <a14:m>
                    <m:oMath xmlns:m="http://schemas.openxmlformats.org/officeDocument/2006/math">
                      <m:r>
                        <a:rPr lang="nl-NL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en-US" sz="2400" dirty="0" smtClean="0"/>
                    <a:t> ; </a:t>
                  </a:r>
                  <a:r>
                    <a:rPr lang="vi-VN" sz="2400" dirty="0" smtClean="0">
                      <a:solidFill>
                        <a:schemeClr val="tx1"/>
                      </a:solidFill>
                    </a:rPr>
                    <a:t>⋮̸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 ) </a:t>
                  </a:r>
                  <a:r>
                    <a:rPr lang="en-US" sz="2400" dirty="0" err="1" smtClean="0">
                      <a:solidFill>
                        <a:schemeClr val="tx1"/>
                      </a:solidFill>
                    </a:rPr>
                    <a:t>thay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dirty="0" err="1" smtClean="0">
                      <a:solidFill>
                        <a:schemeClr val="tx1"/>
                      </a:solidFill>
                    </a:rPr>
                    <a:t>cho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dirty="0" err="1" smtClean="0">
                      <a:solidFill>
                        <a:schemeClr val="tx1"/>
                      </a:solidFill>
                    </a:rPr>
                    <a:t>dấu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 “?”</a:t>
                  </a:r>
                  <a:r>
                    <a:rPr lang="en-US" sz="2400" dirty="0" smtClean="0"/>
                    <a:t> </a:t>
                  </a:r>
                  <a:endParaRPr lang="vi-VN" sz="24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1492190"/>
                  <a:ext cx="6292096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1550" t="-10526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480956" y="2324612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24 </a:t>
            </a:r>
            <a:endParaRPr lang="vi-VN" sz="2400" dirty="0"/>
          </a:p>
        </p:txBody>
      </p:sp>
      <p:sp>
        <p:nvSpPr>
          <p:cNvPr id="25" name="Rectangle 24"/>
          <p:cNvSpPr/>
          <p:nvPr/>
        </p:nvSpPr>
        <p:spPr>
          <a:xfrm>
            <a:off x="1126680" y="2326930"/>
            <a:ext cx="508036" cy="422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0031" y="2361281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6 </a:t>
            </a:r>
            <a:endParaRPr lang="vi-VN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237360" y="2324613"/>
            <a:ext cx="4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92656" y="2287943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45 </a:t>
            </a:r>
            <a:endParaRPr lang="vi-VN" sz="2400" dirty="0"/>
          </a:p>
        </p:txBody>
      </p:sp>
      <p:sp>
        <p:nvSpPr>
          <p:cNvPr id="29" name="Rectangle 28"/>
          <p:cNvSpPr/>
          <p:nvPr/>
        </p:nvSpPr>
        <p:spPr>
          <a:xfrm>
            <a:off x="5838380" y="2290261"/>
            <a:ext cx="533400" cy="49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1730" y="2287942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 </a:t>
            </a:r>
            <a:endParaRPr lang="vi-VN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949060" y="2287944"/>
            <a:ext cx="4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92656" y="3540180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42 </a:t>
            </a:r>
            <a:endParaRPr lang="vi-VN" sz="2400" dirty="0"/>
          </a:p>
        </p:txBody>
      </p:sp>
      <p:sp>
        <p:nvSpPr>
          <p:cNvPr id="33" name="Rectangle 32"/>
          <p:cNvSpPr/>
          <p:nvPr/>
        </p:nvSpPr>
        <p:spPr>
          <a:xfrm>
            <a:off x="5838380" y="3542498"/>
            <a:ext cx="533400" cy="49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31730" y="3559673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</a:t>
            </a:r>
            <a:endParaRPr lang="vi-VN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949060" y="3540181"/>
            <a:ext cx="4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2771" y="3516125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35 </a:t>
            </a:r>
            <a:endParaRPr lang="vi-VN" sz="2400" dirty="0"/>
          </a:p>
        </p:txBody>
      </p:sp>
      <p:sp>
        <p:nvSpPr>
          <p:cNvPr id="37" name="Rectangle 36"/>
          <p:cNvSpPr/>
          <p:nvPr/>
        </p:nvSpPr>
        <p:spPr>
          <a:xfrm>
            <a:off x="1158495" y="3518443"/>
            <a:ext cx="533400" cy="49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51846" y="3552794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269175" y="3516126"/>
            <a:ext cx="4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1203573" y="2273726"/>
                <a:ext cx="419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573" y="2273726"/>
                <a:ext cx="4191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5982889" y="2278737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⋮</a:t>
            </a:r>
            <a:r>
              <a:rPr lang="vi-VN" sz="2400" dirty="0">
                <a:solidFill>
                  <a:srgbClr val="FF0000"/>
                </a:solidFill>
              </a:rPr>
              <a:t>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1240980" y="3516124"/>
                <a:ext cx="419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80" y="3516124"/>
                <a:ext cx="4191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5982889" y="3540180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⋮</a:t>
            </a:r>
            <a:r>
              <a:rPr lang="vi-VN" sz="2400" dirty="0">
                <a:solidFill>
                  <a:srgbClr val="FF0000"/>
                </a:solidFill>
              </a:rPr>
              <a:t≯</a:t>
            </a:r>
          </a:p>
        </p:txBody>
      </p:sp>
    </p:spTree>
    <p:extLst>
      <p:ext uri="{BB962C8B-B14F-4D97-AF65-F5344CB8AC3E}">
        <p14:creationId xmlns:p14="http://schemas.microsoft.com/office/powerpoint/2010/main" val="38835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7" grpId="0"/>
      <p:bldP spid="27" grpId="1"/>
      <p:bldP spid="28" grpId="0"/>
      <p:bldP spid="29" grpId="0" animBg="1"/>
      <p:bldP spid="30" grpId="0"/>
      <p:bldP spid="31" grpId="0"/>
      <p:bldP spid="31" grpId="1"/>
      <p:bldP spid="32" grpId="0"/>
      <p:bldP spid="33" grpId="0" animBg="1"/>
      <p:bldP spid="34" grpId="0"/>
      <p:bldP spid="35" grpId="0"/>
      <p:bldP spid="35" grpId="1"/>
      <p:bldP spid="36" grpId="0"/>
      <p:bldP spid="37" grpId="0" animBg="1"/>
      <p:bldP spid="38" grpId="0"/>
      <p:bldP spid="39" grpId="0"/>
      <p:bldP spid="39" grpId="1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1229053"/>
            <a:ext cx="6426200" cy="1915538"/>
            <a:chOff x="165100" y="1422400"/>
            <a:chExt cx="7988300" cy="1915538"/>
          </a:xfrm>
        </p:grpSpPr>
        <p:sp>
          <p:nvSpPr>
            <p:cNvPr id="20" name="TextBox 19"/>
            <p:cNvSpPr txBox="1"/>
            <p:nvPr/>
          </p:nvSpPr>
          <p:spPr>
            <a:xfrm>
              <a:off x="165100" y="1422400"/>
              <a:ext cx="146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50"/>
                  </a:solidFill>
                </a:rPr>
                <a:t>Ví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B050"/>
                  </a:solidFill>
                </a:rPr>
                <a:t>dụ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 1:</a:t>
              </a:r>
              <a:endParaRPr lang="vi-VN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5100" y="1860610"/>
              <a:ext cx="79883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 smtClean="0">
                  <a:solidFill>
                    <a:schemeClr val="tx1"/>
                  </a:solidFill>
                </a:rPr>
                <a:t>Nhân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dịp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sinh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nhật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mẹ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Việt</a:t>
              </a:r>
              <a:r>
                <a:rPr lang="en-US" sz="2000" dirty="0" smtClean="0">
                  <a:solidFill>
                    <a:schemeClr val="tx1"/>
                  </a:solidFill>
                </a:rPr>
                <a:t> 12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gói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kẹo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để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liên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hoan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với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các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bạn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mỗi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gói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000" dirty="0" smtClean="0">
                  <a:solidFill>
                    <a:schemeClr val="tx1"/>
                  </a:solidFill>
                </a:rPr>
                <a:t> 35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chiếc</a:t>
              </a:r>
              <a:r>
                <a:rPr lang="en-US" sz="2000" dirty="0" smtClean="0">
                  <a:solidFill>
                    <a:schemeClr val="tx1"/>
                  </a:solidFill>
                </a:rPr>
                <a:t>.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Biết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lớp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Việt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000" dirty="0" smtClean="0">
                  <a:solidFill>
                    <a:schemeClr val="tx1"/>
                  </a:solidFill>
                </a:rPr>
                <a:t> 5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tổ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hỏi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Việt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thể</a:t>
              </a:r>
              <a:r>
                <a:rPr lang="en-US" sz="2000" dirty="0" smtClean="0">
                  <a:solidFill>
                    <a:schemeClr val="tx1"/>
                  </a:solidFill>
                </a:rPr>
                <a:t> chia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đều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số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kẹo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các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tổ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không</a:t>
              </a:r>
              <a:r>
                <a:rPr lang="en-US" sz="2000" dirty="0" smtClean="0">
                  <a:solidFill>
                    <a:schemeClr val="tx1"/>
                  </a:solidFill>
                </a:rPr>
                <a:t>?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26200" y="724355"/>
            <a:ext cx="2645753" cy="2037251"/>
            <a:chOff x="6426200" y="724355"/>
            <a:chExt cx="2645753" cy="203725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9609" y="724355"/>
              <a:ext cx="941586" cy="103055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7809" y="724355"/>
              <a:ext cx="941586" cy="103055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98609" y="724355"/>
              <a:ext cx="941586" cy="103055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200" y="1094060"/>
              <a:ext cx="941586" cy="103055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0263" y="1088433"/>
              <a:ext cx="941586" cy="103055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0367" y="1088433"/>
              <a:ext cx="941586" cy="103055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4758" y="1421672"/>
              <a:ext cx="941586" cy="103055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8463" y="1403438"/>
              <a:ext cx="941586" cy="103055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3553" y="1403439"/>
              <a:ext cx="941586" cy="103055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6662" y="1731051"/>
              <a:ext cx="941586" cy="103055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0367" y="1712817"/>
              <a:ext cx="941586" cy="103055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5457" y="1712818"/>
              <a:ext cx="941586" cy="1030555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3094964" y="3144591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1507463" y="3601943"/>
            <a:ext cx="434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Việt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:  12 . 35. </a:t>
            </a:r>
            <a:endParaRPr lang="vi-V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053" y="4059295"/>
                <a:ext cx="839462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Vì 35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 5 </a:t>
                </a:r>
                <a:r>
                  <a:rPr lang="en-US" sz="2000" dirty="0" err="1" smtClean="0"/>
                  <a:t>nên</a:t>
                </a:r>
                <a:r>
                  <a:rPr lang="en-US" sz="2000" dirty="0" smtClean="0"/>
                  <a:t> ( 12 . 35)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5, do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Việt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thể</a:t>
                </a:r>
                <a:r>
                  <a:rPr lang="en-US" sz="2000" dirty="0" smtClean="0"/>
                  <a:t> chia </a:t>
                </a:r>
                <a:r>
                  <a:rPr lang="en-US" sz="2000" dirty="0" err="1" smtClean="0"/>
                  <a:t>đều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kẹo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tổ</a:t>
                </a:r>
                <a:r>
                  <a:rPr lang="en-US" sz="2000" dirty="0" smtClean="0"/>
                  <a:t>. </a:t>
                </a:r>
                <a:endParaRPr lang="vi-VN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3" y="4059295"/>
                <a:ext cx="8394622" cy="553998"/>
              </a:xfrm>
              <a:prstGeom prst="rect">
                <a:avLst/>
              </a:prstGeom>
              <a:blipFill>
                <a:blip r:embed="rId3"/>
                <a:stretch>
                  <a:fillRect l="-799" r="-145" b="-87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43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9515" y="3004339"/>
            <a:ext cx="7492185" cy="831267"/>
          </a:xfrm>
          <a:prstGeom prst="roundRect">
            <a:avLst/>
          </a:prstGeom>
          <a:solidFill>
            <a:srgbClr val="FBF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Nếu</a:t>
            </a:r>
            <a:r>
              <a:rPr lang="en-US" sz="2000" dirty="0" smtClean="0">
                <a:solidFill>
                  <a:schemeClr val="tx1"/>
                </a:solidFill>
              </a:rPr>
              <a:t> a chia </a:t>
            </a:r>
            <a:r>
              <a:rPr lang="en-US" sz="2000" dirty="0" err="1" smtClean="0">
                <a:solidFill>
                  <a:schemeClr val="tx1"/>
                </a:solidFill>
              </a:rPr>
              <a:t>hết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cho</a:t>
            </a:r>
            <a:r>
              <a:rPr lang="en-US" sz="2000" dirty="0" smtClean="0">
                <a:solidFill>
                  <a:schemeClr val="tx1"/>
                </a:solidFill>
              </a:rPr>
              <a:t> b, ta </a:t>
            </a:r>
            <a:r>
              <a:rPr lang="en-US" sz="2000" dirty="0" err="1" smtClean="0">
                <a:solidFill>
                  <a:schemeClr val="tx1"/>
                </a:solidFill>
              </a:rPr>
              <a:t>nói</a:t>
            </a:r>
            <a:r>
              <a:rPr lang="en-US" sz="2000" dirty="0" smtClean="0">
                <a:solidFill>
                  <a:schemeClr val="tx1"/>
                </a:solidFill>
              </a:rPr>
              <a:t> b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ước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và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bội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b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4833" y="1390223"/>
            <a:ext cx="2877391" cy="531088"/>
            <a:chOff x="74833" y="1390223"/>
            <a:chExt cx="2877391" cy="531088"/>
          </a:xfrm>
        </p:grpSpPr>
        <p:sp>
          <p:nvSpPr>
            <p:cNvPr id="21" name="TextBox 20"/>
            <p:cNvSpPr txBox="1"/>
            <p:nvPr/>
          </p:nvSpPr>
          <p:spPr>
            <a:xfrm>
              <a:off x="602724" y="1459646"/>
              <a:ext cx="2349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Ước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và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bội</a:t>
              </a:r>
              <a:endParaRPr lang="vi-VN" sz="2400" b="1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33" y="1390223"/>
              <a:ext cx="504825" cy="48577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1186127" y="1958166"/>
                <a:ext cx="1573206" cy="8287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</a:rPr>
                  <a:t>15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3 </a:t>
                </a:r>
                <a:endParaRPr lang="vi-V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127" y="1958166"/>
                <a:ext cx="1573206" cy="8287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4" idx="6"/>
          </p:cNvCxnSpPr>
          <p:nvPr/>
        </p:nvCxnSpPr>
        <p:spPr>
          <a:xfrm flipV="1">
            <a:off x="2759333" y="1564069"/>
            <a:ext cx="1573206" cy="80845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6"/>
          </p:cNvCxnSpPr>
          <p:nvPr/>
        </p:nvCxnSpPr>
        <p:spPr>
          <a:xfrm>
            <a:off x="2759333" y="2372528"/>
            <a:ext cx="1600997" cy="7714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360329" y="1361978"/>
            <a:ext cx="2520679" cy="5593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3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ước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15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32539" y="2195880"/>
            <a:ext cx="2548470" cy="5933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15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bội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3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929" y="3947064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Ta </a:t>
            </a:r>
            <a:r>
              <a:rPr lang="en-US" sz="2000" dirty="0" err="1" smtClean="0"/>
              <a:t>kí</a:t>
            </a:r>
            <a:r>
              <a:rPr lang="en-US" sz="2000" dirty="0" smtClean="0"/>
              <a:t> </a:t>
            </a:r>
            <a:r>
              <a:rPr lang="en-US" sz="2000" dirty="0" err="1" smtClean="0"/>
              <a:t>hiệu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Ư(a)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ước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a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B(b)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bội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b.</a:t>
            </a:r>
            <a:endParaRPr lang="vi-VN" sz="2000" dirty="0"/>
          </a:p>
        </p:txBody>
      </p:sp>
      <p:sp>
        <p:nvSpPr>
          <p:cNvPr id="36" name="Right Arrow 35"/>
          <p:cNvSpPr/>
          <p:nvPr/>
        </p:nvSpPr>
        <p:spPr>
          <a:xfrm>
            <a:off x="145103" y="3262297"/>
            <a:ext cx="527891" cy="3929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916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30" grpId="0" animBg="1"/>
      <p:bldP spid="32" grpId="0" animBg="1"/>
      <p:bldP spid="35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38887" y="1485900"/>
            <a:ext cx="6989013" cy="480655"/>
            <a:chOff x="293683" y="1473200"/>
            <a:chExt cx="6989013" cy="480655"/>
          </a:xfrm>
        </p:grpSpPr>
        <p:sp>
          <p:nvSpPr>
            <p:cNvPr id="2" name="Rectangle 1"/>
            <p:cNvSpPr/>
            <p:nvPr/>
          </p:nvSpPr>
          <p:spPr>
            <a:xfrm>
              <a:off x="293683" y="1473200"/>
              <a:ext cx="531817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?</a:t>
              </a:r>
              <a:endParaRPr lang="vi-V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0600" y="1492190"/>
              <a:ext cx="6292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Bạn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Vuông</a:t>
              </a:r>
              <a:r>
                <a:rPr lang="en-US" sz="2400" dirty="0" smtClean="0"/>
                <a:t> hay </a:t>
              </a:r>
              <a:r>
                <a:rPr lang="en-US" sz="2400" dirty="0" err="1" smtClean="0"/>
                <a:t>Tròn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đúng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nhỉ</a:t>
              </a:r>
              <a:r>
                <a:rPr lang="en-US" sz="2400" dirty="0" smtClean="0"/>
                <a:t>?</a:t>
              </a:r>
              <a:endParaRPr lang="vi-VN" sz="2400" dirty="0"/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460655" y="2107934"/>
            <a:ext cx="3708724" cy="655607"/>
          </a:xfrm>
          <a:prstGeom prst="wedgeRoundRectCallout">
            <a:avLst>
              <a:gd name="adj1" fmla="val -33525"/>
              <a:gd name="adj2" fmla="val 12935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15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5114900" y="2107935"/>
            <a:ext cx="3708724" cy="655607"/>
          </a:xfrm>
          <a:prstGeom prst="wedgeRoundRectCallout">
            <a:avLst>
              <a:gd name="adj1" fmla="val 13924"/>
              <a:gd name="adj2" fmla="val 12935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6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15</a:t>
            </a:r>
            <a:endParaRPr lang="vi-VN" sz="2400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00" y="3451543"/>
            <a:ext cx="1284131" cy="15005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553" y="3250179"/>
            <a:ext cx="1326694" cy="132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18586" y="1390797"/>
            <a:ext cx="4519857" cy="627784"/>
            <a:chOff x="39258" y="1304534"/>
            <a:chExt cx="4153180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3527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Cách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tìm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ước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và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bội</a:t>
              </a:r>
              <a:endParaRPr lang="vi-VN" sz="24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3736" y="2018581"/>
            <a:ext cx="8737377" cy="958660"/>
            <a:chOff x="143736" y="2211601"/>
            <a:chExt cx="8737377" cy="958660"/>
          </a:xfrm>
        </p:grpSpPr>
        <p:sp>
          <p:nvSpPr>
            <p:cNvPr id="25" name="Rounded Rectangle 24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HĐ1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76709" y="2211601"/>
              <a:ext cx="7604404" cy="9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 smtClean="0"/>
                <a:t>Lần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lượt</a:t>
              </a:r>
              <a:r>
                <a:rPr lang="en-US" sz="2000" dirty="0" smtClean="0"/>
                <a:t> chia 12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các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từ</a:t>
              </a:r>
              <a:r>
                <a:rPr lang="en-US" sz="2000" dirty="0" smtClean="0"/>
                <a:t> 1 </a:t>
              </a:r>
              <a:r>
                <a:rPr lang="en-US" sz="2000" dirty="0" err="1" smtClean="0"/>
                <a:t>đến</a:t>
              </a:r>
              <a:r>
                <a:rPr lang="en-US" sz="2000" dirty="0" smtClean="0"/>
                <a:t> 12, </a:t>
              </a:r>
              <a:r>
                <a:rPr lang="en-US" sz="2000" dirty="0" err="1" smtClean="0"/>
                <a:t>em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hãy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viết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tập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hợp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tất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cả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các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ước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của</a:t>
              </a:r>
              <a:r>
                <a:rPr lang="en-US" sz="2000" dirty="0" smtClean="0"/>
                <a:t> 12.</a:t>
              </a:r>
              <a:endParaRPr lang="vi-VN" sz="20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9940" y="3768238"/>
            <a:ext cx="9044060" cy="567088"/>
            <a:chOff x="143736" y="2382636"/>
            <a:chExt cx="9044060" cy="567088"/>
          </a:xfrm>
        </p:grpSpPr>
        <p:sp>
          <p:nvSpPr>
            <p:cNvPr id="35" name="Rounded Rectangle 34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HĐ2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61712" y="2382636"/>
              <a:ext cx="81260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000" i="1" dirty="0"/>
                <a:t>Bằng cách nhân 8 với 0; 1; 2; ... em hãy viết các bội của 8 nhỏ hơn 80.</a:t>
              </a:r>
              <a:endParaRPr lang="vi-VN" sz="3200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546333" y="3095740"/>
            <a:ext cx="31886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+mn-lt"/>
                <a:ea typeface="Calibri" panose="020F0502020204030204" pitchFamily="34" charset="0"/>
              </a:rPr>
              <a:t>Ư(12) = { 1; 2; 3; 4; 6; 12}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49452" y="4324831"/>
            <a:ext cx="49824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+mn-lt"/>
                <a:ea typeface="Calibri" panose="020F0502020204030204" pitchFamily="34" charset="0"/>
              </a:rPr>
              <a:t>B (8) = { 8; 16; 24; 32; 40; 48; 56; 64; 72}</a:t>
            </a:r>
          </a:p>
        </p:txBody>
      </p:sp>
    </p:spTree>
    <p:extLst>
      <p:ext uri="{BB962C8B-B14F-4D97-AF65-F5344CB8AC3E}">
        <p14:creationId xmlns:p14="http://schemas.microsoft.com/office/powerpoint/2010/main" val="3410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18586" y="1390797"/>
            <a:ext cx="4519857" cy="627784"/>
            <a:chOff x="39258" y="1304534"/>
            <a:chExt cx="4153180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3527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Cách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tìm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ước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và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bội</a:t>
              </a:r>
              <a:endParaRPr lang="vi-VN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130654" y="2240916"/>
                <a:ext cx="8932489" cy="2699057"/>
              </a:xfrm>
              <a:prstGeom prst="roundRect">
                <a:avLst/>
              </a:prstGeom>
              <a:solidFill>
                <a:srgbClr val="FBF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olidFill>
                      <a:schemeClr val="tx1"/>
                    </a:solidFill>
                  </a:rPr>
                  <a:t>Muốn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tìm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ước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</a:rPr>
                  <a:t> a (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 &gt; </a:t>
                </a:r>
                <a:r>
                  <a:rPr lang="en-US" sz="2000" dirty="0">
                    <a:solidFill>
                      <a:schemeClr val="tx1"/>
                    </a:solidFill>
                  </a:rPr>
                  <a:t>1), ta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lượt</a:t>
                </a:r>
                <a:r>
                  <a:rPr lang="en-US" sz="2000" dirty="0">
                    <a:solidFill>
                      <a:schemeClr val="tx1"/>
                    </a:solidFill>
                  </a:rPr>
                  <a:t> chia 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tự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nhiên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từ</a:t>
                </a:r>
                <a:r>
                  <a:rPr lang="en-US" sz="2000" dirty="0">
                    <a:solidFill>
                      <a:schemeClr val="tx1"/>
                    </a:solidFill>
                  </a:rPr>
                  <a:t> 1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</a:t>
                </a:r>
                <a:r>
                  <a:rPr lang="en-US" sz="2000" dirty="0">
                    <a:solidFill>
                      <a:schemeClr val="tx1"/>
                    </a:solidFill>
                  </a:rPr>
                  <a:t>, ta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lượt</a:t>
                </a:r>
                <a:r>
                  <a:rPr lang="en-US" sz="2000" dirty="0">
                    <a:solidFill>
                      <a:schemeClr val="tx1"/>
                    </a:solidFill>
                  </a:rPr>
                  <a:t> chia 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tự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nhiên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từ</a:t>
                </a:r>
                <a:r>
                  <a:rPr lang="en-US" sz="2000" dirty="0">
                    <a:solidFill>
                      <a:schemeClr val="tx1"/>
                    </a:solidFill>
                  </a:rPr>
                  <a:t> 1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đến</a:t>
                </a:r>
                <a:r>
                  <a:rPr lang="en-US" sz="2000" dirty="0">
                    <a:solidFill>
                      <a:schemeClr val="tx1"/>
                    </a:solidFill>
                  </a:rPr>
                  <a:t> 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để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xem</a:t>
                </a:r>
                <a:r>
                  <a:rPr lang="en-US" sz="2000" dirty="0">
                    <a:solidFill>
                      <a:schemeClr val="tx1"/>
                    </a:solidFill>
                  </a:rPr>
                  <a:t> a chia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hết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những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nào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ước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</a:rPr>
                  <a:t> 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Ta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thể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tìm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bội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khác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0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cách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nhân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lượt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tx1"/>
                    </a:solidFill>
                  </a:rPr>
                  <a:t> 0; 1; 2; 3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;..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54" y="2240916"/>
                <a:ext cx="8932489" cy="269905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3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229053"/>
            <a:ext cx="2415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Luyện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tập</a:t>
            </a:r>
            <a:r>
              <a:rPr lang="en-US" sz="2000" b="1" dirty="0" smtClean="0">
                <a:solidFill>
                  <a:srgbClr val="00B050"/>
                </a:solidFill>
              </a:rPr>
              <a:t> 1:</a:t>
            </a:r>
            <a:endParaRPr lang="vi-VN" sz="20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667263"/>
            <a:ext cx="869542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chemeClr val="tx1"/>
                </a:solidFill>
              </a:rPr>
              <a:t>Hãy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tìm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cả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các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ước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20;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chemeClr val="tx1"/>
                </a:solidFill>
              </a:rPr>
              <a:t>Hãy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tìm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cả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các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bội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nhỏ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hơn</a:t>
            </a:r>
            <a:r>
              <a:rPr lang="en-US" sz="2000" dirty="0" smtClean="0">
                <a:solidFill>
                  <a:schemeClr val="tx1"/>
                </a:solidFill>
              </a:rPr>
              <a:t> 50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4.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94338" y="2587706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150402" y="3280669"/>
            <a:ext cx="434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a) </a:t>
            </a:r>
            <a:r>
              <a:rPr lang="en-US" sz="2000" b="1" dirty="0"/>
              <a:t>Ư ( 20 ) = { 1; 2; 4; 5; 10; 20}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226" y="3973632"/>
            <a:ext cx="7536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bội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50 </a:t>
            </a:r>
            <a:r>
              <a:rPr lang="en-US" sz="2000" dirty="0" err="1"/>
              <a:t>của</a:t>
            </a:r>
            <a:r>
              <a:rPr lang="en-US" sz="2000" dirty="0"/>
              <a:t> 4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4; 8; 12; 16; 20; 24; 28; 32; 36; 40; 44; 48.</a:t>
            </a:r>
          </a:p>
        </p:txBody>
      </p:sp>
    </p:spTree>
    <p:extLst>
      <p:ext uri="{BB962C8B-B14F-4D97-AF65-F5344CB8AC3E}">
        <p14:creationId xmlns:p14="http://schemas.microsoft.com/office/powerpoint/2010/main" val="35014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uiExpand="1" build="allAtOnce"/>
      <p:bldP spid="27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47177" y="1483742"/>
            <a:ext cx="3481427" cy="96615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THỬ THÁCH NHỎ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4564" y="2897937"/>
            <a:ext cx="7038771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tìm</a:t>
            </a:r>
            <a:r>
              <a:rPr lang="en-US" sz="2800" dirty="0" smtClean="0"/>
              <a:t> </a:t>
            </a:r>
            <a:r>
              <a:rPr lang="en-US" sz="2800" dirty="0" err="1" smtClean="0"/>
              <a:t>ba</a:t>
            </a:r>
            <a:r>
              <a:rPr lang="en-US" sz="2800" dirty="0" smtClean="0"/>
              <a:t> </a:t>
            </a:r>
            <a:r>
              <a:rPr lang="en-US" sz="2800" dirty="0" err="1" smtClean="0"/>
              <a:t>ước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12 </a:t>
            </a:r>
            <a:r>
              <a:rPr lang="en-US" sz="2800" dirty="0" err="1" smtClean="0"/>
              <a:t>sao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chúng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12</a:t>
            </a:r>
            <a:endParaRPr lang="vi-VN" sz="2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1888" t="4038"/>
          <a:stretch/>
        </p:blipFill>
        <p:spPr>
          <a:xfrm>
            <a:off x="1846480" y="1419337"/>
            <a:ext cx="1038609" cy="103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5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76246"/>
            <a:ext cx="56284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</a:rPr>
              <a:t>Tính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chất</a:t>
            </a:r>
            <a:r>
              <a:rPr lang="en-US" sz="4400" dirty="0">
                <a:solidFill>
                  <a:schemeClr val="bg1"/>
                </a:solidFill>
              </a:rPr>
              <a:t> chia </a:t>
            </a:r>
            <a:r>
              <a:rPr lang="en-US" sz="4400" dirty="0" err="1">
                <a:solidFill>
                  <a:schemeClr val="bg1"/>
                </a:solidFill>
              </a:rPr>
              <a:t>hết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của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một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tổng</a:t>
            </a:r>
            <a:endParaRPr lang="vi-VN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72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8586" y="1390797"/>
            <a:ext cx="4519857" cy="627784"/>
            <a:chOff x="39258" y="1304534"/>
            <a:chExt cx="4153180" cy="61711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5427" y="1380226"/>
              <a:ext cx="3527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Trường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hợp</a:t>
              </a:r>
              <a:r>
                <a:rPr lang="en-US" sz="2400" b="1" dirty="0" smtClean="0"/>
                <a:t> chia </a:t>
              </a:r>
              <a:r>
                <a:rPr lang="en-US" sz="2400" b="1" dirty="0" err="1" smtClean="0"/>
                <a:t>hết</a:t>
              </a:r>
              <a:endParaRPr lang="vi-VN" sz="24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3736" y="2018581"/>
            <a:ext cx="8737377" cy="1015663"/>
            <a:chOff x="143736" y="2211601"/>
            <a:chExt cx="8737377" cy="1015663"/>
          </a:xfrm>
        </p:grpSpPr>
        <p:sp>
          <p:nvSpPr>
            <p:cNvPr id="22" name="Rounded Rectangle 21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HĐ3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6709" y="2211601"/>
              <a:ext cx="76044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 smtClean="0"/>
                <a:t>Viết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hai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</a:t>
              </a:r>
              <a:r>
                <a:rPr lang="en-US" sz="2000" dirty="0" smtClean="0"/>
                <a:t> chia </a:t>
              </a:r>
              <a:r>
                <a:rPr lang="en-US" sz="2000" dirty="0" err="1" smtClean="0"/>
                <a:t>hết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5. </a:t>
              </a:r>
              <a:r>
                <a:rPr lang="en-US" sz="2000" dirty="0" err="1" smtClean="0"/>
                <a:t>Tổng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của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chúng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có</a:t>
              </a:r>
              <a:r>
                <a:rPr lang="en-US" sz="2000" dirty="0" smtClean="0"/>
                <a:t> chia </a:t>
              </a:r>
              <a:r>
                <a:rPr lang="en-US" sz="2000" dirty="0" err="1" smtClean="0"/>
                <a:t>hết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5 </a:t>
              </a:r>
              <a:r>
                <a:rPr lang="en-US" sz="2000" dirty="0" err="1" smtClean="0"/>
                <a:t>không</a:t>
              </a:r>
              <a:r>
                <a:rPr lang="en-US" sz="2000" dirty="0" smtClean="0"/>
                <a:t>?</a:t>
              </a:r>
              <a:endParaRPr lang="vi-VN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183" y="3644830"/>
            <a:ext cx="9044060" cy="567088"/>
            <a:chOff x="143736" y="2382636"/>
            <a:chExt cx="9044060" cy="567088"/>
          </a:xfrm>
        </p:grpSpPr>
        <p:sp>
          <p:nvSpPr>
            <p:cNvPr id="26" name="Rounded Rectangle 25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HĐ4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1712" y="2382636"/>
              <a:ext cx="8126084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000" dirty="0" smtClean="0"/>
                <a:t>Viết ba số chia hết cho 7. Tổng của chúng có chia hết cho 7 không?</a:t>
              </a:r>
              <a:endParaRPr lang="vi-VN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276709" y="3093841"/>
                <a:ext cx="59248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err="1" smtClean="0"/>
                  <a:t>Có</a:t>
                </a:r>
                <a:r>
                  <a:rPr lang="en-US" sz="2000" b="1" dirty="0" smtClean="0"/>
                  <a:t>: 15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5 ; 25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5</a:t>
                </a:r>
                <a:r>
                  <a:rPr lang="en-US" sz="2000" b="1" dirty="0"/>
                  <a:t> </a:t>
                </a:r>
                <a:r>
                  <a:rPr lang="nl-NL" sz="2000" b="1" dirty="0" smtClean="0"/>
                  <a:t>=&gt; </a:t>
                </a:r>
                <a:r>
                  <a:rPr lang="nl-NL" sz="2000" b="1" dirty="0"/>
                  <a:t>15 + 25 = 40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5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709" y="3093841"/>
                <a:ext cx="5924807" cy="400110"/>
              </a:xfrm>
              <a:prstGeom prst="rect">
                <a:avLst/>
              </a:prstGeom>
              <a:blipFill>
                <a:blip r:embed="rId4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486426" y="4464929"/>
                <a:ext cx="61315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b="1" dirty="0" smtClean="0"/>
                  <a:t>Có:  7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7 ; 14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7 ; 21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7</a:t>
                </a:r>
                <a:r>
                  <a:rPr lang="en-US" sz="2000" b="1" dirty="0"/>
                  <a:t> </a:t>
                </a:r>
                <a:r>
                  <a:rPr lang="nl-NL" sz="2000" b="1" dirty="0" smtClean="0"/>
                  <a:t>=&gt; </a:t>
                </a:r>
                <a:r>
                  <a:rPr lang="nl-NL" sz="2000" b="1" dirty="0"/>
                  <a:t>7 + 14 + 21 = 42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7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426" y="4464929"/>
                <a:ext cx="6131574" cy="400110"/>
              </a:xfrm>
              <a:prstGeom prst="rect">
                <a:avLst/>
              </a:prstGeom>
              <a:blipFill>
                <a:blip r:embed="rId5"/>
                <a:stretch>
                  <a:fillRect l="-1093" t="-6061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105065"/>
            <a:ext cx="9144000" cy="49362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b="34632"/>
          <a:stretch/>
        </p:blipFill>
        <p:spPr>
          <a:xfrm>
            <a:off x="6903756" y="652943"/>
            <a:ext cx="1201900" cy="64617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72768" y="1299119"/>
            <a:ext cx="6217920" cy="2791968"/>
          </a:xfrm>
          <a:prstGeom prst="roundRect">
            <a:avLst/>
          </a:prstGeom>
          <a:solidFill>
            <a:srgbClr val="16B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/>
          <p:cNvSpPr/>
          <p:nvPr/>
        </p:nvSpPr>
        <p:spPr>
          <a:xfrm>
            <a:off x="1036320" y="2201327"/>
            <a:ext cx="1072896" cy="987552"/>
          </a:xfrm>
          <a:prstGeom prst="ellipse">
            <a:avLst/>
          </a:prstGeom>
          <a:solidFill>
            <a:srgbClr val="16B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1257800" y="2420783"/>
            <a:ext cx="573024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2145792" y="1574095"/>
            <a:ext cx="498652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HOẠT ĐỘNG KHỞI ĐỘNG</a:t>
            </a:r>
            <a:endParaRPr lang="vi-VN" sz="4400" b="1" dirty="0">
              <a:solidFill>
                <a:schemeClr val="bg1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692920" y="368495"/>
            <a:ext cx="879848" cy="921152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96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733" y="1322721"/>
            <a:ext cx="4519857" cy="627784"/>
            <a:chOff x="39258" y="1304534"/>
            <a:chExt cx="4153180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3527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Trường</a:t>
              </a:r>
              <a:r>
                <a:rPr lang="en-US" sz="2400" b="1" dirty="0"/>
                <a:t> </a:t>
              </a:r>
              <a:r>
                <a:rPr lang="en-US" sz="2400" b="1" dirty="0" err="1"/>
                <a:t>hợp</a:t>
              </a:r>
              <a:r>
                <a:rPr lang="en-US" sz="2400" b="1" dirty="0"/>
                <a:t> chia </a:t>
              </a:r>
              <a:r>
                <a:rPr lang="en-US" sz="2400" b="1" dirty="0" err="1"/>
                <a:t>hết</a:t>
              </a:r>
              <a:endParaRPr lang="vi-VN" sz="2400" b="1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ounded Rectangle 27"/>
              <p:cNvSpPr/>
              <p:nvPr/>
            </p:nvSpPr>
            <p:spPr>
              <a:xfrm>
                <a:off x="293683" y="2018581"/>
                <a:ext cx="8932489" cy="2699057"/>
              </a:xfrm>
              <a:prstGeom prst="roundRect">
                <a:avLst/>
              </a:prstGeom>
              <a:solidFill>
                <a:srgbClr val="FBF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endParaRPr lang="nl-NL" sz="2400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2400" b="1" dirty="0" smtClean="0">
                    <a:solidFill>
                      <a:schemeClr val="tx1"/>
                    </a:solidFill>
                  </a:rPr>
                  <a:t>Tính chất 1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2400" dirty="0" smtClean="0">
                    <a:solidFill>
                      <a:schemeClr val="tx1"/>
                    </a:solidFill>
                  </a:rPr>
                  <a:t>Nếu tất cả các số hạng của một tổng đều chia hết cho cùng một số thì tổng chia hết cho số đó.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2400" dirty="0">
                    <a:solidFill>
                      <a:schemeClr val="tx1"/>
                    </a:solidFill>
                  </a:rPr>
                  <a:t>Nếu </a:t>
                </a:r>
                <a:r>
                  <a:rPr lang="nl-NL" sz="2400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b="1" dirty="0">
                    <a:solidFill>
                      <a:schemeClr val="tx1"/>
                    </a:solidFill>
                  </a:rPr>
                  <a:t> m </a:t>
                </a:r>
                <a:r>
                  <a:rPr lang="nl-NL" sz="2400" dirty="0">
                    <a:solidFill>
                      <a:schemeClr val="tx1"/>
                    </a:solidFill>
                  </a:rPr>
                  <a:t>và </a:t>
                </a:r>
                <a:r>
                  <a:rPr lang="nl-NL" sz="2400" b="1" dirty="0">
                    <a:solidFill>
                      <a:schemeClr val="tx1"/>
                    </a:solidFill>
                  </a:rPr>
                  <a:t>b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b="1" dirty="0">
                    <a:solidFill>
                      <a:schemeClr val="tx1"/>
                    </a:solidFill>
                  </a:rPr>
                  <a:t> m </a:t>
                </a:r>
                <a:r>
                  <a:rPr lang="nl-NL" sz="2400" dirty="0">
                    <a:solidFill>
                      <a:schemeClr val="tx1"/>
                    </a:solidFill>
                  </a:rPr>
                  <a:t>thì </a:t>
                </a:r>
                <a:r>
                  <a:rPr lang="nl-NL" sz="2400" b="1" dirty="0">
                    <a:solidFill>
                      <a:schemeClr val="tx1"/>
                    </a:solidFill>
                  </a:rPr>
                  <a:t>( </a:t>
                </a:r>
                <a:r>
                  <a:rPr lang="nl-NL" sz="2400" b="1" dirty="0" smtClean="0">
                    <a:solidFill>
                      <a:schemeClr val="tx1"/>
                    </a:solidFill>
                  </a:rPr>
                  <a:t>a + b</a:t>
                </a:r>
                <a:r>
                  <a:rPr lang="nl-NL" sz="2400" b="1" dirty="0">
                    <a:solidFill>
                      <a:schemeClr val="tx1"/>
                    </a:solidFill>
                  </a:rPr>
                  <a:t>) 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b="1" dirty="0">
                    <a:solidFill>
                      <a:schemeClr val="tx1"/>
                    </a:solidFill>
                  </a:rPr>
                  <a:t> m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2400" dirty="0">
                    <a:solidFill>
                      <a:schemeClr val="tx1"/>
                    </a:solidFill>
                  </a:rPr>
                  <a:t>Nếu </a:t>
                </a:r>
                <a:r>
                  <a:rPr lang="nl-NL" sz="2400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b="1" dirty="0">
                    <a:solidFill>
                      <a:schemeClr val="tx1"/>
                    </a:solidFill>
                  </a:rPr>
                  <a:t> m </a:t>
                </a:r>
                <a:r>
                  <a:rPr lang="nl-NL" sz="2400" dirty="0">
                    <a:solidFill>
                      <a:schemeClr val="tx1"/>
                    </a:solidFill>
                  </a:rPr>
                  <a:t>và </a:t>
                </a:r>
                <a:r>
                  <a:rPr lang="nl-NL" sz="2400" b="1" dirty="0">
                    <a:solidFill>
                      <a:schemeClr val="tx1"/>
                    </a:solidFill>
                  </a:rPr>
                  <a:t>b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b="1" dirty="0">
                    <a:solidFill>
                      <a:schemeClr val="tx1"/>
                    </a:solidFill>
                  </a:rPr>
                  <a:t> m </a:t>
                </a:r>
                <a:r>
                  <a:rPr lang="nl-NL" sz="2400" dirty="0">
                    <a:solidFill>
                      <a:schemeClr val="tx1"/>
                    </a:solidFill>
                  </a:rPr>
                  <a:t>và </a:t>
                </a:r>
                <a:r>
                  <a:rPr lang="nl-NL" sz="2400" b="1" dirty="0">
                    <a:solidFill>
                      <a:schemeClr val="tx1"/>
                    </a:solidFill>
                  </a:rPr>
                  <a:t>c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b="1" dirty="0">
                    <a:solidFill>
                      <a:schemeClr val="tx1"/>
                    </a:solidFill>
                  </a:rPr>
                  <a:t> m </a:t>
                </a:r>
                <a:r>
                  <a:rPr lang="nl-NL" sz="2400" dirty="0">
                    <a:solidFill>
                      <a:schemeClr val="tx1"/>
                    </a:solidFill>
                  </a:rPr>
                  <a:t>thì </a:t>
                </a:r>
                <a:r>
                  <a:rPr lang="nl-NL" sz="2400" b="1" dirty="0">
                    <a:solidFill>
                      <a:schemeClr val="tx1"/>
                    </a:solidFill>
                  </a:rPr>
                  <a:t>( a + b + c)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b="1" dirty="0">
                    <a:solidFill>
                      <a:schemeClr val="tx1"/>
                    </a:solidFill>
                  </a:rPr>
                  <a:t> m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83" y="2018581"/>
                <a:ext cx="8932489" cy="2699057"/>
              </a:xfrm>
              <a:prstGeom prst="roundRect">
                <a:avLst/>
              </a:prstGeom>
              <a:blipFill>
                <a:blip r:embed="rId3"/>
                <a:stretch>
                  <a:fillRect b="-54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allAtOnce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733" y="1322721"/>
            <a:ext cx="4519857" cy="627784"/>
            <a:chOff x="39258" y="1304534"/>
            <a:chExt cx="4153180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3527011" cy="51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Trường</a:t>
              </a:r>
              <a:r>
                <a:rPr lang="en-US" sz="2800" b="1" dirty="0"/>
                <a:t> </a:t>
              </a:r>
              <a:r>
                <a:rPr lang="en-US" sz="2800" b="1" dirty="0" err="1"/>
                <a:t>hợp</a:t>
              </a:r>
              <a:r>
                <a:rPr lang="en-US" sz="2800" b="1" dirty="0"/>
                <a:t> chia </a:t>
              </a:r>
              <a:r>
                <a:rPr lang="en-US" sz="2800" b="1" dirty="0" err="1"/>
                <a:t>hết</a:t>
              </a:r>
              <a:endParaRPr lang="vi-VN" sz="28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683" y="2249080"/>
            <a:ext cx="833273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/>
              <a:t>Chú ý: </a:t>
            </a:r>
            <a:r>
              <a:rPr lang="nl-NL" sz="2800" dirty="0"/>
              <a:t>Tính chất 1 cũng đúng với một </a:t>
            </a:r>
            <a:r>
              <a:rPr lang="nl-NL" sz="2800" dirty="0" smtClean="0"/>
              <a:t>hiệu. 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0031" y="3194782"/>
                <a:ext cx="75736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u="sng" dirty="0" smtClean="0"/>
                  <a:t>VD:</a:t>
                </a:r>
                <a:r>
                  <a:rPr lang="en-US" sz="2800" i="1" dirty="0" smtClean="0"/>
                  <a:t> 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Có</a:t>
                </a:r>
                <a:r>
                  <a:rPr lang="en-US" sz="2800" dirty="0" smtClean="0"/>
                  <a:t>: </a:t>
                </a:r>
                <a:r>
                  <a:rPr lang="nl-NL" sz="2800" dirty="0" smtClean="0"/>
                  <a:t>30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/>
                  <a:t> 3 và 18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/>
                  <a:t> </a:t>
                </a:r>
                <a:r>
                  <a:rPr lang="nl-NL" sz="2800" dirty="0" smtClean="0"/>
                  <a:t>3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1" y="3194782"/>
                <a:ext cx="7573608" cy="523220"/>
              </a:xfrm>
              <a:prstGeom prst="rect">
                <a:avLst/>
              </a:prstGeom>
              <a:blipFill>
                <a:blip r:embed="rId3"/>
                <a:stretch>
                  <a:fillRect l="-1691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45231" y="3903507"/>
                <a:ext cx="2855269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dirty="0">
                    <a:latin typeface="+mn-lt"/>
                    <a:ea typeface="Calibri" panose="020F0502020204030204" pitchFamily="34" charset="0"/>
                  </a:rPr>
                  <a:t> =&gt; ( 30 – 18)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nl-NL" sz="2800" dirty="0">
                    <a:latin typeface="+mn-lt"/>
                    <a:ea typeface="Calibri" panose="020F0502020204030204" pitchFamily="34" charset="0"/>
                  </a:rPr>
                  <a:t> 3</a:t>
                </a:r>
                <a:endParaRPr lang="en-US" sz="2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231" y="3903507"/>
                <a:ext cx="2855269" cy="738664"/>
              </a:xfrm>
              <a:prstGeom prst="rect">
                <a:avLst/>
              </a:prstGeom>
              <a:blipFill>
                <a:blip r:embed="rId4"/>
                <a:stretch>
                  <a:fillRect l="-855" r="-3419" b="-106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4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P spid="4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23" y="1189376"/>
            <a:ext cx="2415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B050"/>
                </a:solidFill>
              </a:rPr>
              <a:t>Luyện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tập</a:t>
            </a:r>
            <a:r>
              <a:rPr lang="en-US" sz="2400" b="1" dirty="0" smtClean="0">
                <a:solidFill>
                  <a:srgbClr val="00B050"/>
                </a:solidFill>
              </a:rPr>
              <a:t> 2:</a:t>
            </a:r>
            <a:endParaRPr lang="vi-VN" sz="24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23" y="1558119"/>
            <a:ext cx="869542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thực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phép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tính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hãy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biết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24 + 48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chia </a:t>
            </a:r>
            <a:r>
              <a:rPr lang="en-US" sz="2400" dirty="0" err="1" smtClean="0">
                <a:solidFill>
                  <a:schemeClr val="tx1"/>
                </a:solidFill>
              </a:rPr>
              <a:t>hết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4 </a:t>
            </a:r>
            <a:r>
              <a:rPr lang="en-US" sz="2400" dirty="0" err="1" smtClean="0">
                <a:solidFill>
                  <a:schemeClr val="tx1"/>
                </a:solidFill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Vì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sao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48 + 12 – 36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chia </a:t>
            </a:r>
            <a:r>
              <a:rPr lang="en-US" sz="2400" dirty="0" err="1" smtClean="0">
                <a:solidFill>
                  <a:schemeClr val="tx1"/>
                </a:solidFill>
              </a:rPr>
              <a:t>hết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6 </a:t>
            </a:r>
            <a:r>
              <a:rPr lang="en-US" sz="2400" dirty="0" err="1" smtClean="0">
                <a:solidFill>
                  <a:schemeClr val="tx1"/>
                </a:solidFill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</a:rPr>
              <a:t>? </a:t>
            </a:r>
            <a:r>
              <a:rPr lang="en-US" sz="2400" dirty="0" err="1" smtClean="0">
                <a:solidFill>
                  <a:schemeClr val="tx1"/>
                </a:solidFill>
              </a:rPr>
              <a:t>Vì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sao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32109" y="3429490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305930" y="3749944"/>
                <a:ext cx="73717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smtClean="0"/>
                  <a:t>a) </a:t>
                </a:r>
                <a:r>
                  <a:rPr lang="nl-NL" sz="2400" dirty="0"/>
                  <a:t>Vì</a:t>
                </a:r>
                <a:r>
                  <a:rPr lang="nl-NL" sz="2400" dirty="0" smtClean="0"/>
                  <a:t>:</a:t>
                </a:r>
                <a:r>
                  <a:rPr lang="nl-NL" sz="2400" dirty="0" smtClean="0"/>
                  <a:t> 24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⋮ </m:t>
                    </m:r>
                  </m:oMath>
                </a14:m>
                <a:r>
                  <a:rPr lang="en-US" sz="2400" dirty="0" smtClean="0"/>
                  <a:t>4 </a:t>
                </a:r>
                <a:r>
                  <a:rPr lang="en-US" sz="2400" dirty="0" smtClean="0"/>
                  <a:t>;</a:t>
                </a:r>
                <a:r>
                  <a:rPr lang="en-US" sz="2400" dirty="0" smtClean="0"/>
                  <a:t> 48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⋮ </m:t>
                    </m:r>
                  </m:oMath>
                </a14:m>
                <a:r>
                  <a:rPr lang="en-US" sz="2400" dirty="0" smtClean="0"/>
                  <a:t>4 </a:t>
                </a:r>
                <a:r>
                  <a:rPr lang="en-US" sz="2400" dirty="0" smtClean="0"/>
                  <a:t>=&gt;  </a:t>
                </a:r>
                <a:r>
                  <a:rPr lang="nl-NL" sz="2400" dirty="0"/>
                  <a:t>(24 + 48) </a:t>
                </a:r>
                <a14:m>
                  <m:oMath xmlns:m="http://schemas.openxmlformats.org/officeDocument/2006/math">
                    <m:r>
                      <a:rPr lang="nl-NL" sz="24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</a:t>
                </a:r>
                <a:r>
                  <a:rPr lang="nl-NL" sz="2400" dirty="0" smtClean="0"/>
                  <a:t>4</a:t>
                </a:r>
                <a:endParaRPr lang="en-US" sz="24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30" y="3749944"/>
                <a:ext cx="7371782" cy="646331"/>
              </a:xfrm>
              <a:prstGeom prst="rect">
                <a:avLst/>
              </a:prstGeom>
              <a:blipFill>
                <a:blip r:embed="rId2"/>
                <a:stretch>
                  <a:fillRect l="-1241" b="-113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6218" y="4310050"/>
                <a:ext cx="8386987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nl-NL" sz="2400" dirty="0"/>
                  <a:t>Vì</a:t>
                </a:r>
                <a:r>
                  <a:rPr lang="nl-NL" sz="2400" dirty="0" smtClean="0"/>
                  <a:t>: </a:t>
                </a:r>
                <a:r>
                  <a:rPr lang="nl-NL" sz="2400" dirty="0"/>
                  <a:t>48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</a:t>
                </a:r>
                <a:r>
                  <a:rPr lang="nl-NL" sz="2400" dirty="0" smtClean="0"/>
                  <a:t>6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; </a:t>
                </a:r>
                <a:r>
                  <a:rPr lang="nl-NL" sz="2400" dirty="0" smtClean="0"/>
                  <a:t>12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</a:t>
                </a:r>
                <a:r>
                  <a:rPr lang="nl-NL" sz="2400" dirty="0" smtClean="0"/>
                  <a:t>6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; </a:t>
                </a:r>
                <a:r>
                  <a:rPr lang="nl-NL" sz="2400" dirty="0" smtClean="0"/>
                  <a:t>36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</a:t>
                </a:r>
                <a:r>
                  <a:rPr lang="nl-NL" sz="2400" dirty="0" smtClean="0"/>
                  <a:t>6  =&gt; </a:t>
                </a:r>
                <a:r>
                  <a:rPr lang="nl-NL" sz="2400" dirty="0"/>
                  <a:t>( 48 + 12 - 36 )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</a:t>
                </a:r>
                <a:r>
                  <a:rPr lang="nl-NL" sz="2400" dirty="0" smtClean="0"/>
                  <a:t>6</a:t>
                </a:r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18" y="4310050"/>
                <a:ext cx="8386987" cy="577850"/>
              </a:xfrm>
              <a:prstGeom prst="rect">
                <a:avLst/>
              </a:prstGeom>
              <a:blipFill>
                <a:blip r:embed="rId3"/>
                <a:stretch>
                  <a:fillRect l="-1090" b="-2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allAtOnce"/>
      <p:bldP spid="27" grpId="0"/>
      <p:bldP spid="29" grpId="0"/>
      <p:bldP spid="30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8586" y="1390797"/>
            <a:ext cx="5961444" cy="627784"/>
            <a:chOff x="39258" y="1304534"/>
            <a:chExt cx="5477817" cy="61711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5427" y="1380226"/>
              <a:ext cx="4851648" cy="45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Trường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hợp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không</a:t>
              </a:r>
              <a:r>
                <a:rPr lang="en-US" sz="2400" b="1" dirty="0" smtClean="0"/>
                <a:t> chia </a:t>
              </a:r>
              <a:r>
                <a:rPr lang="en-US" sz="2400" b="1" dirty="0" err="1" smtClean="0"/>
                <a:t>hết</a:t>
              </a:r>
              <a:endParaRPr lang="vi-VN" sz="24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3736" y="2018581"/>
            <a:ext cx="8737377" cy="1015663"/>
            <a:chOff x="143736" y="2211601"/>
            <a:chExt cx="8737377" cy="1015663"/>
          </a:xfrm>
        </p:grpSpPr>
        <p:sp>
          <p:nvSpPr>
            <p:cNvPr id="22" name="Rounded Rectangle 21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HĐ5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6709" y="2211601"/>
              <a:ext cx="76044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 smtClean="0"/>
                <a:t>Hãy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viết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hai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trong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đó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một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</a:t>
              </a:r>
              <a:r>
                <a:rPr lang="en-US" sz="2000" dirty="0" smtClean="0"/>
                <a:t> chia </a:t>
              </a:r>
              <a:r>
                <a:rPr lang="en-US" sz="2000" dirty="0" err="1" smtClean="0"/>
                <a:t>hết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5 </a:t>
              </a:r>
              <a:r>
                <a:rPr lang="en-US" sz="2000" dirty="0" err="1" smtClean="0"/>
                <a:t>và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còn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lại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không</a:t>
              </a:r>
              <a:r>
                <a:rPr lang="en-US" sz="2000" dirty="0" smtClean="0"/>
                <a:t> chia </a:t>
              </a:r>
              <a:r>
                <a:rPr lang="en-US" sz="2000" dirty="0" err="1" smtClean="0"/>
                <a:t>hết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5. </a:t>
              </a:r>
              <a:r>
                <a:rPr lang="en-US" sz="2000" dirty="0" err="1" smtClean="0"/>
                <a:t>Tổng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của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chúng</a:t>
              </a:r>
              <a:r>
                <a:rPr lang="en-US" sz="2000" dirty="0" smtClean="0"/>
                <a:t> chia </a:t>
              </a:r>
              <a:r>
                <a:rPr lang="en-US" sz="2000" dirty="0" err="1" smtClean="0"/>
                <a:t>hết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5 </a:t>
              </a:r>
              <a:r>
                <a:rPr lang="en-US" sz="2000" dirty="0" err="1" smtClean="0"/>
                <a:t>không</a:t>
              </a:r>
              <a:r>
                <a:rPr lang="en-US" sz="2000" dirty="0" smtClean="0"/>
                <a:t>?</a:t>
              </a:r>
              <a:endParaRPr lang="vi-VN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9940" y="3528512"/>
            <a:ext cx="9044060" cy="1015663"/>
            <a:chOff x="143736" y="2382636"/>
            <a:chExt cx="9044060" cy="1015663"/>
          </a:xfrm>
        </p:grpSpPr>
        <p:sp>
          <p:nvSpPr>
            <p:cNvPr id="26" name="Rounded Rectangle 25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HĐ6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1712" y="2382636"/>
              <a:ext cx="81260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000" dirty="0" smtClean="0"/>
                <a:t>Hãy viết ba số, trong đó hai số chia hết cho 4 và số còn lại không chia hết cho 4. Tổng của chúng có chia hết cho 4 không?</a:t>
              </a:r>
              <a:endParaRPr lang="vi-VN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276709" y="3093841"/>
                <a:ext cx="59248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err="1" smtClean="0"/>
                  <a:t>Có</a:t>
                </a:r>
                <a:r>
                  <a:rPr lang="en-US" sz="2000" b="1" dirty="0" smtClean="0"/>
                  <a:t>: 10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5 ; </a:t>
                </a:r>
                <a:r>
                  <a:rPr lang="nl-NL" sz="2000" b="1" dirty="0" smtClean="0"/>
                  <a:t>9</a:t>
                </a:r>
                <a:r>
                  <a:rPr lang="vi-VN" sz="2000" dirty="0">
                    <a:solidFill>
                      <a:schemeClr val="tx1"/>
                    </a:solidFill>
                  </a:rPr>
                  <a:t> ⋮̸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/>
                  <a:t>5</a:t>
                </a:r>
                <a:r>
                  <a:rPr lang="en-US" sz="2000" b="1" dirty="0" smtClean="0"/>
                  <a:t> </a:t>
                </a:r>
                <a:r>
                  <a:rPr lang="nl-NL" sz="2000" b="1" dirty="0" smtClean="0"/>
                  <a:t>=&gt; 10 </a:t>
                </a:r>
                <a:r>
                  <a:rPr lang="nl-NL" sz="2000" b="1" dirty="0"/>
                  <a:t>+ </a:t>
                </a:r>
                <a:r>
                  <a:rPr lang="nl-NL" sz="2000" b="1" dirty="0" smtClean="0"/>
                  <a:t>9 </a:t>
                </a:r>
                <a:r>
                  <a:rPr lang="nl-NL" sz="2000" b="1" dirty="0"/>
                  <a:t>= </a:t>
                </a:r>
                <a:r>
                  <a:rPr lang="nl-NL" sz="2000" b="1" dirty="0" smtClean="0"/>
                  <a:t>19 </a:t>
                </a:r>
                <a:r>
                  <a:rPr lang="vi-VN" sz="2000" dirty="0">
                    <a:solidFill>
                      <a:schemeClr val="tx1"/>
                    </a:solidFill>
                  </a:rPr>
                  <a:t> ⋮̸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/>
                  <a:t>5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709" y="3093841"/>
                <a:ext cx="5924807" cy="400110"/>
              </a:xfrm>
              <a:prstGeom prst="rect">
                <a:avLst/>
              </a:prstGeom>
              <a:blipFill>
                <a:blip r:embed="rId4"/>
                <a:stretch>
                  <a:fillRect t="-9231" b="-2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486426" y="4551990"/>
                <a:ext cx="61315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b="1" dirty="0" smtClean="0"/>
                  <a:t>Có:  8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4 </a:t>
                </a:r>
                <a:r>
                  <a:rPr lang="nl-NL" sz="2000" b="1" dirty="0"/>
                  <a:t>; </a:t>
                </a:r>
                <a:r>
                  <a:rPr lang="nl-NL" sz="2000" b="1" dirty="0" smtClean="0"/>
                  <a:t>4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4 </a:t>
                </a:r>
                <a:r>
                  <a:rPr lang="nl-NL" sz="2000" b="1" dirty="0"/>
                  <a:t>; </a:t>
                </a:r>
                <a:r>
                  <a:rPr lang="nl-NL" sz="2000" b="1" dirty="0" smtClean="0"/>
                  <a:t>10 </a:t>
                </a:r>
                <a:r>
                  <a:rPr lang="vi-VN" sz="20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/>
                  <a:t>4</a:t>
                </a:r>
                <a:r>
                  <a:rPr lang="en-US" sz="2000" b="1" dirty="0" smtClean="0"/>
                  <a:t> </a:t>
                </a:r>
                <a:r>
                  <a:rPr lang="nl-NL" sz="2000" b="1" dirty="0" smtClean="0"/>
                  <a:t>=&gt; 8 </a:t>
                </a:r>
                <a:r>
                  <a:rPr lang="nl-NL" sz="2000" b="1" dirty="0"/>
                  <a:t>+ </a:t>
                </a:r>
                <a:r>
                  <a:rPr lang="nl-NL" sz="2000" b="1" dirty="0" smtClean="0"/>
                  <a:t>4 </a:t>
                </a:r>
                <a:r>
                  <a:rPr lang="nl-NL" sz="2000" b="1" dirty="0"/>
                  <a:t>+ </a:t>
                </a:r>
                <a:r>
                  <a:rPr lang="nl-NL" sz="2000" b="1" dirty="0" smtClean="0"/>
                  <a:t>10 </a:t>
                </a:r>
                <a:r>
                  <a:rPr lang="nl-NL" sz="2000" b="1" dirty="0"/>
                  <a:t>= </a:t>
                </a:r>
                <a:r>
                  <a:rPr lang="nl-NL" sz="2000" b="1" dirty="0" smtClean="0"/>
                  <a:t>22 </a:t>
                </a:r>
                <a:r>
                  <a:rPr lang="vi-VN" sz="2000" dirty="0">
                    <a:solidFill>
                      <a:schemeClr val="tx1"/>
                    </a:solidFill>
                  </a:rPr>
                  <a:t> ⋮̸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4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426" y="4551990"/>
                <a:ext cx="6131574" cy="400110"/>
              </a:xfrm>
              <a:prstGeom prst="rect">
                <a:avLst/>
              </a:prstGeom>
              <a:blipFill>
                <a:blip r:embed="rId5"/>
                <a:stretch>
                  <a:fillRect l="-1093" t="-9231" b="-2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96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733" y="1322721"/>
            <a:ext cx="5507229" cy="627784"/>
            <a:chOff x="39258" y="1304534"/>
            <a:chExt cx="5060451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4434282" cy="45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Trường</a:t>
              </a:r>
              <a:r>
                <a:rPr lang="en-US" sz="2400" b="1" dirty="0"/>
                <a:t> </a:t>
              </a:r>
              <a:r>
                <a:rPr lang="en-US" sz="2400" b="1" dirty="0" err="1" smtClean="0"/>
                <a:t>hợp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không</a:t>
              </a:r>
              <a:r>
                <a:rPr lang="en-US" sz="2400" b="1" dirty="0" smtClean="0"/>
                <a:t> </a:t>
              </a:r>
              <a:r>
                <a:rPr lang="en-US" sz="2400" b="1" dirty="0"/>
                <a:t>chia </a:t>
              </a:r>
              <a:r>
                <a:rPr lang="en-US" sz="2400" b="1" dirty="0" err="1"/>
                <a:t>hết</a:t>
              </a:r>
              <a:endParaRPr lang="vi-VN" sz="2400" b="1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ounded Rectangle 27"/>
              <p:cNvSpPr/>
              <p:nvPr/>
            </p:nvSpPr>
            <p:spPr>
              <a:xfrm>
                <a:off x="172911" y="2095243"/>
                <a:ext cx="8932489" cy="2699057"/>
              </a:xfrm>
              <a:prstGeom prst="roundRect">
                <a:avLst/>
              </a:prstGeom>
              <a:solidFill>
                <a:srgbClr val="FBF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endParaRPr lang="nl-NL" sz="2000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2000" b="1" dirty="0" smtClean="0">
                    <a:solidFill>
                      <a:schemeClr val="tx1"/>
                    </a:solidFill>
                  </a:rPr>
                  <a:t>Tính chất 2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2000" dirty="0" smtClean="0">
                    <a:solidFill>
                      <a:schemeClr val="tx1"/>
                    </a:solidFill>
                  </a:rPr>
                  <a:t>Nếu tất cả các số hạng của một tổng không chia hết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hạng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còn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lại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đều</a:t>
                </a:r>
                <a:r>
                  <a:rPr lang="en-US" sz="2000" dirty="0">
                    <a:solidFill>
                      <a:schemeClr val="tx1"/>
                    </a:solidFill>
                  </a:rPr>
                  <a:t> chia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hết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tổng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không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chia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hết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  <a:endParaRPr lang="nl-NL" sz="2000" dirty="0" smtClean="0">
                  <a:solidFill>
                    <a:schemeClr val="tx1"/>
                  </a:solidFill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2000" dirty="0">
                    <a:solidFill>
                      <a:schemeClr val="tx1"/>
                    </a:solidFill>
                  </a:rPr>
                  <a:t>Nếu </a:t>
                </a:r>
                <a:r>
                  <a:rPr lang="nl-NL" sz="2000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 m </a:t>
                </a:r>
                <a:r>
                  <a:rPr lang="nl-NL" sz="2000" dirty="0">
                    <a:solidFill>
                      <a:schemeClr val="tx1"/>
                    </a:solidFill>
                  </a:rPr>
                  <a:t>và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vi-VN" sz="2000" b="1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m </a:t>
                </a:r>
                <a:r>
                  <a:rPr lang="nl-NL" sz="2000" dirty="0">
                    <a:solidFill>
                      <a:schemeClr val="tx1"/>
                    </a:solidFill>
                  </a:rPr>
                  <a:t>thì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(a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+ b) </a:t>
                </a:r>
                <a:r>
                  <a:rPr lang="vi-VN" sz="2000" b="1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m</a:t>
                </a:r>
                <a:endParaRPr lang="en-US" sz="2000" b="1" dirty="0">
                  <a:solidFill>
                    <a:schemeClr val="tx1"/>
                  </a:solidFill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2000" dirty="0">
                    <a:solidFill>
                      <a:schemeClr val="tx1"/>
                    </a:solidFill>
                  </a:rPr>
                  <a:t>Nếu </a:t>
                </a:r>
                <a:r>
                  <a:rPr lang="nl-NL" sz="2000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 m </a:t>
                </a:r>
                <a:r>
                  <a:rPr lang="nl-NL" sz="2000" dirty="0">
                    <a:solidFill>
                      <a:schemeClr val="tx1"/>
                    </a:solidFill>
                  </a:rPr>
                  <a:t>và </a:t>
                </a:r>
                <a:r>
                  <a:rPr lang="nl-NL" sz="2000" b="1" dirty="0">
                    <a:solidFill>
                      <a:schemeClr val="tx1"/>
                    </a:solidFill>
                  </a:rPr>
                  <a:t>b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 m </a:t>
                </a:r>
                <a:r>
                  <a:rPr lang="nl-NL" sz="2000" dirty="0">
                    <a:solidFill>
                      <a:schemeClr val="tx1"/>
                    </a:solidFill>
                  </a:rPr>
                  <a:t>và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c</a:t>
                </a:r>
                <a:r>
                  <a:rPr lang="vi-VN" sz="2000" b="1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m </a:t>
                </a:r>
                <a:r>
                  <a:rPr lang="nl-NL" sz="2000" dirty="0">
                    <a:solidFill>
                      <a:schemeClr val="tx1"/>
                    </a:solidFill>
                  </a:rPr>
                  <a:t>thì </a:t>
                </a:r>
                <a:r>
                  <a:rPr lang="nl-NL" sz="2000" b="1" dirty="0">
                    <a:solidFill>
                      <a:schemeClr val="tx1"/>
                    </a:solidFill>
                  </a:rPr>
                  <a:t>( a + b + c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) </a:t>
                </a:r>
                <a:r>
                  <a:rPr lang="vi-VN" sz="2000" b="1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m</a:t>
                </a:r>
                <a:endParaRPr lang="en-US" sz="2000" b="1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11" y="2095243"/>
                <a:ext cx="8932489" cy="2699057"/>
              </a:xfrm>
              <a:prstGeom prst="roundRect">
                <a:avLst/>
              </a:prstGeom>
              <a:blipFill>
                <a:blip r:embed="rId3"/>
                <a:stretch>
                  <a:fillRect t="-226" b="-47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5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allAtOnce" animBg="1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733" y="1322721"/>
            <a:ext cx="6273915" cy="627784"/>
            <a:chOff x="39258" y="1304534"/>
            <a:chExt cx="5764939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5138770" cy="51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Trường</a:t>
              </a:r>
              <a:r>
                <a:rPr lang="en-US" sz="2800" b="1" dirty="0"/>
                <a:t> </a:t>
              </a:r>
              <a:r>
                <a:rPr lang="en-US" sz="2800" b="1" dirty="0" err="1" smtClean="0"/>
                <a:t>hợp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không</a:t>
              </a:r>
              <a:r>
                <a:rPr lang="en-US" sz="2800" b="1" dirty="0" smtClean="0"/>
                <a:t> </a:t>
              </a:r>
              <a:r>
                <a:rPr lang="en-US" sz="2800" b="1" dirty="0"/>
                <a:t>chia </a:t>
              </a:r>
              <a:r>
                <a:rPr lang="en-US" sz="2800" b="1" dirty="0" err="1"/>
                <a:t>hết</a:t>
              </a:r>
              <a:endParaRPr lang="vi-VN" sz="28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683" y="2249080"/>
            <a:ext cx="833273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/>
              <a:t>Chú ý: </a:t>
            </a:r>
            <a:r>
              <a:rPr lang="nl-NL" sz="2800" dirty="0"/>
              <a:t>Tính chất </a:t>
            </a:r>
            <a:r>
              <a:rPr lang="nl-NL" sz="2800" dirty="0" smtClean="0"/>
              <a:t>2 </a:t>
            </a:r>
            <a:r>
              <a:rPr lang="nl-NL" sz="2800" dirty="0"/>
              <a:t>cũng đúng với một </a:t>
            </a:r>
            <a:r>
              <a:rPr lang="nl-NL" sz="2800" dirty="0" smtClean="0"/>
              <a:t>hiệu. 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0031" y="3194782"/>
                <a:ext cx="75736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u="sng" dirty="0" smtClean="0"/>
                  <a:t>VD:</a:t>
                </a:r>
                <a:r>
                  <a:rPr lang="en-US" sz="2800" i="1" dirty="0" smtClean="0"/>
                  <a:t> 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Có</a:t>
                </a:r>
                <a:r>
                  <a:rPr lang="en-US" sz="2800" dirty="0" smtClean="0"/>
                  <a:t>: </a:t>
                </a:r>
                <a:r>
                  <a:rPr lang="nl-NL" sz="2800" dirty="0" smtClean="0"/>
                  <a:t>45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/>
                  <a:t> </a:t>
                </a:r>
                <a:r>
                  <a:rPr lang="nl-NL" sz="2800" dirty="0" smtClean="0"/>
                  <a:t>5 </a:t>
                </a:r>
                <a:r>
                  <a:rPr lang="nl-NL" sz="2800" dirty="0"/>
                  <a:t>và </a:t>
                </a:r>
                <a:r>
                  <a:rPr lang="nl-NL" sz="2800" dirty="0" smtClean="0"/>
                  <a:t>7 </a:t>
                </a:r>
                <a:r>
                  <a:rPr lang="vi-VN" sz="2800" dirty="0">
                    <a:solidFill>
                      <a:schemeClr val="tx1"/>
                    </a:solidFill>
                  </a:rPr>
                  <a:t>⋮̸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5 =&gt; (45 -7) </a:t>
                </a:r>
                <a:r>
                  <a:rPr lang="vi-VN" sz="2800" dirty="0">
                    <a:solidFill>
                      <a:schemeClr val="tx1"/>
                    </a:solidFill>
                  </a:rPr>
                  <a:t>⋮̸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nl-NL" sz="2800" dirty="0" smtClean="0">
                    <a:solidFill>
                      <a:schemeClr val="tx1"/>
                    </a:solidFill>
                  </a:rPr>
                  <a:t>5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1" y="3194782"/>
                <a:ext cx="7573608" cy="954107"/>
              </a:xfrm>
              <a:prstGeom prst="rect">
                <a:avLst/>
              </a:prstGeom>
              <a:blipFill>
                <a:blip r:embed="rId3"/>
                <a:stretch>
                  <a:fillRect l="-1691" t="-63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45231" y="3903507"/>
                <a:ext cx="5559418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dirty="0" smtClean="0">
                    <a:latin typeface="+mn-lt"/>
                    <a:ea typeface="Calibri" panose="020F0502020204030204" pitchFamily="34" charset="0"/>
                  </a:rPr>
                  <a:t>15 </a:t>
                </a:r>
                <a:r>
                  <a:rPr lang="vi-VN" sz="28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4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và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8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/>
                  <a:t> </a:t>
                </a:r>
                <a:r>
                  <a:rPr lang="nl-NL" sz="2800" dirty="0" smtClean="0"/>
                  <a:t>4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=&gt; ( 15 – 8) </a:t>
                </a:r>
                <a:r>
                  <a:rPr lang="vi-VN" sz="2800" dirty="0">
                    <a:solidFill>
                      <a:schemeClr val="tx1"/>
                    </a:solidFill>
                  </a:rPr>
                  <a:t>⋮̸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4</a:t>
                </a:r>
                <a:endParaRPr lang="en-US" sz="2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231" y="3903507"/>
                <a:ext cx="5559418" cy="658835"/>
              </a:xfrm>
              <a:prstGeom prst="rect">
                <a:avLst/>
              </a:prstGeom>
              <a:blipFill>
                <a:blip r:embed="rId4"/>
                <a:stretch>
                  <a:fillRect l="-2193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33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P spid="4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0" y="2116283"/>
            <a:ext cx="3312527" cy="1424740"/>
          </a:xfrm>
          <a:prstGeom prst="wedgeRoundRectCallout">
            <a:avLst>
              <a:gd name="adj1" fmla="val -33004"/>
              <a:gd name="adj2" fmla="val 8281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Hai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không</a:t>
            </a:r>
            <a:r>
              <a:rPr lang="en-US" sz="2000" dirty="0" smtClean="0">
                <a:solidFill>
                  <a:schemeClr val="tx1"/>
                </a:solidFill>
              </a:rPr>
              <a:t> chia </a:t>
            </a:r>
            <a:r>
              <a:rPr lang="en-US" sz="2000" dirty="0" err="1" smtClean="0">
                <a:solidFill>
                  <a:schemeClr val="tx1"/>
                </a:solidFill>
              </a:rPr>
              <a:t>hết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cho</a:t>
            </a:r>
            <a:r>
              <a:rPr lang="en-US" sz="2000" dirty="0" smtClean="0">
                <a:solidFill>
                  <a:schemeClr val="tx1"/>
                </a:solidFill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</a:rPr>
              <a:t>thì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tổng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chúng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cũng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không</a:t>
            </a:r>
            <a:r>
              <a:rPr lang="en-US" sz="2000" dirty="0" smtClean="0">
                <a:solidFill>
                  <a:schemeClr val="tx1"/>
                </a:solidFill>
              </a:rPr>
              <a:t> chia </a:t>
            </a:r>
            <a:r>
              <a:rPr lang="en-US" sz="2000" dirty="0" err="1" smtClean="0">
                <a:solidFill>
                  <a:schemeClr val="tx1"/>
                </a:solidFill>
              </a:rPr>
              <a:t>hết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cho</a:t>
            </a:r>
            <a:r>
              <a:rPr lang="en-US" sz="2000" dirty="0" smtClean="0">
                <a:solidFill>
                  <a:schemeClr val="tx1"/>
                </a:solidFill>
              </a:rPr>
              <a:t> 4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5084239" y="2109992"/>
            <a:ext cx="3708724" cy="655607"/>
          </a:xfrm>
          <a:prstGeom prst="wedgeRoundRectCallout">
            <a:avLst>
              <a:gd name="adj1" fmla="val 20437"/>
              <a:gd name="adj2" fmla="val 14777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Tớ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thấy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không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đúng</a:t>
            </a:r>
            <a:endParaRPr lang="vi-VN" sz="2000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3" y="3894825"/>
            <a:ext cx="847725" cy="10572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875" y="3394245"/>
            <a:ext cx="885825" cy="914400"/>
          </a:xfrm>
          <a:prstGeom prst="rect">
            <a:avLst/>
          </a:prstGeom>
        </p:spPr>
      </p:pic>
      <p:sp>
        <p:nvSpPr>
          <p:cNvPr id="27" name="Cloud Callout 26"/>
          <p:cNvSpPr/>
          <p:nvPr/>
        </p:nvSpPr>
        <p:spPr>
          <a:xfrm>
            <a:off x="3282641" y="2786649"/>
            <a:ext cx="3386901" cy="914400"/>
          </a:xfrm>
          <a:prstGeom prst="cloudCallout">
            <a:avLst>
              <a:gd name="adj1" fmla="val -9116"/>
              <a:gd name="adj2" fmla="val 889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002060"/>
                </a:solidFill>
              </a:rPr>
              <a:t>Còn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thì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sao</a:t>
            </a:r>
            <a:r>
              <a:rPr lang="en-US" sz="2000" dirty="0" smtClean="0">
                <a:solidFill>
                  <a:srgbClr val="002060"/>
                </a:solidFill>
              </a:rPr>
              <a:t>?</a:t>
            </a:r>
            <a:endParaRPr lang="vi-VN" sz="2000" dirty="0">
              <a:solidFill>
                <a:srgbClr val="00206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688" y="3997812"/>
            <a:ext cx="1524000" cy="111442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032795" y="1171906"/>
            <a:ext cx="3096579" cy="622568"/>
            <a:chOff x="3032795" y="1171906"/>
            <a:chExt cx="3096579" cy="622568"/>
          </a:xfrm>
        </p:grpSpPr>
        <p:sp>
          <p:nvSpPr>
            <p:cNvPr id="21" name="TextBox 20"/>
            <p:cNvSpPr txBox="1"/>
            <p:nvPr/>
          </p:nvSpPr>
          <p:spPr>
            <a:xfrm>
              <a:off x="3062558" y="1301879"/>
              <a:ext cx="3066816" cy="47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</a:rPr>
                <a:t>Tranh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luận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32795" y="1171906"/>
              <a:ext cx="893250" cy="622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63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4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3188" y="401331"/>
            <a:ext cx="43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299948"/>
                <a:ext cx="815308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2.3. </a:t>
                </a:r>
                <a:r>
                  <a:rPr lang="en-US" sz="2000" dirty="0" err="1" smtClean="0"/>
                  <a:t>Tìm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tự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nhiên</a:t>
                </a:r>
                <a:r>
                  <a:rPr lang="en-US" sz="2000" dirty="0" smtClean="0"/>
                  <a:t> x, y </a:t>
                </a:r>
                <a:r>
                  <a:rPr lang="en-US" sz="2000" dirty="0" err="1" smtClean="0"/>
                  <a:t>sao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cho</a:t>
                </a:r>
                <a:r>
                  <a:rPr lang="en-US" sz="2000" dirty="0" smtClean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x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/>
                  <a:t> B(7)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x &lt; 70</a:t>
                </a:r>
              </a:p>
              <a:p>
                <a:pPr marL="457200" indent="-457200" algn="just">
                  <a:lnSpc>
                    <a:spcPct val="150000"/>
                  </a:lnSpc>
                  <a:buFont typeface="Arial"/>
                  <a:buAutoNum type="alphaLcParenR"/>
                </a:pPr>
                <a:r>
                  <a:rPr lang="en-US" sz="2000" dirty="0"/>
                  <a:t>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Ư(50)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y &gt; 5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99948"/>
                <a:ext cx="8153082" cy="1477328"/>
              </a:xfrm>
              <a:prstGeom prst="rect">
                <a:avLst/>
              </a:prstGeom>
              <a:blipFill>
                <a:blip r:embed="rId3"/>
                <a:stretch>
                  <a:fillRect l="-748" b="-24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00163" y="2577221"/>
            <a:ext cx="1552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3552" y="3029562"/>
                <a:ext cx="2512226" cy="49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a) x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</m:oMath>
                </a14:m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 B(7)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 x &lt; 70</a:t>
                </a: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52" y="3029562"/>
                <a:ext cx="2512226" cy="496996"/>
              </a:xfrm>
              <a:prstGeom prst="rect">
                <a:avLst/>
              </a:prstGeom>
              <a:blipFill>
                <a:blip r:embed="rId4"/>
                <a:stretch>
                  <a:fillRect l="-2670" r="-1456" b="-2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3918" y="3526558"/>
                <a:ext cx="5556329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>
                    <a:latin typeface="+mn-lt"/>
                    <a:ea typeface="Calibri" panose="020F0502020204030204" pitchFamily="34" charset="0"/>
                  </a:rPr>
                  <a:t>=&gt; x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 </m:t>
                    </m:r>
                  </m:oMath>
                </a14:m>
                <a:r>
                  <a:rPr lang="fr-FR" sz="2000" b="1" dirty="0">
                    <a:latin typeface="+mn-lt"/>
                    <a:ea typeface="Calibri" panose="020F0502020204030204" pitchFamily="34" charset="0"/>
                  </a:rPr>
                  <a:t>{ 7 ; 14 ; 21 ; 28 ; 35 ; 42 ; 49 ; 56 ; 63 }</a:t>
                </a:r>
                <a:endParaRPr lang="en-US" sz="2000" b="1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18" y="3526558"/>
                <a:ext cx="5556329" cy="553998"/>
              </a:xfrm>
              <a:prstGeom prst="rect">
                <a:avLst/>
              </a:prstGeom>
              <a:blipFill>
                <a:blip r:embed="rId5"/>
                <a:stretch>
                  <a:fillRect l="-1207" r="-110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47134" y="4023554"/>
                <a:ext cx="4238602" cy="1118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smtClean="0">
                    <a:latin typeface="+mn-lt"/>
                    <a:ea typeface="Calibri" panose="020F0502020204030204" pitchFamily="34" charset="0"/>
                  </a:rPr>
                  <a:t>b) </a:t>
                </a:r>
                <a:r>
                  <a:rPr lang="fr-FR" sz="2000" dirty="0">
                    <a:latin typeface="+mn-lt"/>
                  </a:rPr>
                  <a:t>y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2000" dirty="0">
                    <a:latin typeface="+mn-lt"/>
                  </a:rPr>
                  <a:t> Ư ( 50) </a:t>
                </a:r>
                <a:r>
                  <a:rPr lang="fr-FR" sz="2000" dirty="0" err="1">
                    <a:latin typeface="+mn-lt"/>
                  </a:rPr>
                  <a:t>và</a:t>
                </a:r>
                <a:r>
                  <a:rPr lang="fr-FR" sz="2000" dirty="0">
                    <a:latin typeface="+mn-lt"/>
                  </a:rPr>
                  <a:t> y &gt; 5</a:t>
                </a:r>
                <a:endParaRPr lang="en-US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34" y="4023554"/>
                <a:ext cx="4238602" cy="1118255"/>
              </a:xfrm>
              <a:prstGeom prst="rect">
                <a:avLst/>
              </a:prstGeom>
              <a:blipFill>
                <a:blip r:embed="rId6"/>
                <a:stretch>
                  <a:fillRect l="-15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83552" y="4594245"/>
                <a:ext cx="20633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/>
                  <a:t>=&gt; y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2000" b="1" dirty="0"/>
                  <a:t> { 10 ; 25}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52" y="4594245"/>
                <a:ext cx="2063385" cy="400110"/>
              </a:xfrm>
              <a:prstGeom prst="rect">
                <a:avLst/>
              </a:prstGeom>
              <a:blipFill>
                <a:blip r:embed="rId7"/>
                <a:stretch>
                  <a:fillRect l="-3254" t="-7692" r="-2071" b="-2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uiExpand="1" build="allAtOnce"/>
      <p:bldP spid="7" grpId="0"/>
      <p:bldP spid="8" grpId="0"/>
      <p:bldP spid="9" grpId="0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3188" y="401331"/>
            <a:ext cx="43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99948"/>
            <a:ext cx="8153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2.6. </a:t>
            </a:r>
            <a:r>
              <a:rPr lang="en-US" sz="2000" dirty="0" err="1" smtClean="0"/>
              <a:t>Khẳng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336581" y="2801508"/>
            <a:ext cx="1552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8" name="Rectangle 7"/>
          <p:cNvSpPr/>
          <p:nvPr/>
        </p:nvSpPr>
        <p:spPr>
          <a:xfrm>
            <a:off x="318300" y="3339905"/>
            <a:ext cx="38034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US" sz="2000" dirty="0">
                <a:solidFill>
                  <a:schemeClr val="tx1"/>
                </a:solidFill>
              </a:rPr>
              <a:t>219 . 7 + 8 chia </a:t>
            </a:r>
            <a:r>
              <a:rPr lang="en-US" sz="2000" dirty="0" err="1">
                <a:solidFill>
                  <a:schemeClr val="tx1"/>
                </a:solidFill>
              </a:rPr>
              <a:t>hết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cho</a:t>
            </a:r>
            <a:r>
              <a:rPr lang="en-US" sz="2000" dirty="0">
                <a:solidFill>
                  <a:schemeClr val="tx1"/>
                </a:solidFill>
              </a:rPr>
              <a:t> 7;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11207" y="3339905"/>
                <a:ext cx="431320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fr-FR" sz="2000" b="1" dirty="0" smtClean="0">
                    <a:latin typeface="+mn-lt"/>
                    <a:ea typeface="Calibri" panose="020F0502020204030204" pitchFamily="34" charset="0"/>
                  </a:rPr>
                  <a:t>Sai. </a:t>
                </a:r>
                <a:r>
                  <a:rPr lang="fr-FR" sz="2000" b="1" dirty="0" err="1" smtClean="0">
                    <a:latin typeface="+mn-lt"/>
                    <a:ea typeface="Calibri" panose="020F0502020204030204" pitchFamily="34" charset="0"/>
                  </a:rPr>
                  <a:t>Vì</a:t>
                </a:r>
                <a:r>
                  <a:rPr lang="fr-FR" sz="2000" b="1" dirty="0" smtClean="0">
                    <a:latin typeface="+mn-lt"/>
                    <a:ea typeface="Calibri" panose="020F0502020204030204" pitchFamily="34" charset="0"/>
                  </a:rPr>
                  <a:t>: 219. 7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7 và 8 </a:t>
                </a:r>
                <a:r>
                  <a:rPr lang="vi-VN" sz="2000" b="1" dirty="0">
                    <a:solidFill>
                      <a:schemeClr val="tx1"/>
                    </a:solidFill>
                  </a:rPr>
                  <a:t>⋮̸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7  </a:t>
                </a:r>
                <a:r>
                  <a:rPr lang="fr-FR" sz="2000" b="1" dirty="0" smtClean="0">
                    <a:latin typeface="+mn-lt"/>
                    <a:ea typeface="Calibri" panose="020F0502020204030204" pitchFamily="34" charset="0"/>
                  </a:rPr>
                  <a:t>  </a:t>
                </a:r>
                <a:endParaRPr lang="en-US" sz="2000" b="1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207" y="3339905"/>
                <a:ext cx="4313208" cy="553998"/>
              </a:xfrm>
              <a:prstGeom prst="rect">
                <a:avLst/>
              </a:prstGeom>
              <a:blipFill>
                <a:blip r:embed="rId3"/>
                <a:stretch>
                  <a:fillRect l="-1412" b="-87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83552" y="4110273"/>
            <a:ext cx="4823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+mn-lt"/>
                <a:ea typeface="Calibri" panose="020F0502020204030204" pitchFamily="34" charset="0"/>
              </a:rPr>
              <a:t>b) </a:t>
            </a:r>
            <a:r>
              <a:rPr lang="en-US" sz="2000" dirty="0">
                <a:solidFill>
                  <a:schemeClr val="tx1"/>
                </a:solidFill>
              </a:rPr>
              <a:t>8 . 12 + 9 chia </a:t>
            </a:r>
            <a:r>
              <a:rPr lang="en-US" sz="2000" dirty="0" err="1">
                <a:solidFill>
                  <a:schemeClr val="tx1"/>
                </a:solidFill>
              </a:rPr>
              <a:t>hết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cho</a:t>
            </a:r>
            <a:r>
              <a:rPr lang="en-US" sz="2000" dirty="0">
                <a:solidFill>
                  <a:schemeClr val="tx1"/>
                </a:solidFill>
              </a:rPr>
              <a:t> 3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583945" y="4243296"/>
                <a:ext cx="403405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b="1" dirty="0"/>
                  <a:t>=&gt; </a:t>
                </a:r>
                <a:r>
                  <a:rPr lang="fr-FR" sz="2000" b="1" dirty="0" err="1" smtClean="0"/>
                  <a:t>Đúng</a:t>
                </a:r>
                <a:r>
                  <a:rPr lang="fr-FR" sz="2000" b="1" dirty="0" smtClean="0"/>
                  <a:t>. </a:t>
                </a:r>
                <a:r>
                  <a:rPr lang="fr-FR" sz="2000" b="1" dirty="0" err="1" smtClean="0"/>
                  <a:t>Vì</a:t>
                </a:r>
                <a:r>
                  <a:rPr lang="fr-FR" sz="2000" b="1" dirty="0" smtClean="0"/>
                  <a:t> 8.12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3 </a:t>
                </a:r>
                <a:r>
                  <a:rPr lang="en-US" sz="2000" b="1" dirty="0" err="1" smtClean="0">
                    <a:solidFill>
                      <a:schemeClr val="tx1"/>
                    </a:solidFill>
                  </a:rPr>
                  <a:t>và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3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945" y="4243296"/>
                <a:ext cx="4034055" cy="400110"/>
              </a:xfrm>
              <a:prstGeom prst="rect">
                <a:avLst/>
              </a:prstGeom>
              <a:blipFill>
                <a:blip r:embed="rId4"/>
                <a:stretch>
                  <a:fillRect l="-1662" t="-6061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0" y="1779902"/>
            <a:ext cx="815308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a) 219 . 7 + 8 chia </a:t>
            </a:r>
            <a:r>
              <a:rPr lang="en-US" sz="2000" dirty="0" err="1" smtClean="0">
                <a:solidFill>
                  <a:schemeClr val="tx1"/>
                </a:solidFill>
              </a:rPr>
              <a:t>hết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cho</a:t>
            </a:r>
            <a:r>
              <a:rPr lang="en-US" sz="2000" dirty="0" smtClean="0">
                <a:solidFill>
                  <a:schemeClr val="tx1"/>
                </a:solidFill>
              </a:rPr>
              <a:t> 7;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71544"/>
            <a:ext cx="8153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b) 8 . 12 + 9 chia </a:t>
            </a:r>
            <a:r>
              <a:rPr lang="en-US" sz="2000" dirty="0" err="1" smtClean="0">
                <a:solidFill>
                  <a:schemeClr val="tx1"/>
                </a:solidFill>
              </a:rPr>
              <a:t>hết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cho</a:t>
            </a:r>
            <a:r>
              <a:rPr lang="en-US" sz="2000" dirty="0" smtClean="0">
                <a:solidFill>
                  <a:schemeClr val="tx1"/>
                </a:solidFill>
              </a:rPr>
              <a:t> 3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0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8" grpId="0"/>
      <p:bldP spid="9" grpId="0"/>
      <p:bldP spid="26" grpId="0"/>
      <p:bldP spid="27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1459523" y="428572"/>
            <a:ext cx="4132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bg1"/>
                </a:solidFill>
              </a:rPr>
              <a:t>VẬN DỤNG</a:t>
            </a:r>
            <a:endParaRPr lang="vi-VN" sz="4000" b="1" dirty="0">
              <a:solidFill>
                <a:schemeClr val="bg1"/>
              </a:solidFill>
            </a:endParaRPr>
          </a:p>
        </p:txBody>
      </p:sp>
      <p:grpSp>
        <p:nvGrpSpPr>
          <p:cNvPr id="1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1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1308259"/>
            <a:ext cx="9105401" cy="1501949"/>
            <a:chOff x="0" y="1308259"/>
            <a:chExt cx="8676930" cy="1501949"/>
          </a:xfrm>
        </p:grpSpPr>
        <p:sp>
          <p:nvSpPr>
            <p:cNvPr id="2" name="TextBox 1"/>
            <p:cNvSpPr txBox="1"/>
            <p:nvPr/>
          </p:nvSpPr>
          <p:spPr>
            <a:xfrm>
              <a:off x="0" y="1308259"/>
              <a:ext cx="2506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</a:rPr>
                <a:t>Vận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dụng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1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" y="1831479"/>
              <a:ext cx="867692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400" dirty="0" err="1" smtClean="0">
                  <a:solidFill>
                    <a:schemeClr val="tx1"/>
                  </a:solidFill>
                </a:rPr>
                <a:t>Hãy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tìm</a:t>
              </a:r>
              <a:r>
                <a:rPr lang="en-US" sz="2400" dirty="0" smtClean="0">
                  <a:solidFill>
                    <a:schemeClr val="tx1"/>
                  </a:solidFill>
                </a:rPr>
                <a:t> x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thuộc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tập</a:t>
              </a:r>
              <a:r>
                <a:rPr lang="en-US" sz="2400" dirty="0" smtClean="0">
                  <a:solidFill>
                    <a:schemeClr val="tx1"/>
                  </a:solidFill>
                </a:rPr>
                <a:t> {1; 14; 16; </a:t>
              </a:r>
              <a:r>
                <a:rPr lang="en-US" sz="2400" dirty="0" smtClean="0">
                  <a:solidFill>
                    <a:schemeClr val="tx1"/>
                  </a:solidFill>
                </a:rPr>
                <a:t>22; 28</a:t>
              </a:r>
              <a:r>
                <a:rPr lang="en-US" sz="2400" dirty="0" smtClean="0">
                  <a:solidFill>
                    <a:schemeClr val="tx1"/>
                  </a:solidFill>
                </a:rPr>
                <a:t>},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biết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tổng</a:t>
              </a:r>
              <a:r>
                <a:rPr lang="en-US" sz="2400" dirty="0" smtClean="0">
                  <a:solidFill>
                    <a:schemeClr val="tx1"/>
                  </a:solidFill>
                </a:rPr>
                <a:t> 21 + x chia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hết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400" dirty="0" smtClean="0">
                  <a:solidFill>
                    <a:schemeClr val="tx1"/>
                  </a:solidFill>
                </a:rPr>
                <a:t> 7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976742" y="2742380"/>
            <a:ext cx="25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403089" y="3395996"/>
                <a:ext cx="7285656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Vì 21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 7 nên để ( 21 + x)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 7 thì x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 7.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Do đó x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 { 14; 28}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89" y="3395996"/>
                <a:ext cx="7285656" cy="1354217"/>
              </a:xfrm>
              <a:prstGeom prst="rect">
                <a:avLst/>
              </a:prstGeom>
              <a:blipFill>
                <a:blip r:embed="rId2"/>
                <a:stretch>
                  <a:fillRect l="-1255" b="-49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66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2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4A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0" y="85344"/>
            <a:ext cx="9105400" cy="49559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402336" y="214230"/>
            <a:ext cx="44098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</a:rPr>
              <a:t>Trong đợt tổng kết HKI, lớp 6A được Hội cha mẹ học sinh thưởng 50 cái bút. Trường lại thưởng thêm cho lớp 4 hộp bút nữa ( số bút trong mỗi hộp là như nhau). </a:t>
            </a:r>
            <a:endParaRPr lang="vi-VN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734" y="711611"/>
            <a:ext cx="1869377" cy="898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5445" y="1414559"/>
            <a:ext cx="1869377" cy="898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023" y="0"/>
            <a:ext cx="1869377" cy="898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5444" y="2031796"/>
            <a:ext cx="1869377" cy="898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352" y="972950"/>
            <a:ext cx="1438656" cy="1340222"/>
          </a:xfrm>
          <a:prstGeom prst="rect">
            <a:avLst/>
          </a:prstGeom>
        </p:spPr>
      </p:pic>
      <p:sp>
        <p:nvSpPr>
          <p:cNvPr id="11" name="Plus 10"/>
          <p:cNvSpPr/>
          <p:nvPr/>
        </p:nvSpPr>
        <p:spPr>
          <a:xfrm>
            <a:off x="6818551" y="1414559"/>
            <a:ext cx="335351" cy="316705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Cloud Callout 11"/>
          <p:cNvSpPr/>
          <p:nvPr/>
        </p:nvSpPr>
        <p:spPr>
          <a:xfrm>
            <a:off x="1714882" y="2614887"/>
            <a:ext cx="5661278" cy="1686172"/>
          </a:xfrm>
          <a:prstGeom prst="cloudCallout">
            <a:avLst>
              <a:gd name="adj1" fmla="val -47318"/>
              <a:gd name="adj2" fmla="val 433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000" dirty="0" smtClean="0">
                <a:solidFill>
                  <a:schemeClr val="tx1"/>
                </a:solidFill>
              </a:rPr>
              <a:t>Nếu </a:t>
            </a:r>
            <a:r>
              <a:rPr lang="nl-NL" sz="2000" dirty="0">
                <a:solidFill>
                  <a:schemeClr val="tx1"/>
                </a:solidFill>
              </a:rPr>
              <a:t>không biết số bút trong mỗi hộp, ta có thể chia đều số bút đó cho 4 tổ được không?</a:t>
            </a:r>
            <a:endParaRPr lang="vi-VN" sz="3200" i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3162" y="481350"/>
            <a:ext cx="124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50 </a:t>
            </a:r>
            <a:r>
              <a:rPr lang="en-US" sz="2000" b="1" dirty="0" err="1" smtClean="0"/>
              <a:t>bút</a:t>
            </a:r>
            <a:r>
              <a:rPr lang="en-US" sz="2000" b="1" dirty="0" smtClean="0"/>
              <a:t> </a:t>
            </a:r>
            <a:endParaRPr lang="vi-VN" sz="20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5"/>
              </a:ext>
            </a:extLst>
          </a:blip>
          <a:srcRect/>
          <a:stretch>
            <a:fillRect/>
          </a:stretch>
        </p:blipFill>
        <p:spPr>
          <a:xfrm rot="5400000">
            <a:off x="6666584" y="4541118"/>
            <a:ext cx="1189415" cy="11894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5"/>
              </a:ext>
            </a:extLst>
          </a:blip>
          <a:srcRect/>
          <a:stretch>
            <a:fillRect/>
          </a:stretch>
        </p:blipFill>
        <p:spPr>
          <a:xfrm rot="5400000">
            <a:off x="1549170" y="4636500"/>
            <a:ext cx="1189415" cy="11894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387" y="3183619"/>
            <a:ext cx="1303821" cy="17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46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1" animBg="1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58501" y="2174721"/>
            <a:ext cx="6637848" cy="1179607"/>
          </a:xfrm>
          <a:prstGeom prst="wedgeRoundRectCallout">
            <a:avLst>
              <a:gd name="adj1" fmla="val 46936"/>
              <a:gd name="adj2" fmla="val 10695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lnSpc>
                <a:spcPct val="130000"/>
              </a:lnSpc>
              <a:buClrTx/>
            </a:pPr>
            <a:r>
              <a:rPr lang="en-US" sz="2000" kern="1200" dirty="0" err="1">
                <a:solidFill>
                  <a:srgbClr val="002060"/>
                </a:solidFill>
                <a:latin typeface="Arial" panose="020B0604020202020204"/>
              </a:rPr>
              <a:t>Nếu</a:t>
            </a:r>
            <a:r>
              <a:rPr lang="en-US" sz="2000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Arial" panose="020B0604020202020204"/>
              </a:rPr>
              <a:t>gọi</a:t>
            </a:r>
            <a:r>
              <a:rPr lang="en-US" sz="2000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  <a:latin typeface="Arial" panose="020B0604020202020204"/>
              </a:rPr>
              <a:t>số</a:t>
            </a:r>
            <a:r>
              <a:rPr lang="en-US" sz="2000" kern="1200" dirty="0" smtClean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  <a:latin typeface="Arial" panose="020B0604020202020204"/>
              </a:rPr>
              <a:t>người</a:t>
            </a:r>
            <a:r>
              <a:rPr lang="en-US" sz="2000" kern="1200" dirty="0" smtClean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  <a:latin typeface="Arial" panose="020B0604020202020204"/>
              </a:rPr>
              <a:t>trong</a:t>
            </a:r>
            <a:r>
              <a:rPr lang="en-US" sz="2000" kern="1200" dirty="0" smtClean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  <a:latin typeface="Arial" panose="020B0604020202020204"/>
              </a:rPr>
              <a:t>nhóm</a:t>
            </a:r>
            <a:r>
              <a:rPr lang="en-US" sz="2000" kern="1200" dirty="0" smtClean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  <a:latin typeface="Arial" panose="020B0604020202020204"/>
              </a:rPr>
              <a:t>là</a:t>
            </a:r>
            <a:r>
              <a:rPr lang="en-US" sz="2000" kern="1200" dirty="0" smtClean="0">
                <a:solidFill>
                  <a:srgbClr val="002060"/>
                </a:solidFill>
                <a:latin typeface="Arial" panose="020B0604020202020204"/>
              </a:rPr>
              <a:t> x. </a:t>
            </a:r>
            <a:r>
              <a:rPr lang="en-US" sz="2000" kern="1200" dirty="0" err="1">
                <a:solidFill>
                  <a:srgbClr val="002060"/>
                </a:solidFill>
                <a:latin typeface="Arial" panose="020B0604020202020204"/>
              </a:rPr>
              <a:t>Thì</a:t>
            </a:r>
            <a:r>
              <a:rPr lang="en-US" sz="2000" kern="1200" dirty="0">
                <a:solidFill>
                  <a:srgbClr val="002060"/>
                </a:solidFill>
                <a:latin typeface="Arial" panose="020B0604020202020204"/>
              </a:rPr>
              <a:t> x </a:t>
            </a:r>
            <a:r>
              <a:rPr lang="en-US" sz="2000" kern="1200" dirty="0" err="1">
                <a:solidFill>
                  <a:srgbClr val="002060"/>
                </a:solidFill>
                <a:latin typeface="Arial" panose="020B0604020202020204"/>
              </a:rPr>
              <a:t>cần</a:t>
            </a:r>
            <a:r>
              <a:rPr lang="en-US" sz="2000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Arial" panose="020B0604020202020204"/>
              </a:rPr>
              <a:t>điều</a:t>
            </a:r>
            <a:r>
              <a:rPr lang="en-US" sz="2000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Arial" panose="020B0604020202020204"/>
              </a:rPr>
              <a:t>kiện</a:t>
            </a:r>
            <a:r>
              <a:rPr lang="en-US" sz="2000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Arial" panose="020B0604020202020204"/>
              </a:rPr>
              <a:t>gì</a:t>
            </a:r>
            <a:r>
              <a:rPr lang="en-US" sz="2000" kern="1200" dirty="0">
                <a:solidFill>
                  <a:srgbClr val="002060"/>
                </a:solidFill>
                <a:latin typeface="Arial" panose="020B0604020202020204"/>
              </a:rPr>
              <a:t>?</a:t>
            </a:r>
            <a:endParaRPr lang="vi-VN" sz="2000" kern="1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4362" y="638459"/>
            <a:ext cx="8858250" cy="15357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2.8.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Đội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thao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trường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45 </a:t>
            </a:r>
            <a:r>
              <a:rPr lang="en-US" sz="2000" dirty="0" err="1">
                <a:solidFill>
                  <a:schemeClr val="tx1"/>
                </a:solidFill>
              </a:rPr>
              <a:t>vận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động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viên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Huấn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luyện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viên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muốn</a:t>
            </a:r>
            <a:r>
              <a:rPr lang="en-US" sz="2000" dirty="0">
                <a:solidFill>
                  <a:schemeClr val="tx1"/>
                </a:solidFill>
              </a:rPr>
              <a:t> chia </a:t>
            </a:r>
            <a:r>
              <a:rPr lang="en-US" sz="2000" dirty="0" err="1">
                <a:solidFill>
                  <a:schemeClr val="tx1"/>
                </a:solidFill>
              </a:rPr>
              <a:t>thành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nhóm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luyện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tập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mỗi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nhóm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ít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nhất</a:t>
            </a:r>
            <a:r>
              <a:rPr lang="en-US" sz="2000" dirty="0">
                <a:solidFill>
                  <a:schemeClr val="tx1"/>
                </a:solidFill>
              </a:rPr>
              <a:t> 2 </a:t>
            </a:r>
            <a:r>
              <a:rPr lang="en-US" sz="2000" dirty="0" err="1">
                <a:solidFill>
                  <a:schemeClr val="tx1"/>
                </a:solidFill>
              </a:rPr>
              <a:t>người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không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quá</a:t>
            </a:r>
            <a:r>
              <a:rPr lang="en-US" sz="2000" dirty="0">
                <a:solidFill>
                  <a:schemeClr val="tx1"/>
                </a:solidFill>
              </a:rPr>
              <a:t> 10 </a:t>
            </a:r>
            <a:r>
              <a:rPr lang="en-US" sz="2000" dirty="0" err="1">
                <a:solidFill>
                  <a:schemeClr val="tx1"/>
                </a:solidFill>
              </a:rPr>
              <a:t>người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Biết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rằng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nhóm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người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nhau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hãy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giúp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huấn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luyện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viên</a:t>
            </a:r>
            <a:r>
              <a:rPr lang="en-US" sz="2000" dirty="0">
                <a:solidFill>
                  <a:schemeClr val="tx1"/>
                </a:solidFill>
              </a:rPr>
              <a:t> chia </a:t>
            </a:r>
            <a:r>
              <a:rPr lang="en-US" sz="2000" dirty="0" err="1">
                <a:solidFill>
                  <a:schemeClr val="tx1"/>
                </a:solidFill>
              </a:rPr>
              <a:t>nhé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3173" y="2136438"/>
            <a:ext cx="1278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defRPr/>
            </a:pPr>
            <a:r>
              <a:rPr lang="en-US" sz="2000" b="1" i="1" u="sng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lang="en-US" sz="2000" b="1" i="1" u="sng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lang="vi-VN" sz="2000" i="1" u="sng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1124" y="2574258"/>
            <a:ext cx="1105573" cy="230523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32534" y="2183922"/>
            <a:ext cx="6637848" cy="1179607"/>
          </a:xfrm>
          <a:prstGeom prst="wedgeRoundRectCallout">
            <a:avLst>
              <a:gd name="adj1" fmla="val 46936"/>
              <a:gd name="adj2" fmla="val 10695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lnSpc>
                <a:spcPct val="120000"/>
              </a:lnSpc>
              <a:buClrTx/>
            </a:pPr>
            <a:r>
              <a:rPr lang="fr-FR" sz="2000" dirty="0" err="1">
                <a:solidFill>
                  <a:srgbClr val="002060"/>
                </a:solidFill>
              </a:rPr>
              <a:t>Đ</a:t>
            </a:r>
            <a:r>
              <a:rPr lang="fr-FR" sz="2000" dirty="0" err="1" smtClean="0">
                <a:solidFill>
                  <a:srgbClr val="002060"/>
                </a:solidFill>
              </a:rPr>
              <a:t>ội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thể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thao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của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trường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có</a:t>
            </a:r>
            <a:r>
              <a:rPr lang="fr-FR" sz="2000" dirty="0" smtClean="0">
                <a:solidFill>
                  <a:srgbClr val="002060"/>
                </a:solidFill>
              </a:rPr>
              <a:t> 45 </a:t>
            </a:r>
            <a:r>
              <a:rPr lang="fr-FR" sz="2000" dirty="0" err="1" smtClean="0">
                <a:solidFill>
                  <a:srgbClr val="002060"/>
                </a:solidFill>
              </a:rPr>
              <a:t>vận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động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viên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và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số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người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mỗi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nhóm</a:t>
            </a:r>
            <a:r>
              <a:rPr lang="fr-FR" sz="2000" dirty="0">
                <a:solidFill>
                  <a:srgbClr val="002060"/>
                </a:solidFill>
              </a:rPr>
              <a:t> là </a:t>
            </a:r>
            <a:r>
              <a:rPr lang="fr-FR" sz="2000" dirty="0" err="1">
                <a:solidFill>
                  <a:srgbClr val="002060"/>
                </a:solidFill>
              </a:rPr>
              <a:t>như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nhau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</a:p>
          <a:p>
            <a:pPr algn="just" defTabSz="457200">
              <a:lnSpc>
                <a:spcPct val="120000"/>
              </a:lnSpc>
              <a:buClrTx/>
            </a:pPr>
            <a:r>
              <a:rPr lang="en-US" sz="2000" kern="1200" dirty="0" err="1" smtClean="0">
                <a:solidFill>
                  <a:srgbClr val="002060"/>
                </a:solidFill>
              </a:rPr>
              <a:t>Vậy</a:t>
            </a:r>
            <a:r>
              <a:rPr lang="en-US" sz="2000" kern="1200" dirty="0" smtClean="0">
                <a:solidFill>
                  <a:srgbClr val="002060"/>
                </a:solidFill>
              </a:rPr>
              <a:t> x </a:t>
            </a:r>
            <a:r>
              <a:rPr lang="en-US" sz="2000" kern="1200" dirty="0" err="1" smtClean="0">
                <a:solidFill>
                  <a:srgbClr val="002060"/>
                </a:solidFill>
              </a:rPr>
              <a:t>có</a:t>
            </a:r>
            <a:r>
              <a:rPr lang="en-US" sz="2000" kern="1200" dirty="0" smtClean="0">
                <a:solidFill>
                  <a:srgbClr val="002060"/>
                </a:solidFill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</a:rPr>
              <a:t>quan</a:t>
            </a:r>
            <a:r>
              <a:rPr lang="en-US" sz="2000" kern="1200" dirty="0" smtClean="0">
                <a:solidFill>
                  <a:srgbClr val="002060"/>
                </a:solidFill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</a:rPr>
              <a:t>hệ</a:t>
            </a:r>
            <a:r>
              <a:rPr lang="en-US" sz="2000" kern="1200" dirty="0" smtClean="0">
                <a:solidFill>
                  <a:srgbClr val="002060"/>
                </a:solidFill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</a:rPr>
              <a:t>gì</a:t>
            </a:r>
            <a:r>
              <a:rPr lang="en-US" sz="2000" kern="1200" dirty="0" smtClean="0">
                <a:solidFill>
                  <a:srgbClr val="002060"/>
                </a:solidFill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</a:rPr>
              <a:t>với</a:t>
            </a:r>
            <a:r>
              <a:rPr lang="en-US" sz="2000" kern="1200" dirty="0" smtClean="0">
                <a:solidFill>
                  <a:srgbClr val="002060"/>
                </a:solidFill>
              </a:rPr>
              <a:t> 45?</a:t>
            </a:r>
            <a:endParaRPr lang="vi-VN" sz="2000" kern="12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0169" y="2646863"/>
            <a:ext cx="1105573" cy="23052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35013" y="2479726"/>
                <a:ext cx="9040190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Gọi: </a:t>
                </a:r>
                <a:r>
                  <a:rPr lang="fr-FR" sz="2000" dirty="0"/>
                  <a:t>Số </a:t>
                </a:r>
                <a:r>
                  <a:rPr lang="fr-FR" sz="2000" dirty="0" err="1"/>
                  <a:t>người</a:t>
                </a:r>
                <a:r>
                  <a:rPr lang="fr-FR" sz="2000" dirty="0"/>
                  <a:t> </a:t>
                </a:r>
                <a:r>
                  <a:rPr lang="fr-FR" sz="2000" dirty="0" err="1"/>
                  <a:t>trong</a:t>
                </a:r>
                <a:r>
                  <a:rPr lang="fr-FR" sz="2000" dirty="0"/>
                  <a:t> </a:t>
                </a:r>
                <a:r>
                  <a:rPr lang="fr-FR" sz="2000" dirty="0" err="1"/>
                  <a:t>một</a:t>
                </a:r>
                <a:r>
                  <a:rPr lang="fr-FR" sz="2000" dirty="0"/>
                  <a:t> </a:t>
                </a:r>
                <a:r>
                  <a:rPr lang="fr-FR" sz="2000" dirty="0" err="1"/>
                  <a:t>nhóm</a:t>
                </a:r>
                <a:r>
                  <a:rPr lang="fr-FR" sz="2000" dirty="0"/>
                  <a:t> </a:t>
                </a:r>
                <a:r>
                  <a:rPr lang="fr-FR" sz="2000" dirty="0"/>
                  <a:t>là x (</a:t>
                </a:r>
                <a:r>
                  <a:rPr lang="fr-FR" sz="2000" dirty="0" err="1"/>
                  <a:t>nhóm</a:t>
                </a:r>
                <a:r>
                  <a:rPr lang="fr-FR" sz="2000" dirty="0"/>
                  <a:t>, x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fr-FR" sz="2000" baseline="30000" dirty="0"/>
                  <a:t>*</a:t>
                </a:r>
                <a:r>
                  <a:rPr lang="fr-FR" sz="2000" dirty="0"/>
                  <a:t> , 2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FR" sz="2000" dirty="0"/>
                  <a:t> x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FR" sz="2000" dirty="0"/>
                  <a:t> 10)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13" y="2479726"/>
                <a:ext cx="9040190" cy="496996"/>
              </a:xfrm>
              <a:prstGeom prst="rect">
                <a:avLst/>
              </a:prstGeom>
              <a:blipFill>
                <a:blip r:embed="rId3"/>
                <a:stretch>
                  <a:fillRect l="-742" b="-222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66217" y="3064536"/>
                <a:ext cx="87777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fr-FR" sz="2000" dirty="0" err="1"/>
                  <a:t>Vì</a:t>
                </a:r>
                <a:r>
                  <a:rPr lang="fr-FR" sz="2000" dirty="0"/>
                  <a:t> </a:t>
                </a:r>
                <a:r>
                  <a:rPr lang="fr-FR" sz="2000" dirty="0" err="1"/>
                  <a:t>đội</a:t>
                </a:r>
                <a:r>
                  <a:rPr lang="fr-FR" sz="2000" dirty="0"/>
                  <a:t> </a:t>
                </a:r>
                <a:r>
                  <a:rPr lang="fr-FR" sz="2000" dirty="0" err="1"/>
                  <a:t>thể</a:t>
                </a:r>
                <a:r>
                  <a:rPr lang="fr-FR" sz="2000" dirty="0"/>
                  <a:t> </a:t>
                </a:r>
                <a:r>
                  <a:rPr lang="fr-FR" sz="2000" dirty="0" err="1"/>
                  <a:t>thao</a:t>
                </a:r>
                <a:r>
                  <a:rPr lang="fr-FR" sz="2000" dirty="0"/>
                  <a:t> </a:t>
                </a:r>
                <a:r>
                  <a:rPr lang="fr-FR" sz="2000" dirty="0" err="1"/>
                  <a:t>của</a:t>
                </a:r>
                <a:r>
                  <a:rPr lang="fr-FR" sz="2000" dirty="0"/>
                  <a:t> </a:t>
                </a:r>
                <a:r>
                  <a:rPr lang="fr-FR" sz="2000" dirty="0" err="1"/>
                  <a:t>trường</a:t>
                </a:r>
                <a:r>
                  <a:rPr lang="fr-FR" sz="2000" dirty="0"/>
                  <a:t> là 45 </a:t>
                </a:r>
                <a:r>
                  <a:rPr lang="fr-FR" sz="2000" dirty="0" err="1"/>
                  <a:t>người</a:t>
                </a:r>
                <a:r>
                  <a:rPr lang="fr-FR" sz="2000" dirty="0"/>
                  <a:t> </a:t>
                </a:r>
                <a:r>
                  <a:rPr lang="fr-FR" sz="2000" dirty="0" err="1"/>
                  <a:t>và</a:t>
                </a:r>
                <a:r>
                  <a:rPr lang="fr-FR" sz="2000" dirty="0"/>
                  <a:t> </a:t>
                </a:r>
                <a:r>
                  <a:rPr lang="fr-FR" sz="2000" dirty="0" err="1"/>
                  <a:t>số</a:t>
                </a:r>
                <a:r>
                  <a:rPr lang="fr-FR" sz="2000" dirty="0"/>
                  <a:t> </a:t>
                </a:r>
                <a:r>
                  <a:rPr lang="fr-FR" sz="2000" dirty="0" err="1"/>
                  <a:t>người</a:t>
                </a:r>
                <a:r>
                  <a:rPr lang="fr-FR" sz="2000" dirty="0"/>
                  <a:t> </a:t>
                </a:r>
                <a:r>
                  <a:rPr lang="fr-FR" sz="2000" dirty="0" err="1"/>
                  <a:t>mỗi</a:t>
                </a:r>
                <a:r>
                  <a:rPr lang="fr-FR" sz="2000" dirty="0"/>
                  <a:t> </a:t>
                </a:r>
                <a:r>
                  <a:rPr lang="fr-FR" sz="2000" dirty="0" err="1"/>
                  <a:t>nhóm</a:t>
                </a:r>
                <a:r>
                  <a:rPr lang="fr-FR" sz="2000" dirty="0"/>
                  <a:t> là </a:t>
                </a:r>
                <a:r>
                  <a:rPr lang="fr-FR" sz="2000" dirty="0" err="1"/>
                  <a:t>như</a:t>
                </a:r>
                <a:r>
                  <a:rPr lang="fr-FR" sz="2000" dirty="0"/>
                  <a:t> </a:t>
                </a:r>
                <a:r>
                  <a:rPr lang="fr-FR" sz="2000" dirty="0" err="1" smtClean="0"/>
                  <a:t>nhau</a:t>
                </a:r>
                <a:r>
                  <a:rPr lang="fr-FR" sz="2000" dirty="0" smtClean="0"/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fr-FR" sz="2000" b="1" dirty="0"/>
                  <a:t>=&gt; 45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fr-FR" sz="2000" b="1" dirty="0"/>
                  <a:t> x </a:t>
                </a:r>
                <a:r>
                  <a:rPr lang="fr-FR" sz="2000" dirty="0" err="1"/>
                  <a:t>hay</a:t>
                </a:r>
                <a:r>
                  <a:rPr lang="fr-FR" sz="2000" dirty="0"/>
                  <a:t> x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2000" b="1" dirty="0"/>
                  <a:t> Ư(45) = {1; 3; 5 ; 9; 15; 45}.</a:t>
                </a:r>
                <a:endParaRPr lang="en-US" sz="20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17" y="3064536"/>
                <a:ext cx="8777783" cy="830997"/>
              </a:xfrm>
              <a:prstGeom prst="rect">
                <a:avLst/>
              </a:prstGeom>
              <a:blipFill>
                <a:blip r:embed="rId4"/>
                <a:stretch>
                  <a:fillRect l="-694" t="-73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99641" y="3804870"/>
                <a:ext cx="9040190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000" dirty="0"/>
                  <a:t>Vì</a:t>
                </a:r>
                <a:r>
                  <a:rPr lang="fr-FR" sz="2000" dirty="0"/>
                  <a:t> 2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FR" sz="2000" dirty="0"/>
                  <a:t> x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FR" sz="2000" dirty="0"/>
                  <a:t> 10 </a:t>
                </a:r>
                <a:r>
                  <a:rPr lang="fr-FR" sz="2000" b="1" dirty="0"/>
                  <a:t>=&gt; x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2000" b="1" dirty="0"/>
                  <a:t> {3; 5; 9}.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41" y="3804870"/>
                <a:ext cx="9040190" cy="496996"/>
              </a:xfrm>
              <a:prstGeom prst="rect">
                <a:avLst/>
              </a:prstGeom>
              <a:blipFill>
                <a:blip r:embed="rId5"/>
                <a:stretch>
                  <a:fillRect l="-742" b="-2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38689" y="4398102"/>
            <a:ext cx="7062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000" b="1" dirty="0" err="1"/>
              <a:t>Vậy</a:t>
            </a:r>
            <a:r>
              <a:rPr lang="fr-FR" sz="2000" b="1" dirty="0"/>
              <a:t> </a:t>
            </a:r>
            <a:r>
              <a:rPr lang="fr-FR" sz="2000" b="1" dirty="0" err="1"/>
              <a:t>Huấn</a:t>
            </a:r>
            <a:r>
              <a:rPr lang="fr-FR" sz="2000" b="1" dirty="0"/>
              <a:t> </a:t>
            </a:r>
            <a:r>
              <a:rPr lang="fr-FR" sz="2000" b="1" dirty="0" err="1"/>
              <a:t>luyện</a:t>
            </a:r>
            <a:r>
              <a:rPr lang="fr-FR" sz="2000" b="1" dirty="0"/>
              <a:t> </a:t>
            </a:r>
            <a:r>
              <a:rPr lang="fr-FR" sz="2000" b="1" dirty="0" err="1"/>
              <a:t>viên</a:t>
            </a:r>
            <a:r>
              <a:rPr lang="fr-FR" sz="2000" b="1" dirty="0"/>
              <a:t> </a:t>
            </a:r>
            <a:r>
              <a:rPr lang="fr-FR" sz="2000" b="1" dirty="0" err="1"/>
              <a:t>có</a:t>
            </a:r>
            <a:r>
              <a:rPr lang="fr-FR" sz="2000" b="1" dirty="0"/>
              <a:t> </a:t>
            </a:r>
            <a:r>
              <a:rPr lang="fr-FR" sz="2000" b="1" dirty="0" err="1"/>
              <a:t>thể</a:t>
            </a:r>
            <a:r>
              <a:rPr lang="fr-FR" sz="2000" b="1" dirty="0"/>
              <a:t> chia </a:t>
            </a:r>
            <a:r>
              <a:rPr lang="fr-FR" sz="2000" b="1" dirty="0" err="1"/>
              <a:t>các</a:t>
            </a:r>
            <a:r>
              <a:rPr lang="fr-FR" sz="2000" b="1" dirty="0"/>
              <a:t> </a:t>
            </a:r>
            <a:r>
              <a:rPr lang="fr-FR" sz="2000" b="1" dirty="0" err="1"/>
              <a:t>nhóm</a:t>
            </a:r>
            <a:r>
              <a:rPr lang="fr-FR" sz="2000" b="1" dirty="0"/>
              <a:t> </a:t>
            </a:r>
            <a:r>
              <a:rPr lang="fr-FR" sz="2000" b="1" dirty="0" err="1"/>
              <a:t>thành</a:t>
            </a:r>
            <a:r>
              <a:rPr lang="fr-FR" sz="2000" b="1" dirty="0"/>
              <a:t> 3; 5 </a:t>
            </a:r>
            <a:r>
              <a:rPr lang="fr-FR" sz="2000" b="1" dirty="0" err="1" smtClean="0"/>
              <a:t>hoặc</a:t>
            </a:r>
            <a:r>
              <a:rPr lang="fr-FR" sz="2000" b="1" dirty="0" smtClean="0"/>
              <a:t> 9 </a:t>
            </a:r>
            <a:r>
              <a:rPr lang="fr-FR" sz="2000" b="1" dirty="0" err="1"/>
              <a:t>người</a:t>
            </a:r>
            <a:r>
              <a:rPr lang="fr-FR" sz="2000" b="1" dirty="0"/>
              <a:t>.</a:t>
            </a:r>
            <a:endParaRPr lang="en-US" sz="2000" b="1" dirty="0"/>
          </a:p>
        </p:txBody>
      </p:sp>
      <p:grpSp>
        <p:nvGrpSpPr>
          <p:cNvPr id="16" name="Group 4"/>
          <p:cNvGrpSpPr/>
          <p:nvPr/>
        </p:nvGrpSpPr>
        <p:grpSpPr>
          <a:xfrm>
            <a:off x="2713737" y="2174197"/>
            <a:ext cx="3037358" cy="524484"/>
            <a:chOff x="873248" y="-2097678"/>
            <a:chExt cx="2180516" cy="376526"/>
          </a:xfrm>
        </p:grpSpPr>
        <p:sp>
          <p:nvSpPr>
            <p:cNvPr id="17" name="Freeform 5"/>
            <p:cNvSpPr/>
            <p:nvPr/>
          </p:nvSpPr>
          <p:spPr>
            <a:xfrm>
              <a:off x="873248" y="-2097678"/>
              <a:ext cx="2180516" cy="376526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0BED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defTabSz="457200">
                <a:lnSpc>
                  <a:spcPct val="130000"/>
                </a:lnSpc>
                <a:buClrTx/>
              </a:pPr>
              <a:r>
                <a:rPr lang="en-US" sz="2000" b="1" kern="12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rPr>
                <a:t>THẢO LUẬN NHÓM</a:t>
              </a:r>
              <a:endParaRPr lang="vi-VN" sz="2000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72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73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charRg st="73" end="1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4" grpId="0"/>
      <p:bldP spid="7" grpId="0" animBg="1"/>
      <p:bldP spid="7" grpId="1" animBg="1"/>
      <p:bldP spid="9" grpId="0"/>
      <p:bldP spid="10" grpId="0" uiExpand="1" build="allAtOnce"/>
      <p:bldP spid="11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004552" y="500456"/>
            <a:ext cx="475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HƯỚNG DẪN VỀ NHÀ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583" y="1716466"/>
            <a:ext cx="8502783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vi-VN" sz="2800" dirty="0"/>
              <a:t>Ôn lại nội dung kiến thức đã </a:t>
            </a:r>
            <a:r>
              <a:rPr lang="vi-VN" sz="2800" dirty="0" smtClean="0"/>
              <a:t>học</a:t>
            </a:r>
            <a:r>
              <a:rPr lang="en-US" sz="2800" dirty="0" smtClean="0"/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vi-VN" sz="2800" dirty="0" smtClean="0"/>
              <a:t>Hoàn </a:t>
            </a:r>
            <a:r>
              <a:rPr lang="vi-VN" sz="2800" dirty="0"/>
              <a:t>thành nốt các bài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còn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SGK.</a:t>
            </a:r>
            <a:endParaRPr lang="en-US" sz="2800" dirty="0"/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vi-VN" sz="2800" dirty="0"/>
              <a:t>Chuẩn bị và xem trước bài  “</a:t>
            </a:r>
            <a:r>
              <a:rPr lang="vi-VN" sz="2800" b="1" dirty="0"/>
              <a:t>Dấu hiệu chia </a:t>
            </a:r>
            <a:r>
              <a:rPr lang="vi-VN" sz="2800" b="1" dirty="0" smtClean="0"/>
              <a:t>hết</a:t>
            </a:r>
            <a:r>
              <a:rPr lang="vi-VN" sz="2800" dirty="0" smtClean="0"/>
              <a:t>”.</a:t>
            </a:r>
            <a:endParaRPr lang="vi-VN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1543" y="660952"/>
            <a:ext cx="2059823" cy="141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474" y="1799628"/>
            <a:ext cx="6244389" cy="161961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lnSpc>
                <a:spcPct val="120000"/>
              </a:lnSpc>
              <a:buClrTx/>
              <a:defRPr/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553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1347"/>
            <a:ext cx="6669024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CHƯƠNG II: TÍNH CHIA HẾT TRONG TẬP HỢP CÁC SỐ TỰ NHIÊN</a:t>
            </a:r>
            <a:endParaRPr lang="vi-VN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112" y="1328927"/>
            <a:ext cx="625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BÀI 8: QUAN HỆ CHIA HẾT VÀ TÍNH CHẤT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( 2 </a:t>
            </a:r>
            <a:r>
              <a:rPr lang="en-US" sz="3600" dirty="0" err="1" smtClean="0">
                <a:solidFill>
                  <a:schemeClr val="bg1"/>
                </a:solidFill>
              </a:rPr>
              <a:t>Tiết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  <a:endParaRPr lang="vi-V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496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786337" y="132876"/>
            <a:ext cx="56717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200" dirty="0" smtClean="0">
                <a:solidFill>
                  <a:srgbClr val="7F7F7F"/>
                </a:solidFill>
                <a:latin typeface="Arial" charset="0"/>
                <a:ea typeface="+mn-ea"/>
                <a:cs typeface="Arial" charset="0"/>
              </a:rPr>
              <a:t>KIẾN THỨC TRỌNG TÂM</a:t>
            </a:r>
            <a:endParaRPr lang="en-US" sz="3600" b="1" kern="1200" dirty="0">
              <a:solidFill>
                <a:srgbClr val="7F7F7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3671888" y="2764632"/>
            <a:ext cx="278606" cy="13573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3671293" y="3985618"/>
            <a:ext cx="279797" cy="13573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TextBox 42"/>
          <p:cNvSpPr txBox="1">
            <a:spLocks noChangeArrowheads="1"/>
          </p:cNvSpPr>
          <p:nvPr/>
        </p:nvSpPr>
        <p:spPr bwMode="auto">
          <a:xfrm>
            <a:off x="2932510" y="2437820"/>
            <a:ext cx="4828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b="1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02</a:t>
            </a:r>
          </a:p>
        </p:txBody>
      </p:sp>
      <p:sp>
        <p:nvSpPr>
          <p:cNvPr id="16" name="TextBox 44"/>
          <p:cNvSpPr txBox="1">
            <a:spLocks noChangeArrowheads="1"/>
          </p:cNvSpPr>
          <p:nvPr/>
        </p:nvSpPr>
        <p:spPr bwMode="auto">
          <a:xfrm>
            <a:off x="2932510" y="3678451"/>
            <a:ext cx="4828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b="1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03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60334" y="1319097"/>
            <a:ext cx="7494665" cy="1013831"/>
            <a:chOff x="1891708" y="1195961"/>
            <a:chExt cx="8470516" cy="1505957"/>
          </a:xfrm>
        </p:grpSpPr>
        <p:grpSp>
          <p:nvGrpSpPr>
            <p:cNvPr id="21" name="Group 20"/>
            <p:cNvGrpSpPr/>
            <p:nvPr/>
          </p:nvGrpSpPr>
          <p:grpSpPr>
            <a:xfrm>
              <a:off x="1891708" y="1195961"/>
              <a:ext cx="8470516" cy="1505957"/>
              <a:chOff x="2414592" y="1000532"/>
              <a:chExt cx="7659510" cy="131533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582591" y="1037144"/>
                <a:ext cx="6491511" cy="1278723"/>
              </a:xfrm>
              <a:custGeom>
                <a:avLst/>
                <a:gdLst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9900 w 1739900"/>
                  <a:gd name="connsiteY2" fmla="*/ 1257301 h 1257301"/>
                  <a:gd name="connsiteX3" fmla="*/ 0 w 1739900"/>
                  <a:gd name="connsiteY3" fmla="*/ 1257301 h 1257301"/>
                  <a:gd name="connsiteX4" fmla="*/ 0 w 1739900"/>
                  <a:gd name="connsiteY4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2343162"/>
                  <a:gd name="connsiteY0" fmla="*/ 0 h 1257301"/>
                  <a:gd name="connsiteX1" fmla="*/ 1739900 w 2343162"/>
                  <a:gd name="connsiteY1" fmla="*/ 0 h 1257301"/>
                  <a:gd name="connsiteX2" fmla="*/ 2343150 w 2343162"/>
                  <a:gd name="connsiteY2" fmla="*/ 622301 h 1257301"/>
                  <a:gd name="connsiteX3" fmla="*/ 1739900 w 2343162"/>
                  <a:gd name="connsiteY3" fmla="*/ 1257301 h 1257301"/>
                  <a:gd name="connsiteX4" fmla="*/ 0 w 2343162"/>
                  <a:gd name="connsiteY4" fmla="*/ 1257301 h 1257301"/>
                  <a:gd name="connsiteX5" fmla="*/ 0 w 2343162"/>
                  <a:gd name="connsiteY5" fmla="*/ 0 h 1257301"/>
                  <a:gd name="connsiteX0" fmla="*/ 0 w 2343155"/>
                  <a:gd name="connsiteY0" fmla="*/ 0 h 1257301"/>
                  <a:gd name="connsiteX1" fmla="*/ 1739900 w 2343155"/>
                  <a:gd name="connsiteY1" fmla="*/ 0 h 1257301"/>
                  <a:gd name="connsiteX2" fmla="*/ 2343150 w 2343155"/>
                  <a:gd name="connsiteY2" fmla="*/ 622301 h 1257301"/>
                  <a:gd name="connsiteX3" fmla="*/ 1739900 w 2343155"/>
                  <a:gd name="connsiteY3" fmla="*/ 1257301 h 1257301"/>
                  <a:gd name="connsiteX4" fmla="*/ 0 w 2343155"/>
                  <a:gd name="connsiteY4" fmla="*/ 1257301 h 1257301"/>
                  <a:gd name="connsiteX5" fmla="*/ 0 w 2343155"/>
                  <a:gd name="connsiteY5" fmla="*/ 0 h 1257301"/>
                  <a:gd name="connsiteX0" fmla="*/ 0 w 2343155"/>
                  <a:gd name="connsiteY0" fmla="*/ 0 h 1257301"/>
                  <a:gd name="connsiteX1" fmla="*/ 1739900 w 2343155"/>
                  <a:gd name="connsiteY1" fmla="*/ 0 h 1257301"/>
                  <a:gd name="connsiteX2" fmla="*/ 2343150 w 2343155"/>
                  <a:gd name="connsiteY2" fmla="*/ 622301 h 1257301"/>
                  <a:gd name="connsiteX3" fmla="*/ 1739900 w 2343155"/>
                  <a:gd name="connsiteY3" fmla="*/ 1257301 h 1257301"/>
                  <a:gd name="connsiteX4" fmla="*/ 0 w 2343155"/>
                  <a:gd name="connsiteY4" fmla="*/ 1257301 h 1257301"/>
                  <a:gd name="connsiteX5" fmla="*/ 0 w 2343155"/>
                  <a:gd name="connsiteY5" fmla="*/ 0 h 1257301"/>
                  <a:gd name="connsiteX0" fmla="*/ 0 w 2343150"/>
                  <a:gd name="connsiteY0" fmla="*/ 0 h 1257301"/>
                  <a:gd name="connsiteX1" fmla="*/ 1739900 w 2343150"/>
                  <a:gd name="connsiteY1" fmla="*/ 0 h 1257301"/>
                  <a:gd name="connsiteX2" fmla="*/ 2343150 w 2343150"/>
                  <a:gd name="connsiteY2" fmla="*/ 622301 h 1257301"/>
                  <a:gd name="connsiteX3" fmla="*/ 1739900 w 2343150"/>
                  <a:gd name="connsiteY3" fmla="*/ 1257301 h 1257301"/>
                  <a:gd name="connsiteX4" fmla="*/ 0 w 2343150"/>
                  <a:gd name="connsiteY4" fmla="*/ 1257301 h 1257301"/>
                  <a:gd name="connsiteX5" fmla="*/ 0 w 234315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9349" h="1257301">
                    <a:moveTo>
                      <a:pt x="0" y="0"/>
                    </a:moveTo>
                    <a:lnTo>
                      <a:pt x="1739900" y="0"/>
                    </a:lnTo>
                    <a:cubicBezTo>
                      <a:pt x="2097919" y="736600"/>
                      <a:pt x="1710758" y="-66675"/>
                      <a:pt x="2049349" y="635001"/>
                    </a:cubicBezTo>
                    <a:cubicBezTo>
                      <a:pt x="1687248" y="1352551"/>
                      <a:pt x="2110278" y="514351"/>
                      <a:pt x="1739900" y="1257301"/>
                    </a:cubicBezTo>
                    <a:lnTo>
                      <a:pt x="0" y="1257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2800" kern="1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" name="Round Same Side Corner Rectangle 1"/>
              <p:cNvSpPr/>
              <p:nvPr/>
            </p:nvSpPr>
            <p:spPr>
              <a:xfrm rot="16200000">
                <a:off x="2663896" y="751228"/>
                <a:ext cx="1315335" cy="1813944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5400000">
                <a:off x="3671888" y="1475002"/>
                <a:ext cx="278606" cy="1357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" name="TextBox 28671"/>
              <p:cNvSpPr txBox="1">
                <a:spLocks noChangeArrowheads="1"/>
              </p:cNvSpPr>
              <p:nvPr/>
            </p:nvSpPr>
            <p:spPr bwMode="auto">
              <a:xfrm>
                <a:off x="2913154" y="1262426"/>
                <a:ext cx="639919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3200" b="1" kern="1200" dirty="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01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165886" y="1495809"/>
              <a:ext cx="4181072" cy="77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Quan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hệ</a:t>
              </a:r>
              <a:r>
                <a:rPr lang="en-US" sz="2800" b="1" dirty="0" smtClean="0"/>
                <a:t> chia </a:t>
              </a:r>
              <a:r>
                <a:rPr lang="en-US" sz="2800" b="1" dirty="0" err="1" smtClean="0"/>
                <a:t>hết</a:t>
              </a:r>
              <a:endParaRPr lang="vi-VN" sz="28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0809" y="3199777"/>
            <a:ext cx="7694691" cy="1054296"/>
            <a:chOff x="1891706" y="1195968"/>
            <a:chExt cx="8009507" cy="1505955"/>
          </a:xfrm>
        </p:grpSpPr>
        <p:grpSp>
          <p:nvGrpSpPr>
            <p:cNvPr id="25" name="Group 24"/>
            <p:cNvGrpSpPr/>
            <p:nvPr/>
          </p:nvGrpSpPr>
          <p:grpSpPr>
            <a:xfrm>
              <a:off x="1891706" y="1195968"/>
              <a:ext cx="8009507" cy="1505955"/>
              <a:chOff x="2414590" y="1000537"/>
              <a:chExt cx="7242641" cy="1315332"/>
            </a:xfrm>
          </p:grpSpPr>
          <p:sp>
            <p:nvSpPr>
              <p:cNvPr id="27" name="Rectangle 2"/>
              <p:cNvSpPr/>
              <p:nvPr/>
            </p:nvSpPr>
            <p:spPr>
              <a:xfrm>
                <a:off x="3582591" y="1037143"/>
                <a:ext cx="6074640" cy="1203009"/>
              </a:xfrm>
              <a:custGeom>
                <a:avLst/>
                <a:gdLst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9900 w 1739900"/>
                  <a:gd name="connsiteY2" fmla="*/ 1257301 h 1257301"/>
                  <a:gd name="connsiteX3" fmla="*/ 0 w 1739900"/>
                  <a:gd name="connsiteY3" fmla="*/ 1257301 h 1257301"/>
                  <a:gd name="connsiteX4" fmla="*/ 0 w 1739900"/>
                  <a:gd name="connsiteY4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2343162"/>
                  <a:gd name="connsiteY0" fmla="*/ 0 h 1257301"/>
                  <a:gd name="connsiteX1" fmla="*/ 1739900 w 2343162"/>
                  <a:gd name="connsiteY1" fmla="*/ 0 h 1257301"/>
                  <a:gd name="connsiteX2" fmla="*/ 2343150 w 2343162"/>
                  <a:gd name="connsiteY2" fmla="*/ 622301 h 1257301"/>
                  <a:gd name="connsiteX3" fmla="*/ 1739900 w 2343162"/>
                  <a:gd name="connsiteY3" fmla="*/ 1257301 h 1257301"/>
                  <a:gd name="connsiteX4" fmla="*/ 0 w 2343162"/>
                  <a:gd name="connsiteY4" fmla="*/ 1257301 h 1257301"/>
                  <a:gd name="connsiteX5" fmla="*/ 0 w 2343162"/>
                  <a:gd name="connsiteY5" fmla="*/ 0 h 1257301"/>
                  <a:gd name="connsiteX0" fmla="*/ 0 w 2343155"/>
                  <a:gd name="connsiteY0" fmla="*/ 0 h 1257301"/>
                  <a:gd name="connsiteX1" fmla="*/ 1739900 w 2343155"/>
                  <a:gd name="connsiteY1" fmla="*/ 0 h 1257301"/>
                  <a:gd name="connsiteX2" fmla="*/ 2343150 w 2343155"/>
                  <a:gd name="connsiteY2" fmla="*/ 622301 h 1257301"/>
                  <a:gd name="connsiteX3" fmla="*/ 1739900 w 2343155"/>
                  <a:gd name="connsiteY3" fmla="*/ 1257301 h 1257301"/>
                  <a:gd name="connsiteX4" fmla="*/ 0 w 2343155"/>
                  <a:gd name="connsiteY4" fmla="*/ 1257301 h 1257301"/>
                  <a:gd name="connsiteX5" fmla="*/ 0 w 2343155"/>
                  <a:gd name="connsiteY5" fmla="*/ 0 h 1257301"/>
                  <a:gd name="connsiteX0" fmla="*/ 0 w 2343155"/>
                  <a:gd name="connsiteY0" fmla="*/ 0 h 1257301"/>
                  <a:gd name="connsiteX1" fmla="*/ 1739900 w 2343155"/>
                  <a:gd name="connsiteY1" fmla="*/ 0 h 1257301"/>
                  <a:gd name="connsiteX2" fmla="*/ 2343150 w 2343155"/>
                  <a:gd name="connsiteY2" fmla="*/ 622301 h 1257301"/>
                  <a:gd name="connsiteX3" fmla="*/ 1739900 w 2343155"/>
                  <a:gd name="connsiteY3" fmla="*/ 1257301 h 1257301"/>
                  <a:gd name="connsiteX4" fmla="*/ 0 w 2343155"/>
                  <a:gd name="connsiteY4" fmla="*/ 1257301 h 1257301"/>
                  <a:gd name="connsiteX5" fmla="*/ 0 w 2343155"/>
                  <a:gd name="connsiteY5" fmla="*/ 0 h 1257301"/>
                  <a:gd name="connsiteX0" fmla="*/ 0 w 2343150"/>
                  <a:gd name="connsiteY0" fmla="*/ 0 h 1257301"/>
                  <a:gd name="connsiteX1" fmla="*/ 1739900 w 2343150"/>
                  <a:gd name="connsiteY1" fmla="*/ 0 h 1257301"/>
                  <a:gd name="connsiteX2" fmla="*/ 2343150 w 2343150"/>
                  <a:gd name="connsiteY2" fmla="*/ 622301 h 1257301"/>
                  <a:gd name="connsiteX3" fmla="*/ 1739900 w 2343150"/>
                  <a:gd name="connsiteY3" fmla="*/ 1257301 h 1257301"/>
                  <a:gd name="connsiteX4" fmla="*/ 0 w 2343150"/>
                  <a:gd name="connsiteY4" fmla="*/ 1257301 h 1257301"/>
                  <a:gd name="connsiteX5" fmla="*/ 0 w 234315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9349" h="1257301">
                    <a:moveTo>
                      <a:pt x="0" y="0"/>
                    </a:moveTo>
                    <a:lnTo>
                      <a:pt x="1739900" y="0"/>
                    </a:lnTo>
                    <a:cubicBezTo>
                      <a:pt x="2097919" y="736600"/>
                      <a:pt x="1710758" y="-66675"/>
                      <a:pt x="2049349" y="635001"/>
                    </a:cubicBezTo>
                    <a:cubicBezTo>
                      <a:pt x="1687248" y="1352551"/>
                      <a:pt x="2110278" y="514351"/>
                      <a:pt x="1739900" y="1257301"/>
                    </a:cubicBezTo>
                    <a:lnTo>
                      <a:pt x="0" y="1257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8" name="Round Same Side Corner Rectangle 1"/>
              <p:cNvSpPr/>
              <p:nvPr/>
            </p:nvSpPr>
            <p:spPr>
              <a:xfrm rot="16200000">
                <a:off x="2663896" y="751231"/>
                <a:ext cx="1315332" cy="1813944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rot="5400000">
                <a:off x="3694783" y="1570781"/>
                <a:ext cx="278606" cy="1357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0" name="TextBox 28671"/>
              <p:cNvSpPr txBox="1">
                <a:spLocks noChangeArrowheads="1"/>
              </p:cNvSpPr>
              <p:nvPr/>
            </p:nvSpPr>
            <p:spPr bwMode="auto">
              <a:xfrm>
                <a:off x="2913154" y="1190033"/>
                <a:ext cx="602325" cy="729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3200" b="1" kern="1200" dirty="0" smtClean="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02</a:t>
                </a:r>
                <a:endParaRPr lang="en-US" sz="3200" b="1" kern="120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648714" y="1537528"/>
              <a:ext cx="5871303" cy="747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Tính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chất</a:t>
              </a:r>
              <a:r>
                <a:rPr lang="en-US" sz="2800" b="1" dirty="0" smtClean="0"/>
                <a:t> chia </a:t>
              </a:r>
              <a:r>
                <a:rPr lang="en-US" sz="2800" b="1" dirty="0" err="1" smtClean="0"/>
                <a:t>hết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của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một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tổng</a:t>
              </a:r>
              <a:endParaRPr lang="vi-VN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3240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76246"/>
            <a:ext cx="5628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QUAN HỆ CHIA HẾT</a:t>
            </a:r>
            <a:endParaRPr lang="vi-VN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2724" y="2350654"/>
            <a:ext cx="2250538" cy="800100"/>
          </a:xfrm>
          <a:prstGeom prst="roundRect">
            <a:avLst/>
          </a:prstGeom>
          <a:solidFill>
            <a:schemeClr val="accent4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15 : 3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51100" y="1277904"/>
            <a:ext cx="387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Thực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phép</a:t>
            </a:r>
            <a:r>
              <a:rPr lang="en-US" sz="2400" b="1" dirty="0" smtClean="0"/>
              <a:t> chia</a:t>
            </a:r>
            <a:endParaRPr lang="vi-VN" sz="24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5884871" y="2350654"/>
            <a:ext cx="2250538" cy="800100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16 : 3</a:t>
            </a:r>
            <a:endParaRPr lang="vi-VN" sz="3200" b="1" dirty="0"/>
          </a:p>
        </p:txBody>
      </p:sp>
      <p:cxnSp>
        <p:nvCxnSpPr>
          <p:cNvPr id="6" name="Straight Arrow Connector 5"/>
          <p:cNvCxnSpPr>
            <a:stCxn id="4" idx="2"/>
            <a:endCxn id="2" idx="0"/>
          </p:cNvCxnSpPr>
          <p:nvPr/>
        </p:nvCxnSpPr>
        <p:spPr>
          <a:xfrm flipH="1">
            <a:off x="1727993" y="1739569"/>
            <a:ext cx="2659857" cy="611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2"/>
            <a:endCxn id="26" idx="0"/>
          </p:cNvCxnSpPr>
          <p:nvPr/>
        </p:nvCxnSpPr>
        <p:spPr>
          <a:xfrm>
            <a:off x="4387850" y="1739569"/>
            <a:ext cx="2622290" cy="611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53262" y="3163784"/>
            <a:ext cx="317923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>
                <a:solidFill>
                  <a:srgbClr val="C00000"/>
                </a:solidFill>
              </a:rPr>
              <a:t>Trong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hai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số</a:t>
            </a:r>
            <a:r>
              <a:rPr lang="en-US" sz="2000" i="1" dirty="0">
                <a:solidFill>
                  <a:srgbClr val="C00000"/>
                </a:solidFill>
              </a:rPr>
              <a:t> 15 </a:t>
            </a:r>
            <a:r>
              <a:rPr lang="en-US" sz="2000" i="1" dirty="0" err="1">
                <a:solidFill>
                  <a:srgbClr val="C00000"/>
                </a:solidFill>
              </a:rPr>
              <a:t>và</a:t>
            </a:r>
            <a:r>
              <a:rPr lang="en-US" sz="2000" i="1" dirty="0">
                <a:solidFill>
                  <a:srgbClr val="C00000"/>
                </a:solidFill>
              </a:rPr>
              <a:t> 16, </a:t>
            </a:r>
            <a:r>
              <a:rPr lang="en-US" sz="2000" i="1" dirty="0" err="1">
                <a:solidFill>
                  <a:srgbClr val="C00000"/>
                </a:solidFill>
              </a:rPr>
              <a:t>số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nào</a:t>
            </a:r>
            <a:r>
              <a:rPr lang="en-US" sz="2000" i="1" dirty="0">
                <a:solidFill>
                  <a:srgbClr val="C00000"/>
                </a:solidFill>
              </a:rPr>
              <a:t> chia </a:t>
            </a:r>
            <a:r>
              <a:rPr lang="en-US" sz="2000" i="1" dirty="0" err="1">
                <a:solidFill>
                  <a:srgbClr val="C00000"/>
                </a:solidFill>
              </a:rPr>
              <a:t>hết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cho</a:t>
            </a:r>
            <a:r>
              <a:rPr lang="en-US" sz="2000" i="1" dirty="0">
                <a:solidFill>
                  <a:srgbClr val="C00000"/>
                </a:solidFill>
              </a:rPr>
              <a:t> 3, </a:t>
            </a:r>
            <a:r>
              <a:rPr lang="en-US" sz="2000" i="1" dirty="0" err="1">
                <a:solidFill>
                  <a:srgbClr val="C00000"/>
                </a:solidFill>
              </a:rPr>
              <a:t>số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nào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không</a:t>
            </a:r>
            <a:r>
              <a:rPr lang="en-US" sz="2000" i="1" dirty="0">
                <a:solidFill>
                  <a:srgbClr val="C00000"/>
                </a:solidFill>
              </a:rPr>
              <a:t> chia </a:t>
            </a:r>
            <a:r>
              <a:rPr lang="en-US" sz="2000" i="1" dirty="0" err="1">
                <a:solidFill>
                  <a:srgbClr val="C00000"/>
                </a:solidFill>
              </a:rPr>
              <a:t>hết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cho</a:t>
            </a:r>
            <a:r>
              <a:rPr lang="en-US" sz="2000" i="1" dirty="0">
                <a:solidFill>
                  <a:srgbClr val="C00000"/>
                </a:solidFill>
              </a:rPr>
              <a:t> 3</a:t>
            </a:r>
            <a:r>
              <a:rPr lang="en-US" sz="2000" i="1" dirty="0" smtClean="0">
                <a:solidFill>
                  <a:srgbClr val="C00000"/>
                </a:solidFill>
              </a:rPr>
              <a:t>?</a:t>
            </a:r>
            <a:endParaRPr lang="vi-VN" sz="2000" i="1" dirty="0">
              <a:solidFill>
                <a:srgbClr val="C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8642" y="3854617"/>
            <a:ext cx="1394620" cy="12313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/>
      <p:bldP spid="26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93683" y="1562100"/>
                <a:ext cx="8217162" cy="2336800"/>
              </a:xfrm>
              <a:prstGeom prst="roundRect">
                <a:avLst/>
              </a:prstGeom>
              <a:solidFill>
                <a:srgbClr val="FBF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Cho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tự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nhiên</a:t>
                </a:r>
                <a:r>
                  <a:rPr lang="en-US" sz="2400" dirty="0">
                    <a:solidFill>
                      <a:schemeClr val="tx1"/>
                    </a:solidFill>
                  </a:rPr>
                  <a:t> 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</a:rPr>
                  <a:t> b ( b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0).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Nếu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</a:rPr>
                  <a:t> k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 : a = 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k</a:t>
                </a:r>
                <a:r>
                  <a:rPr lang="en-US" sz="2400" dirty="0">
                    <a:solidFill>
                      <a:schemeClr val="tx1"/>
                    </a:solidFill>
                  </a:rPr>
                  <a:t>b, ta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nói</a:t>
                </a:r>
                <a:r>
                  <a:rPr lang="en-US" sz="2400" dirty="0">
                    <a:solidFill>
                      <a:schemeClr val="tx1"/>
                    </a:solidFill>
                  </a:rPr>
                  <a:t>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chia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hết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cho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b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kí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hiệu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b="1" dirty="0">
                    <a:solidFill>
                      <a:schemeClr val="tx1"/>
                    </a:solidFill>
                  </a:rPr>
                  <a:t> b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Nếu</a:t>
                </a:r>
                <a:r>
                  <a:rPr lang="en-US" sz="2400" dirty="0">
                    <a:solidFill>
                      <a:schemeClr val="tx1"/>
                    </a:solidFill>
                  </a:rPr>
                  <a:t> a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không</a:t>
                </a:r>
                <a:r>
                  <a:rPr lang="en-US" sz="2400" dirty="0">
                    <a:solidFill>
                      <a:srgbClr val="FF0000"/>
                    </a:solidFill>
                  </a:rPr>
                  <a:t> chia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hết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cho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b ta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kí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hiệu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</a:t>
                </a:r>
                <a:r>
                  <a:rPr lang="vi-VN" sz="2400" dirty="0">
                    <a:solidFill>
                      <a:schemeClr val="tx1"/>
                    </a:solidFill>
                  </a:rPr>
                  <a:t> </a:t>
                </a:r>
                <a:r>
                  <a:rPr lang="vi-VN" sz="24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b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83" y="1562100"/>
                <a:ext cx="8217162" cy="2336800"/>
              </a:xfrm>
              <a:prstGeom prst="roundRect">
                <a:avLst/>
              </a:prstGeom>
              <a:blipFill>
                <a:blip r:embed="rId2"/>
                <a:stretch>
                  <a:fillRect b="-20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7310" y="4144714"/>
                <a:ext cx="4699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Ví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dụ</a:t>
                </a:r>
                <a:r>
                  <a:rPr lang="en-US" sz="2400" dirty="0" smtClean="0"/>
                  <a:t>: 15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 smtClean="0"/>
                  <a:t> 3 ; 16 </a:t>
                </a:r>
                <a:r>
                  <a:rPr lang="vi-VN" sz="24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3</a:t>
                </a:r>
                <a:r>
                  <a:rPr lang="en-US" sz="2400" dirty="0" smtClean="0"/>
                  <a:t>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10" y="4144714"/>
                <a:ext cx="4699000" cy="461665"/>
              </a:xfrm>
              <a:prstGeom prst="rect">
                <a:avLst/>
              </a:prstGeom>
              <a:blipFill>
                <a:blip r:embed="rId3"/>
                <a:stretch>
                  <a:fillRect l="-2078" t="-1052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58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22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29">
      <a:dk1>
        <a:srgbClr val="000000"/>
      </a:dk1>
      <a:lt1>
        <a:srgbClr val="FFFFFF"/>
      </a:lt1>
      <a:dk2>
        <a:srgbClr val="174B8B"/>
      </a:dk2>
      <a:lt2>
        <a:srgbClr val="FFFF99"/>
      </a:lt2>
      <a:accent1>
        <a:srgbClr val="53C1E3"/>
      </a:accent1>
      <a:accent2>
        <a:srgbClr val="7789D7"/>
      </a:accent2>
      <a:accent3>
        <a:srgbClr val="DA8282"/>
      </a:accent3>
      <a:accent4>
        <a:srgbClr val="F5BB17"/>
      </a:accent4>
      <a:accent5>
        <a:srgbClr val="55CBAC"/>
      </a:accent5>
      <a:accent6>
        <a:srgbClr val="B7A96D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1874</Words>
  <Application>Microsoft Office PowerPoint</Application>
  <PresentationFormat>On-screen Show (16:9)</PresentationFormat>
  <Paragraphs>209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Cambria Math</vt:lpstr>
      <vt:lpstr>Arvo</vt:lpstr>
      <vt:lpstr>Arial</vt:lpstr>
      <vt:lpstr>Times New Roman</vt:lpstr>
      <vt:lpstr>Calibri</vt:lpstr>
      <vt:lpstr>Roboto Condensed Light</vt:lpstr>
      <vt:lpstr>Wingdings</vt:lpstr>
      <vt:lpstr>Roboto Condensed</vt:lpstr>
      <vt:lpstr>Salerio template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ntd</cp:lastModifiedBy>
  <cp:revision>78</cp:revision>
  <dcterms:modified xsi:type="dcterms:W3CDTF">2021-09-14T03:19:04Z</dcterms:modified>
</cp:coreProperties>
</file>