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66" r:id="rId3"/>
    <p:sldId id="256" r:id="rId4"/>
    <p:sldId id="271" r:id="rId5"/>
    <p:sldId id="260" r:id="rId6"/>
    <p:sldId id="261" r:id="rId7"/>
    <p:sldId id="267" r:id="rId8"/>
    <p:sldId id="258" r:id="rId9"/>
    <p:sldId id="278" r:id="rId10"/>
    <p:sldId id="257" r:id="rId11"/>
    <p:sldId id="265" r:id="rId12"/>
    <p:sldId id="272" r:id="rId13"/>
    <p:sldId id="269" r:id="rId14"/>
    <p:sldId id="259" r:id="rId15"/>
    <p:sldId id="279" r:id="rId16"/>
    <p:sldId id="276" r:id="rId17"/>
    <p:sldId id="280" r:id="rId18"/>
    <p:sldId id="281" r:id="rId19"/>
    <p:sldId id="270" r:id="rId20"/>
    <p:sldId id="262" r:id="rId21"/>
    <p:sldId id="263" r:id="rId22"/>
    <p:sldId id="268" r:id="rId23"/>
    <p:sldId id="282" r:id="rId24"/>
    <p:sldId id="273" r:id="rId25"/>
    <p:sldId id="274" r:id="rId26"/>
    <p:sldId id="275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arela Round" panose="020B0604020202020204" charset="-79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3.svg"/><Relationship Id="rId4" Type="http://schemas.openxmlformats.org/officeDocument/2006/relationships/image" Target="../media/image30.png"/><Relationship Id="rId9" Type="http://schemas.openxmlformats.org/officeDocument/2006/relationships/image" Target="../media/image4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68603" y="1477524"/>
            <a:ext cx="14350795" cy="7331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81099" y="5524500"/>
            <a:ext cx="3076596" cy="75880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14400" y="5066768"/>
            <a:ext cx="2599233" cy="85034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703024" y="-1197272"/>
            <a:ext cx="2437194" cy="2394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2927334"/>
            <a:ext cx="1234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81694" y="1158044"/>
            <a:ext cx="11004549" cy="3810000"/>
            <a:chOff x="0" y="0"/>
            <a:chExt cx="4481462" cy="14029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1462" cy="1402905"/>
            </a:xfrm>
            <a:custGeom>
              <a:avLst/>
              <a:gdLst/>
              <a:ahLst/>
              <a:cxnLst/>
              <a:rect l="l" t="t" r="r" b="b"/>
              <a:pathLst>
                <a:path w="4481462" h="1402905">
                  <a:moveTo>
                    <a:pt x="4357002" y="1402905"/>
                  </a:moveTo>
                  <a:lnTo>
                    <a:pt x="124460" y="1402905"/>
                  </a:lnTo>
                  <a:cubicBezTo>
                    <a:pt x="55880" y="1402905"/>
                    <a:pt x="0" y="1347025"/>
                    <a:pt x="0" y="12784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7002" y="0"/>
                  </a:lnTo>
                  <a:cubicBezTo>
                    <a:pt x="4425582" y="0"/>
                    <a:pt x="4481462" y="55880"/>
                    <a:pt x="4481462" y="124460"/>
                  </a:cubicBezTo>
                  <a:lnTo>
                    <a:pt x="4481462" y="1278445"/>
                  </a:lnTo>
                  <a:cubicBezTo>
                    <a:pt x="4481462" y="1347025"/>
                    <a:pt x="4425582" y="1402905"/>
                    <a:pt x="4357002" y="1402905"/>
                  </a:cubicBezTo>
                  <a:close/>
                </a:path>
              </a:pathLst>
            </a:custGeom>
            <a:solidFill>
              <a:srgbClr val="DD7736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22793" y="3390900"/>
            <a:ext cx="3265207" cy="823790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60979" y="265798"/>
              <a:ext cx="888962" cy="439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1"/>
                </a:lnSpc>
                <a:spcBef>
                  <a:spcPct val="0"/>
                </a:spcBef>
              </a:pPr>
              <a:r>
                <a:rPr lang="en-US" sz="1979" spc="-98">
                  <a:solidFill>
                    <a:srgbClr val="FFFFFF"/>
                  </a:solidFill>
                  <a:latin typeface="Varela Round"/>
                </a:rPr>
                <a:t>abc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42043" y="1475018"/>
            <a:ext cx="105104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33159">
            <a:off x="2380314" y="1389775"/>
            <a:ext cx="2078768" cy="3392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499644" y="537842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74210" y="6078692"/>
            <a:ext cx="102602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Chiếc kéo cắt vải . Mở chiếc kéo ra ta thấy hình ảnh của một góc, trong đó hai lưỡi kéo là cạnh của góc, trụ của kéo là đỉnh của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5378426"/>
            <a:ext cx="3570723" cy="3570723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160" y="8175397"/>
            <a:ext cx="4259552" cy="27493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70000" y="7810500"/>
            <a:ext cx="1825953" cy="37058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925403" y="-882519"/>
            <a:ext cx="2437194" cy="239454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219200" y="870312"/>
            <a:ext cx="6400800" cy="1283424"/>
          </a:xfrm>
          <a:prstGeom prst="wedgeRoundRectCallout">
            <a:avLst>
              <a:gd name="adj1" fmla="val -57950"/>
              <a:gd name="adj2" fmla="val 42500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82876" y="2670651"/>
            <a:ext cx="16002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397281"/>
            <a:ext cx="12877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8.42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sút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587101"/>
            <a:ext cx="6064377" cy="357897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362597" y="5407093"/>
            <a:ext cx="62010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434431" y="4460705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2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524719" y="3535680"/>
            <a:ext cx="1973371" cy="623766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43000" y="952500"/>
            <a:ext cx="16002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704703"/>
            <a:ext cx="13106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A4,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M, 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M, N: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76337" y="5638888"/>
            <a:ext cx="493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41189" y="6571978"/>
            <a:ext cx="107772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487400" y="2324100"/>
            <a:ext cx="367411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3990319" y="2324100"/>
            <a:ext cx="2319020" cy="27203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990319" y="5044494"/>
            <a:ext cx="3230881" cy="5943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5547339" y="4095849"/>
            <a:ext cx="762000" cy="784830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4137639" y="3230592"/>
            <a:ext cx="762000" cy="784830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30470" y="4167473"/>
            <a:ext cx="1286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604240" y="3307536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922786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4" grpId="0" animBg="1"/>
      <p:bldP spid="27" grpId="0" animBg="1"/>
      <p:bldP spid="28" grpId="0" animBg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057400" y="2147778"/>
            <a:ext cx="15316200" cy="6348522"/>
            <a:chOff x="0" y="0"/>
            <a:chExt cx="2167483" cy="12964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7483" cy="1296448"/>
            </a:xfrm>
            <a:custGeom>
              <a:avLst/>
              <a:gdLst/>
              <a:ahLst/>
              <a:cxnLst/>
              <a:rect l="l" t="t" r="r" b="b"/>
              <a:pathLst>
                <a:path w="2167483" h="1296448">
                  <a:moveTo>
                    <a:pt x="2043023" y="1296448"/>
                  </a:moveTo>
                  <a:lnTo>
                    <a:pt x="124460" y="1296448"/>
                  </a:lnTo>
                  <a:cubicBezTo>
                    <a:pt x="55880" y="1296448"/>
                    <a:pt x="0" y="1240568"/>
                    <a:pt x="0" y="11719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43023" y="0"/>
                  </a:lnTo>
                  <a:cubicBezTo>
                    <a:pt x="2111603" y="0"/>
                    <a:pt x="2167483" y="55880"/>
                    <a:pt x="2167483" y="124460"/>
                  </a:cubicBezTo>
                  <a:lnTo>
                    <a:pt x="2167483" y="1171988"/>
                  </a:lnTo>
                  <a:cubicBezTo>
                    <a:pt x="2167483" y="1240568"/>
                    <a:pt x="2111603" y="1296448"/>
                    <a:pt x="2043023" y="1296448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142141" y="542187"/>
            <a:ext cx="8345259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5560" y="4000500"/>
            <a:ext cx="2968485" cy="6888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3946" y="2357663"/>
            <a:ext cx="99245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8.48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3639800" y="3291169"/>
            <a:ext cx="3334979" cy="241421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639800" y="5705381"/>
            <a:ext cx="353439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3487400" y="5288430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4249400" y="3570027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5620749" y="4781566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13861" y="541379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98717" y="32926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96734" y="460443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12190" y="264199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801850" y="569876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7" name="Arc 26"/>
          <p:cNvSpPr/>
          <p:nvPr/>
        </p:nvSpPr>
        <p:spPr>
          <a:xfrm>
            <a:off x="14008267" y="5288430"/>
            <a:ext cx="482266" cy="778024"/>
          </a:xfrm>
          <a:prstGeom prst="arc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286096" y="6363752"/>
            <a:ext cx="226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8.48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499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8115300" cy="8229600"/>
            <a:chOff x="0" y="0"/>
            <a:chExt cx="6226393" cy="63140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26393" cy="6314089"/>
            </a:xfrm>
            <a:custGeom>
              <a:avLst/>
              <a:gdLst/>
              <a:ahLst/>
              <a:cxnLst/>
              <a:rect l="l" t="t" r="r" b="b"/>
              <a:pathLst>
                <a:path w="6226393" h="6314089">
                  <a:moveTo>
                    <a:pt x="592159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5921593" y="6314089"/>
                  </a:lnTo>
                  <a:cubicBezTo>
                    <a:pt x="6090503" y="6314089"/>
                    <a:pt x="6226393" y="6178198"/>
                    <a:pt x="6226393" y="6009289"/>
                  </a:cubicBezTo>
                  <a:lnTo>
                    <a:pt x="6226393" y="304800"/>
                  </a:lnTo>
                  <a:cubicBezTo>
                    <a:pt x="6226393" y="135890"/>
                    <a:pt x="6090503" y="0"/>
                    <a:pt x="5921593" y="0"/>
                  </a:cubicBezTo>
                  <a:close/>
                </a:path>
              </a:pathLst>
            </a:custGeom>
            <a:solidFill>
              <a:srgbClr val="FFF9B0"/>
            </a:solidFill>
          </p:spPr>
        </p:sp>
      </p:grpSp>
      <p:grpSp>
        <p:nvGrpSpPr>
          <p:cNvPr id="11" name="Group 11"/>
          <p:cNvGrpSpPr/>
          <p:nvPr/>
        </p:nvGrpSpPr>
        <p:grpSpPr>
          <a:xfrm rot="2700000">
            <a:off x="14864979" y="4186225"/>
            <a:ext cx="184425" cy="18442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3679"/>
            </a:solidFill>
          </p:spPr>
        </p:sp>
      </p:grpSp>
      <p:grpSp>
        <p:nvGrpSpPr>
          <p:cNvPr id="16" name="Group 16"/>
          <p:cNvGrpSpPr/>
          <p:nvPr/>
        </p:nvGrpSpPr>
        <p:grpSpPr>
          <a:xfrm rot="5400000">
            <a:off x="12496800" y="4959075"/>
            <a:ext cx="184425" cy="18442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3679"/>
            </a:solid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10559265" y="4099946"/>
            <a:ext cx="184425" cy="18442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3679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7339310" y="190351"/>
            <a:ext cx="758190" cy="75819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96B4"/>
            </a:solidFill>
          </p:spPr>
        </p:sp>
      </p:grpSp>
      <p:sp>
        <p:nvSpPr>
          <p:cNvPr id="28" name="TextBox 27"/>
          <p:cNvSpPr txBox="1"/>
          <p:nvPr/>
        </p:nvSpPr>
        <p:spPr>
          <a:xfrm>
            <a:off x="1744968" y="1637614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8.49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0683573" y="1788110"/>
            <a:ext cx="3505200" cy="40159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683573" y="5794533"/>
            <a:ext cx="548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027597" y="3408125"/>
            <a:ext cx="83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076751" y="5503876"/>
            <a:ext cx="74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36237" y="4249301"/>
            <a:ext cx="83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087309" y="3591983"/>
            <a:ext cx="83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200899" y="6141849"/>
            <a:ext cx="226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8.49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8550" y="4572466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02031" y="5619765"/>
            <a:ext cx="5790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B; 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086350" y="562783"/>
            <a:ext cx="7620000" cy="1526018"/>
            <a:chOff x="0" y="0"/>
            <a:chExt cx="6226393" cy="2311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26393" cy="2311400"/>
            </a:xfrm>
            <a:custGeom>
              <a:avLst/>
              <a:gdLst/>
              <a:ahLst/>
              <a:cxnLst/>
              <a:rect l="l" t="t" r="r" b="b"/>
              <a:pathLst>
                <a:path w="6226393" h="2311400">
                  <a:moveTo>
                    <a:pt x="592159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921593" y="2311400"/>
                  </a:lnTo>
                  <a:cubicBezTo>
                    <a:pt x="6090503" y="2311400"/>
                    <a:pt x="6226393" y="2175510"/>
                    <a:pt x="6226393" y="2006600"/>
                  </a:cubicBezTo>
                  <a:lnTo>
                    <a:pt x="6226393" y="304800"/>
                  </a:lnTo>
                  <a:cubicBezTo>
                    <a:pt x="6226393" y="135890"/>
                    <a:pt x="6090503" y="0"/>
                    <a:pt x="5921593" y="0"/>
                  </a:cubicBezTo>
                  <a:close/>
                </a:path>
              </a:pathLst>
            </a:custGeom>
            <a:solidFill>
              <a:srgbClr val="FFF9B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229321" y="1002915"/>
            <a:ext cx="7334058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en-US" sz="4000" b="1" spc="82" dirty="0" err="1" smtClean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spc="82" dirty="0" smtClean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82" dirty="0" err="1" smtClean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spc="82" dirty="0" smtClean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82" dirty="0" err="1" smtClean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b="1" spc="82" dirty="0" smtClean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82" dirty="0" err="1" smtClean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4000" b="1" spc="82" dirty="0">
              <a:solidFill>
                <a:srgbClr val="1B36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521698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574179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8.50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AB,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AB.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I, K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049000" y="2968371"/>
            <a:ext cx="1514379" cy="31657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563379" y="6134100"/>
            <a:ext cx="44292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363200" y="4090686"/>
            <a:ext cx="6019800" cy="2649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1696700" y="4372764"/>
            <a:ext cx="457200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4782799" y="5724323"/>
            <a:ext cx="539917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3192592" y="3436073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4872034" y="4392189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0717028" y="3959038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153900" y="6134100"/>
            <a:ext cx="103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495646" y="3477953"/>
            <a:ext cx="103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447217" y="4768776"/>
            <a:ext cx="103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597044" y="6184422"/>
            <a:ext cx="103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184620" y="4707411"/>
            <a:ext cx="103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260608" y="2929731"/>
            <a:ext cx="103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324183" y="7087261"/>
            <a:ext cx="365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8.50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40" grpId="0" animBg="1"/>
      <p:bldP spid="41" grpId="0" animBg="1"/>
      <p:bldP spid="42" grpId="0" animBg="1"/>
      <p:bldP spid="43" grpId="0" animBg="1"/>
      <p:bldP spid="44" grpId="0" animBg="1"/>
      <p:bldP spid="34" grpId="0"/>
      <p:bldP spid="45" grpId="0"/>
      <p:bldP spid="46" grpId="0"/>
      <p:bldP spid="47" grpId="0"/>
      <p:bldP spid="48" grpId="0"/>
      <p:bldP spid="49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3" name="TextBox 3"/>
          <p:cNvSpPr txBox="1"/>
          <p:nvPr/>
        </p:nvSpPr>
        <p:spPr>
          <a:xfrm>
            <a:off x="4061626" y="429423"/>
            <a:ext cx="7098513" cy="1242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06103" y="2609779"/>
            <a:ext cx="5089405" cy="76480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50806" y="-15229"/>
            <a:ext cx="2437194" cy="2394543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295400" y="2725785"/>
            <a:ext cx="1514379" cy="31657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09779" y="5891514"/>
            <a:ext cx="44292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00" y="3848100"/>
            <a:ext cx="6019800" cy="2649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943100" y="4130178"/>
            <a:ext cx="457200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5029199" y="5481737"/>
            <a:ext cx="539917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3438992" y="3193487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5118434" y="4149603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963428" y="3716452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00300" y="5891514"/>
            <a:ext cx="103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2046" y="3235367"/>
            <a:ext cx="103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93617" y="4526190"/>
            <a:ext cx="103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43444" y="5941836"/>
            <a:ext cx="103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1020" y="4464825"/>
            <a:ext cx="103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7008" y="2687145"/>
            <a:ext cx="103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70583" y="6844675"/>
            <a:ext cx="365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8.50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49723" y="2458859"/>
            <a:ext cx="60630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P; M.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060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086350" y="562783"/>
            <a:ext cx="7620000" cy="1526018"/>
            <a:chOff x="0" y="0"/>
            <a:chExt cx="6226393" cy="23114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226393" cy="2311400"/>
            </a:xfrm>
            <a:custGeom>
              <a:avLst/>
              <a:gdLst/>
              <a:ahLst/>
              <a:cxnLst/>
              <a:rect l="l" t="t" r="r" b="b"/>
              <a:pathLst>
                <a:path w="6226393" h="2311400">
                  <a:moveTo>
                    <a:pt x="592159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921593" y="2311400"/>
                  </a:lnTo>
                  <a:cubicBezTo>
                    <a:pt x="6090503" y="2311400"/>
                    <a:pt x="6226393" y="2175510"/>
                    <a:pt x="6226393" y="2006600"/>
                  </a:cubicBezTo>
                  <a:lnTo>
                    <a:pt x="6226393" y="304800"/>
                  </a:lnTo>
                  <a:cubicBezTo>
                    <a:pt x="6226393" y="135890"/>
                    <a:pt x="6090503" y="0"/>
                    <a:pt x="592159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8" name="TextBox 8"/>
          <p:cNvSpPr txBox="1"/>
          <p:nvPr/>
        </p:nvSpPr>
        <p:spPr>
          <a:xfrm>
            <a:off x="5229321" y="1002915"/>
            <a:ext cx="7334058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en-US" sz="4000" b="1" spc="82" dirty="0" err="1" smtClean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spc="82" dirty="0" smtClean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82" dirty="0" err="1" smtClean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spc="82" dirty="0" smtClean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82" dirty="0" err="1" smtClean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000" b="1" spc="82" dirty="0">
              <a:solidFill>
                <a:srgbClr val="1B36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521698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8520" y="3255369"/>
            <a:ext cx="106583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3862530"/>
            <a:ext cx="3657600" cy="365760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2512040" y="6590575"/>
            <a:ext cx="4054379" cy="2209800"/>
          </a:xfrm>
          <a:prstGeom prst="wedgeRoundRectCallout">
            <a:avLst>
              <a:gd name="adj1" fmla="val -62499"/>
              <a:gd name="adj2" fmla="val 382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a. 10 và 2</a:t>
            </a:r>
          </a:p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b. 2 và 8</a:t>
            </a:r>
          </a:p>
        </p:txBody>
      </p:sp>
    </p:spTree>
    <p:extLst>
      <p:ext uri="{BB962C8B-B14F-4D97-AF65-F5344CB8AC3E}">
        <p14:creationId xmlns:p14="http://schemas.microsoft.com/office/powerpoint/2010/main" val="301318631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25600" y="6383843"/>
            <a:ext cx="2722895" cy="2874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2328" y="1347341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7949" y="2454950"/>
            <a:ext cx="13588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8.25 (SGK - tr60):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62500"/>
            <a:ext cx="802566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4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04800" y="5981700"/>
            <a:ext cx="4989741" cy="302106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886200" y="2804635"/>
            <a:ext cx="1234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∠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∠ DEF,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EF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∠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EDF,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DF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∠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DFE,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FE.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53200" y="14097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478000" y="206880"/>
            <a:ext cx="2437194" cy="23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151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18288000" cy="10296525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685800" y="1714500"/>
            <a:ext cx="4371299" cy="8806647"/>
          </a:xfrm>
          <a:prstGeom prst="rect">
            <a:avLst/>
          </a:prstGeom>
        </p:spPr>
      </p:pic>
      <p:sp>
        <p:nvSpPr>
          <p:cNvPr id="25" name="Oval Callout 24"/>
          <p:cNvSpPr/>
          <p:nvPr/>
        </p:nvSpPr>
        <p:spPr>
          <a:xfrm>
            <a:off x="5036779" y="311251"/>
            <a:ext cx="11783102" cy="6324600"/>
          </a:xfrm>
          <a:prstGeom prst="wedgeEllipseCallout">
            <a:avLst>
              <a:gd name="adj1" fmla="val -57113"/>
              <a:gd name="adj2" fmla="val -8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86500" y="1349893"/>
            <a:ext cx="9525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Trong đời sống thực tế, chúng ta thường nghe nói đến góc như góc nhìn, góc sút (bóng đá), góc bắn (pháo binh</a:t>
            </a:r>
            <a:r>
              <a:rPr lang="vi-VN" sz="3600" dirty="0" smtClean="0"/>
              <a:t>)</a:t>
            </a:r>
            <a:r>
              <a:rPr lang="en-US" sz="3600" dirty="0" smtClean="0"/>
              <a:t>.</a:t>
            </a:r>
            <a:endParaRPr lang="vi-VN" sz="3600" dirty="0"/>
          </a:p>
          <a:p>
            <a:pPr algn="just">
              <a:lnSpc>
                <a:spcPct val="150000"/>
              </a:lnSpc>
            </a:pPr>
            <a:r>
              <a:rPr lang="vi-VN" sz="3600" dirty="0"/>
              <a:t>Vậy góc là gì và nó có quan hệ như thế nào với các khái niệm khác trong Hình học?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908755"/>
            <a:ext cx="6858024" cy="404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365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0" name="TextBox 29"/>
          <p:cNvSpPr txBox="1"/>
          <p:nvPr/>
        </p:nvSpPr>
        <p:spPr>
          <a:xfrm>
            <a:off x="1905000" y="16383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8.26 (SGK - tr60)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đường thẳng xy. Vẽ hai điểm A, B nằm trên xy. Gọi tên các góc bẹt tạo thành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0" y="38481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52600" y="62103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3460583" y="5821288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5791200" y="5821288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42034" y="5291312"/>
            <a:ext cx="806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73917" y="5307908"/>
            <a:ext cx="806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727315" y="5046298"/>
            <a:ext cx="6123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∠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∠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xBy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863">
            <a:off x="7533987" y="7639678"/>
            <a:ext cx="2839026" cy="2382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2577" y="5396863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4875" y="5396863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  <p:bldP spid="35" grpId="0" animBg="1"/>
      <p:bldP spid="36" grpId="0"/>
      <p:bldP spid="37" grpId="0"/>
      <p:bldP spid="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339310" y="190351"/>
            <a:ext cx="758190" cy="75819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96B4"/>
            </a:solidFill>
          </p:spPr>
        </p:sp>
      </p:grpSp>
      <p:sp>
        <p:nvSpPr>
          <p:cNvPr id="19" name="Rectangle 18"/>
          <p:cNvSpPr/>
          <p:nvPr/>
        </p:nvSpPr>
        <p:spPr>
          <a:xfrm>
            <a:off x="1600200" y="1333500"/>
            <a:ext cx="10972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8.27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 - tr60)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mặt đồng hồ dưới đây.</a:t>
            </a: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các vạch chỉ số trên mặt đồng hồ, những vạch nào nằm trong góc tạo bởi kim giờ và kim phút khi đồng hồ chỉ 8 giờ 15 phút?</a:t>
            </a:r>
          </a:p>
        </p:txBody>
      </p:sp>
      <p:pic>
        <p:nvPicPr>
          <p:cNvPr id="20" name="Picture 19" descr="[Kết nối tri thức và cuộc sống] Giải toán 6 bài 36 : Góc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r="8588"/>
          <a:stretch/>
        </p:blipFill>
        <p:spPr bwMode="auto">
          <a:xfrm>
            <a:off x="13046710" y="1923960"/>
            <a:ext cx="3810000" cy="35280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ounded Rectangular Callout 20"/>
          <p:cNvSpPr/>
          <p:nvPr/>
        </p:nvSpPr>
        <p:spPr>
          <a:xfrm>
            <a:off x="6477000" y="6591300"/>
            <a:ext cx="5334000" cy="1676400"/>
          </a:xfrm>
          <a:prstGeom prst="wedgeRoundRectCallout">
            <a:avLst>
              <a:gd name="adj1" fmla="val -56389"/>
              <a:gd name="adj2" fmla="val -4621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524000" y="777156"/>
            <a:ext cx="14782800" cy="7391400"/>
            <a:chOff x="0" y="0"/>
            <a:chExt cx="2968132" cy="682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361110" y="7152536"/>
            <a:ext cx="5926890" cy="38255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902453" y="4789652"/>
            <a:ext cx="2881865" cy="701338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0" y="8918133"/>
            <a:ext cx="18288000" cy="1368867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22" name="Rectangle 21"/>
          <p:cNvSpPr/>
          <p:nvPr/>
        </p:nvSpPr>
        <p:spPr>
          <a:xfrm>
            <a:off x="3051806" y="1352243"/>
            <a:ext cx="121843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8.28 (SGK - tr60):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Ob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92812" y="5875626"/>
            <a:ext cx="7502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∠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 ∠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 ∠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8999" y="4772106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9948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1B367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725424" y="1333500"/>
            <a:ext cx="10837152" cy="1002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0"/>
              </a:lnSpc>
            </a:pPr>
            <a:r>
              <a:rPr lang="en-US" sz="6000" b="1" spc="237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 spc="23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640626"/>
            <a:ext cx="78261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8.29 (SGK - tr60):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125200" y="2857500"/>
            <a:ext cx="1828800" cy="3352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125200" y="6210300"/>
            <a:ext cx="4953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0" y="2857500"/>
            <a:ext cx="3124200" cy="3352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573000" y="2857500"/>
            <a:ext cx="381000" cy="3352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954000" y="2857500"/>
            <a:ext cx="1066800" cy="3352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763500" y="2002887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06500" y="623130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92000" y="623130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32440" y="62103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211550" y="60579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72380" y="587736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8484" y="6764803"/>
            <a:ext cx="124823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BAH,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M: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BMA,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HMA,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AMC</a:t>
            </a:r>
          </a:p>
        </p:txBody>
      </p:sp>
    </p:spTree>
    <p:extLst>
      <p:ext uri="{BB962C8B-B14F-4D97-AF65-F5344CB8AC3E}">
        <p14:creationId xmlns:p14="http://schemas.microsoft.com/office/powerpoint/2010/main" val="572283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6" name="Rectangle 5"/>
          <p:cNvSpPr/>
          <p:nvPr/>
        </p:nvSpPr>
        <p:spPr>
          <a:xfrm>
            <a:off x="1447800" y="1104900"/>
            <a:ext cx="9144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8.30 (SGK - tr60):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AB, BC ,CA.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BAC, ACB, CBA.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20600" y="1339907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2039600" y="2975499"/>
            <a:ext cx="4800600" cy="47180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868400" y="2268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68100" y="73745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840200" y="733961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588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786366" y="3715889"/>
            <a:ext cx="4730794" cy="4528580"/>
            <a:chOff x="0" y="0"/>
            <a:chExt cx="1600293" cy="1531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00293" cy="1531890"/>
            </a:xfrm>
            <a:custGeom>
              <a:avLst/>
              <a:gdLst/>
              <a:ahLst/>
              <a:cxnLst/>
              <a:rect l="l" t="t" r="r" b="b"/>
              <a:pathLst>
                <a:path w="1600293" h="153189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684246" y="3715889"/>
            <a:ext cx="4730794" cy="4528580"/>
            <a:chOff x="0" y="0"/>
            <a:chExt cx="1600293" cy="1531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00293" cy="1531890"/>
            </a:xfrm>
            <a:custGeom>
              <a:avLst/>
              <a:gdLst/>
              <a:ahLst/>
              <a:cxnLst/>
              <a:rect l="l" t="t" r="r" b="b"/>
              <a:pathLst>
                <a:path w="1600293" h="153189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811058" y="3715889"/>
            <a:ext cx="4730794" cy="4528580"/>
            <a:chOff x="0" y="0"/>
            <a:chExt cx="1600293" cy="1531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00293" cy="1531890"/>
            </a:xfrm>
            <a:custGeom>
              <a:avLst/>
              <a:gdLst/>
              <a:ahLst/>
              <a:cxnLst/>
              <a:rect l="l" t="t" r="r" b="b"/>
              <a:pathLst>
                <a:path w="1600293" h="153189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3331799" y="2871233"/>
            <a:ext cx="1689312" cy="1689312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204987" y="2871233"/>
            <a:ext cx="1689312" cy="1689312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52998" y="3271327"/>
            <a:ext cx="593288" cy="889124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8307107" y="2871233"/>
            <a:ext cx="1689312" cy="168931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749345" y="3300043"/>
            <a:ext cx="804836" cy="78873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861319" y="3271327"/>
            <a:ext cx="644629" cy="84617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558572" y="819874"/>
            <a:ext cx="11170856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5136368" y="5274707"/>
            <a:ext cx="2840638" cy="826640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57155" y="4584457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61931" y="4612832"/>
            <a:ext cx="3764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73877" y="4584457"/>
            <a:ext cx="4351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37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64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7461" y="1396984"/>
            <a:ext cx="14893079" cy="7493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3314700"/>
            <a:ext cx="91440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Ở TIẾT HỌC SAU!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1B367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33159">
            <a:off x="14505390" y="1467420"/>
            <a:ext cx="2078768" cy="33926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100657">
            <a:off x="171835" y="5628882"/>
            <a:ext cx="4704035" cy="246320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25424" y="3847705"/>
            <a:ext cx="10837152" cy="1119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0"/>
              </a:lnSpc>
            </a:pPr>
            <a:r>
              <a:rPr lang="en-US" sz="9500" b="1" spc="237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36: GÓC</a:t>
            </a:r>
            <a:endParaRPr lang="en-US" sz="9500" b="1" spc="23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88988" y="2928950"/>
            <a:ext cx="2929551" cy="739107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0320" y="8929783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grpSp>
        <p:nvGrpSpPr>
          <p:cNvPr id="4" name="Group 4"/>
          <p:cNvGrpSpPr/>
          <p:nvPr/>
        </p:nvGrpSpPr>
        <p:grpSpPr>
          <a:xfrm>
            <a:off x="1413110" y="3556674"/>
            <a:ext cx="3907955" cy="4425233"/>
            <a:chOff x="0" y="0"/>
            <a:chExt cx="5210607" cy="590031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5210607" cy="5900311"/>
              <a:chOff x="0" y="0"/>
              <a:chExt cx="1321950" cy="149693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21950" cy="1496931"/>
              </a:xfrm>
              <a:custGeom>
                <a:avLst/>
                <a:gdLst/>
                <a:ahLst/>
                <a:cxnLst/>
                <a:rect l="l" t="t" r="r" b="b"/>
                <a:pathLst>
                  <a:path w="1321950" h="1496931">
                    <a:moveTo>
                      <a:pt x="1197490" y="1496931"/>
                    </a:moveTo>
                    <a:lnTo>
                      <a:pt x="124460" y="1496931"/>
                    </a:lnTo>
                    <a:cubicBezTo>
                      <a:pt x="55880" y="1496931"/>
                      <a:pt x="0" y="1441051"/>
                      <a:pt x="0" y="137247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97490" y="0"/>
                    </a:lnTo>
                    <a:cubicBezTo>
                      <a:pt x="1266070" y="0"/>
                      <a:pt x="1321950" y="55880"/>
                      <a:pt x="1321950" y="124460"/>
                    </a:cubicBezTo>
                    <a:lnTo>
                      <a:pt x="1321950" y="1372471"/>
                    </a:lnTo>
                    <a:cubicBezTo>
                      <a:pt x="1321950" y="1441051"/>
                      <a:pt x="1266070" y="1496931"/>
                      <a:pt x="1197490" y="1496931"/>
                    </a:cubicBezTo>
                    <a:close/>
                  </a:path>
                </a:pathLst>
              </a:custGeom>
              <a:solidFill>
                <a:srgbClr val="AAC95B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03221" y="567708"/>
              <a:ext cx="4414466" cy="812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5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03221" y="2845399"/>
              <a:ext cx="4414466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4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21222" y="3556674"/>
            <a:ext cx="3907955" cy="4425233"/>
            <a:chOff x="0" y="0"/>
            <a:chExt cx="5210607" cy="590031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5210607" cy="5900311"/>
              <a:chOff x="0" y="0"/>
              <a:chExt cx="1321950" cy="149693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21950" cy="1496931"/>
              </a:xfrm>
              <a:custGeom>
                <a:avLst/>
                <a:gdLst/>
                <a:ahLst/>
                <a:cxnLst/>
                <a:rect l="l" t="t" r="r" b="b"/>
                <a:pathLst>
                  <a:path w="1321950" h="1496931">
                    <a:moveTo>
                      <a:pt x="1197490" y="1496931"/>
                    </a:moveTo>
                    <a:lnTo>
                      <a:pt x="124460" y="1496931"/>
                    </a:lnTo>
                    <a:cubicBezTo>
                      <a:pt x="55880" y="1496931"/>
                      <a:pt x="0" y="1441051"/>
                      <a:pt x="0" y="137247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97490" y="0"/>
                    </a:lnTo>
                    <a:cubicBezTo>
                      <a:pt x="1266070" y="0"/>
                      <a:pt x="1321950" y="55880"/>
                      <a:pt x="1321950" y="124460"/>
                    </a:cubicBezTo>
                    <a:lnTo>
                      <a:pt x="1321950" y="1372471"/>
                    </a:lnTo>
                    <a:cubicBezTo>
                      <a:pt x="1321950" y="1441051"/>
                      <a:pt x="1266070" y="1496931"/>
                      <a:pt x="1197490" y="1496931"/>
                    </a:cubicBezTo>
                    <a:close/>
                  </a:path>
                </a:pathLst>
              </a:custGeom>
              <a:solidFill>
                <a:srgbClr val="AAC95B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03221" y="567708"/>
              <a:ext cx="4414466" cy="812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5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98069" y="2156624"/>
              <a:ext cx="4414466" cy="27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4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61967" y="1083291"/>
            <a:ext cx="8345259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5579496"/>
            <a:ext cx="5940942" cy="44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302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3467100" cy="1981200"/>
            <a:chOff x="0" y="0"/>
            <a:chExt cx="6226393" cy="2311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26393" cy="2311400"/>
            </a:xfrm>
            <a:custGeom>
              <a:avLst/>
              <a:gdLst/>
              <a:ahLst/>
              <a:cxnLst/>
              <a:rect l="l" t="t" r="r" b="b"/>
              <a:pathLst>
                <a:path w="6226393" h="2311400">
                  <a:moveTo>
                    <a:pt x="592159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921593" y="2311400"/>
                  </a:lnTo>
                  <a:cubicBezTo>
                    <a:pt x="6090503" y="2311400"/>
                    <a:pt x="6226393" y="2175510"/>
                    <a:pt x="6226393" y="2006600"/>
                  </a:cubicBezTo>
                  <a:lnTo>
                    <a:pt x="6226393" y="304800"/>
                  </a:lnTo>
                  <a:cubicBezTo>
                    <a:pt x="6226393" y="135890"/>
                    <a:pt x="6090503" y="0"/>
                    <a:pt x="5921593" y="0"/>
                  </a:cubicBezTo>
                  <a:close/>
                </a:path>
              </a:pathLst>
            </a:custGeom>
            <a:solidFill>
              <a:srgbClr val="FFF9B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419321" y="1769161"/>
            <a:ext cx="2695479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500"/>
              </a:lnSpc>
              <a:spcBef>
                <a:spcPct val="0"/>
              </a:spcBef>
            </a:pPr>
            <a:r>
              <a:rPr lang="en-US" sz="5500" b="1" spc="82" dirty="0" smtClean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500" b="1" spc="82" dirty="0" err="1" smtClean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5500" b="1" spc="82" dirty="0">
              <a:solidFill>
                <a:srgbClr val="1B36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0380" y="2154059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5367" y="3092663"/>
            <a:ext cx="1424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867400" y="5517590"/>
            <a:ext cx="4724400" cy="31068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67400" y="8624446"/>
            <a:ext cx="60198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5715000" y="8207495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8551846" y="6305695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9360067" y="8235434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1461" y="833286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94646" y="600476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25251" y="869845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88224" y="50998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40779" y="859650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9" name="Arc 28"/>
          <p:cNvSpPr/>
          <p:nvPr/>
        </p:nvSpPr>
        <p:spPr>
          <a:xfrm>
            <a:off x="6235867" y="8207495"/>
            <a:ext cx="482266" cy="778024"/>
          </a:xfrm>
          <a:prstGeom prst="arc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903461" y="7277100"/>
            <a:ext cx="0" cy="1055762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79835" y="6590564"/>
            <a:ext cx="129233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288280" y="5653409"/>
            <a:ext cx="941320" cy="1229543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76933" y="5581338"/>
            <a:ext cx="575653" cy="2895063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43668" y="5194202"/>
            <a:ext cx="129233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84258" y="9249488"/>
            <a:ext cx="215364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 animBg="1"/>
      <p:bldP spid="33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858250" y="2362825"/>
            <a:ext cx="7195102" cy="5748914"/>
            <a:chOff x="0" y="0"/>
            <a:chExt cx="6914615" cy="55248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14615" cy="5524804"/>
            </a:xfrm>
            <a:custGeom>
              <a:avLst/>
              <a:gdLst/>
              <a:ahLst/>
              <a:cxnLst/>
              <a:rect l="l" t="t" r="r" b="b"/>
              <a:pathLst>
                <a:path w="6914615" h="5524804">
                  <a:moveTo>
                    <a:pt x="6790155" y="5524804"/>
                  </a:moveTo>
                  <a:lnTo>
                    <a:pt x="124460" y="5524804"/>
                  </a:lnTo>
                  <a:cubicBezTo>
                    <a:pt x="55880" y="5524804"/>
                    <a:pt x="0" y="5468924"/>
                    <a:pt x="0" y="5400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90155" y="0"/>
                  </a:lnTo>
                  <a:cubicBezTo>
                    <a:pt x="6858735" y="0"/>
                    <a:pt x="6914615" y="55880"/>
                    <a:pt x="6914615" y="124460"/>
                  </a:cubicBezTo>
                  <a:lnTo>
                    <a:pt x="6914615" y="5400344"/>
                  </a:lnTo>
                  <a:cubicBezTo>
                    <a:pt x="6914615" y="5468924"/>
                    <a:pt x="6858735" y="5524804"/>
                    <a:pt x="6790155" y="5524804"/>
                  </a:cubicBezTo>
                  <a:close/>
                </a:path>
              </a:pathLst>
            </a:custGeom>
            <a:solidFill>
              <a:srgbClr val="FFF9B0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29000" y="6204190"/>
            <a:ext cx="2722895" cy="287445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7339310" y="190351"/>
            <a:ext cx="758190" cy="75819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96B4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433195" y="3015865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Ox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067800" y="4305300"/>
            <a:ext cx="67056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2144484" y="4640188"/>
            <a:ext cx="622634" cy="778023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74801" y="517652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84103" y="585024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33374" y="440913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9" name="Arc 18"/>
          <p:cNvSpPr/>
          <p:nvPr/>
        </p:nvSpPr>
        <p:spPr>
          <a:xfrm rot="17733346">
            <a:off x="11975301" y="4727061"/>
            <a:ext cx="734362" cy="734362"/>
          </a:xfrm>
          <a:prstGeom prst="arc">
            <a:avLst>
              <a:gd name="adj1" fmla="val 14453195"/>
              <a:gd name="adj2" fmla="val 246675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  <p:bldP spid="17" grpId="0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313486" y="6095050"/>
            <a:ext cx="4824666" cy="314041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235469"/>
            <a:ext cx="18288000" cy="1051531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0" name="TextBox 9"/>
          <p:cNvSpPr txBox="1"/>
          <p:nvPr/>
        </p:nvSpPr>
        <p:spPr>
          <a:xfrm>
            <a:off x="1219200" y="876300"/>
            <a:ext cx="9135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8.45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115800" y="3467100"/>
            <a:ext cx="5105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115800" y="800099"/>
            <a:ext cx="342900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0" y="876300"/>
            <a:ext cx="685800" cy="2590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1887200" y="3086100"/>
            <a:ext cx="762000" cy="784830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81460" y="3478515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6340" y="69507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44341" y="36671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662041" y="346709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8886" y="4133433"/>
            <a:ext cx="281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8.45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4360642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18260" y="5296013"/>
            <a:ext cx="1112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</a:p>
        </p:txBody>
      </p:sp>
    </p:spTree>
    <p:extLst>
      <p:ext uri="{BB962C8B-B14F-4D97-AF65-F5344CB8AC3E}">
        <p14:creationId xmlns:p14="http://schemas.microsoft.com/office/powerpoint/2010/main" val="26152371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8115300" cy="8229600"/>
            <a:chOff x="0" y="0"/>
            <a:chExt cx="6226393" cy="63140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26393" cy="6314089"/>
            </a:xfrm>
            <a:custGeom>
              <a:avLst/>
              <a:gdLst/>
              <a:ahLst/>
              <a:cxnLst/>
              <a:rect l="l" t="t" r="r" b="b"/>
              <a:pathLst>
                <a:path w="6226393" h="6314089">
                  <a:moveTo>
                    <a:pt x="592159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5921593" y="6314089"/>
                  </a:lnTo>
                  <a:cubicBezTo>
                    <a:pt x="6090503" y="6314089"/>
                    <a:pt x="6226393" y="6178198"/>
                    <a:pt x="6226393" y="6009289"/>
                  </a:cubicBezTo>
                  <a:lnTo>
                    <a:pt x="6226393" y="304800"/>
                  </a:lnTo>
                  <a:cubicBezTo>
                    <a:pt x="6226393" y="135890"/>
                    <a:pt x="6090503" y="0"/>
                    <a:pt x="5921593" y="0"/>
                  </a:cubicBezTo>
                  <a:close/>
                </a:path>
              </a:pathLst>
            </a:custGeom>
            <a:solidFill>
              <a:srgbClr val="FFF9B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339310" y="190351"/>
            <a:ext cx="758190" cy="75819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96B4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81100"/>
            <a:ext cx="1262122" cy="12621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33500" y="2281178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59 SGK.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09700" y="5848479"/>
            <a:ext cx="762000" cy="7901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5533777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8.46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91750" y="1214120"/>
            <a:ext cx="6019800" cy="31242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191750" y="1214120"/>
            <a:ext cx="6019800" cy="31242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217150" y="1214120"/>
            <a:ext cx="6019800" cy="31242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575800" y="1029186"/>
            <a:ext cx="59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81095" y="1081752"/>
            <a:ext cx="59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085820" y="4219426"/>
            <a:ext cx="59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635490" y="4136777"/>
            <a:ext cx="59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746230" y="4789557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25000" y="5661645"/>
            <a:ext cx="9144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A, B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DAC;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DAB;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BAC.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ABC;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ABD;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BDC.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35" grpId="0"/>
      <p:bldP spid="36" grpId="0"/>
      <p:bldP spid="37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85800" y="723900"/>
            <a:ext cx="8686800" cy="8686800"/>
            <a:chOff x="0" y="0"/>
            <a:chExt cx="2690255" cy="191389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690255" cy="1913890"/>
            </a:xfrm>
            <a:custGeom>
              <a:avLst/>
              <a:gdLst/>
              <a:ahLst/>
              <a:cxnLst/>
              <a:rect l="l" t="t" r="r" b="b"/>
              <a:pathLst>
                <a:path w="2690255" h="1913890">
                  <a:moveTo>
                    <a:pt x="256579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5795" y="0"/>
                  </a:lnTo>
                  <a:cubicBezTo>
                    <a:pt x="2634375" y="0"/>
                    <a:pt x="2690255" y="55880"/>
                    <a:pt x="2690255" y="124460"/>
                  </a:cubicBezTo>
                  <a:lnTo>
                    <a:pt x="2690255" y="1789430"/>
                  </a:lnTo>
                  <a:cubicBezTo>
                    <a:pt x="2690255" y="1858010"/>
                    <a:pt x="2634375" y="1913890"/>
                    <a:pt x="2565795" y="191389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9601200" y="723900"/>
            <a:ext cx="7924800" cy="8686800"/>
            <a:chOff x="0" y="0"/>
            <a:chExt cx="2690255" cy="191389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90255" cy="1913890"/>
            </a:xfrm>
            <a:custGeom>
              <a:avLst/>
              <a:gdLst/>
              <a:ahLst/>
              <a:cxnLst/>
              <a:rect l="l" t="t" r="r" b="b"/>
              <a:pathLst>
                <a:path w="2690255" h="1913890">
                  <a:moveTo>
                    <a:pt x="256579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5795" y="0"/>
                  </a:lnTo>
                  <a:cubicBezTo>
                    <a:pt x="2634375" y="0"/>
                    <a:pt x="2690255" y="55880"/>
                    <a:pt x="2690255" y="124460"/>
                  </a:cubicBezTo>
                  <a:lnTo>
                    <a:pt x="2690255" y="1789430"/>
                  </a:lnTo>
                  <a:cubicBezTo>
                    <a:pt x="2690255" y="1858010"/>
                    <a:pt x="2634375" y="1913890"/>
                    <a:pt x="2565795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9" name="Oval 38"/>
          <p:cNvSpPr/>
          <p:nvPr/>
        </p:nvSpPr>
        <p:spPr>
          <a:xfrm>
            <a:off x="883920" y="952500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42160" y="952500"/>
            <a:ext cx="696468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4860" y="6721078"/>
            <a:ext cx="8488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0210800" y="4991100"/>
            <a:ext cx="6781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3258800" y="2781300"/>
            <a:ext cx="1066800" cy="2209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3055600" y="4598686"/>
            <a:ext cx="762000" cy="784830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3944600" y="2708956"/>
            <a:ext cx="762000" cy="784830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623800" y="4244742"/>
            <a:ext cx="63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512800" y="2595771"/>
            <a:ext cx="63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226040" y="4317147"/>
            <a:ext cx="63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446500" y="4290834"/>
            <a:ext cx="63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020300" y="5308076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379200" y="126049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6" grpId="0" animBg="1"/>
      <p:bldP spid="47" grpId="0" animBg="1"/>
      <p:bldP spid="48" grpId="0"/>
      <p:bldP spid="52" grpId="0"/>
      <p:bldP spid="53" grpId="0"/>
      <p:bldP spid="54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1283</Words>
  <Application>Microsoft Office PowerPoint</Application>
  <PresentationFormat>Custom</PresentationFormat>
  <Paragraphs>197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Wingdings</vt:lpstr>
      <vt:lpstr>Arial</vt:lpstr>
      <vt:lpstr>Varela Round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30</cp:revision>
  <dcterms:created xsi:type="dcterms:W3CDTF">2006-08-16T00:00:00Z</dcterms:created>
  <dcterms:modified xsi:type="dcterms:W3CDTF">2021-11-14T12:42:05Z</dcterms:modified>
  <dc:identifier>DAEvfCVTEeI</dc:identifier>
</cp:coreProperties>
</file>