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3"/>
  </p:notesMasterIdLst>
  <p:sldIdLst>
    <p:sldId id="257" r:id="rId2"/>
    <p:sldId id="258" r:id="rId3"/>
    <p:sldId id="256" r:id="rId4"/>
    <p:sldId id="260" r:id="rId5"/>
    <p:sldId id="263" r:id="rId6"/>
    <p:sldId id="261" r:id="rId7"/>
    <p:sldId id="267" r:id="rId8"/>
    <p:sldId id="259" r:id="rId9"/>
    <p:sldId id="262" r:id="rId10"/>
    <p:sldId id="270" r:id="rId11"/>
    <p:sldId id="265" r:id="rId12"/>
    <p:sldId id="278" r:id="rId13"/>
    <p:sldId id="264" r:id="rId14"/>
    <p:sldId id="268" r:id="rId15"/>
    <p:sldId id="269" r:id="rId16"/>
    <p:sldId id="271" r:id="rId17"/>
    <p:sldId id="274" r:id="rId18"/>
    <p:sldId id="277" r:id="rId19"/>
    <p:sldId id="311" r:id="rId20"/>
    <p:sldId id="272" r:id="rId21"/>
    <p:sldId id="282" r:id="rId22"/>
  </p:sldIdLst>
  <p:sldSz cx="9144000" cy="5143500" type="screen16x9"/>
  <p:notesSz cx="6858000" cy="9144000"/>
  <p:embeddedFontLst>
    <p:embeddedFont>
      <p:font typeface="Delius" panose="020B0604020202020204" charset="0"/>
      <p:regular r:id="rId24"/>
    </p:embeddedFont>
    <p:embeddedFont>
      <p:font typeface="Nuni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38569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25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61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58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0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366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90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49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0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377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23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0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79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60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88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08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41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00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90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88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38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59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7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noFill/>
        </p:spPr>
        <p:txBody>
          <a:bodyPr wrap="square" rtlCol="0">
            <a:spAutoFit/>
          </a:bodyPr>
          <a:lstStyle/>
          <a:p>
            <a:pPr algn="ctr">
              <a:lnSpc>
                <a:spcPct val="150000"/>
              </a:lnSpc>
            </a:pPr>
            <a:r>
              <a:rPr lang="en-US" sz="3600" b="1" dirty="0" smtClean="0"/>
              <a:t>CHÀO MỪNG CÁC EM </a:t>
            </a:r>
          </a:p>
          <a:p>
            <a:pPr algn="ctr">
              <a:lnSpc>
                <a:spcPct val="150000"/>
              </a:lnSpc>
            </a:pPr>
            <a:r>
              <a:rPr lang="en-US" sz="3600" b="1" dirty="0" smtClean="0"/>
              <a:t>ĐẾN VỚI TIẾT HỌC HÔM NAY!</a:t>
            </a:r>
            <a:endParaRPr lang="en-US" sz="36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634595" y="594618"/>
            <a:ext cx="2547991" cy="400110"/>
          </a:xfrm>
          <a:prstGeom prst="rect">
            <a:avLst/>
          </a:prstGeom>
          <a:noFill/>
        </p:spPr>
        <p:txBody>
          <a:bodyPr wrap="square" rtlCol="0">
            <a:spAutoFit/>
          </a:bodyPr>
          <a:lstStyle/>
          <a:p>
            <a:r>
              <a:rPr lang="en-US" sz="2000" b="1" dirty="0" err="1" smtClean="0">
                <a:solidFill>
                  <a:srgbClr val="C00000"/>
                </a:solidFill>
              </a:rPr>
              <a:t>Luyện</a:t>
            </a:r>
            <a:r>
              <a:rPr lang="en-US" sz="2000" b="1" dirty="0" smtClean="0">
                <a:solidFill>
                  <a:srgbClr val="C00000"/>
                </a:solidFill>
              </a:rPr>
              <a:t> </a:t>
            </a:r>
            <a:r>
              <a:rPr lang="en-US" sz="2000" b="1" dirty="0" err="1" smtClean="0">
                <a:solidFill>
                  <a:srgbClr val="C00000"/>
                </a:solidFill>
              </a:rPr>
              <a:t>tập</a:t>
            </a:r>
            <a:endParaRPr lang="en-US" sz="2000" b="1" dirty="0">
              <a:solidFill>
                <a:srgbClr val="C00000"/>
              </a:solidFill>
            </a:endParaRPr>
          </a:p>
        </p:txBody>
      </p:sp>
      <p:sp>
        <p:nvSpPr>
          <p:cNvPr id="16" name="TextBox 15"/>
          <p:cNvSpPr txBox="1"/>
          <p:nvPr/>
        </p:nvSpPr>
        <p:spPr>
          <a:xfrm>
            <a:off x="636999" y="1110144"/>
            <a:ext cx="3672665" cy="2169825"/>
          </a:xfrm>
          <a:prstGeom prst="rect">
            <a:avLst/>
          </a:prstGeom>
          <a:noFill/>
        </p:spPr>
        <p:txBody>
          <a:bodyPr wrap="square" rtlCol="0">
            <a:spAutoFit/>
          </a:bodyPr>
          <a:lstStyle/>
          <a:p>
            <a:pPr algn="just">
              <a:lnSpc>
                <a:spcPct val="150000"/>
              </a:lnSpc>
            </a:pPr>
            <a:r>
              <a:rPr lang="en-US" sz="1800" dirty="0" smtClean="0"/>
              <a:t>Cho </a:t>
            </a:r>
            <a:r>
              <a:rPr lang="en-US" sz="1800" dirty="0" err="1" smtClean="0"/>
              <a:t>đoạn</a:t>
            </a:r>
            <a:r>
              <a:rPr lang="en-US" sz="1800" dirty="0" smtClean="0"/>
              <a:t> </a:t>
            </a:r>
            <a:r>
              <a:rPr lang="en-US" sz="1800" dirty="0" err="1" smtClean="0"/>
              <a:t>thẳng</a:t>
            </a:r>
            <a:r>
              <a:rPr lang="en-US" sz="1800" dirty="0" smtClean="0"/>
              <a:t> </a:t>
            </a:r>
            <a:r>
              <a:rPr lang="en-US" sz="1800" i="1" dirty="0" smtClean="0"/>
              <a:t>PQ</a:t>
            </a:r>
            <a:r>
              <a:rPr lang="en-US" sz="1800" dirty="0" smtClean="0"/>
              <a:t> </a:t>
            </a:r>
            <a:r>
              <a:rPr lang="en-US" sz="1800" dirty="0" err="1" smtClean="0"/>
              <a:t>dài</a:t>
            </a:r>
            <a:r>
              <a:rPr lang="en-US" sz="1800" dirty="0" smtClean="0"/>
              <a:t> 12 </a:t>
            </a:r>
            <a:r>
              <a:rPr lang="en-US" sz="1800" dirty="0" err="1" smtClean="0"/>
              <a:t>đơn</a:t>
            </a:r>
            <a:r>
              <a:rPr lang="en-US" sz="1800" dirty="0" smtClean="0"/>
              <a:t> </a:t>
            </a:r>
            <a:r>
              <a:rPr lang="en-US" sz="1800" dirty="0" err="1" smtClean="0"/>
              <a:t>vị</a:t>
            </a:r>
            <a:r>
              <a:rPr lang="en-US" sz="1800" dirty="0" smtClean="0"/>
              <a:t>. </a:t>
            </a:r>
            <a:r>
              <a:rPr lang="en-US" sz="1800" dirty="0" err="1" smtClean="0"/>
              <a:t>Gọi</a:t>
            </a:r>
            <a:r>
              <a:rPr lang="en-US" sz="1800" dirty="0" smtClean="0"/>
              <a:t> </a:t>
            </a:r>
            <a:r>
              <a:rPr lang="en-US" sz="1800" i="1" dirty="0" smtClean="0"/>
              <a:t>E</a:t>
            </a:r>
            <a:r>
              <a:rPr lang="en-US" sz="1800" dirty="0" smtClean="0"/>
              <a:t> </a:t>
            </a:r>
            <a:r>
              <a:rPr lang="en-US" sz="1800" dirty="0" err="1" smtClean="0"/>
              <a:t>là</a:t>
            </a:r>
            <a:r>
              <a:rPr lang="en-US" sz="1800" dirty="0" smtClean="0"/>
              <a:t> </a:t>
            </a:r>
            <a:r>
              <a:rPr lang="en-US" sz="1800" dirty="0" err="1" smtClean="0"/>
              <a:t>trung</a:t>
            </a:r>
            <a:r>
              <a:rPr lang="en-US" sz="1800" dirty="0" smtClean="0"/>
              <a:t> </a:t>
            </a:r>
            <a:r>
              <a:rPr lang="en-US" sz="1800" dirty="0" err="1" smtClean="0"/>
              <a:t>điểm</a:t>
            </a:r>
            <a:r>
              <a:rPr lang="en-US" sz="1800" dirty="0" smtClean="0"/>
              <a:t> </a:t>
            </a:r>
            <a:r>
              <a:rPr lang="en-US" sz="1800" dirty="0" err="1" smtClean="0"/>
              <a:t>của</a:t>
            </a:r>
            <a:r>
              <a:rPr lang="en-US" sz="1800" dirty="0" smtClean="0"/>
              <a:t> </a:t>
            </a:r>
            <a:r>
              <a:rPr lang="en-US" sz="1800" dirty="0" err="1" smtClean="0"/>
              <a:t>đoạn</a:t>
            </a:r>
            <a:r>
              <a:rPr lang="en-US" sz="1800" dirty="0" smtClean="0"/>
              <a:t> </a:t>
            </a:r>
            <a:r>
              <a:rPr lang="en-US" sz="1800" dirty="0" err="1" smtClean="0"/>
              <a:t>thẳng</a:t>
            </a:r>
            <a:r>
              <a:rPr lang="en-US" sz="1800" dirty="0" smtClean="0"/>
              <a:t> </a:t>
            </a:r>
            <a:r>
              <a:rPr lang="en-US" sz="1800" i="1" dirty="0" smtClean="0"/>
              <a:t>PQ</a:t>
            </a:r>
            <a:r>
              <a:rPr lang="en-US" sz="1800" dirty="0" smtClean="0"/>
              <a:t> </a:t>
            </a:r>
            <a:r>
              <a:rPr lang="en-US" sz="1800" dirty="0" err="1" smtClean="0"/>
              <a:t>và</a:t>
            </a:r>
            <a:r>
              <a:rPr lang="en-US" sz="1800" dirty="0" smtClean="0"/>
              <a:t> </a:t>
            </a:r>
            <a:r>
              <a:rPr lang="en-US" sz="1800" i="1" dirty="0" smtClean="0"/>
              <a:t>F</a:t>
            </a:r>
            <a:r>
              <a:rPr lang="en-US" sz="1800" dirty="0" smtClean="0"/>
              <a:t> </a:t>
            </a:r>
            <a:r>
              <a:rPr lang="en-US" sz="1800" dirty="0" err="1" smtClean="0"/>
              <a:t>là</a:t>
            </a:r>
            <a:r>
              <a:rPr lang="en-US" sz="1800" dirty="0" smtClean="0"/>
              <a:t> </a:t>
            </a:r>
            <a:r>
              <a:rPr lang="en-US" sz="1800" dirty="0" err="1" smtClean="0"/>
              <a:t>trung</a:t>
            </a:r>
            <a:r>
              <a:rPr lang="en-US" sz="1800" dirty="0" smtClean="0"/>
              <a:t> </a:t>
            </a:r>
            <a:r>
              <a:rPr lang="en-US" sz="1800" dirty="0" err="1" smtClean="0"/>
              <a:t>điểm</a:t>
            </a:r>
            <a:r>
              <a:rPr lang="en-US" sz="1800" dirty="0" smtClean="0"/>
              <a:t> </a:t>
            </a:r>
            <a:r>
              <a:rPr lang="en-US" sz="1800" dirty="0" err="1" smtClean="0"/>
              <a:t>của</a:t>
            </a:r>
            <a:r>
              <a:rPr lang="en-US" sz="1800" dirty="0" smtClean="0"/>
              <a:t> </a:t>
            </a:r>
            <a:r>
              <a:rPr lang="en-US" sz="1800" dirty="0" err="1" smtClean="0"/>
              <a:t>đoạn</a:t>
            </a:r>
            <a:r>
              <a:rPr lang="en-US" sz="1800" dirty="0" smtClean="0"/>
              <a:t> </a:t>
            </a:r>
            <a:r>
              <a:rPr lang="en-US" sz="1800" dirty="0" err="1" smtClean="0"/>
              <a:t>thẳng</a:t>
            </a:r>
            <a:r>
              <a:rPr lang="en-US" sz="1800" dirty="0" smtClean="0"/>
              <a:t> </a:t>
            </a:r>
            <a:r>
              <a:rPr lang="en-US" sz="1800" i="1" dirty="0" smtClean="0"/>
              <a:t>PE</a:t>
            </a:r>
            <a:r>
              <a:rPr lang="en-US" sz="1800" dirty="0" smtClean="0"/>
              <a:t>. </a:t>
            </a:r>
            <a:r>
              <a:rPr lang="en-US" sz="1800" dirty="0" err="1" smtClean="0"/>
              <a:t>Tính</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đoạn</a:t>
            </a:r>
            <a:r>
              <a:rPr lang="en-US" sz="1800" dirty="0" smtClean="0"/>
              <a:t> </a:t>
            </a:r>
            <a:r>
              <a:rPr lang="en-US" sz="1800" dirty="0" err="1" smtClean="0"/>
              <a:t>thẳng</a:t>
            </a:r>
            <a:r>
              <a:rPr lang="en-US" sz="1800" dirty="0" smtClean="0"/>
              <a:t> </a:t>
            </a:r>
            <a:r>
              <a:rPr lang="en-US" sz="1800" i="1" dirty="0" smtClean="0"/>
              <a:t>EF</a:t>
            </a:r>
            <a:r>
              <a:rPr lang="en-US" sz="1800" dirty="0" smtClean="0"/>
              <a:t>.</a:t>
            </a:r>
            <a:endParaRPr lang="en-US" sz="1800" dirty="0"/>
          </a:p>
        </p:txBody>
      </p:sp>
      <p:cxnSp>
        <p:nvCxnSpPr>
          <p:cNvPr id="19" name="Straight Connector 18"/>
          <p:cNvCxnSpPr/>
          <p:nvPr/>
        </p:nvCxnSpPr>
        <p:spPr>
          <a:xfrm flipV="1">
            <a:off x="636998" y="3729518"/>
            <a:ext cx="3462391" cy="1"/>
          </a:xfrm>
          <a:prstGeom prst="line">
            <a:avLst/>
          </a:prstGeom>
        </p:spPr>
        <p:style>
          <a:lnRef idx="2">
            <a:schemeClr val="dk1"/>
          </a:lnRef>
          <a:fillRef idx="0">
            <a:schemeClr val="dk1"/>
          </a:fillRef>
          <a:effectRef idx="1">
            <a:schemeClr val="dk1"/>
          </a:effectRef>
          <a:fontRef idx="minor">
            <a:schemeClr val="tx1"/>
          </a:fontRef>
        </p:style>
      </p:cxnSp>
      <p:sp>
        <p:nvSpPr>
          <p:cNvPr id="46" name="TextBox 45">
            <a:extLst>
              <a:ext uri="{FF2B5EF4-FFF2-40B4-BE49-F238E27FC236}">
                <a16:creationId xmlns:a16="http://schemas.microsoft.com/office/drawing/2014/main" xmlns="" id="{242CFBD7-EAF3-4CD2-AB8F-420462532F1F}"/>
              </a:ext>
            </a:extLst>
          </p:cNvPr>
          <p:cNvSpPr txBox="1"/>
          <p:nvPr/>
        </p:nvSpPr>
        <p:spPr>
          <a:xfrm flipH="1">
            <a:off x="2210312" y="3498686"/>
            <a:ext cx="209252"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xmlns="" id="{242CFBD7-EAF3-4CD2-AB8F-420462532F1F}"/>
              </a:ext>
            </a:extLst>
          </p:cNvPr>
          <p:cNvSpPr txBox="1"/>
          <p:nvPr/>
        </p:nvSpPr>
        <p:spPr>
          <a:xfrm flipH="1">
            <a:off x="1354477" y="3498686"/>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242CFBD7-EAF3-4CD2-AB8F-420462532F1F}"/>
              </a:ext>
            </a:extLst>
          </p:cNvPr>
          <p:cNvSpPr txBox="1"/>
          <p:nvPr/>
        </p:nvSpPr>
        <p:spPr>
          <a:xfrm flipH="1">
            <a:off x="493160" y="3498686"/>
            <a:ext cx="523636"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242CFBD7-EAF3-4CD2-AB8F-420462532F1F}"/>
              </a:ext>
            </a:extLst>
          </p:cNvPr>
          <p:cNvSpPr txBox="1"/>
          <p:nvPr/>
        </p:nvSpPr>
        <p:spPr>
          <a:xfrm flipH="1">
            <a:off x="3929866" y="3498686"/>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22" name="TextBox 21"/>
          <p:cNvSpPr txBox="1"/>
          <p:nvPr/>
        </p:nvSpPr>
        <p:spPr>
          <a:xfrm>
            <a:off x="503434" y="3312234"/>
            <a:ext cx="379798" cy="369332"/>
          </a:xfrm>
          <a:prstGeom prst="rect">
            <a:avLst/>
          </a:prstGeom>
          <a:noFill/>
        </p:spPr>
        <p:txBody>
          <a:bodyPr wrap="square" rtlCol="0">
            <a:spAutoFit/>
          </a:bodyPr>
          <a:lstStyle/>
          <a:p>
            <a:r>
              <a:rPr lang="en-US" sz="1800" i="1" dirty="0">
                <a:solidFill>
                  <a:srgbClr val="0070C0"/>
                </a:solidFill>
              </a:rPr>
              <a:t>P</a:t>
            </a:r>
            <a:endParaRPr lang="en-US" sz="1800" i="1" dirty="0">
              <a:solidFill>
                <a:srgbClr val="0070C0"/>
              </a:solidFill>
            </a:endParaRPr>
          </a:p>
        </p:txBody>
      </p:sp>
      <p:sp>
        <p:nvSpPr>
          <p:cNvPr id="53" name="TextBox 52"/>
          <p:cNvSpPr txBox="1"/>
          <p:nvPr/>
        </p:nvSpPr>
        <p:spPr>
          <a:xfrm>
            <a:off x="1367493" y="3312234"/>
            <a:ext cx="379798" cy="369332"/>
          </a:xfrm>
          <a:prstGeom prst="rect">
            <a:avLst/>
          </a:prstGeom>
          <a:noFill/>
        </p:spPr>
        <p:txBody>
          <a:bodyPr wrap="square" rtlCol="0">
            <a:spAutoFit/>
          </a:bodyPr>
          <a:lstStyle/>
          <a:p>
            <a:r>
              <a:rPr lang="en-US" sz="1800" i="1" dirty="0">
                <a:solidFill>
                  <a:srgbClr val="0070C0"/>
                </a:solidFill>
              </a:rPr>
              <a:t>F</a:t>
            </a:r>
            <a:endParaRPr lang="en-US" sz="1800" i="1" dirty="0">
              <a:solidFill>
                <a:srgbClr val="0070C0"/>
              </a:solidFill>
            </a:endParaRPr>
          </a:p>
        </p:txBody>
      </p:sp>
      <p:sp>
        <p:nvSpPr>
          <p:cNvPr id="54" name="TextBox 53"/>
          <p:cNvSpPr txBox="1"/>
          <p:nvPr/>
        </p:nvSpPr>
        <p:spPr>
          <a:xfrm>
            <a:off x="2235150" y="3312234"/>
            <a:ext cx="379798" cy="369332"/>
          </a:xfrm>
          <a:prstGeom prst="rect">
            <a:avLst/>
          </a:prstGeom>
          <a:noFill/>
        </p:spPr>
        <p:txBody>
          <a:bodyPr wrap="square" rtlCol="0">
            <a:spAutoFit/>
          </a:bodyPr>
          <a:lstStyle/>
          <a:p>
            <a:r>
              <a:rPr lang="en-US" sz="1800" i="1" dirty="0" smtClean="0">
                <a:solidFill>
                  <a:srgbClr val="0070C0"/>
                </a:solidFill>
              </a:rPr>
              <a:t>E</a:t>
            </a:r>
            <a:endParaRPr lang="en-US" sz="1800" i="1" dirty="0">
              <a:solidFill>
                <a:srgbClr val="0070C0"/>
              </a:solidFill>
            </a:endParaRPr>
          </a:p>
        </p:txBody>
      </p:sp>
      <p:sp>
        <p:nvSpPr>
          <p:cNvPr id="55" name="TextBox 54"/>
          <p:cNvSpPr txBox="1"/>
          <p:nvPr/>
        </p:nvSpPr>
        <p:spPr>
          <a:xfrm>
            <a:off x="3929866" y="3303945"/>
            <a:ext cx="379798" cy="369332"/>
          </a:xfrm>
          <a:prstGeom prst="rect">
            <a:avLst/>
          </a:prstGeom>
          <a:noFill/>
        </p:spPr>
        <p:txBody>
          <a:bodyPr wrap="square" rtlCol="0">
            <a:spAutoFit/>
          </a:bodyPr>
          <a:lstStyle/>
          <a:p>
            <a:r>
              <a:rPr lang="en-US" sz="1800" i="1" dirty="0">
                <a:solidFill>
                  <a:srgbClr val="0070C0"/>
                </a:solidFill>
              </a:rPr>
              <a:t>Q</a:t>
            </a:r>
            <a:endParaRPr lang="en-US" sz="1800" i="1" dirty="0">
              <a:solidFill>
                <a:srgbClr val="0070C0"/>
              </a:solidFill>
            </a:endParaRPr>
          </a:p>
        </p:txBody>
      </p:sp>
      <p:cxnSp>
        <p:nvCxnSpPr>
          <p:cNvPr id="24" name="Straight Arrow Connector 23"/>
          <p:cNvCxnSpPr/>
          <p:nvPr/>
        </p:nvCxnSpPr>
        <p:spPr>
          <a:xfrm>
            <a:off x="636998" y="3960351"/>
            <a:ext cx="3462391"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557392" y="4041103"/>
            <a:ext cx="1555678" cy="369332"/>
          </a:xfrm>
          <a:prstGeom prst="rect">
            <a:avLst/>
          </a:prstGeom>
          <a:noFill/>
        </p:spPr>
        <p:txBody>
          <a:bodyPr wrap="square" rtlCol="0">
            <a:spAutoFit/>
          </a:bodyPr>
          <a:lstStyle/>
          <a:p>
            <a:pPr algn="ctr"/>
            <a:r>
              <a:rPr lang="en-US" sz="1800" i="1" dirty="0" smtClean="0">
                <a:solidFill>
                  <a:srgbClr val="0070C0"/>
                </a:solidFill>
              </a:rPr>
              <a:t>12 </a:t>
            </a:r>
            <a:r>
              <a:rPr lang="en-US" sz="1800" i="1" dirty="0" err="1" smtClean="0">
                <a:solidFill>
                  <a:srgbClr val="0070C0"/>
                </a:solidFill>
              </a:rPr>
              <a:t>đơn</a:t>
            </a:r>
            <a:r>
              <a:rPr lang="en-US" sz="1800" i="1" dirty="0" smtClean="0">
                <a:solidFill>
                  <a:srgbClr val="0070C0"/>
                </a:solidFill>
              </a:rPr>
              <a:t> </a:t>
            </a:r>
            <a:r>
              <a:rPr lang="en-US" sz="1800" i="1" dirty="0" err="1" smtClean="0">
                <a:solidFill>
                  <a:srgbClr val="0070C0"/>
                </a:solidFill>
              </a:rPr>
              <a:t>vị</a:t>
            </a:r>
            <a:endParaRPr lang="en-US" sz="1800" i="1" dirty="0">
              <a:solidFill>
                <a:srgbClr val="0070C0"/>
              </a:solidFill>
            </a:endParaRPr>
          </a:p>
        </p:txBody>
      </p:sp>
      <p:sp>
        <p:nvSpPr>
          <p:cNvPr id="26" name="Rectangle 25"/>
          <p:cNvSpPr/>
          <p:nvPr/>
        </p:nvSpPr>
        <p:spPr>
          <a:xfrm>
            <a:off x="4994436" y="1144195"/>
            <a:ext cx="3344238" cy="2585323"/>
          </a:xfrm>
          <a:prstGeom prst="rect">
            <a:avLst/>
          </a:prstGeom>
        </p:spPr>
        <p:txBody>
          <a:bodyPr wrap="square">
            <a:spAutoFit/>
          </a:bodyPr>
          <a:lstStyle/>
          <a:p>
            <a:pPr algn="just">
              <a:lnSpc>
                <a:spcPct val="150000"/>
              </a:lnSpc>
            </a:pPr>
            <a:r>
              <a:rPr lang="vi-VN" sz="1800" dirty="0"/>
              <a:t>Vì E là trung điểm của đoạn thẳng PQ nên ta </a:t>
            </a:r>
            <a:r>
              <a:rPr lang="vi-VN" sz="1800" dirty="0" smtClean="0"/>
              <a:t>có: </a:t>
            </a:r>
            <a:endParaRPr lang="en-US" sz="1800" dirty="0" smtClean="0"/>
          </a:p>
          <a:p>
            <a:pPr algn="ctr">
              <a:lnSpc>
                <a:spcPct val="150000"/>
              </a:lnSpc>
            </a:pPr>
            <a:r>
              <a:rPr lang="vi-VN" sz="1800" dirty="0" smtClean="0"/>
              <a:t>PE</a:t>
            </a:r>
            <a:r>
              <a:rPr lang="en-US" sz="1800" dirty="0" smtClean="0"/>
              <a:t> </a:t>
            </a:r>
            <a:r>
              <a:rPr lang="vi-VN" sz="1800" dirty="0" smtClean="0"/>
              <a:t>=</a:t>
            </a:r>
            <a:r>
              <a:rPr lang="en-US" sz="1800" dirty="0" smtClean="0"/>
              <a:t> </a:t>
            </a:r>
            <a:r>
              <a:rPr lang="vi-VN" sz="1800" dirty="0" smtClean="0"/>
              <a:t>EQ</a:t>
            </a:r>
            <a:r>
              <a:rPr lang="en-US" sz="1800" dirty="0" smtClean="0"/>
              <a:t> </a:t>
            </a:r>
            <a:r>
              <a:rPr lang="vi-VN" sz="1800" dirty="0" smtClean="0"/>
              <a:t>=</a:t>
            </a:r>
            <a:r>
              <a:rPr lang="en-US" sz="1800" dirty="0" smtClean="0"/>
              <a:t> </a:t>
            </a:r>
            <a:r>
              <a:rPr lang="vi-VN" sz="1800" dirty="0" smtClean="0"/>
              <a:t>12</a:t>
            </a:r>
            <a:r>
              <a:rPr lang="vi-VN" sz="1800" dirty="0"/>
              <a:t>/ </a:t>
            </a:r>
            <a:r>
              <a:rPr lang="vi-VN" sz="1800" dirty="0" smtClean="0"/>
              <a:t>2</a:t>
            </a:r>
            <a:r>
              <a:rPr lang="en-US" sz="1800" dirty="0" smtClean="0"/>
              <a:t> </a:t>
            </a:r>
            <a:r>
              <a:rPr lang="vi-VN" sz="1800" dirty="0" smtClean="0"/>
              <a:t>=</a:t>
            </a:r>
            <a:r>
              <a:rPr lang="en-US" sz="1800" dirty="0" smtClean="0"/>
              <a:t> </a:t>
            </a:r>
            <a:r>
              <a:rPr lang="vi-VN" sz="1800" dirty="0" smtClean="0"/>
              <a:t>6 </a:t>
            </a:r>
            <a:r>
              <a:rPr lang="vi-VN" sz="1800" dirty="0"/>
              <a:t>đơn vị</a:t>
            </a:r>
          </a:p>
          <a:p>
            <a:pPr algn="just">
              <a:lnSpc>
                <a:spcPct val="150000"/>
              </a:lnSpc>
            </a:pPr>
            <a:r>
              <a:rPr lang="vi-VN" sz="1800" dirty="0"/>
              <a:t>Vì F là trung điểm của đoạn thẳng PE nên ta </a:t>
            </a:r>
            <a:r>
              <a:rPr lang="vi-VN" sz="1800" dirty="0" smtClean="0"/>
              <a:t>có: </a:t>
            </a:r>
            <a:endParaRPr lang="en-US" sz="1800" dirty="0" smtClean="0"/>
          </a:p>
          <a:p>
            <a:pPr algn="ctr">
              <a:lnSpc>
                <a:spcPct val="150000"/>
              </a:lnSpc>
            </a:pPr>
            <a:r>
              <a:rPr lang="vi-VN" sz="1800" dirty="0" smtClean="0"/>
              <a:t>PF</a:t>
            </a:r>
            <a:r>
              <a:rPr lang="en-US" sz="1800" dirty="0" smtClean="0"/>
              <a:t> </a:t>
            </a:r>
            <a:r>
              <a:rPr lang="vi-VN" sz="1800" dirty="0" smtClean="0"/>
              <a:t>=</a:t>
            </a:r>
            <a:r>
              <a:rPr lang="en-US" sz="1800" dirty="0" smtClean="0"/>
              <a:t> </a:t>
            </a:r>
            <a:r>
              <a:rPr lang="vi-VN" sz="1800" dirty="0" smtClean="0"/>
              <a:t>EF</a:t>
            </a:r>
            <a:r>
              <a:rPr lang="en-US" sz="1800" dirty="0" smtClean="0"/>
              <a:t> </a:t>
            </a:r>
            <a:r>
              <a:rPr lang="vi-VN" sz="1800" dirty="0" smtClean="0"/>
              <a:t>= </a:t>
            </a:r>
            <a:r>
              <a:rPr lang="vi-VN" sz="1800" dirty="0"/>
              <a:t>6/ </a:t>
            </a:r>
            <a:r>
              <a:rPr lang="vi-VN" sz="1800" dirty="0" smtClean="0"/>
              <a:t>2</a:t>
            </a:r>
            <a:r>
              <a:rPr lang="en-US" sz="1800" dirty="0" smtClean="0"/>
              <a:t> </a:t>
            </a:r>
            <a:r>
              <a:rPr lang="vi-VN" sz="1800" dirty="0" smtClean="0"/>
              <a:t>=</a:t>
            </a:r>
            <a:r>
              <a:rPr lang="en-US" sz="1800" dirty="0" smtClean="0"/>
              <a:t> </a:t>
            </a:r>
            <a:r>
              <a:rPr lang="vi-VN" sz="1800" dirty="0" smtClean="0"/>
              <a:t>3 </a:t>
            </a:r>
            <a:r>
              <a:rPr lang="vi-VN" sz="1800" dirty="0"/>
              <a:t>đơn vị.</a:t>
            </a:r>
          </a:p>
        </p:txBody>
      </p:sp>
      <p:sp>
        <p:nvSpPr>
          <p:cNvPr id="27" name="TextBox 26"/>
          <p:cNvSpPr txBox="1"/>
          <p:nvPr/>
        </p:nvSpPr>
        <p:spPr>
          <a:xfrm>
            <a:off x="5985547" y="723871"/>
            <a:ext cx="1362016"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 calcmode="lin" valueType="num">
                                      <p:cBhvr additive="base">
                                        <p:cTn id="57" dur="500"/>
                                        <p:tgtEl>
                                          <p:spTgt spid="26">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26">
                                            <p:txEl>
                                              <p:pRg st="0" end="0"/>
                                            </p:txEl>
                                          </p:spTgt>
                                        </p:tgtEl>
                                      </p:cBhvr>
                                    </p:animEffect>
                                  </p:childTnLst>
                                </p:cTn>
                              </p:par>
                              <p:par>
                                <p:cTn id="59" presetID="12" presetClass="entr" presetSubtype="4" fill="hold" nodeType="withEffect">
                                  <p:stCondLst>
                                    <p:cond delay="0"/>
                                  </p:stCondLst>
                                  <p:childTnLst>
                                    <p:set>
                                      <p:cBhvr>
                                        <p:cTn id="60" dur="1" fill="hold">
                                          <p:stCondLst>
                                            <p:cond delay="0"/>
                                          </p:stCondLst>
                                        </p:cTn>
                                        <p:tgtEl>
                                          <p:spTgt spid="26">
                                            <p:txEl>
                                              <p:pRg st="1" end="1"/>
                                            </p:txEl>
                                          </p:spTgt>
                                        </p:tgtEl>
                                        <p:attrNameLst>
                                          <p:attrName>style.visibility</p:attrName>
                                        </p:attrNameLst>
                                      </p:cBhvr>
                                      <p:to>
                                        <p:strVal val="visible"/>
                                      </p:to>
                                    </p:set>
                                    <p:anim calcmode="lin" valueType="num">
                                      <p:cBhvr additive="base">
                                        <p:cTn id="61" dur="500"/>
                                        <p:tgtEl>
                                          <p:spTgt spid="26">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6">
                                            <p:txEl>
                                              <p:pRg st="1" end="1"/>
                                            </p:txEl>
                                          </p:spTgt>
                                        </p:tgtEl>
                                      </p:cBhvr>
                                    </p:animEffect>
                                  </p:childTnLst>
                                </p:cTn>
                              </p:par>
                              <p:par>
                                <p:cTn id="63" presetID="12" presetClass="entr" presetSubtype="4" fill="hold" nodeType="withEffect">
                                  <p:stCondLst>
                                    <p:cond delay="0"/>
                                  </p:stCondLst>
                                  <p:childTnLst>
                                    <p:set>
                                      <p:cBhvr>
                                        <p:cTn id="64" dur="1" fill="hold">
                                          <p:stCondLst>
                                            <p:cond delay="0"/>
                                          </p:stCondLst>
                                        </p:cTn>
                                        <p:tgtEl>
                                          <p:spTgt spid="26">
                                            <p:txEl>
                                              <p:pRg st="2" end="2"/>
                                            </p:txEl>
                                          </p:spTgt>
                                        </p:tgtEl>
                                        <p:attrNameLst>
                                          <p:attrName>style.visibility</p:attrName>
                                        </p:attrNameLst>
                                      </p:cBhvr>
                                      <p:to>
                                        <p:strVal val="visible"/>
                                      </p:to>
                                    </p:set>
                                    <p:anim calcmode="lin" valueType="num">
                                      <p:cBhvr additive="base">
                                        <p:cTn id="65" dur="500"/>
                                        <p:tgtEl>
                                          <p:spTgt spid="26">
                                            <p:txEl>
                                              <p:pRg st="2" end="2"/>
                                            </p:txEl>
                                          </p:spTgt>
                                        </p:tgtEl>
                                        <p:attrNameLst>
                                          <p:attrName>ppt_y</p:attrName>
                                        </p:attrNameLst>
                                      </p:cBhvr>
                                      <p:tavLst>
                                        <p:tav tm="0">
                                          <p:val>
                                            <p:strVal val="#ppt_y+#ppt_h*1.125000"/>
                                          </p:val>
                                        </p:tav>
                                        <p:tav tm="100000">
                                          <p:val>
                                            <p:strVal val="#ppt_y"/>
                                          </p:val>
                                        </p:tav>
                                      </p:tavLst>
                                    </p:anim>
                                    <p:animEffect transition="in" filter="wipe(up)">
                                      <p:cBhvr>
                                        <p:cTn id="66" dur="500"/>
                                        <p:tgtEl>
                                          <p:spTgt spid="26">
                                            <p:txEl>
                                              <p:pRg st="2" end="2"/>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26">
                                            <p:txEl>
                                              <p:pRg st="3" end="3"/>
                                            </p:txEl>
                                          </p:spTgt>
                                        </p:tgtEl>
                                        <p:attrNameLst>
                                          <p:attrName>style.visibility</p:attrName>
                                        </p:attrNameLst>
                                      </p:cBhvr>
                                      <p:to>
                                        <p:strVal val="visible"/>
                                      </p:to>
                                    </p:set>
                                    <p:anim calcmode="lin" valueType="num">
                                      <p:cBhvr additive="base">
                                        <p:cTn id="69" dur="500"/>
                                        <p:tgtEl>
                                          <p:spTgt spid="26">
                                            <p:txEl>
                                              <p:pRg st="3" end="3"/>
                                            </p:txEl>
                                          </p:spTgt>
                                        </p:tgtEl>
                                        <p:attrNameLst>
                                          <p:attrName>ppt_y</p:attrName>
                                        </p:attrNameLst>
                                      </p:cBhvr>
                                      <p:tavLst>
                                        <p:tav tm="0">
                                          <p:val>
                                            <p:strVal val="#ppt_y+#ppt_h*1.125000"/>
                                          </p:val>
                                        </p:tav>
                                        <p:tav tm="100000">
                                          <p:val>
                                            <p:strVal val="#ppt_y"/>
                                          </p:val>
                                        </p:tav>
                                      </p:tavLst>
                                    </p:anim>
                                    <p:animEffect transition="in" filter="wipe(up)">
                                      <p:cBhvr>
                                        <p:cTn id="70"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animBg="1"/>
      <p:bldP spid="47" grpId="0" animBg="1"/>
      <p:bldP spid="48" grpId="0" animBg="1"/>
      <p:bldP spid="49" grpId="0" animBg="1"/>
      <p:bldP spid="22" grpId="0"/>
      <p:bldP spid="53" grpId="0"/>
      <p:bldP spid="54" grpId="0"/>
      <p:bldP spid="55"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41"/>
          <p:cNvSpPr/>
          <p:nvPr/>
        </p:nvSpPr>
        <p:spPr>
          <a:xfrm rot="424266">
            <a:off x="5158144" y="1130788"/>
            <a:ext cx="3480069" cy="34728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rot="424266">
            <a:off x="5099769" y="1057847"/>
            <a:ext cx="3480069" cy="34728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rot="-179577">
            <a:off x="959518" y="899205"/>
            <a:ext cx="1641483" cy="73588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115633" y="970739"/>
            <a:ext cx="3127293" cy="74454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000" dirty="0" err="1" smtClean="0">
                <a:latin typeface="+mn-lt"/>
              </a:rPr>
              <a:t>Vận</a:t>
            </a:r>
            <a:r>
              <a:rPr lang="en-US" sz="2000" dirty="0" smtClean="0">
                <a:latin typeface="+mn-lt"/>
              </a:rPr>
              <a:t> </a:t>
            </a:r>
            <a:r>
              <a:rPr lang="en-US" sz="2000" dirty="0" err="1" smtClean="0">
                <a:latin typeface="+mn-lt"/>
              </a:rPr>
              <a:t>dụng</a:t>
            </a:r>
            <a:endParaRPr sz="2000" dirty="0">
              <a:latin typeface="+mn-lt"/>
            </a:endParaRPr>
          </a:p>
        </p:txBody>
      </p:sp>
      <p:pic>
        <p:nvPicPr>
          <p:cNvPr id="1011" name="Google Shape;1011;p41"/>
          <p:cNvPicPr preferRelativeResize="0"/>
          <p:nvPr/>
        </p:nvPicPr>
        <p:blipFill>
          <a:blip r:embed="rId3">
            <a:extLst>
              <a:ext uri="{28A0092B-C50C-407E-A947-70E740481C1C}">
                <a14:useLocalDpi xmlns:a14="http://schemas.microsoft.com/office/drawing/2010/main" val="0"/>
              </a:ext>
            </a:extLst>
          </a:blip>
          <a:stretch>
            <a:fillRect/>
          </a:stretch>
        </p:blipFill>
        <p:spPr>
          <a:xfrm rot="424340">
            <a:off x="5200888" y="1308886"/>
            <a:ext cx="3277676" cy="2970777"/>
          </a:xfrm>
          <a:prstGeom prst="rect">
            <a:avLst/>
          </a:prstGeom>
          <a:noFill/>
          <a:ln>
            <a:noFill/>
          </a:ln>
        </p:spPr>
      </p:pic>
      <p:sp>
        <p:nvSpPr>
          <p:cNvPr id="1012" name="Google Shape;1012;p41"/>
          <p:cNvSpPr/>
          <p:nvPr/>
        </p:nvSpPr>
        <p:spPr>
          <a:xfrm>
            <a:off x="5836426" y="606975"/>
            <a:ext cx="445195" cy="921559"/>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rot="21413242">
            <a:off x="961913" y="1781668"/>
            <a:ext cx="3904228" cy="2400657"/>
          </a:xfrm>
          <a:prstGeom prst="rect">
            <a:avLst/>
          </a:prstGeom>
          <a:noFill/>
        </p:spPr>
        <p:txBody>
          <a:bodyPr wrap="square" rtlCol="0">
            <a:spAutoFit/>
          </a:bodyPr>
          <a:lstStyle/>
          <a:p>
            <a:pPr algn="just">
              <a:lnSpc>
                <a:spcPct val="150000"/>
              </a:lnSpc>
            </a:pPr>
            <a:r>
              <a:rPr lang="en-US" sz="2000" dirty="0" err="1" smtClean="0">
                <a:solidFill>
                  <a:schemeClr val="bg1"/>
                </a:solidFill>
              </a:rPr>
              <a:t>Vòng</a:t>
            </a:r>
            <a:r>
              <a:rPr lang="en-US" sz="2000" dirty="0" smtClean="0">
                <a:solidFill>
                  <a:schemeClr val="bg1"/>
                </a:solidFill>
              </a:rPr>
              <a:t> quay </a:t>
            </a:r>
            <a:r>
              <a:rPr lang="en-US" sz="2000" dirty="0" err="1" smtClean="0">
                <a:solidFill>
                  <a:schemeClr val="bg1"/>
                </a:solidFill>
              </a:rPr>
              <a:t>mặt</a:t>
            </a:r>
            <a:r>
              <a:rPr lang="en-US" sz="2000" dirty="0" smtClean="0">
                <a:solidFill>
                  <a:schemeClr val="bg1"/>
                </a:solidFill>
              </a:rPr>
              <a:t> </a:t>
            </a:r>
            <a:r>
              <a:rPr lang="en-US" sz="2000" dirty="0" err="1" smtClean="0">
                <a:solidFill>
                  <a:schemeClr val="bg1"/>
                </a:solidFill>
              </a:rPr>
              <a:t>trời</a:t>
            </a:r>
            <a:r>
              <a:rPr lang="en-US" sz="2000" dirty="0" smtClean="0">
                <a:solidFill>
                  <a:schemeClr val="bg1"/>
                </a:solidFill>
              </a:rPr>
              <a:t> </a:t>
            </a:r>
            <a:r>
              <a:rPr lang="en-US" sz="2000" dirty="0" err="1" smtClean="0">
                <a:solidFill>
                  <a:schemeClr val="bg1"/>
                </a:solidFill>
              </a:rPr>
              <a:t>trong</a:t>
            </a:r>
            <a:r>
              <a:rPr lang="en-US" sz="2000" dirty="0" smtClean="0">
                <a:solidFill>
                  <a:schemeClr val="bg1"/>
                </a:solidFill>
              </a:rPr>
              <a:t> </a:t>
            </a:r>
            <a:r>
              <a:rPr lang="en-US" sz="2000" dirty="0" err="1" smtClean="0">
                <a:solidFill>
                  <a:schemeClr val="bg1"/>
                </a:solidFill>
              </a:rPr>
              <a:t>một</a:t>
            </a:r>
            <a:r>
              <a:rPr lang="en-US" sz="2000" dirty="0" smtClean="0">
                <a:solidFill>
                  <a:schemeClr val="bg1"/>
                </a:solidFill>
              </a:rPr>
              <a:t> </a:t>
            </a:r>
            <a:r>
              <a:rPr lang="en-US" sz="2000" dirty="0" err="1" smtClean="0">
                <a:solidFill>
                  <a:schemeClr val="bg1"/>
                </a:solidFill>
              </a:rPr>
              <a:t>khu</a:t>
            </a:r>
            <a:r>
              <a:rPr lang="en-US" sz="2000" dirty="0" smtClean="0">
                <a:solidFill>
                  <a:schemeClr val="bg1"/>
                </a:solidFill>
              </a:rPr>
              <a:t> </a:t>
            </a:r>
            <a:r>
              <a:rPr lang="en-US" sz="2000" dirty="0" err="1" smtClean="0">
                <a:solidFill>
                  <a:schemeClr val="bg1"/>
                </a:solidFill>
              </a:rPr>
              <a:t>vui</a:t>
            </a:r>
            <a:r>
              <a:rPr lang="en-US" sz="2000" dirty="0" smtClean="0">
                <a:solidFill>
                  <a:schemeClr val="bg1"/>
                </a:solidFill>
              </a:rPr>
              <a:t> </a:t>
            </a:r>
            <a:r>
              <a:rPr lang="en-US" sz="2000" dirty="0" err="1" smtClean="0">
                <a:solidFill>
                  <a:schemeClr val="bg1"/>
                </a:solidFill>
              </a:rPr>
              <a:t>chơi</a:t>
            </a:r>
            <a:r>
              <a:rPr lang="en-US" sz="2000" dirty="0" smtClean="0">
                <a:solidFill>
                  <a:schemeClr val="bg1"/>
                </a:solidFill>
              </a:rPr>
              <a:t> </a:t>
            </a:r>
            <a:r>
              <a:rPr lang="en-US" sz="2000" dirty="0" err="1" smtClean="0">
                <a:solidFill>
                  <a:schemeClr val="bg1"/>
                </a:solidFill>
              </a:rPr>
              <a:t>có</a:t>
            </a:r>
            <a:r>
              <a:rPr lang="en-US" sz="2000" dirty="0" smtClean="0">
                <a:solidFill>
                  <a:schemeClr val="bg1"/>
                </a:solidFill>
              </a:rPr>
              <a:t> </a:t>
            </a:r>
            <a:r>
              <a:rPr lang="en-US" sz="2000" dirty="0" err="1" smtClean="0">
                <a:solidFill>
                  <a:schemeClr val="bg1"/>
                </a:solidFill>
              </a:rPr>
              <a:t>điểm</a:t>
            </a:r>
            <a:r>
              <a:rPr lang="en-US" sz="2000" dirty="0" smtClean="0">
                <a:solidFill>
                  <a:schemeClr val="bg1"/>
                </a:solidFill>
              </a:rPr>
              <a:t> </a:t>
            </a:r>
            <a:r>
              <a:rPr lang="en-US" sz="2000" dirty="0" err="1" smtClean="0">
                <a:solidFill>
                  <a:schemeClr val="bg1"/>
                </a:solidFill>
              </a:rPr>
              <a:t>cao</a:t>
            </a:r>
            <a:r>
              <a:rPr lang="en-US" sz="2000" dirty="0" smtClean="0">
                <a:solidFill>
                  <a:schemeClr val="bg1"/>
                </a:solidFill>
              </a:rPr>
              <a:t> </a:t>
            </a:r>
            <a:r>
              <a:rPr lang="en-US" sz="2000" dirty="0" err="1" smtClean="0">
                <a:solidFill>
                  <a:schemeClr val="bg1"/>
                </a:solidFill>
              </a:rPr>
              <a:t>nhất</a:t>
            </a:r>
            <a:r>
              <a:rPr lang="en-US" sz="2000" dirty="0" smtClean="0">
                <a:solidFill>
                  <a:schemeClr val="bg1"/>
                </a:solidFill>
              </a:rPr>
              <a:t> </a:t>
            </a:r>
            <a:r>
              <a:rPr lang="en-US" sz="2000" dirty="0" err="1" smtClean="0">
                <a:solidFill>
                  <a:schemeClr val="bg1"/>
                </a:solidFill>
              </a:rPr>
              <a:t>là</a:t>
            </a:r>
            <a:r>
              <a:rPr lang="en-US" sz="2000" dirty="0" smtClean="0">
                <a:solidFill>
                  <a:schemeClr val="bg1"/>
                </a:solidFill>
              </a:rPr>
              <a:t> 60 m, </a:t>
            </a:r>
            <a:r>
              <a:rPr lang="en-US" sz="2000" dirty="0" err="1" smtClean="0">
                <a:solidFill>
                  <a:schemeClr val="bg1"/>
                </a:solidFill>
              </a:rPr>
              <a:t>điểm</a:t>
            </a:r>
            <a:r>
              <a:rPr lang="en-US" sz="2000" dirty="0" smtClean="0">
                <a:solidFill>
                  <a:schemeClr val="bg1"/>
                </a:solidFill>
              </a:rPr>
              <a:t> </a:t>
            </a:r>
            <a:r>
              <a:rPr lang="en-US" sz="2000" dirty="0" err="1" smtClean="0">
                <a:solidFill>
                  <a:schemeClr val="bg1"/>
                </a:solidFill>
              </a:rPr>
              <a:t>thấp</a:t>
            </a:r>
            <a:r>
              <a:rPr lang="en-US" sz="2000" dirty="0" smtClean="0">
                <a:solidFill>
                  <a:schemeClr val="bg1"/>
                </a:solidFill>
              </a:rPr>
              <a:t> </a:t>
            </a:r>
            <a:r>
              <a:rPr lang="en-US" sz="2000" dirty="0" err="1" smtClean="0">
                <a:solidFill>
                  <a:schemeClr val="bg1"/>
                </a:solidFill>
              </a:rPr>
              <a:t>nhất</a:t>
            </a:r>
            <a:r>
              <a:rPr lang="en-US" sz="2000" dirty="0" smtClean="0">
                <a:solidFill>
                  <a:schemeClr val="bg1"/>
                </a:solidFill>
              </a:rPr>
              <a:t> </a:t>
            </a:r>
            <a:r>
              <a:rPr lang="en-US" sz="2000" dirty="0" err="1" smtClean="0">
                <a:solidFill>
                  <a:schemeClr val="bg1"/>
                </a:solidFill>
              </a:rPr>
              <a:t>là</a:t>
            </a:r>
            <a:r>
              <a:rPr lang="en-US" sz="2000" dirty="0" smtClean="0">
                <a:solidFill>
                  <a:schemeClr val="bg1"/>
                </a:solidFill>
              </a:rPr>
              <a:t> 6 m (so </a:t>
            </a:r>
            <a:r>
              <a:rPr lang="en-US" sz="2000" dirty="0" err="1" smtClean="0">
                <a:solidFill>
                  <a:schemeClr val="bg1"/>
                </a:solidFill>
              </a:rPr>
              <a:t>với</a:t>
            </a:r>
            <a:r>
              <a:rPr lang="en-US" sz="2000" dirty="0" smtClean="0">
                <a:solidFill>
                  <a:schemeClr val="bg1"/>
                </a:solidFill>
              </a:rPr>
              <a:t> </a:t>
            </a:r>
            <a:r>
              <a:rPr lang="en-US" sz="2000" dirty="0" err="1" smtClean="0">
                <a:solidFill>
                  <a:schemeClr val="bg1"/>
                </a:solidFill>
              </a:rPr>
              <a:t>mặt</a:t>
            </a:r>
            <a:r>
              <a:rPr lang="en-US" sz="2000" dirty="0" smtClean="0">
                <a:solidFill>
                  <a:schemeClr val="bg1"/>
                </a:solidFill>
              </a:rPr>
              <a:t> </a:t>
            </a:r>
            <a:r>
              <a:rPr lang="en-US" sz="2000" dirty="0" err="1" smtClean="0">
                <a:solidFill>
                  <a:schemeClr val="bg1"/>
                </a:solidFill>
              </a:rPr>
              <a:t>đất</a:t>
            </a:r>
            <a:r>
              <a:rPr lang="en-US" sz="2000" dirty="0" smtClean="0">
                <a:solidFill>
                  <a:schemeClr val="bg1"/>
                </a:solidFill>
              </a:rPr>
              <a:t>). </a:t>
            </a:r>
            <a:r>
              <a:rPr lang="en-US" sz="2000" dirty="0" err="1" smtClean="0">
                <a:solidFill>
                  <a:schemeClr val="bg1"/>
                </a:solidFill>
              </a:rPr>
              <a:t>Hỏi</a:t>
            </a:r>
            <a:r>
              <a:rPr lang="en-US" sz="2000" dirty="0" smtClean="0">
                <a:solidFill>
                  <a:schemeClr val="bg1"/>
                </a:solidFill>
              </a:rPr>
              <a:t> </a:t>
            </a:r>
            <a:r>
              <a:rPr lang="en-US" sz="2000" dirty="0" err="1" smtClean="0">
                <a:solidFill>
                  <a:schemeClr val="bg1"/>
                </a:solidFill>
              </a:rPr>
              <a:t>trục</a:t>
            </a:r>
            <a:r>
              <a:rPr lang="en-US" sz="2000" dirty="0" smtClean="0">
                <a:solidFill>
                  <a:schemeClr val="bg1"/>
                </a:solidFill>
              </a:rPr>
              <a:t> </a:t>
            </a:r>
            <a:r>
              <a:rPr lang="en-US" sz="2000" dirty="0" err="1" smtClean="0">
                <a:solidFill>
                  <a:schemeClr val="bg1"/>
                </a:solidFill>
              </a:rPr>
              <a:t>của</a:t>
            </a:r>
            <a:r>
              <a:rPr lang="en-US" sz="2000" dirty="0" smtClean="0">
                <a:solidFill>
                  <a:schemeClr val="bg1"/>
                </a:solidFill>
              </a:rPr>
              <a:t> </a:t>
            </a:r>
            <a:r>
              <a:rPr lang="en-US" sz="2000" dirty="0" err="1" smtClean="0">
                <a:solidFill>
                  <a:schemeClr val="bg1"/>
                </a:solidFill>
              </a:rPr>
              <a:t>vòng</a:t>
            </a:r>
            <a:r>
              <a:rPr lang="en-US" sz="2000" dirty="0" smtClean="0">
                <a:solidFill>
                  <a:schemeClr val="bg1"/>
                </a:solidFill>
              </a:rPr>
              <a:t> quay </a:t>
            </a:r>
            <a:r>
              <a:rPr lang="en-US" sz="2000" dirty="0" err="1" smtClean="0">
                <a:solidFill>
                  <a:schemeClr val="bg1"/>
                </a:solidFill>
              </a:rPr>
              <a:t>nằm</a:t>
            </a:r>
            <a:r>
              <a:rPr lang="en-US" sz="2000" dirty="0" smtClean="0">
                <a:solidFill>
                  <a:schemeClr val="bg1"/>
                </a:solidFill>
              </a:rPr>
              <a:t> ở </a:t>
            </a:r>
            <a:r>
              <a:rPr lang="en-US" sz="2000" dirty="0" err="1" smtClean="0">
                <a:solidFill>
                  <a:schemeClr val="bg1"/>
                </a:solidFill>
              </a:rPr>
              <a:t>độ</a:t>
            </a:r>
            <a:r>
              <a:rPr lang="en-US" sz="2000" dirty="0" smtClean="0">
                <a:solidFill>
                  <a:schemeClr val="bg1"/>
                </a:solidFill>
              </a:rPr>
              <a:t> </a:t>
            </a:r>
            <a:r>
              <a:rPr lang="en-US" sz="2000" dirty="0" err="1" smtClean="0">
                <a:solidFill>
                  <a:schemeClr val="bg1"/>
                </a:solidFill>
              </a:rPr>
              <a:t>cao</a:t>
            </a:r>
            <a:r>
              <a:rPr lang="en-US" sz="2000" dirty="0" smtClean="0">
                <a:solidFill>
                  <a:schemeClr val="bg1"/>
                </a:solidFill>
              </a:rPr>
              <a:t> </a:t>
            </a:r>
            <a:r>
              <a:rPr lang="en-US" sz="2000" dirty="0" err="1" smtClean="0">
                <a:solidFill>
                  <a:schemeClr val="bg1"/>
                </a:solidFill>
              </a:rPr>
              <a:t>nào</a:t>
            </a:r>
            <a:r>
              <a:rPr lang="en-US" sz="2000" dirty="0" smtClean="0">
                <a:solidFill>
                  <a:schemeClr val="bg1"/>
                </a:solidFill>
              </a:rPr>
              <a:t>? </a:t>
            </a:r>
            <a:endParaRPr lang="en-US" sz="20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 calcmode="lin" valueType="num">
                                      <p:cBhvr additive="base">
                                        <p:cTn id="7" dur="500"/>
                                        <p:tgtEl>
                                          <p:spTgt spid="1009"/>
                                        </p:tgtEl>
                                        <p:attrNameLst>
                                          <p:attrName>ppt_y</p:attrName>
                                        </p:attrNameLst>
                                      </p:cBhvr>
                                      <p:tavLst>
                                        <p:tav tm="0">
                                          <p:val>
                                            <p:strVal val="#ppt_y+#ppt_h*1.125000"/>
                                          </p:val>
                                        </p:tav>
                                        <p:tav tm="100000">
                                          <p:val>
                                            <p:strVal val="#ppt_y"/>
                                          </p:val>
                                        </p:tav>
                                      </p:tavLst>
                                    </p:anim>
                                    <p:animEffect transition="in" filter="wipe(up)">
                                      <p:cBhvr>
                                        <p:cTn id="8" dur="500"/>
                                        <p:tgtEl>
                                          <p:spTgt spid="100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10"/>
                                        </p:tgtEl>
                                        <p:attrNameLst>
                                          <p:attrName>style.visibility</p:attrName>
                                        </p:attrNameLst>
                                      </p:cBhvr>
                                      <p:to>
                                        <p:strVal val="visible"/>
                                      </p:to>
                                    </p:set>
                                    <p:anim calcmode="lin" valueType="num">
                                      <p:cBhvr additive="base">
                                        <p:cTn id="11" dur="500"/>
                                        <p:tgtEl>
                                          <p:spTgt spid="1010"/>
                                        </p:tgtEl>
                                        <p:attrNameLst>
                                          <p:attrName>ppt_y</p:attrName>
                                        </p:attrNameLst>
                                      </p:cBhvr>
                                      <p:tavLst>
                                        <p:tav tm="0">
                                          <p:val>
                                            <p:strVal val="#ppt_y+#ppt_h*1.125000"/>
                                          </p:val>
                                        </p:tav>
                                        <p:tav tm="100000">
                                          <p:val>
                                            <p:strVal val="#ppt_y"/>
                                          </p:val>
                                        </p:tav>
                                      </p:tavLst>
                                    </p:anim>
                                    <p:animEffect transition="in" filter="wipe(up)">
                                      <p:cBhvr>
                                        <p:cTn id="12" dur="500"/>
                                        <p:tgtEl>
                                          <p:spTgt spid="10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2"/>
                                        </p:tgtEl>
                                        <p:attrNameLst>
                                          <p:attrName>style.visibility</p:attrName>
                                        </p:attrNameLst>
                                      </p:cBhvr>
                                      <p:to>
                                        <p:strVal val="visible"/>
                                      </p:to>
                                    </p:set>
                                    <p:animEffect transition="in" filter="dissolve">
                                      <p:cBhvr>
                                        <p:cTn id="22" dur="500"/>
                                        <p:tgtEl>
                                          <p:spTgt spid="10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08"/>
                                        </p:tgtEl>
                                        <p:attrNameLst>
                                          <p:attrName>style.visibility</p:attrName>
                                        </p:attrNameLst>
                                      </p:cBhvr>
                                      <p:to>
                                        <p:strVal val="visible"/>
                                      </p:to>
                                    </p:set>
                                    <p:animEffect transition="in" filter="dissolve">
                                      <p:cBhvr>
                                        <p:cTn id="25" dur="500"/>
                                        <p:tgtEl>
                                          <p:spTgt spid="1008"/>
                                        </p:tgtEl>
                                      </p:cBhvr>
                                    </p:animEffect>
                                  </p:childTnLst>
                                </p:cTn>
                              </p:par>
                              <p:par>
                                <p:cTn id="26" presetID="9" presetClass="entr" presetSubtype="0" fill="hold" nodeType="withEffect">
                                  <p:stCondLst>
                                    <p:cond delay="0"/>
                                  </p:stCondLst>
                                  <p:childTnLst>
                                    <p:set>
                                      <p:cBhvr>
                                        <p:cTn id="27" dur="1" fill="hold">
                                          <p:stCondLst>
                                            <p:cond delay="0"/>
                                          </p:stCondLst>
                                        </p:cTn>
                                        <p:tgtEl>
                                          <p:spTgt spid="1011"/>
                                        </p:tgtEl>
                                        <p:attrNameLst>
                                          <p:attrName>style.visibility</p:attrName>
                                        </p:attrNameLst>
                                      </p:cBhvr>
                                      <p:to>
                                        <p:strVal val="visible"/>
                                      </p:to>
                                    </p:set>
                                    <p:animEffect transition="in" filter="dissolve">
                                      <p:cBhvr>
                                        <p:cTn id="28" dur="500"/>
                                        <p:tgtEl>
                                          <p:spTgt spid="10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07"/>
                                        </p:tgtEl>
                                        <p:attrNameLst>
                                          <p:attrName>style.visibility</p:attrName>
                                        </p:attrNameLst>
                                      </p:cBhvr>
                                      <p:to>
                                        <p:strVal val="visible"/>
                                      </p:to>
                                    </p:set>
                                    <p:animEffect transition="in" filter="dissolve">
                                      <p:cBhvr>
                                        <p:cTn id="31" dur="500"/>
                                        <p:tgtEl>
                                          <p:spTgt spid="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 grpId="0" animBg="1"/>
      <p:bldP spid="1008" grpId="0" animBg="1"/>
      <p:bldP spid="1009" grpId="0" animBg="1"/>
      <p:bldP spid="1010" grpId="0"/>
      <p:bldP spid="101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540688" y="454167"/>
            <a:ext cx="5404795"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7884025" y="1693324"/>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3148" y="316426"/>
            <a:ext cx="1853018" cy="1693837"/>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86999"/>
              <a:ext cx="1171900" cy="115345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21069">
            <a:off x="842413" y="1009759"/>
            <a:ext cx="1418815" cy="461665"/>
          </a:xfrm>
          <a:prstGeom prst="rect">
            <a:avLst/>
          </a:prstGeom>
          <a:noFill/>
        </p:spPr>
        <p:txBody>
          <a:bodyPr wrap="square" rtlCol="0">
            <a:spAutoFit/>
          </a:bodyPr>
          <a:lstStyle/>
          <a:p>
            <a:pPr algn="ctr"/>
            <a:r>
              <a:rPr lang="en-US" sz="2400" b="1" dirty="0" err="1" smtClean="0"/>
              <a:t>Giải</a:t>
            </a:r>
            <a:endParaRPr lang="en-US" sz="2400" b="1" dirty="0"/>
          </a:p>
        </p:txBody>
      </p:sp>
      <p:sp>
        <p:nvSpPr>
          <p:cNvPr id="4" name="Rectangle 3"/>
          <p:cNvSpPr/>
          <p:nvPr/>
        </p:nvSpPr>
        <p:spPr>
          <a:xfrm>
            <a:off x="3081193" y="910450"/>
            <a:ext cx="4572000" cy="3785652"/>
          </a:xfrm>
          <a:prstGeom prst="rect">
            <a:avLst/>
          </a:prstGeom>
        </p:spPr>
        <p:txBody>
          <a:bodyPr>
            <a:spAutoFit/>
          </a:bodyPr>
          <a:lstStyle/>
          <a:p>
            <a:pPr algn="just">
              <a:lnSpc>
                <a:spcPct val="150000"/>
              </a:lnSpc>
            </a:pPr>
            <a:r>
              <a:rPr lang="vi-VN" sz="2000" dirty="0"/>
              <a:t>Vì trục của vòng quay được coi là trung điểm của đoạn thẳng nối hai điểm cao nhất và thấp nhất của trục quay nên ta có khoảng cách từ điểm thấp nhất đến trục quay là:  </a:t>
            </a:r>
            <a:endParaRPr lang="en-US" sz="2000" dirty="0" smtClean="0"/>
          </a:p>
          <a:p>
            <a:pPr algn="ctr">
              <a:lnSpc>
                <a:spcPct val="150000"/>
              </a:lnSpc>
            </a:pPr>
            <a:r>
              <a:rPr lang="vi-VN" sz="2000" dirty="0" smtClean="0"/>
              <a:t>60 :</a:t>
            </a:r>
            <a:r>
              <a:rPr lang="en-US" sz="2000" dirty="0"/>
              <a:t> </a:t>
            </a:r>
            <a:r>
              <a:rPr lang="vi-VN" sz="2000" dirty="0" smtClean="0"/>
              <a:t>2</a:t>
            </a:r>
            <a:r>
              <a:rPr lang="en-US" sz="2000" dirty="0" smtClean="0"/>
              <a:t> </a:t>
            </a:r>
            <a:r>
              <a:rPr lang="vi-VN" sz="2000" dirty="0" smtClean="0"/>
              <a:t>=</a:t>
            </a:r>
            <a:r>
              <a:rPr lang="en-US" sz="2000" dirty="0" smtClean="0"/>
              <a:t> </a:t>
            </a:r>
            <a:r>
              <a:rPr lang="vi-VN" sz="2000" dirty="0" smtClean="0"/>
              <a:t>30 </a:t>
            </a:r>
            <a:r>
              <a:rPr lang="vi-VN" sz="2000" dirty="0"/>
              <a:t>(m)</a:t>
            </a:r>
          </a:p>
          <a:p>
            <a:pPr algn="just">
              <a:lnSpc>
                <a:spcPct val="150000"/>
              </a:lnSpc>
            </a:pPr>
            <a:r>
              <a:rPr lang="vi-VN" sz="2000" dirty="0"/>
              <a:t>Trục quay đang nằm ở cao: </a:t>
            </a:r>
            <a:endParaRPr lang="en-US" sz="2000" dirty="0" smtClean="0"/>
          </a:p>
          <a:p>
            <a:pPr algn="ctr">
              <a:lnSpc>
                <a:spcPct val="150000"/>
              </a:lnSpc>
            </a:pPr>
            <a:r>
              <a:rPr lang="vi-VN" sz="2000" dirty="0" smtClean="0"/>
              <a:t>30</a:t>
            </a:r>
            <a:r>
              <a:rPr lang="en-US" sz="2000" dirty="0" smtClean="0"/>
              <a:t> </a:t>
            </a:r>
            <a:r>
              <a:rPr lang="vi-VN" sz="2000" dirty="0" smtClean="0"/>
              <a:t>+</a:t>
            </a:r>
            <a:r>
              <a:rPr lang="en-US" sz="2000" dirty="0" smtClean="0"/>
              <a:t> </a:t>
            </a:r>
            <a:r>
              <a:rPr lang="vi-VN" sz="2000" dirty="0" smtClean="0"/>
              <a:t>6</a:t>
            </a:r>
            <a:r>
              <a:rPr lang="en-US" sz="2000" dirty="0" smtClean="0"/>
              <a:t> </a:t>
            </a:r>
            <a:r>
              <a:rPr lang="vi-VN" sz="2000" dirty="0" smtClean="0"/>
              <a:t>=</a:t>
            </a:r>
            <a:r>
              <a:rPr lang="en-US" sz="2000" dirty="0" smtClean="0"/>
              <a:t> </a:t>
            </a:r>
            <a:r>
              <a:rPr lang="vi-VN" sz="2000" dirty="0" smtClean="0"/>
              <a:t>36 </a:t>
            </a:r>
            <a:r>
              <a:rPr lang="vi-VN" sz="2000" dirty="0"/>
              <a:t>(m)</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1"/>
                                        </p:tgtEl>
                                        <p:attrNameLst>
                                          <p:attrName>style.visibility</p:attrName>
                                        </p:attrNameLst>
                                      </p:cBhvr>
                                      <p:to>
                                        <p:strVal val="visible"/>
                                      </p:to>
                                    </p:set>
                                    <p:animEffect transition="in" filter="fade">
                                      <p:cBhvr>
                                        <p:cTn id="7" dur="500"/>
                                        <p:tgtEl>
                                          <p:spTgt spid="1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anim calcmode="lin" valueType="num">
                                      <p:cBhvr>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anim calcmode="lin" valueType="num">
                                      <p:cBhvr>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anim calcmode="lin" valueType="num">
                                      <p:cBhvr>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 name="TextBox 8"/>
          <p:cNvSpPr txBox="1"/>
          <p:nvPr/>
        </p:nvSpPr>
        <p:spPr>
          <a:xfrm>
            <a:off x="1171254" y="626724"/>
            <a:ext cx="2784297" cy="523220"/>
          </a:xfrm>
          <a:prstGeom prst="rect">
            <a:avLst/>
          </a:prstGeom>
          <a:noFill/>
        </p:spPr>
        <p:txBody>
          <a:bodyPr wrap="square" rtlCol="0">
            <a:spAutoFit/>
          </a:bodyPr>
          <a:lstStyle/>
          <a:p>
            <a:pPr algn="ctr"/>
            <a:r>
              <a:rPr lang="en-US" sz="2800" b="1" dirty="0" smtClean="0">
                <a:solidFill>
                  <a:srgbClr val="C00000"/>
                </a:solidFill>
              </a:rPr>
              <a:t>LUYỆN TẬP</a:t>
            </a:r>
            <a:endParaRPr lang="en-US" sz="2800" b="1" dirty="0">
              <a:solidFill>
                <a:srgbClr val="C00000"/>
              </a:solidFill>
            </a:endParaRPr>
          </a:p>
        </p:txBody>
      </p:sp>
      <p:sp>
        <p:nvSpPr>
          <p:cNvPr id="10" name="TextBox 9"/>
          <p:cNvSpPr txBox="1"/>
          <p:nvPr/>
        </p:nvSpPr>
        <p:spPr>
          <a:xfrm>
            <a:off x="719191" y="1291909"/>
            <a:ext cx="3482940" cy="958660"/>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8.15 (SGK - tr56)</a:t>
            </a:r>
          </a:p>
          <a:p>
            <a:pPr algn="just">
              <a:lnSpc>
                <a:spcPct val="150000"/>
              </a:lnSpc>
            </a:pPr>
            <a:r>
              <a:rPr lang="en-US" sz="2000" dirty="0" smtClean="0"/>
              <a:t>Cho </a:t>
            </a:r>
            <a:r>
              <a:rPr lang="en-US" sz="2000" dirty="0" err="1" smtClean="0"/>
              <a:t>hình</a:t>
            </a:r>
            <a:r>
              <a:rPr lang="en-US" sz="2000" dirty="0" smtClean="0"/>
              <a:t> </a:t>
            </a:r>
            <a:r>
              <a:rPr lang="en-US" sz="2000" dirty="0" err="1" smtClean="0"/>
              <a:t>vẽ</a:t>
            </a:r>
            <a:r>
              <a:rPr lang="en-US" sz="2000" dirty="0" smtClean="0"/>
              <a:t> </a:t>
            </a:r>
            <a:r>
              <a:rPr lang="en-US" sz="2000" dirty="0" err="1" smtClean="0"/>
              <a:t>sau</a:t>
            </a:r>
            <a:r>
              <a:rPr lang="en-US" sz="2000" dirty="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84" y="2392534"/>
            <a:ext cx="2217236" cy="2230838"/>
          </a:xfrm>
          <a:prstGeom prst="rect">
            <a:avLst/>
          </a:prstGeom>
        </p:spPr>
      </p:pic>
      <p:sp>
        <p:nvSpPr>
          <p:cNvPr id="13" name="Rectangle 12"/>
          <p:cNvSpPr/>
          <p:nvPr/>
        </p:nvSpPr>
        <p:spPr>
          <a:xfrm>
            <a:off x="4885360" y="706283"/>
            <a:ext cx="3652463" cy="3785652"/>
          </a:xfrm>
          <a:prstGeom prst="rect">
            <a:avLst/>
          </a:prstGeom>
        </p:spPr>
        <p:txBody>
          <a:bodyPr wrap="square">
            <a:spAutoFit/>
          </a:bodyPr>
          <a:lstStyle/>
          <a:p>
            <a:pPr algn="just">
              <a:lnSpc>
                <a:spcPct val="150000"/>
              </a:lnSpc>
            </a:pPr>
            <a:r>
              <a:rPr lang="vi-VN" sz="2000" dirty="0" smtClean="0"/>
              <a:t>a</a:t>
            </a:r>
            <a:r>
              <a:rPr lang="en-US" sz="2000" dirty="0" smtClean="0"/>
              <a:t>)</a:t>
            </a:r>
            <a:r>
              <a:rPr lang="vi-VN" sz="2000" dirty="0" smtClean="0"/>
              <a:t> </a:t>
            </a:r>
            <a:r>
              <a:rPr lang="vi-VN" sz="2000" dirty="0"/>
              <a:t>Em hãy dùng thước thẳng để kiếm tra xem điểm E có phải là trung điểm của đoạn thẳng </a:t>
            </a:r>
            <a:r>
              <a:rPr lang="vi-VN" sz="2000" dirty="0" smtClean="0"/>
              <a:t>A</a:t>
            </a:r>
            <a:r>
              <a:rPr lang="en-US" sz="2000" dirty="0" smtClean="0"/>
              <a:t>C</a:t>
            </a:r>
            <a:r>
              <a:rPr lang="vi-VN" sz="2000" dirty="0" smtClean="0"/>
              <a:t> không</a:t>
            </a:r>
            <a:r>
              <a:rPr lang="en-US" sz="2000" dirty="0" smtClean="0"/>
              <a:t>.</a:t>
            </a:r>
            <a:endParaRPr lang="vi-VN" sz="2000" dirty="0"/>
          </a:p>
          <a:p>
            <a:pPr algn="just">
              <a:lnSpc>
                <a:spcPct val="150000"/>
              </a:lnSpc>
            </a:pPr>
            <a:r>
              <a:rPr lang="vi-VN" sz="2000" dirty="0" smtClean="0"/>
              <a:t>b</a:t>
            </a:r>
            <a:r>
              <a:rPr lang="en-US" sz="2000" dirty="0" smtClean="0"/>
              <a:t>)</a:t>
            </a:r>
            <a:r>
              <a:rPr lang="vi-VN" sz="2000" dirty="0" smtClean="0"/>
              <a:t> </a:t>
            </a:r>
            <a:r>
              <a:rPr lang="vi-VN" sz="2000" dirty="0"/>
              <a:t>Kiểm tra xem E còn là trung điểm của đoạn thẳng nào khác có các đầu mút là các điểm đã </a:t>
            </a:r>
            <a:r>
              <a:rPr lang="vi-VN" sz="2000" dirty="0" smtClean="0"/>
              <a:t>cho</a:t>
            </a:r>
            <a:r>
              <a:rPr lang="en-US" sz="2000" dirty="0" smtClean="0"/>
              <a:t>.</a:t>
            </a:r>
            <a:endParaRPr lang="vi-VN" sz="2000" dirty="0"/>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strips(downRight)">
                                      <p:cBhvr>
                                        <p:cTn id="22" dur="500"/>
                                        <p:tgtEl>
                                          <p:spTgt spid="13">
                                            <p:txEl>
                                              <p:pRg st="0" end="0"/>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strips(downRight)">
                                      <p:cBhvr>
                                        <p:cTn id="2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9014" y="360489"/>
            <a:ext cx="1550550" cy="1675404"/>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287418">
            <a:off x="825599" y="921625"/>
            <a:ext cx="1191803" cy="461665"/>
          </a:xfrm>
          <a:prstGeom prst="rect">
            <a:avLst/>
          </a:prstGeom>
          <a:noFill/>
        </p:spPr>
        <p:txBody>
          <a:bodyPr wrap="square" rtlCol="0">
            <a:spAutoFit/>
          </a:bodyPr>
          <a:lstStyle/>
          <a:p>
            <a:pPr algn="ctr"/>
            <a:r>
              <a:rPr lang="en-US" sz="2400" b="1" dirty="0" err="1" smtClean="0"/>
              <a:t>Giải</a:t>
            </a:r>
            <a:endParaRPr lang="en-US" sz="2400" b="1" dirty="0"/>
          </a:p>
        </p:txBody>
      </p:sp>
      <p:sp>
        <p:nvSpPr>
          <p:cNvPr id="20" name="Rectangle 19"/>
          <p:cNvSpPr/>
          <p:nvPr/>
        </p:nvSpPr>
        <p:spPr>
          <a:xfrm>
            <a:off x="4119937" y="297950"/>
            <a:ext cx="791110"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64315" y="2717505"/>
            <a:ext cx="5712360" cy="1938992"/>
          </a:xfrm>
          <a:prstGeom prst="rect">
            <a:avLst/>
          </a:prstGeom>
        </p:spPr>
        <p:txBody>
          <a:bodyPr wrap="square">
            <a:spAutoFit/>
          </a:bodyPr>
          <a:lstStyle/>
          <a:p>
            <a:pPr algn="just">
              <a:lnSpc>
                <a:spcPct val="150000"/>
              </a:lnSpc>
            </a:pPr>
            <a:r>
              <a:rPr lang="en-US" sz="2000" dirty="0" smtClean="0"/>
              <a:t>a) </a:t>
            </a:r>
            <a:r>
              <a:rPr lang="en-US" sz="2000" dirty="0" err="1"/>
              <a:t>Vì</a:t>
            </a:r>
            <a:r>
              <a:rPr lang="en-US" sz="2000" dirty="0"/>
              <a:t> E </a:t>
            </a:r>
            <a:r>
              <a:rPr lang="en-US" sz="2000" dirty="0" err="1"/>
              <a:t>nằm</a:t>
            </a:r>
            <a:r>
              <a:rPr lang="en-US" sz="2000" dirty="0"/>
              <a:t> </a:t>
            </a:r>
            <a:r>
              <a:rPr lang="en-US" sz="2000" dirty="0" err="1"/>
              <a:t>giữa</a:t>
            </a:r>
            <a:r>
              <a:rPr lang="en-US" sz="2000" dirty="0"/>
              <a:t> A </a:t>
            </a:r>
            <a:r>
              <a:rPr lang="en-US" sz="2000" dirty="0" err="1"/>
              <a:t>và</a:t>
            </a:r>
            <a:r>
              <a:rPr lang="en-US" sz="2000" dirty="0"/>
              <a:t> C </a:t>
            </a:r>
            <a:r>
              <a:rPr lang="en-US" sz="2000" dirty="0" err="1"/>
              <a:t>mà</a:t>
            </a:r>
            <a:r>
              <a:rPr lang="en-US" sz="2000" dirty="0"/>
              <a:t> </a:t>
            </a:r>
            <a:r>
              <a:rPr lang="en-US" sz="2000" dirty="0" smtClean="0"/>
              <a:t>AE = EC </a:t>
            </a:r>
            <a:r>
              <a:rPr lang="en-US" sz="2000" dirty="0" err="1"/>
              <a:t>nên</a:t>
            </a:r>
            <a:r>
              <a:rPr lang="en-US" sz="2000" dirty="0"/>
              <a:t> E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AC.</a:t>
            </a:r>
          </a:p>
          <a:p>
            <a:pPr algn="just">
              <a:lnSpc>
                <a:spcPct val="150000"/>
              </a:lnSpc>
            </a:pPr>
            <a:r>
              <a:rPr lang="en-US" sz="2000" dirty="0" smtClean="0"/>
              <a:t>b) </a:t>
            </a:r>
            <a:r>
              <a:rPr lang="en-US" sz="2000" dirty="0" err="1"/>
              <a:t>Vì</a:t>
            </a:r>
            <a:r>
              <a:rPr lang="en-US" sz="2000" dirty="0"/>
              <a:t> E </a:t>
            </a:r>
            <a:r>
              <a:rPr lang="en-US" sz="2000" dirty="0" err="1"/>
              <a:t>nằm</a:t>
            </a:r>
            <a:r>
              <a:rPr lang="en-US" sz="2000" dirty="0"/>
              <a:t> </a:t>
            </a:r>
            <a:r>
              <a:rPr lang="en-US" sz="2000" dirty="0" err="1"/>
              <a:t>giữa</a:t>
            </a:r>
            <a:r>
              <a:rPr lang="en-US" sz="2000" dirty="0"/>
              <a:t> B </a:t>
            </a:r>
            <a:r>
              <a:rPr lang="en-US" sz="2000" dirty="0" err="1"/>
              <a:t>và</a:t>
            </a:r>
            <a:r>
              <a:rPr lang="en-US" sz="2000" dirty="0"/>
              <a:t> D </a:t>
            </a:r>
            <a:r>
              <a:rPr lang="en-US" sz="2000" dirty="0" err="1"/>
              <a:t>mà</a:t>
            </a:r>
            <a:r>
              <a:rPr lang="en-US" sz="2000" dirty="0"/>
              <a:t> </a:t>
            </a:r>
            <a:r>
              <a:rPr lang="en-US" sz="2000" dirty="0" smtClean="0"/>
              <a:t>BE = ED  </a:t>
            </a:r>
            <a:r>
              <a:rPr lang="en-US" sz="2000" dirty="0" err="1"/>
              <a:t>nên</a:t>
            </a:r>
            <a:r>
              <a:rPr lang="en-US" sz="2000" dirty="0"/>
              <a:t> E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BD.</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767" y="572585"/>
            <a:ext cx="2131842" cy="214492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dissolve">
                                      <p:cBhvr>
                                        <p:cTn id="7" dur="500"/>
                                        <p:tgtEl>
                                          <p:spTgt spid="10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21">
                                            <p:txEl>
                                              <p:pRg st="0" end="0"/>
                                            </p:txEl>
                                          </p:spTgt>
                                        </p:tgtEl>
                                      </p:cBhvr>
                                    </p:animEffect>
                                  </p:childTnLst>
                                </p:cTn>
                              </p:par>
                              <p:par>
                                <p:cTn id="22" presetID="12" presetClass="entr" presetSubtype="1" fill="hold" nodeType="with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 calcmode="lin" valueType="num">
                                      <p:cBhvr additive="base">
                                        <p:cTn id="24"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3" name="TextBox 2"/>
          <p:cNvSpPr txBox="1"/>
          <p:nvPr/>
        </p:nvSpPr>
        <p:spPr>
          <a:xfrm>
            <a:off x="688367" y="729465"/>
            <a:ext cx="3462391" cy="2400657"/>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8.16 (SGK - tr56)</a:t>
            </a:r>
          </a:p>
          <a:p>
            <a:pPr algn="just">
              <a:lnSpc>
                <a:spcPct val="150000"/>
              </a:lnSpc>
            </a:pPr>
            <a:r>
              <a:rPr lang="en-US" sz="2000" dirty="0" err="1" smtClean="0"/>
              <a:t>Tính</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nếu</a:t>
            </a:r>
            <a:r>
              <a:rPr lang="en-US" sz="2000" dirty="0" smtClean="0"/>
              <a:t> </a:t>
            </a:r>
            <a:r>
              <a:rPr lang="en-US" sz="2000" dirty="0" err="1" smtClean="0"/>
              <a:t>trung</a:t>
            </a:r>
            <a:r>
              <a:rPr lang="en-US" sz="2000" dirty="0" smtClean="0"/>
              <a:t> </a:t>
            </a:r>
            <a:r>
              <a:rPr lang="en-US" sz="2000" dirty="0" err="1" smtClean="0"/>
              <a:t>điểm</a:t>
            </a:r>
            <a:r>
              <a:rPr lang="en-US" sz="2000" dirty="0" smtClean="0"/>
              <a:t> I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nằm</a:t>
            </a:r>
            <a:r>
              <a:rPr lang="en-US" sz="2000" dirty="0" smtClean="0"/>
              <a:t> </a:t>
            </a:r>
            <a:r>
              <a:rPr lang="en-US" sz="2000" dirty="0" err="1" smtClean="0"/>
              <a:t>cách</a:t>
            </a:r>
            <a:r>
              <a:rPr lang="en-US" sz="2000" dirty="0" smtClean="0"/>
              <a:t> </a:t>
            </a:r>
            <a:r>
              <a:rPr lang="en-US" sz="2000" dirty="0" err="1" smtClean="0"/>
              <a:t>mút</a:t>
            </a:r>
            <a:r>
              <a:rPr lang="en-US" sz="2000" dirty="0" smtClean="0"/>
              <a:t> A </a:t>
            </a:r>
            <a:r>
              <a:rPr lang="en-US" sz="2000" dirty="0" err="1" smtClean="0"/>
              <a:t>một</a:t>
            </a:r>
            <a:r>
              <a:rPr lang="en-US" sz="2000" dirty="0" smtClean="0"/>
              <a:t> </a:t>
            </a:r>
            <a:r>
              <a:rPr lang="en-US" sz="2000" dirty="0" err="1" smtClean="0"/>
              <a:t>khoảng</a:t>
            </a:r>
            <a:r>
              <a:rPr lang="en-US" sz="2000" dirty="0" smtClean="0"/>
              <a:t> </a:t>
            </a:r>
            <a:r>
              <a:rPr lang="en-US" sz="2000" dirty="0" err="1" smtClean="0"/>
              <a:t>bằng</a:t>
            </a:r>
            <a:r>
              <a:rPr lang="en-US" sz="2000" dirty="0" smtClean="0"/>
              <a:t> 4,5 cm.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242" y="3130122"/>
            <a:ext cx="1780640" cy="1780640"/>
          </a:xfrm>
          <a:prstGeom prst="rect">
            <a:avLst/>
          </a:prstGeom>
        </p:spPr>
      </p:pic>
      <p:sp>
        <p:nvSpPr>
          <p:cNvPr id="5" name="Rectangle 4"/>
          <p:cNvSpPr/>
          <p:nvPr/>
        </p:nvSpPr>
        <p:spPr>
          <a:xfrm>
            <a:off x="5080570" y="1529100"/>
            <a:ext cx="3231224" cy="1938992"/>
          </a:xfrm>
          <a:prstGeom prst="rect">
            <a:avLst/>
          </a:prstGeom>
        </p:spPr>
        <p:txBody>
          <a:bodyPr wrap="square">
            <a:spAutoFit/>
          </a:bodyPr>
          <a:lstStyle/>
          <a:p>
            <a:pPr algn="just">
              <a:lnSpc>
                <a:spcPct val="150000"/>
              </a:lnSpc>
            </a:pPr>
            <a:r>
              <a:rPr lang="en-US" sz="2000" dirty="0" err="1"/>
              <a:t>Vì</a:t>
            </a:r>
            <a:r>
              <a:rPr lang="en-US" sz="2000" dirty="0"/>
              <a:t> </a:t>
            </a:r>
            <a:r>
              <a:rPr lang="en-US" sz="2000" dirty="0" err="1"/>
              <a:t>trung</a:t>
            </a:r>
            <a:r>
              <a:rPr lang="en-US" sz="2000" dirty="0"/>
              <a:t> </a:t>
            </a:r>
            <a:r>
              <a:rPr lang="en-US" sz="2000" dirty="0" err="1"/>
              <a:t>điểm</a:t>
            </a:r>
            <a:r>
              <a:rPr lang="en-US" sz="2000" dirty="0"/>
              <a:t> I </a:t>
            </a:r>
            <a:r>
              <a:rPr lang="en-US" sz="2000" dirty="0" err="1"/>
              <a:t>của</a:t>
            </a:r>
            <a:r>
              <a:rPr lang="en-US" sz="2000" dirty="0"/>
              <a:t> AB  </a:t>
            </a:r>
            <a:r>
              <a:rPr lang="en-US" sz="2000" dirty="0" err="1"/>
              <a:t>nằm</a:t>
            </a:r>
            <a:r>
              <a:rPr lang="en-US" sz="2000" dirty="0"/>
              <a:t> </a:t>
            </a:r>
            <a:r>
              <a:rPr lang="en-US" sz="2000" dirty="0" err="1"/>
              <a:t>cách</a:t>
            </a:r>
            <a:r>
              <a:rPr lang="en-US" sz="2000" dirty="0"/>
              <a:t> </a:t>
            </a:r>
            <a:r>
              <a:rPr lang="en-US" sz="2000" dirty="0" err="1"/>
              <a:t>mút</a:t>
            </a:r>
            <a:r>
              <a:rPr lang="en-US" sz="2000" dirty="0"/>
              <a:t> A </a:t>
            </a:r>
            <a:r>
              <a:rPr lang="en-US" sz="2000" dirty="0" err="1"/>
              <a:t>một</a:t>
            </a:r>
            <a:r>
              <a:rPr lang="en-US" sz="2000" dirty="0"/>
              <a:t> </a:t>
            </a:r>
            <a:r>
              <a:rPr lang="en-US" sz="2000" dirty="0" err="1"/>
              <a:t>khoảng</a:t>
            </a:r>
            <a:r>
              <a:rPr lang="en-US" sz="2000" dirty="0"/>
              <a:t> 4,5 cm </a:t>
            </a:r>
            <a:r>
              <a:rPr lang="en-US" sz="2000" dirty="0" err="1"/>
              <a:t>nên</a:t>
            </a:r>
            <a:r>
              <a:rPr lang="en-US" sz="2000" dirty="0"/>
              <a:t> ta </a:t>
            </a:r>
            <a:r>
              <a:rPr lang="en-US" sz="2000" dirty="0" err="1" smtClean="0"/>
              <a:t>có</a:t>
            </a:r>
            <a:r>
              <a:rPr lang="en-US" sz="2000" dirty="0" smtClean="0"/>
              <a:t>:</a:t>
            </a:r>
            <a:endParaRPr lang="en-US" sz="2000" dirty="0"/>
          </a:p>
          <a:p>
            <a:pPr algn="ctr">
              <a:lnSpc>
                <a:spcPct val="150000"/>
              </a:lnSpc>
            </a:pPr>
            <a:r>
              <a:rPr lang="en-US" sz="2000" dirty="0"/>
              <a:t> AB = </a:t>
            </a:r>
            <a:r>
              <a:rPr lang="en-US" sz="2000" dirty="0" smtClean="0"/>
              <a:t>4,5 . 2 = 9 (cm</a:t>
            </a:r>
            <a:r>
              <a:rPr lang="en-US" sz="2000" dirty="0"/>
              <a:t>).</a:t>
            </a:r>
          </a:p>
        </p:txBody>
      </p:sp>
      <p:sp>
        <p:nvSpPr>
          <p:cNvPr id="6" name="TextBox 5"/>
          <p:cNvSpPr txBox="1"/>
          <p:nvPr/>
        </p:nvSpPr>
        <p:spPr>
          <a:xfrm>
            <a:off x="5080570" y="965770"/>
            <a:ext cx="1130157" cy="400110"/>
          </a:xfrm>
          <a:prstGeom prst="rect">
            <a:avLst/>
          </a:prstGeom>
          <a:noFill/>
        </p:spPr>
        <p:txBody>
          <a:bodyPr wrap="square" rtlCol="0">
            <a:spAutoFit/>
          </a:bodyPr>
          <a:lstStyle/>
          <a:p>
            <a:r>
              <a:rPr lang="en-US" sz="2000" b="1" dirty="0" err="1" smtClean="0">
                <a:solidFill>
                  <a:srgbClr val="C00000"/>
                </a:solidFill>
              </a:rPr>
              <a:t>Giải</a:t>
            </a:r>
            <a:r>
              <a:rPr lang="en-US" sz="2000" b="1" dirty="0">
                <a:solidFill>
                  <a:srgbClr val="C00000"/>
                </a:solidFill>
              </a:rPr>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447005" y="339044"/>
            <a:ext cx="1873462" cy="1625611"/>
            <a:chOff x="1938604" y="1463066"/>
            <a:chExt cx="1232946" cy="1069833"/>
          </a:xfrm>
        </p:grpSpPr>
        <p:sp>
          <p:nvSpPr>
            <p:cNvPr id="1139" name="Google Shape;1139;p47"/>
            <p:cNvSpPr/>
            <p:nvPr/>
          </p:nvSpPr>
          <p:spPr>
            <a:xfrm>
              <a:off x="2024050" y="1463066"/>
              <a:ext cx="1147500" cy="1069833"/>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463067"/>
              <a:ext cx="1147475" cy="1051383"/>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631690" y="548914"/>
            <a:ext cx="1577817" cy="998803"/>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dirty="0" err="1" smtClean="0">
                <a:latin typeface="+mn-lt"/>
                <a:ea typeface="Delius"/>
                <a:cs typeface="Delius"/>
                <a:sym typeface="Delius"/>
              </a:rPr>
              <a:t>Bài</a:t>
            </a:r>
            <a:r>
              <a:rPr lang="en-US" sz="2000" b="1" dirty="0" smtClean="0">
                <a:latin typeface="+mn-lt"/>
                <a:ea typeface="Delius"/>
                <a:cs typeface="Delius"/>
                <a:sym typeface="Delius"/>
              </a:rPr>
              <a:t> 8.17 (SGK- tr56)</a:t>
            </a:r>
            <a:endParaRPr sz="2000" b="1" dirty="0">
              <a:latin typeface="+mn-lt"/>
              <a:ea typeface="Delius"/>
              <a:cs typeface="Delius"/>
              <a:sym typeface="Delius"/>
            </a:endParaRPr>
          </a:p>
        </p:txBody>
      </p:sp>
      <p:sp>
        <p:nvSpPr>
          <p:cNvPr id="11" name="Rectangle 10"/>
          <p:cNvSpPr/>
          <p:nvPr/>
        </p:nvSpPr>
        <p:spPr>
          <a:xfrm>
            <a:off x="548805" y="1949187"/>
            <a:ext cx="3786889" cy="2723823"/>
          </a:xfrm>
          <a:prstGeom prst="rect">
            <a:avLst/>
          </a:prstGeom>
        </p:spPr>
        <p:txBody>
          <a:bodyPr wrap="square">
            <a:spAutoFit/>
          </a:bodyPr>
          <a:lstStyle/>
          <a:p>
            <a:pPr algn="just">
              <a:lnSpc>
                <a:spcPct val="150000"/>
              </a:lnSpc>
            </a:pPr>
            <a:r>
              <a:rPr lang="vi-VN" sz="1900" dirty="0"/>
              <a:t>Cho bốn điểm A,B,C,D cùng nằm trên một đường thẳng sao cho C là trung điểm của đoạn thẳng AB, D là trung điểm của đoạn thẳng AC. Biết rằng </a:t>
            </a:r>
            <a:r>
              <a:rPr lang="vi-VN" sz="1900" dirty="0" smtClean="0"/>
              <a:t>CD</a:t>
            </a:r>
            <a:r>
              <a:rPr lang="en-US" sz="1900" dirty="0" smtClean="0"/>
              <a:t> </a:t>
            </a:r>
            <a:r>
              <a:rPr lang="vi-VN" sz="1900" dirty="0" smtClean="0"/>
              <a:t>=</a:t>
            </a:r>
            <a:r>
              <a:rPr lang="en-US" sz="1900" dirty="0" smtClean="0"/>
              <a:t> </a:t>
            </a:r>
            <a:r>
              <a:rPr lang="vi-VN" sz="1900" dirty="0" smtClean="0"/>
              <a:t>2 </a:t>
            </a:r>
            <a:r>
              <a:rPr lang="vi-VN" sz="1900" dirty="0"/>
              <a:t>cm, hãy tính độ dài của đoạn thẳng </a:t>
            </a:r>
            <a:r>
              <a:rPr lang="vi-VN" sz="1900" dirty="0" smtClean="0"/>
              <a:t>AB</a:t>
            </a:r>
            <a:r>
              <a:rPr lang="en-US" sz="1900" dirty="0" smtClean="0"/>
              <a:t>.</a:t>
            </a:r>
            <a:endParaRPr lang="en-US" sz="1900" dirty="0"/>
          </a:p>
        </p:txBody>
      </p:sp>
      <p:cxnSp>
        <p:nvCxnSpPr>
          <p:cNvPr id="29" name="Straight Connector 28"/>
          <p:cNvCxnSpPr/>
          <p:nvPr/>
        </p:nvCxnSpPr>
        <p:spPr>
          <a:xfrm flipV="1">
            <a:off x="4962419" y="923076"/>
            <a:ext cx="3462391" cy="1"/>
          </a:xfrm>
          <a:prstGeom prst="line">
            <a:avLst/>
          </a:prstGeom>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xmlns="" id="{242CFBD7-EAF3-4CD2-AB8F-420462532F1F}"/>
              </a:ext>
            </a:extLst>
          </p:cNvPr>
          <p:cNvSpPr txBox="1"/>
          <p:nvPr/>
        </p:nvSpPr>
        <p:spPr>
          <a:xfrm flipH="1">
            <a:off x="6535733" y="692244"/>
            <a:ext cx="209252"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242CFBD7-EAF3-4CD2-AB8F-420462532F1F}"/>
              </a:ext>
            </a:extLst>
          </p:cNvPr>
          <p:cNvSpPr txBox="1"/>
          <p:nvPr/>
        </p:nvSpPr>
        <p:spPr>
          <a:xfrm flipH="1">
            <a:off x="5679898" y="692244"/>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242CFBD7-EAF3-4CD2-AB8F-420462532F1F}"/>
              </a:ext>
            </a:extLst>
          </p:cNvPr>
          <p:cNvSpPr txBox="1"/>
          <p:nvPr/>
        </p:nvSpPr>
        <p:spPr>
          <a:xfrm flipH="1">
            <a:off x="4818581" y="692244"/>
            <a:ext cx="523636"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242CFBD7-EAF3-4CD2-AB8F-420462532F1F}"/>
              </a:ext>
            </a:extLst>
          </p:cNvPr>
          <p:cNvSpPr txBox="1"/>
          <p:nvPr/>
        </p:nvSpPr>
        <p:spPr>
          <a:xfrm flipH="1">
            <a:off x="8255287" y="692244"/>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34" name="TextBox 33"/>
          <p:cNvSpPr txBox="1"/>
          <p:nvPr/>
        </p:nvSpPr>
        <p:spPr>
          <a:xfrm>
            <a:off x="4828855" y="505792"/>
            <a:ext cx="379798" cy="369332"/>
          </a:xfrm>
          <a:prstGeom prst="rect">
            <a:avLst/>
          </a:prstGeom>
          <a:noFill/>
        </p:spPr>
        <p:txBody>
          <a:bodyPr wrap="square" rtlCol="0">
            <a:spAutoFit/>
          </a:bodyPr>
          <a:lstStyle/>
          <a:p>
            <a:r>
              <a:rPr lang="en-US" sz="1800" i="1" dirty="0" smtClean="0">
                <a:solidFill>
                  <a:srgbClr val="0070C0"/>
                </a:solidFill>
              </a:rPr>
              <a:t>A</a:t>
            </a:r>
            <a:endParaRPr lang="en-US" sz="1800" i="1" dirty="0">
              <a:solidFill>
                <a:srgbClr val="0070C0"/>
              </a:solidFill>
            </a:endParaRPr>
          </a:p>
        </p:txBody>
      </p:sp>
      <p:sp>
        <p:nvSpPr>
          <p:cNvPr id="35" name="TextBox 34"/>
          <p:cNvSpPr txBox="1"/>
          <p:nvPr/>
        </p:nvSpPr>
        <p:spPr>
          <a:xfrm>
            <a:off x="5692914" y="505792"/>
            <a:ext cx="379798" cy="369332"/>
          </a:xfrm>
          <a:prstGeom prst="rect">
            <a:avLst/>
          </a:prstGeom>
          <a:noFill/>
        </p:spPr>
        <p:txBody>
          <a:bodyPr wrap="square" rtlCol="0">
            <a:spAutoFit/>
          </a:bodyPr>
          <a:lstStyle/>
          <a:p>
            <a:r>
              <a:rPr lang="en-US" sz="1800" i="1" dirty="0" smtClean="0">
                <a:solidFill>
                  <a:srgbClr val="0070C0"/>
                </a:solidFill>
              </a:rPr>
              <a:t>D</a:t>
            </a:r>
            <a:endParaRPr lang="en-US" sz="1800" i="1" dirty="0">
              <a:solidFill>
                <a:srgbClr val="0070C0"/>
              </a:solidFill>
            </a:endParaRPr>
          </a:p>
        </p:txBody>
      </p:sp>
      <p:sp>
        <p:nvSpPr>
          <p:cNvPr id="36" name="TextBox 35"/>
          <p:cNvSpPr txBox="1"/>
          <p:nvPr/>
        </p:nvSpPr>
        <p:spPr>
          <a:xfrm>
            <a:off x="6560571" y="505792"/>
            <a:ext cx="379798" cy="369332"/>
          </a:xfrm>
          <a:prstGeom prst="rect">
            <a:avLst/>
          </a:prstGeom>
          <a:noFill/>
        </p:spPr>
        <p:txBody>
          <a:bodyPr wrap="square" rtlCol="0">
            <a:spAutoFit/>
          </a:bodyPr>
          <a:lstStyle/>
          <a:p>
            <a:r>
              <a:rPr lang="en-US" sz="1800" i="1" dirty="0">
                <a:solidFill>
                  <a:srgbClr val="0070C0"/>
                </a:solidFill>
              </a:rPr>
              <a:t>C</a:t>
            </a:r>
            <a:endParaRPr lang="en-US" sz="1800" i="1" dirty="0">
              <a:solidFill>
                <a:srgbClr val="0070C0"/>
              </a:solidFill>
            </a:endParaRPr>
          </a:p>
        </p:txBody>
      </p:sp>
      <p:sp>
        <p:nvSpPr>
          <p:cNvPr id="37" name="TextBox 36"/>
          <p:cNvSpPr txBox="1"/>
          <p:nvPr/>
        </p:nvSpPr>
        <p:spPr>
          <a:xfrm>
            <a:off x="8255287" y="497503"/>
            <a:ext cx="379798" cy="369332"/>
          </a:xfrm>
          <a:prstGeom prst="rect">
            <a:avLst/>
          </a:prstGeom>
          <a:noFill/>
        </p:spPr>
        <p:txBody>
          <a:bodyPr wrap="square" rtlCol="0">
            <a:spAutoFit/>
          </a:bodyPr>
          <a:lstStyle/>
          <a:p>
            <a:r>
              <a:rPr lang="en-US" sz="1800" i="1" dirty="0" smtClean="0">
                <a:solidFill>
                  <a:srgbClr val="0070C0"/>
                </a:solidFill>
              </a:rPr>
              <a:t>B</a:t>
            </a:r>
            <a:endParaRPr lang="en-US" sz="1800" i="1" dirty="0">
              <a:solidFill>
                <a:srgbClr val="0070C0"/>
              </a:solidFill>
            </a:endParaRPr>
          </a:p>
        </p:txBody>
      </p:sp>
      <p:cxnSp>
        <p:nvCxnSpPr>
          <p:cNvPr id="38" name="Straight Arrow Connector 37"/>
          <p:cNvCxnSpPr/>
          <p:nvPr/>
        </p:nvCxnSpPr>
        <p:spPr>
          <a:xfrm>
            <a:off x="5759524" y="1151849"/>
            <a:ext cx="985461" cy="0"/>
          </a:xfrm>
          <a:prstGeom prst="straightConnector1">
            <a:avLst/>
          </a:prstGeom>
          <a:ln>
            <a:solidFill>
              <a:srgbClr val="00B0F0"/>
            </a:solidFill>
            <a:headEnd type="triangle"/>
            <a:tailEnd type="triangl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759524" y="1149790"/>
            <a:ext cx="959776" cy="369332"/>
          </a:xfrm>
          <a:prstGeom prst="rect">
            <a:avLst/>
          </a:prstGeom>
          <a:noFill/>
        </p:spPr>
        <p:txBody>
          <a:bodyPr wrap="square" rtlCol="0">
            <a:spAutoFit/>
          </a:bodyPr>
          <a:lstStyle/>
          <a:p>
            <a:pPr algn="ctr"/>
            <a:r>
              <a:rPr lang="en-US" sz="1800" i="1" dirty="0" smtClean="0">
                <a:solidFill>
                  <a:srgbClr val="0070C0"/>
                </a:solidFill>
              </a:rPr>
              <a:t>2 cm</a:t>
            </a:r>
            <a:endParaRPr lang="en-US" sz="1800" i="1" dirty="0">
              <a:solidFill>
                <a:srgbClr val="0070C0"/>
              </a:solidFill>
            </a:endParaRPr>
          </a:p>
        </p:txBody>
      </p:sp>
      <p:sp>
        <p:nvSpPr>
          <p:cNvPr id="14" name="TextBox 13"/>
          <p:cNvSpPr txBox="1"/>
          <p:nvPr/>
        </p:nvSpPr>
        <p:spPr>
          <a:xfrm>
            <a:off x="5904728" y="1599128"/>
            <a:ext cx="1471261" cy="406769"/>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p:sp>
        <p:nvSpPr>
          <p:cNvPr id="16" name="Rectangle 15"/>
          <p:cNvSpPr/>
          <p:nvPr/>
        </p:nvSpPr>
        <p:spPr>
          <a:xfrm>
            <a:off x="4909936" y="1936622"/>
            <a:ext cx="3618728" cy="2862322"/>
          </a:xfrm>
          <a:prstGeom prst="rect">
            <a:avLst/>
          </a:prstGeom>
        </p:spPr>
        <p:txBody>
          <a:bodyPr wrap="square">
            <a:spAutoFit/>
          </a:bodyPr>
          <a:lstStyle/>
          <a:p>
            <a:pPr algn="just">
              <a:lnSpc>
                <a:spcPct val="150000"/>
              </a:lnSpc>
            </a:pPr>
            <a:r>
              <a:rPr lang="en-US" sz="2000" dirty="0" err="1"/>
              <a:t>Vì</a:t>
            </a:r>
            <a:r>
              <a:rPr lang="en-US" sz="2000" dirty="0"/>
              <a:t> D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AC </a:t>
            </a:r>
            <a:r>
              <a:rPr lang="en-US" sz="2000" dirty="0" err="1"/>
              <a:t>nên</a:t>
            </a:r>
            <a:r>
              <a:rPr lang="en-US" sz="2000" dirty="0"/>
              <a:t> ta </a:t>
            </a:r>
            <a:r>
              <a:rPr lang="en-US" sz="2000" dirty="0" err="1"/>
              <a:t>có</a:t>
            </a:r>
            <a:r>
              <a:rPr lang="en-US" sz="2000" dirty="0"/>
              <a:t> : </a:t>
            </a:r>
          </a:p>
          <a:p>
            <a:pPr algn="ctr">
              <a:lnSpc>
                <a:spcPct val="150000"/>
              </a:lnSpc>
            </a:pPr>
            <a:r>
              <a:rPr lang="en-US" sz="2000" dirty="0" smtClean="0"/>
              <a:t>AC = DC . 2 = 2 . 2 = 4 (cm</a:t>
            </a:r>
            <a:r>
              <a:rPr lang="en-US" sz="2000" dirty="0"/>
              <a:t>).</a:t>
            </a:r>
          </a:p>
          <a:p>
            <a:pPr algn="just">
              <a:lnSpc>
                <a:spcPct val="150000"/>
              </a:lnSpc>
            </a:pPr>
            <a:r>
              <a:rPr lang="en-US" sz="2000" dirty="0" err="1"/>
              <a:t>Vì</a:t>
            </a:r>
            <a:r>
              <a:rPr lang="en-US" sz="2000" dirty="0"/>
              <a:t> C </a:t>
            </a:r>
            <a:r>
              <a:rPr lang="en-US" sz="2000" dirty="0" err="1"/>
              <a:t>là</a:t>
            </a:r>
            <a:r>
              <a:rPr lang="en-US" sz="2000" dirty="0"/>
              <a:t> </a:t>
            </a:r>
            <a:r>
              <a:rPr lang="en-US" sz="2000" dirty="0" err="1"/>
              <a:t>trung</a:t>
            </a:r>
            <a:r>
              <a:rPr lang="en-US" sz="2000" dirty="0"/>
              <a:t> </a:t>
            </a:r>
            <a:r>
              <a:rPr lang="en-US" sz="2000" dirty="0" err="1"/>
              <a:t>điểm</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nên</a:t>
            </a:r>
            <a:r>
              <a:rPr lang="en-US" sz="2000" dirty="0"/>
              <a:t> ta </a:t>
            </a:r>
            <a:r>
              <a:rPr lang="en-US" sz="2000" dirty="0" err="1"/>
              <a:t>có</a:t>
            </a:r>
            <a:r>
              <a:rPr lang="en-US" sz="2000" dirty="0"/>
              <a:t> : </a:t>
            </a:r>
          </a:p>
          <a:p>
            <a:pPr algn="ctr">
              <a:lnSpc>
                <a:spcPct val="150000"/>
              </a:lnSpc>
            </a:pPr>
            <a:r>
              <a:rPr lang="en-US" sz="2000" dirty="0" smtClean="0"/>
              <a:t>AB = AC . 2 = 4 . 2 = 8 </a:t>
            </a:r>
            <a:r>
              <a:rPr lang="en-US" sz="2000" dirty="0"/>
              <a:t>(cm).</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3"/>
                                        </p:tgtEl>
                                        <p:attrNameLst>
                                          <p:attrName>style.visibility</p:attrName>
                                        </p:attrNameLst>
                                      </p:cBhvr>
                                      <p:to>
                                        <p:strVal val="visible"/>
                                      </p:to>
                                    </p:set>
                                    <p:animEffect transition="in" filter="fade">
                                      <p:cBhvr>
                                        <p:cTn id="7" dur="500"/>
                                        <p:tgtEl>
                                          <p:spTgt spid="1143"/>
                                        </p:tgtEl>
                                      </p:cBhvr>
                                    </p:animEffect>
                                  </p:childTnLst>
                                </p:cTn>
                              </p:par>
                              <p:par>
                                <p:cTn id="8" presetID="10" presetClass="entr" presetSubtype="0" fill="hold" nodeType="withEffect">
                                  <p:stCondLst>
                                    <p:cond delay="0"/>
                                  </p:stCondLst>
                                  <p:childTnLst>
                                    <p:set>
                                      <p:cBhvr>
                                        <p:cTn id="9" dur="1" fill="hold">
                                          <p:stCondLst>
                                            <p:cond delay="0"/>
                                          </p:stCondLst>
                                        </p:cTn>
                                        <p:tgtEl>
                                          <p:spTgt spid="1138"/>
                                        </p:tgtEl>
                                        <p:attrNameLst>
                                          <p:attrName>style.visibility</p:attrName>
                                        </p:attrNameLst>
                                      </p:cBhvr>
                                      <p:to>
                                        <p:strVal val="visible"/>
                                      </p:to>
                                    </p:set>
                                    <p:animEffect transition="in" filter="fade">
                                      <p:cBhvr>
                                        <p:cTn id="10" dur="500"/>
                                        <p:tgtEl>
                                          <p:spTgt spid="113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strVal val="#ppt_w+.3"/>
                                          </p:val>
                                        </p:tav>
                                        <p:tav tm="100000">
                                          <p:val>
                                            <p:strVal val="#ppt_w"/>
                                          </p:val>
                                        </p:tav>
                                      </p:tavLst>
                                    </p:anim>
                                    <p:anim calcmode="lin" valueType="num">
                                      <p:cBhvr>
                                        <p:cTn id="55" dur="500" fill="hold"/>
                                        <p:tgtEl>
                                          <p:spTgt spid="14"/>
                                        </p:tgtEl>
                                        <p:attrNameLst>
                                          <p:attrName>ppt_h</p:attrName>
                                        </p:attrNameLst>
                                      </p:cBhvr>
                                      <p:tavLst>
                                        <p:tav tm="0">
                                          <p:val>
                                            <p:strVal val="#ppt_h"/>
                                          </p:val>
                                        </p:tav>
                                        <p:tav tm="100000">
                                          <p:val>
                                            <p:strVal val="#ppt_h"/>
                                          </p:val>
                                        </p:tav>
                                      </p:tavLst>
                                    </p:anim>
                                    <p:animEffect transition="in" filter="fade">
                                      <p:cBhvr>
                                        <p:cTn id="56" dur="500"/>
                                        <p:tgtEl>
                                          <p:spTgt spid="14"/>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strVal val="#ppt_w+.3"/>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P spid="30" grpId="0" animBg="1"/>
      <p:bldP spid="31" grpId="0" animBg="1"/>
      <p:bldP spid="32" grpId="0" animBg="1"/>
      <p:bldP spid="33" grpId="0" animBg="1"/>
      <p:bldP spid="34" grpId="0"/>
      <p:bldP spid="35" grpId="0"/>
      <p:bldP spid="36" grpId="0"/>
      <p:bldP spid="37" grpId="0"/>
      <p:bldP spid="39"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743200" y="-51085"/>
            <a:ext cx="5825571" cy="5975582"/>
            <a:chOff x="7567300" y="1541100"/>
            <a:chExt cx="3167100" cy="3386750"/>
          </a:xfrm>
        </p:grpSpPr>
        <p:sp>
          <p:nvSpPr>
            <p:cNvPr id="1223" name="Google Shape;1223;p50"/>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50"/>
          <p:cNvSpPr txBox="1">
            <a:spLocks noGrp="1"/>
          </p:cNvSpPr>
          <p:nvPr>
            <p:ph type="title" idx="2"/>
          </p:nvPr>
        </p:nvSpPr>
        <p:spPr>
          <a:xfrm>
            <a:off x="5584250" y="935588"/>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02</a:t>
            </a:r>
            <a:endParaRPr>
              <a:solidFill>
                <a:schemeClr val="lt1"/>
              </a:solidFill>
            </a:endParaRPr>
          </a:p>
        </p:txBody>
      </p:sp>
      <p:grpSp>
        <p:nvGrpSpPr>
          <p:cNvPr id="1247" name="Google Shape;1247;p50"/>
          <p:cNvGrpSpPr/>
          <p:nvPr/>
        </p:nvGrpSpPr>
        <p:grpSpPr>
          <a:xfrm>
            <a:off x="-391434" y="571966"/>
            <a:ext cx="3940171" cy="2993167"/>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20954967">
            <a:off x="20054" y="1557912"/>
            <a:ext cx="2946707" cy="523220"/>
          </a:xfrm>
          <a:prstGeom prst="rect">
            <a:avLst/>
          </a:prstGeom>
          <a:noFill/>
        </p:spPr>
        <p:txBody>
          <a:bodyPr wrap="square" rtlCol="0">
            <a:spAutoFit/>
          </a:bodyPr>
          <a:lstStyle/>
          <a:p>
            <a:pPr algn="ctr"/>
            <a:r>
              <a:rPr lang="en-US" sz="2800" b="1" dirty="0" smtClean="0">
                <a:solidFill>
                  <a:schemeClr val="accent5">
                    <a:lumMod val="75000"/>
                  </a:schemeClr>
                </a:solidFill>
              </a:rPr>
              <a:t>VẬN DỤNG</a:t>
            </a:r>
            <a:endParaRPr lang="en-US" sz="2800" b="1" dirty="0">
              <a:solidFill>
                <a:schemeClr val="accent5">
                  <a:lumMod val="75000"/>
                </a:schemeClr>
              </a:solidFill>
            </a:endParaRPr>
          </a:p>
        </p:txBody>
      </p:sp>
      <p:sp>
        <p:nvSpPr>
          <p:cNvPr id="5" name="TextBox 4"/>
          <p:cNvSpPr txBox="1"/>
          <p:nvPr/>
        </p:nvSpPr>
        <p:spPr>
          <a:xfrm>
            <a:off x="3526149" y="906542"/>
            <a:ext cx="4703592" cy="2862322"/>
          </a:xfrm>
          <a:prstGeom prst="rect">
            <a:avLst/>
          </a:prstGeom>
          <a:noFill/>
        </p:spPr>
        <p:txBody>
          <a:bodyPr wrap="square" rtlCol="0">
            <a:spAutoFit/>
          </a:bodyPr>
          <a:lstStyle/>
          <a:p>
            <a:pPr algn="just">
              <a:lnSpc>
                <a:spcPct val="150000"/>
              </a:lnSpc>
            </a:pPr>
            <a:r>
              <a:rPr lang="en-US" sz="2000" b="1" dirty="0" err="1" smtClean="0"/>
              <a:t>Bài</a:t>
            </a:r>
            <a:r>
              <a:rPr lang="en-US" sz="2000" b="1" dirty="0" smtClean="0"/>
              <a:t> 8.18 (SGK - tr56)</a:t>
            </a:r>
          </a:p>
          <a:p>
            <a:pPr algn="just">
              <a:lnSpc>
                <a:spcPct val="150000"/>
              </a:lnSpc>
            </a:pPr>
            <a:r>
              <a:rPr lang="en-US" sz="2000" dirty="0" err="1" smtClean="0"/>
              <a:t>Giả</a:t>
            </a:r>
            <a:r>
              <a:rPr lang="en-US" sz="2000" dirty="0" smtClean="0"/>
              <a:t> </a:t>
            </a:r>
            <a:r>
              <a:rPr lang="en-US" sz="2000" dirty="0" err="1" smtClean="0"/>
              <a:t>sử</a:t>
            </a:r>
            <a:r>
              <a:rPr lang="en-US" sz="2000" dirty="0" smtClean="0"/>
              <a:t> </a:t>
            </a:r>
            <a:r>
              <a:rPr lang="en-US" sz="2000" dirty="0" err="1" smtClean="0"/>
              <a:t>em</a:t>
            </a:r>
            <a:r>
              <a:rPr lang="en-US" sz="2000" dirty="0" smtClean="0"/>
              <a:t> </a:t>
            </a:r>
            <a:r>
              <a:rPr lang="en-US" sz="2000" dirty="0" err="1" smtClean="0"/>
              <a:t>có</a:t>
            </a:r>
            <a:r>
              <a:rPr lang="en-US" sz="2000" dirty="0" smtClean="0"/>
              <a:t> </a:t>
            </a:r>
            <a:r>
              <a:rPr lang="en-US" sz="2000" dirty="0" err="1" smtClean="0"/>
              <a:t>một</a:t>
            </a:r>
            <a:r>
              <a:rPr lang="en-US" sz="2000" dirty="0" smtClean="0"/>
              <a:t> </a:t>
            </a:r>
            <a:r>
              <a:rPr lang="en-US" sz="2000" dirty="0" err="1" smtClean="0"/>
              <a:t>cây</a:t>
            </a:r>
            <a:r>
              <a:rPr lang="en-US" sz="2000" dirty="0" smtClean="0"/>
              <a:t> </a:t>
            </a:r>
            <a:r>
              <a:rPr lang="en-US" sz="2000" dirty="0" err="1" smtClean="0"/>
              <a:t>gậy</a:t>
            </a:r>
            <a:r>
              <a:rPr lang="en-US" sz="2000" dirty="0" smtClean="0"/>
              <a:t> </a:t>
            </a:r>
            <a:r>
              <a:rPr lang="en-US" sz="2000" dirty="0" err="1" smtClean="0"/>
              <a:t>và</a:t>
            </a:r>
            <a:r>
              <a:rPr lang="en-US" sz="2000" dirty="0" smtClean="0"/>
              <a:t> </a:t>
            </a:r>
            <a:r>
              <a:rPr lang="en-US" sz="2000" dirty="0" err="1" smtClean="0"/>
              <a:t>muốn</a:t>
            </a:r>
            <a:r>
              <a:rPr lang="en-US" sz="2000" dirty="0" smtClean="0"/>
              <a:t> </a:t>
            </a:r>
            <a:r>
              <a:rPr lang="en-US" sz="2000" dirty="0" err="1" smtClean="0"/>
              <a:t>tìm</a:t>
            </a:r>
            <a:r>
              <a:rPr lang="en-US" sz="2000" dirty="0" smtClean="0"/>
              <a:t> </a:t>
            </a:r>
            <a:r>
              <a:rPr lang="en-US" sz="2000" dirty="0" err="1" smtClean="0"/>
              <a:t>điểm</a:t>
            </a:r>
            <a:r>
              <a:rPr lang="en-US" sz="2000" dirty="0" smtClean="0"/>
              <a:t> </a:t>
            </a:r>
            <a:r>
              <a:rPr lang="en-US" sz="2000" dirty="0" err="1" smtClean="0"/>
              <a:t>chính</a:t>
            </a:r>
            <a:r>
              <a:rPr lang="en-US" sz="2000" dirty="0" smtClean="0"/>
              <a:t> </a:t>
            </a:r>
            <a:r>
              <a:rPr lang="en-US" sz="2000" dirty="0" err="1" smtClean="0"/>
              <a:t>của</a:t>
            </a:r>
            <a:r>
              <a:rPr lang="en-US" sz="2000" dirty="0" smtClean="0"/>
              <a:t> </a:t>
            </a:r>
            <a:r>
              <a:rPr lang="en-US" sz="2000" dirty="0" err="1" smtClean="0"/>
              <a:t>cây</a:t>
            </a:r>
            <a:r>
              <a:rPr lang="en-US" sz="2000" dirty="0" smtClean="0"/>
              <a:t> </a:t>
            </a:r>
            <a:r>
              <a:rPr lang="en-US" sz="2000" dirty="0" err="1" smtClean="0"/>
              <a:t>gậy</a:t>
            </a:r>
            <a:r>
              <a:rPr lang="en-US" sz="2000" dirty="0" smtClean="0"/>
              <a:t> </a:t>
            </a:r>
            <a:r>
              <a:rPr lang="en-US" sz="2000" dirty="0" err="1" smtClean="0"/>
              <a:t>đó</a:t>
            </a:r>
            <a:r>
              <a:rPr lang="en-US" sz="2000" dirty="0" smtClean="0"/>
              <a:t>. </a:t>
            </a:r>
            <a:r>
              <a:rPr lang="en-US" sz="2000" dirty="0" err="1" smtClean="0"/>
              <a:t>Em</a:t>
            </a:r>
            <a:r>
              <a:rPr lang="en-US" sz="2000" dirty="0" smtClean="0"/>
              <a:t> </a:t>
            </a:r>
            <a:r>
              <a:rPr lang="en-US" sz="2000" dirty="0" err="1" smtClean="0"/>
              <a:t>sẽ</a:t>
            </a:r>
            <a:r>
              <a:rPr lang="en-US" sz="2000" dirty="0" smtClean="0"/>
              <a:t> </a:t>
            </a:r>
            <a:r>
              <a:rPr lang="en-US" sz="2000" dirty="0" err="1" smtClean="0"/>
              <a:t>làm</a:t>
            </a:r>
            <a:r>
              <a:rPr lang="en-US" sz="2000" dirty="0" smtClean="0"/>
              <a:t> </a:t>
            </a:r>
            <a:r>
              <a:rPr lang="en-US" sz="2000" dirty="0" err="1" smtClean="0"/>
              <a:t>thế</a:t>
            </a:r>
            <a:r>
              <a:rPr lang="en-US" sz="2000" dirty="0" smtClean="0"/>
              <a:t> </a:t>
            </a:r>
            <a:r>
              <a:rPr lang="en-US" sz="2000" dirty="0" err="1" smtClean="0"/>
              <a:t>nào</a:t>
            </a:r>
            <a:r>
              <a:rPr lang="en-US" sz="2000" dirty="0" smtClean="0"/>
              <a:t> </a:t>
            </a:r>
            <a:r>
              <a:rPr lang="en-US" sz="2000" dirty="0" err="1" smtClean="0"/>
              <a:t>nếu</a:t>
            </a:r>
            <a:r>
              <a:rPr lang="en-US" sz="2000" dirty="0" smtClean="0"/>
              <a:t>:</a:t>
            </a:r>
          </a:p>
          <a:p>
            <a:pPr marL="457200" indent="-457200" algn="just">
              <a:lnSpc>
                <a:spcPct val="150000"/>
              </a:lnSpc>
              <a:buAutoNum type="alphaLcParenR"/>
            </a:pPr>
            <a:r>
              <a:rPr lang="en-US" sz="2000" dirty="0" err="1" smtClean="0"/>
              <a:t>Dùng</a:t>
            </a:r>
            <a:r>
              <a:rPr lang="en-US" sz="2000" dirty="0" smtClean="0"/>
              <a:t> </a:t>
            </a:r>
            <a:r>
              <a:rPr lang="en-US" sz="2000" dirty="0" err="1" smtClean="0"/>
              <a:t>thước</a:t>
            </a:r>
            <a:r>
              <a:rPr lang="en-US" sz="2000" dirty="0" smtClean="0"/>
              <a:t> </a:t>
            </a:r>
            <a:r>
              <a:rPr lang="en-US" sz="2000" dirty="0" err="1" smtClean="0"/>
              <a:t>đo</a:t>
            </a:r>
            <a:r>
              <a:rPr lang="en-US" sz="2000" dirty="0" smtClean="0"/>
              <a:t> </a:t>
            </a:r>
            <a:r>
              <a:rPr lang="en-US" sz="2000" dirty="0" err="1" smtClean="0"/>
              <a:t>độ</a:t>
            </a:r>
            <a:r>
              <a:rPr lang="en-US" sz="2000" dirty="0" smtClean="0"/>
              <a:t> </a:t>
            </a:r>
            <a:r>
              <a:rPr lang="en-US" sz="2000" dirty="0" err="1" smtClean="0"/>
              <a:t>dài</a:t>
            </a:r>
            <a:r>
              <a:rPr lang="en-US" sz="2000" dirty="0" smtClean="0"/>
              <a:t>;</a:t>
            </a:r>
          </a:p>
          <a:p>
            <a:pPr marL="457200" indent="-457200" algn="just">
              <a:lnSpc>
                <a:spcPct val="150000"/>
              </a:lnSpc>
              <a:buAutoNum type="alphaLcParenR"/>
            </a:pPr>
            <a:r>
              <a:rPr lang="en-US" sz="2000" dirty="0" err="1" smtClean="0"/>
              <a:t>Chỉ</a:t>
            </a:r>
            <a:r>
              <a:rPr lang="en-US" sz="2000" dirty="0" smtClean="0"/>
              <a:t> </a:t>
            </a:r>
            <a:r>
              <a:rPr lang="en-US" sz="2000" dirty="0" err="1" smtClean="0"/>
              <a:t>dùng</a:t>
            </a:r>
            <a:r>
              <a:rPr lang="en-US" sz="2000" dirty="0" smtClean="0"/>
              <a:t> </a:t>
            </a:r>
            <a:r>
              <a:rPr lang="en-US" sz="2000" dirty="0" err="1" smtClean="0"/>
              <a:t>một</a:t>
            </a:r>
            <a:r>
              <a:rPr lang="en-US" sz="2000" dirty="0" smtClean="0"/>
              <a:t> </a:t>
            </a:r>
            <a:r>
              <a:rPr lang="en-US" sz="2000" dirty="0" err="1" smtClean="0"/>
              <a:t>sợi</a:t>
            </a:r>
            <a:r>
              <a:rPr lang="en-US" sz="2000" dirty="0" smtClean="0"/>
              <a:t> </a:t>
            </a:r>
            <a:r>
              <a:rPr lang="en-US" sz="2000" dirty="0" err="1" smtClean="0"/>
              <a:t>dây</a:t>
            </a:r>
            <a:r>
              <a:rPr lang="en-US" sz="2000" dirty="0" smtClean="0"/>
              <a:t> </a:t>
            </a:r>
            <a:r>
              <a:rPr lang="en-US" sz="2000" dirty="0" err="1" smtClean="0"/>
              <a:t>đủ</a:t>
            </a:r>
            <a:r>
              <a:rPr lang="en-US" sz="2000" dirty="0" smtClean="0"/>
              <a:t> </a:t>
            </a:r>
            <a:r>
              <a:rPr lang="en-US" sz="2000" dirty="0" err="1" smtClean="0"/>
              <a:t>dài</a:t>
            </a:r>
            <a:r>
              <a:rPr lang="en-US" sz="2000" dirty="0" smtClean="0"/>
              <a:t>.</a:t>
            </a:r>
            <a:endParaRPr lang="en-US" sz="2000"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47"/>
                                        </p:tgtEl>
                                        <p:attrNameLst>
                                          <p:attrName>style.visibility</p:attrName>
                                        </p:attrNameLst>
                                      </p:cBhvr>
                                      <p:to>
                                        <p:strVal val="visible"/>
                                      </p:to>
                                    </p:set>
                                    <p:anim calcmode="lin" valueType="num">
                                      <p:cBhvr>
                                        <p:cTn id="7" dur="500" fill="hold"/>
                                        <p:tgtEl>
                                          <p:spTgt spid="1247"/>
                                        </p:tgtEl>
                                        <p:attrNameLst>
                                          <p:attrName>ppt_w</p:attrName>
                                        </p:attrNameLst>
                                      </p:cBhvr>
                                      <p:tavLst>
                                        <p:tav tm="0">
                                          <p:val>
                                            <p:fltVal val="0"/>
                                          </p:val>
                                        </p:tav>
                                        <p:tav tm="100000">
                                          <p:val>
                                            <p:strVal val="#ppt_w"/>
                                          </p:val>
                                        </p:tav>
                                      </p:tavLst>
                                    </p:anim>
                                    <p:anim calcmode="lin" valueType="num">
                                      <p:cBhvr>
                                        <p:cTn id="8" dur="500" fill="hold"/>
                                        <p:tgtEl>
                                          <p:spTgt spid="1247"/>
                                        </p:tgtEl>
                                        <p:attrNameLst>
                                          <p:attrName>ppt_h</p:attrName>
                                        </p:attrNameLst>
                                      </p:cBhvr>
                                      <p:tavLst>
                                        <p:tav tm="0">
                                          <p:val>
                                            <p:fltVal val="0"/>
                                          </p:val>
                                        </p:tav>
                                        <p:tav tm="100000">
                                          <p:val>
                                            <p:strVal val="#ppt_h"/>
                                          </p:val>
                                        </p:tav>
                                      </p:tavLst>
                                    </p:anim>
                                    <p:animEffect transition="in" filter="fade">
                                      <p:cBhvr>
                                        <p:cTn id="9" dur="500"/>
                                        <p:tgtEl>
                                          <p:spTgt spid="12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3" name="Rounded Rectangular Callout 2"/>
          <p:cNvSpPr/>
          <p:nvPr/>
        </p:nvSpPr>
        <p:spPr>
          <a:xfrm>
            <a:off x="739740" y="503434"/>
            <a:ext cx="904126" cy="554804"/>
          </a:xfrm>
          <a:prstGeom prst="wedgeRoundRectCallout">
            <a:avLst>
              <a:gd name="adj1" fmla="val -22702"/>
              <a:gd name="adj2" fmla="val 73611"/>
              <a:gd name="adj3" fmla="val 16667"/>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Giải</a:t>
            </a:r>
            <a:endParaRPr lang="en-US" sz="2000" b="1" dirty="0">
              <a:solidFill>
                <a:schemeClr val="bg1"/>
              </a:solidFill>
            </a:endParaRPr>
          </a:p>
        </p:txBody>
      </p:sp>
      <p:sp>
        <p:nvSpPr>
          <p:cNvPr id="15" name="Rectangle 14"/>
          <p:cNvSpPr/>
          <p:nvPr/>
        </p:nvSpPr>
        <p:spPr>
          <a:xfrm>
            <a:off x="4119937" y="297950"/>
            <a:ext cx="791110"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64586" y="780836"/>
            <a:ext cx="5982127" cy="3785652"/>
          </a:xfrm>
          <a:prstGeom prst="rect">
            <a:avLst/>
          </a:prstGeom>
        </p:spPr>
        <p:txBody>
          <a:bodyPr wrap="square">
            <a:spAutoFit/>
          </a:bodyPr>
          <a:lstStyle/>
          <a:p>
            <a:pPr algn="just">
              <a:lnSpc>
                <a:spcPct val="150000"/>
              </a:lnSpc>
            </a:pPr>
            <a:r>
              <a:rPr lang="vi-VN" sz="2000" dirty="0"/>
              <a:t>a. Dùng thước đo độ dài tìm điểm chính giữa của cây gậy ta làm như sau:</a:t>
            </a:r>
          </a:p>
          <a:p>
            <a:pPr marL="342900" indent="-342900" algn="just">
              <a:lnSpc>
                <a:spcPct val="150000"/>
              </a:lnSpc>
              <a:buFont typeface="Wingdings" panose="05000000000000000000" pitchFamily="2" charset="2"/>
              <a:buChar char="§"/>
            </a:pPr>
            <a:r>
              <a:rPr lang="vi-VN" sz="2000" dirty="0" smtClean="0"/>
              <a:t>Dùng </a:t>
            </a:r>
            <a:r>
              <a:rPr lang="vi-VN" sz="2000" dirty="0"/>
              <a:t>thước đo độ dài của cây gậy .</a:t>
            </a:r>
          </a:p>
          <a:p>
            <a:pPr marL="342900" indent="-342900" algn="just">
              <a:lnSpc>
                <a:spcPct val="150000"/>
              </a:lnSpc>
              <a:buFont typeface="Wingdings" panose="05000000000000000000" pitchFamily="2" charset="2"/>
              <a:buChar char="§"/>
            </a:pPr>
            <a:r>
              <a:rPr lang="vi-VN" sz="2000" dirty="0" smtClean="0"/>
              <a:t>Lấy  </a:t>
            </a:r>
            <a:r>
              <a:rPr lang="vi-VN" sz="2000" dirty="0"/>
              <a:t>kết quả đo đó chia đôi, ta được khoảng cách từ  trung điểm cây gậy đến các đầu mút của cây gậy.</a:t>
            </a:r>
          </a:p>
          <a:p>
            <a:pPr marL="342900" indent="-342900" algn="just">
              <a:lnSpc>
                <a:spcPct val="150000"/>
              </a:lnSpc>
              <a:buFont typeface="Wingdings" panose="05000000000000000000" pitchFamily="2" charset="2"/>
              <a:buChar char="§"/>
            </a:pPr>
            <a:r>
              <a:rPr lang="vi-VN" sz="2000" dirty="0" smtClean="0"/>
              <a:t>Dùng </a:t>
            </a:r>
            <a:r>
              <a:rPr lang="vi-VN" sz="2000" dirty="0"/>
              <a:t>thước đo lại với khoảng cách vừa tìm được ta xác định được trung điểm của cây gậy.</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3" name="Rounded Rectangular Callout 2"/>
          <p:cNvSpPr/>
          <p:nvPr/>
        </p:nvSpPr>
        <p:spPr>
          <a:xfrm>
            <a:off x="739740" y="503434"/>
            <a:ext cx="904126" cy="554804"/>
          </a:xfrm>
          <a:prstGeom prst="wedgeRoundRectCallout">
            <a:avLst>
              <a:gd name="adj1" fmla="val -22702"/>
              <a:gd name="adj2" fmla="val 73611"/>
              <a:gd name="adj3" fmla="val 16667"/>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Giải</a:t>
            </a:r>
            <a:endParaRPr lang="en-US" sz="2000" b="1" dirty="0">
              <a:solidFill>
                <a:schemeClr val="bg1"/>
              </a:solidFill>
            </a:endParaRPr>
          </a:p>
        </p:txBody>
      </p:sp>
      <p:sp>
        <p:nvSpPr>
          <p:cNvPr id="15" name="Rectangle 14"/>
          <p:cNvSpPr/>
          <p:nvPr/>
        </p:nvSpPr>
        <p:spPr>
          <a:xfrm>
            <a:off x="4119937" y="297950"/>
            <a:ext cx="791110"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39074" y="503434"/>
            <a:ext cx="5835722" cy="4247317"/>
          </a:xfrm>
          <a:prstGeom prst="rect">
            <a:avLst/>
          </a:prstGeom>
        </p:spPr>
        <p:txBody>
          <a:bodyPr wrap="square">
            <a:spAutoFit/>
          </a:bodyPr>
          <a:lstStyle/>
          <a:p>
            <a:pPr algn="just">
              <a:lnSpc>
                <a:spcPct val="150000"/>
              </a:lnSpc>
            </a:pPr>
            <a:r>
              <a:rPr lang="vi-VN" sz="1800" dirty="0"/>
              <a:t>b</a:t>
            </a:r>
            <a:r>
              <a:rPr lang="vi-VN" sz="1800" dirty="0" smtClean="0"/>
              <a:t>.</a:t>
            </a:r>
            <a:r>
              <a:rPr lang="en-US" sz="1800" dirty="0" smtClean="0"/>
              <a:t> </a:t>
            </a:r>
            <a:r>
              <a:rPr lang="vi-VN" sz="1800" dirty="0" smtClean="0"/>
              <a:t>Dùng </a:t>
            </a:r>
            <a:r>
              <a:rPr lang="vi-VN" sz="1800" dirty="0"/>
              <a:t>sợi dây để tìm điểm chính giữa của cây gậy ta làm như sau :</a:t>
            </a:r>
          </a:p>
          <a:p>
            <a:pPr marL="285750" indent="-285750" algn="just">
              <a:lnSpc>
                <a:spcPct val="150000"/>
              </a:lnSpc>
              <a:buFont typeface="Wingdings" panose="05000000000000000000" pitchFamily="2" charset="2"/>
              <a:buChar char="ü"/>
            </a:pPr>
            <a:r>
              <a:rPr lang="vi-VN" sz="1800" dirty="0" smtClean="0"/>
              <a:t>Ta </a:t>
            </a:r>
            <a:r>
              <a:rPr lang="vi-VN" sz="1800" dirty="0"/>
              <a:t>đặt sợi dây sao cho thu được một đoạn bằng độ dài của cây </a:t>
            </a:r>
            <a:r>
              <a:rPr lang="vi-VN" sz="1800" dirty="0" smtClean="0"/>
              <a:t>gậy</a:t>
            </a:r>
            <a:r>
              <a:rPr lang="en-US" sz="1800" dirty="0" smtClean="0"/>
              <a:t>.</a:t>
            </a:r>
            <a:endParaRPr lang="vi-VN" sz="1800" dirty="0"/>
          </a:p>
          <a:p>
            <a:pPr marL="285750" indent="-285750" algn="just">
              <a:lnSpc>
                <a:spcPct val="150000"/>
              </a:lnSpc>
              <a:buFont typeface="Wingdings" panose="05000000000000000000" pitchFamily="2" charset="2"/>
              <a:buChar char="ü"/>
            </a:pPr>
            <a:r>
              <a:rPr lang="vi-VN" sz="1800" dirty="0" smtClean="0"/>
              <a:t>Ta </a:t>
            </a:r>
            <a:r>
              <a:rPr lang="vi-VN" sz="1800" dirty="0"/>
              <a:t>gập đoạn sợi dây đó lại sao cho hai đầu sợi dây trùng nhau. Nếp gập cắt sợi dây thành hai phần bằng nhau.</a:t>
            </a:r>
          </a:p>
          <a:p>
            <a:pPr marL="285750" indent="-285750" algn="just">
              <a:lnSpc>
                <a:spcPct val="150000"/>
              </a:lnSpc>
              <a:buFont typeface="Wingdings" panose="05000000000000000000" pitchFamily="2" charset="2"/>
              <a:buChar char="ü"/>
            </a:pPr>
            <a:r>
              <a:rPr lang="vi-VN" sz="1800" dirty="0"/>
              <a:t>Sau đó ta đặt sợi dây vừa gập lên cây gậy ta sẽ tìm được điểm chia cây gậy thành hai phần bằng nhau đó chính là trung điểm của cây gậy. </a:t>
            </a:r>
          </a:p>
        </p:txBody>
      </p:sp>
    </p:spTree>
    <p:extLst>
      <p:ext uri="{BB962C8B-B14F-4D97-AF65-F5344CB8AC3E}">
        <p14:creationId xmlns:p14="http://schemas.microsoft.com/office/powerpoint/2010/main" val="135877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1" end="1"/>
                                            </p:txEl>
                                          </p:spTgt>
                                        </p:tgtEl>
                                      </p:cBhvr>
                                    </p:animEffect>
                                  </p:childTnLst>
                                </p:cTn>
                              </p:par>
                              <p:par>
                                <p:cTn id="14" presetID="12" presetClass="entr" presetSubtype="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17" dur="500"/>
                                        <p:tgtEl>
                                          <p:spTgt spid="2">
                                            <p:txEl>
                                              <p:pRg st="2" end="2"/>
                                            </p:txEl>
                                          </p:spTgt>
                                        </p:tgtEl>
                                      </p:cBhvr>
                                    </p:animEffect>
                                  </p:childTnLst>
                                </p:cTn>
                              </p:par>
                              <p:par>
                                <p:cTn id="18" presetID="12" presetClass="entr" presetSubtype="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15" name="Rectangle 14"/>
          <p:cNvSpPr/>
          <p:nvPr/>
        </p:nvSpPr>
        <p:spPr>
          <a:xfrm>
            <a:off x="601833" y="855504"/>
            <a:ext cx="3600297" cy="3365024"/>
          </a:xfrm>
          <a:prstGeom prst="rect">
            <a:avLst/>
          </a:prstGeom>
        </p:spPr>
        <p:txBody>
          <a:bodyPr wrap="square">
            <a:spAutoFit/>
          </a:bodyPr>
          <a:lstStyle/>
          <a:p>
            <a:pPr algn="just">
              <a:lnSpc>
                <a:spcPct val="150000"/>
              </a:lnSpc>
            </a:pPr>
            <a:r>
              <a:rPr lang="vi-VN" sz="1800" dirty="0"/>
              <a:t>Em đã chơi bập bênh bao giờ chưa? Trong trò chơi này, người ta dùng một thanh gỗ dài gắn cố định lên một cái trục trên giá đỡ (H.8.35). Nếu hình dung thanh gỗ là một đoạn thẳng thì điểm đặt lên trục phải ở chính giữa của đoạn thẳng đó. </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019"/>
          <a:stretch/>
        </p:blipFill>
        <p:spPr>
          <a:xfrm>
            <a:off x="5057935" y="657547"/>
            <a:ext cx="3348004" cy="1551397"/>
          </a:xfrm>
          <a:prstGeom prst="rect">
            <a:avLst/>
          </a:prstGeom>
        </p:spPr>
      </p:pic>
      <p:sp>
        <p:nvSpPr>
          <p:cNvPr id="17" name="TextBox 16"/>
          <p:cNvSpPr txBox="1"/>
          <p:nvPr/>
        </p:nvSpPr>
        <p:spPr>
          <a:xfrm>
            <a:off x="4855516" y="3297198"/>
            <a:ext cx="3752841" cy="923330"/>
          </a:xfrm>
          <a:prstGeom prst="rect">
            <a:avLst/>
          </a:prstGeom>
          <a:noFill/>
        </p:spPr>
        <p:txBody>
          <a:bodyPr wrap="square" rtlCol="0">
            <a:spAutoFit/>
          </a:bodyPr>
          <a:lstStyle/>
          <a:p>
            <a:pPr algn="just">
              <a:lnSpc>
                <a:spcPct val="150000"/>
              </a:lnSpc>
            </a:pPr>
            <a:r>
              <a:rPr lang="en-US" sz="1800" dirty="0" err="1" smtClean="0"/>
              <a:t>Trong</a:t>
            </a:r>
            <a:r>
              <a:rPr lang="en-US" sz="1800" dirty="0" smtClean="0"/>
              <a:t> </a:t>
            </a:r>
            <a:r>
              <a:rPr lang="en-US" sz="1800" dirty="0" err="1" smtClean="0"/>
              <a:t>hình</a:t>
            </a:r>
            <a:r>
              <a:rPr lang="en-US" sz="1800" dirty="0" smtClean="0"/>
              <a:t> </a:t>
            </a:r>
            <a:r>
              <a:rPr lang="en-US" sz="1800" dirty="0" err="1" smtClean="0"/>
              <a:t>học</a:t>
            </a:r>
            <a:r>
              <a:rPr lang="en-US" sz="1800" dirty="0" smtClean="0"/>
              <a:t>, </a:t>
            </a:r>
            <a:r>
              <a:rPr lang="en-US" sz="1800" dirty="0" err="1" smtClean="0"/>
              <a:t>điểm</a:t>
            </a:r>
            <a:r>
              <a:rPr lang="en-US" sz="1800" dirty="0" smtClean="0"/>
              <a:t> </a:t>
            </a:r>
            <a:r>
              <a:rPr lang="en-US" sz="1800" dirty="0" err="1" smtClean="0"/>
              <a:t>đó</a:t>
            </a:r>
            <a:r>
              <a:rPr lang="en-US" sz="1800" dirty="0" smtClean="0"/>
              <a:t> </a:t>
            </a:r>
            <a:r>
              <a:rPr lang="en-US" sz="1800" dirty="0" err="1" smtClean="0"/>
              <a:t>có</a:t>
            </a:r>
            <a:r>
              <a:rPr lang="en-US" sz="1800" dirty="0" smtClean="0"/>
              <a:t> ý </a:t>
            </a:r>
            <a:r>
              <a:rPr lang="en-US" sz="1800" dirty="0" err="1" smtClean="0"/>
              <a:t>nghĩa</a:t>
            </a:r>
            <a:r>
              <a:rPr lang="en-US" sz="1800" dirty="0" smtClean="0"/>
              <a:t> </a:t>
            </a:r>
            <a:r>
              <a:rPr lang="en-US" sz="1800" dirty="0" err="1" smtClean="0"/>
              <a:t>gì</a:t>
            </a:r>
            <a:r>
              <a:rPr lang="en-US" sz="1800" dirty="0" smtClean="0"/>
              <a:t> </a:t>
            </a:r>
            <a:r>
              <a:rPr lang="en-US" sz="1800" dirty="0" err="1" smtClean="0"/>
              <a:t>và</a:t>
            </a:r>
            <a:r>
              <a:rPr lang="en-US" sz="1800" dirty="0" smtClean="0"/>
              <a:t> </a:t>
            </a:r>
            <a:r>
              <a:rPr lang="en-US" sz="1800" dirty="0" err="1" smtClean="0"/>
              <a:t>làm</a:t>
            </a:r>
            <a:r>
              <a:rPr lang="en-US" sz="1800" dirty="0" smtClean="0"/>
              <a:t> </a:t>
            </a:r>
            <a:r>
              <a:rPr lang="en-US" sz="1800" dirty="0" err="1" smtClean="0"/>
              <a:t>thế</a:t>
            </a:r>
            <a:r>
              <a:rPr lang="en-US" sz="1800" dirty="0" smtClean="0"/>
              <a:t> </a:t>
            </a:r>
            <a:r>
              <a:rPr lang="en-US" sz="1800" dirty="0" err="1" smtClean="0"/>
              <a:t>nào</a:t>
            </a:r>
            <a:r>
              <a:rPr lang="en-US" sz="1800" dirty="0" smtClean="0"/>
              <a:t> </a:t>
            </a:r>
            <a:r>
              <a:rPr lang="en-US" sz="1800" dirty="0" err="1" smtClean="0"/>
              <a:t>để</a:t>
            </a:r>
            <a:r>
              <a:rPr lang="en-US" sz="1800" dirty="0" smtClean="0"/>
              <a:t> </a:t>
            </a:r>
            <a:r>
              <a:rPr lang="en-US" sz="1800" dirty="0" err="1" smtClean="0"/>
              <a:t>tìm</a:t>
            </a:r>
            <a:r>
              <a:rPr lang="en-US" sz="1800" dirty="0" smtClean="0"/>
              <a:t> </a:t>
            </a:r>
            <a:r>
              <a:rPr lang="en-US" sz="1800" dirty="0" err="1" smtClean="0"/>
              <a:t>nó</a:t>
            </a:r>
            <a:r>
              <a:rPr lang="en-US" sz="1800" dirty="0" smtClean="0"/>
              <a:t>?</a:t>
            </a:r>
            <a:endParaRPr lang="en-US" sz="18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881" y="2617023"/>
            <a:ext cx="680175" cy="68017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893713"/>
            <a:ext cx="3027600" cy="1554000"/>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849938"/>
            <a:ext cx="3027750" cy="1554000"/>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50"/>
            <a:ext cx="3027600" cy="1554000"/>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5"/>
            <a:ext cx="3027750" cy="1554000"/>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983403" y="2208477"/>
            <a:ext cx="3027600" cy="1554000"/>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940025" y="2159223"/>
            <a:ext cx="3027750" cy="1554000"/>
            <a:chOff x="5179975" y="849938"/>
            <a:chExt cx="3027750"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325325" y="1992573"/>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71470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476855" y="911904"/>
            <a:ext cx="3982190" cy="10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latin typeface="+mn-lt"/>
              </a:rPr>
              <a:t>HƯỚNG DẪN VỀ NHÀ</a:t>
            </a:r>
            <a:endParaRPr dirty="0">
              <a:latin typeface="+mn-lt"/>
            </a:endParaRPr>
          </a:p>
        </p:txBody>
      </p:sp>
      <p:sp>
        <p:nvSpPr>
          <p:cNvPr id="1164" name="Google Shape;1164;p48"/>
          <p:cNvSpPr txBox="1">
            <a:spLocks noGrp="1"/>
          </p:cNvSpPr>
          <p:nvPr>
            <p:ph type="subTitle" idx="1"/>
          </p:nvPr>
        </p:nvSpPr>
        <p:spPr>
          <a:xfrm>
            <a:off x="1160400" y="2321025"/>
            <a:ext cx="261510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mn-lt"/>
              </a:rPr>
              <a:t>01</a:t>
            </a:r>
            <a:endParaRPr dirty="0">
              <a:latin typeface="+mn-lt"/>
            </a:endParaRPr>
          </a:p>
        </p:txBody>
      </p:sp>
      <p:sp>
        <p:nvSpPr>
          <p:cNvPr id="1165" name="Google Shape;1165;p48"/>
          <p:cNvSpPr txBox="1">
            <a:spLocks noGrp="1"/>
          </p:cNvSpPr>
          <p:nvPr>
            <p:ph type="subTitle" idx="2"/>
          </p:nvPr>
        </p:nvSpPr>
        <p:spPr>
          <a:xfrm>
            <a:off x="1134641" y="2620773"/>
            <a:ext cx="2615100" cy="630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dirty="0" err="1" smtClean="0">
                <a:latin typeface="+mn-lt"/>
              </a:rPr>
              <a:t>Ôn</a:t>
            </a:r>
            <a:r>
              <a:rPr lang="en-US" sz="2000" dirty="0" smtClean="0">
                <a:latin typeface="+mn-lt"/>
              </a:rPr>
              <a:t> </a:t>
            </a:r>
            <a:r>
              <a:rPr lang="en-US" sz="2000" dirty="0" err="1" smtClean="0">
                <a:latin typeface="+mn-lt"/>
              </a:rPr>
              <a:t>tập</a:t>
            </a:r>
            <a:r>
              <a:rPr lang="en-US" sz="2000" dirty="0" smtClean="0">
                <a:latin typeface="+mn-lt"/>
              </a:rPr>
              <a:t> </a:t>
            </a:r>
            <a:r>
              <a:rPr lang="en-US" sz="2000" dirty="0" err="1" smtClean="0">
                <a:latin typeface="+mn-lt"/>
              </a:rPr>
              <a:t>các</a:t>
            </a:r>
            <a:r>
              <a:rPr lang="en-US" sz="2000" dirty="0" smtClean="0">
                <a:latin typeface="+mn-lt"/>
              </a:rPr>
              <a:t> </a:t>
            </a:r>
            <a:r>
              <a:rPr lang="en-US" sz="2000" dirty="0" err="1" smtClean="0">
                <a:latin typeface="+mn-lt"/>
              </a:rPr>
              <a:t>kiến</a:t>
            </a:r>
            <a:r>
              <a:rPr lang="en-US" sz="2000" dirty="0" smtClean="0">
                <a:latin typeface="+mn-lt"/>
              </a:rPr>
              <a:t> </a:t>
            </a:r>
            <a:r>
              <a:rPr lang="en-US" sz="2000" dirty="0" err="1" smtClean="0">
                <a:latin typeface="+mn-lt"/>
              </a:rPr>
              <a:t>thức</a:t>
            </a:r>
            <a:r>
              <a:rPr lang="en-US" sz="2000" dirty="0" smtClean="0">
                <a:latin typeface="+mn-lt"/>
              </a:rPr>
              <a:t> </a:t>
            </a:r>
            <a:r>
              <a:rPr lang="en-US" sz="2000" dirty="0" err="1" smtClean="0">
                <a:latin typeface="+mn-lt"/>
              </a:rPr>
              <a:t>đã</a:t>
            </a:r>
            <a:r>
              <a:rPr lang="en-US" sz="2000" dirty="0" smtClean="0">
                <a:latin typeface="+mn-lt"/>
              </a:rPr>
              <a:t> </a:t>
            </a:r>
            <a:r>
              <a:rPr lang="en-US" sz="2000" dirty="0" err="1" smtClean="0">
                <a:latin typeface="+mn-lt"/>
              </a:rPr>
              <a:t>học</a:t>
            </a:r>
            <a:endParaRPr sz="2000" dirty="0">
              <a:latin typeface="+mn-lt"/>
            </a:endParaRPr>
          </a:p>
        </p:txBody>
      </p:sp>
      <p:sp>
        <p:nvSpPr>
          <p:cNvPr id="1166" name="Google Shape;1166;p48"/>
          <p:cNvSpPr txBox="1">
            <a:spLocks noGrp="1"/>
          </p:cNvSpPr>
          <p:nvPr>
            <p:ph type="subTitle" idx="3"/>
          </p:nvPr>
        </p:nvSpPr>
        <p:spPr>
          <a:xfrm>
            <a:off x="5403800" y="2859777"/>
            <a:ext cx="261510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mn-lt"/>
              </a:rPr>
              <a:t>03</a:t>
            </a:r>
            <a:endParaRPr dirty="0">
              <a:latin typeface="+mn-lt"/>
            </a:endParaRPr>
          </a:p>
        </p:txBody>
      </p:sp>
      <p:sp>
        <p:nvSpPr>
          <p:cNvPr id="1167" name="Google Shape;1167;p48"/>
          <p:cNvSpPr txBox="1">
            <a:spLocks noGrp="1"/>
          </p:cNvSpPr>
          <p:nvPr>
            <p:ph type="subTitle" idx="4"/>
          </p:nvPr>
        </p:nvSpPr>
        <p:spPr>
          <a:xfrm>
            <a:off x="5403800" y="3131577"/>
            <a:ext cx="2615100" cy="630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dirty="0" err="1" smtClean="0">
                <a:latin typeface="+mn-lt"/>
              </a:rPr>
              <a:t>Chuẩn</a:t>
            </a:r>
            <a:r>
              <a:rPr lang="en-US" sz="2000" dirty="0">
                <a:latin typeface="+mn-lt"/>
              </a:rPr>
              <a:t> </a:t>
            </a:r>
            <a:r>
              <a:rPr lang="en-US" sz="2000" dirty="0" err="1" smtClean="0">
                <a:latin typeface="+mn-lt"/>
              </a:rPr>
              <a:t>bị</a:t>
            </a:r>
            <a:r>
              <a:rPr lang="en-US" sz="2000" dirty="0" smtClean="0">
                <a:latin typeface="+mn-lt"/>
              </a:rPr>
              <a:t> </a:t>
            </a:r>
            <a:r>
              <a:rPr lang="en-US" sz="2000" dirty="0" err="1" smtClean="0">
                <a:latin typeface="+mn-lt"/>
              </a:rPr>
              <a:t>trước</a:t>
            </a:r>
            <a:r>
              <a:rPr lang="en-US" sz="2000" dirty="0" smtClean="0">
                <a:latin typeface="+mn-lt"/>
              </a:rPr>
              <a:t> </a:t>
            </a:r>
            <a:r>
              <a:rPr lang="en-US" sz="2000" dirty="0" err="1" smtClean="0">
                <a:latin typeface="+mn-lt"/>
              </a:rPr>
              <a:t>bài</a:t>
            </a:r>
            <a:r>
              <a:rPr lang="en-US" sz="2000" dirty="0" smtClean="0">
                <a:latin typeface="+mn-lt"/>
              </a:rPr>
              <a:t> </a:t>
            </a:r>
            <a:r>
              <a:rPr lang="en-US" sz="2000" dirty="0" err="1" smtClean="0">
                <a:latin typeface="+mn-lt"/>
              </a:rPr>
              <a:t>Luyện</a:t>
            </a:r>
            <a:r>
              <a:rPr lang="en-US" sz="2000" dirty="0" smtClean="0">
                <a:latin typeface="+mn-lt"/>
              </a:rPr>
              <a:t> </a:t>
            </a:r>
            <a:r>
              <a:rPr lang="en-US" sz="2000" dirty="0" err="1" smtClean="0">
                <a:latin typeface="+mn-lt"/>
              </a:rPr>
              <a:t>tập</a:t>
            </a:r>
            <a:r>
              <a:rPr lang="en-US" sz="2000" dirty="0" smtClean="0">
                <a:latin typeface="+mn-lt"/>
              </a:rPr>
              <a:t> </a:t>
            </a:r>
            <a:r>
              <a:rPr lang="en-US" sz="2000" dirty="0" err="1" smtClean="0">
                <a:latin typeface="+mn-lt"/>
              </a:rPr>
              <a:t>chung</a:t>
            </a:r>
            <a:endParaRPr sz="2000" dirty="0">
              <a:latin typeface="+mn-lt"/>
            </a:endParaRPr>
          </a:p>
        </p:txBody>
      </p:sp>
      <p:sp>
        <p:nvSpPr>
          <p:cNvPr id="1168" name="Google Shape;1168;p48"/>
          <p:cNvSpPr txBox="1">
            <a:spLocks noGrp="1"/>
          </p:cNvSpPr>
          <p:nvPr>
            <p:ph type="subTitle" idx="5"/>
          </p:nvPr>
        </p:nvSpPr>
        <p:spPr>
          <a:xfrm>
            <a:off x="5403800" y="999352"/>
            <a:ext cx="261510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mn-lt"/>
              </a:rPr>
              <a:t>02</a:t>
            </a:r>
            <a:endParaRPr dirty="0">
              <a:latin typeface="+mn-lt"/>
            </a:endParaRPr>
          </a:p>
        </p:txBody>
      </p:sp>
      <p:sp>
        <p:nvSpPr>
          <p:cNvPr id="1169" name="Google Shape;1169;p48"/>
          <p:cNvSpPr txBox="1">
            <a:spLocks noGrp="1"/>
          </p:cNvSpPr>
          <p:nvPr>
            <p:ph type="subTitle" idx="6"/>
          </p:nvPr>
        </p:nvSpPr>
        <p:spPr>
          <a:xfrm>
            <a:off x="5403800" y="1282787"/>
            <a:ext cx="2615100" cy="630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000" dirty="0" err="1" smtClean="0">
                <a:latin typeface="+mn-lt"/>
              </a:rPr>
              <a:t>Hoàn</a:t>
            </a:r>
            <a:r>
              <a:rPr lang="en-US" sz="2000" dirty="0" smtClean="0">
                <a:latin typeface="+mn-lt"/>
              </a:rPr>
              <a:t> </a:t>
            </a:r>
            <a:r>
              <a:rPr lang="en-US" sz="2000" dirty="0" err="1" smtClean="0">
                <a:latin typeface="+mn-lt"/>
              </a:rPr>
              <a:t>thành</a:t>
            </a:r>
            <a:r>
              <a:rPr lang="en-US" sz="2000" dirty="0" smtClean="0">
                <a:latin typeface="+mn-lt"/>
              </a:rPr>
              <a:t> </a:t>
            </a:r>
            <a:r>
              <a:rPr lang="en-US" sz="2000" dirty="0" err="1" smtClean="0">
                <a:latin typeface="+mn-lt"/>
              </a:rPr>
              <a:t>các</a:t>
            </a:r>
            <a:r>
              <a:rPr lang="en-US" sz="2000" dirty="0" smtClean="0">
                <a:latin typeface="+mn-lt"/>
              </a:rPr>
              <a:t> </a:t>
            </a:r>
            <a:r>
              <a:rPr lang="en-US" sz="2000" dirty="0" err="1" smtClean="0">
                <a:latin typeface="+mn-lt"/>
              </a:rPr>
              <a:t>bài</a:t>
            </a:r>
            <a:r>
              <a:rPr lang="en-US" sz="2000" dirty="0" smtClean="0">
                <a:latin typeface="+mn-lt"/>
              </a:rPr>
              <a:t> </a:t>
            </a:r>
            <a:r>
              <a:rPr lang="en-US" sz="2000" dirty="0" err="1" smtClean="0">
                <a:latin typeface="+mn-lt"/>
              </a:rPr>
              <a:t>tập</a:t>
            </a:r>
            <a:r>
              <a:rPr lang="en-US" sz="2000" dirty="0" smtClean="0">
                <a:latin typeface="+mn-lt"/>
              </a:rPr>
              <a:t> </a:t>
            </a:r>
            <a:r>
              <a:rPr lang="en-US" sz="2000" dirty="0" err="1" smtClean="0">
                <a:latin typeface="+mn-lt"/>
              </a:rPr>
              <a:t>trong</a:t>
            </a:r>
            <a:r>
              <a:rPr lang="en-US" sz="2000" dirty="0" smtClean="0">
                <a:latin typeface="+mn-lt"/>
              </a:rPr>
              <a:t> SBT</a:t>
            </a:r>
            <a:endParaRPr sz="2000"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500"/>
                                        <p:tgtEl>
                                          <p:spTgt spid="1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60"/>
                                        </p:tgtEl>
                                        <p:attrNameLst>
                                          <p:attrName>style.visibility</p:attrName>
                                        </p:attrNameLst>
                                      </p:cBhvr>
                                      <p:to>
                                        <p:strVal val="visible"/>
                                      </p:to>
                                    </p:set>
                                    <p:animEffect transition="in" filter="blinds(horizontal)">
                                      <p:cBhvr>
                                        <p:cTn id="12" dur="500"/>
                                        <p:tgtEl>
                                          <p:spTgt spid="116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64">
                                            <p:txEl>
                                              <p:pRg st="0" end="0"/>
                                            </p:txEl>
                                          </p:spTgt>
                                        </p:tgtEl>
                                        <p:attrNameLst>
                                          <p:attrName>style.visibility</p:attrName>
                                        </p:attrNameLst>
                                      </p:cBhvr>
                                      <p:to>
                                        <p:strVal val="visible"/>
                                      </p:to>
                                    </p:set>
                                    <p:animEffect transition="in" filter="blinds(horizontal)">
                                      <p:cBhvr>
                                        <p:cTn id="15" dur="500"/>
                                        <p:tgtEl>
                                          <p:spTgt spid="1164">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65">
                                            <p:txEl>
                                              <p:pRg st="0" end="0"/>
                                            </p:txEl>
                                          </p:spTgt>
                                        </p:tgtEl>
                                        <p:attrNameLst>
                                          <p:attrName>style.visibility</p:attrName>
                                        </p:attrNameLst>
                                      </p:cBhvr>
                                      <p:to>
                                        <p:strVal val="visible"/>
                                      </p:to>
                                    </p:set>
                                    <p:animEffect transition="in" filter="blinds(horizontal)">
                                      <p:cBhvr>
                                        <p:cTn id="18" dur="500"/>
                                        <p:tgtEl>
                                          <p:spTgt spid="1165">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157"/>
                                        </p:tgtEl>
                                        <p:attrNameLst>
                                          <p:attrName>style.visibility</p:attrName>
                                        </p:attrNameLst>
                                      </p:cBhvr>
                                      <p:to>
                                        <p:strVal val="visible"/>
                                      </p:to>
                                    </p:set>
                                    <p:animEffect transition="in" filter="blinds(horizontal)">
                                      <p:cBhvr>
                                        <p:cTn id="21" dur="500"/>
                                        <p:tgtEl>
                                          <p:spTgt spid="115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56"/>
                                        </p:tgtEl>
                                        <p:attrNameLst>
                                          <p:attrName>style.visibility</p:attrName>
                                        </p:attrNameLst>
                                      </p:cBhvr>
                                      <p:to>
                                        <p:strVal val="visible"/>
                                      </p:to>
                                    </p:set>
                                    <p:animEffect transition="in" filter="blinds(horizontal)">
                                      <p:cBhvr>
                                        <p:cTn id="24" dur="500"/>
                                        <p:tgtEl>
                                          <p:spTgt spid="11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61"/>
                                        </p:tgtEl>
                                        <p:attrNameLst>
                                          <p:attrName>style.visibility</p:attrName>
                                        </p:attrNameLst>
                                      </p:cBhvr>
                                      <p:to>
                                        <p:strVal val="visible"/>
                                      </p:to>
                                    </p:set>
                                    <p:animEffect transition="in" filter="fade">
                                      <p:cBhvr>
                                        <p:cTn id="29" dur="500"/>
                                        <p:tgtEl>
                                          <p:spTgt spid="116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168">
                                            <p:txEl>
                                              <p:pRg st="0" end="0"/>
                                            </p:txEl>
                                          </p:spTgt>
                                        </p:tgtEl>
                                        <p:attrNameLst>
                                          <p:attrName>style.visibility</p:attrName>
                                        </p:attrNameLst>
                                      </p:cBhvr>
                                      <p:to>
                                        <p:strVal val="visible"/>
                                      </p:to>
                                    </p:set>
                                    <p:animEffect transition="in" filter="strips(downRight)">
                                      <p:cBhvr>
                                        <p:cTn id="32" dur="500"/>
                                        <p:tgtEl>
                                          <p:spTgt spid="1168">
                                            <p:txEl>
                                              <p:pRg st="0" end="0"/>
                                            </p:txEl>
                                          </p:spTgt>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169">
                                            <p:txEl>
                                              <p:pRg st="0" end="0"/>
                                            </p:txEl>
                                          </p:spTgt>
                                        </p:tgtEl>
                                        <p:attrNameLst>
                                          <p:attrName>style.visibility</p:attrName>
                                        </p:attrNameLst>
                                      </p:cBhvr>
                                      <p:to>
                                        <p:strVal val="visible"/>
                                      </p:to>
                                    </p:set>
                                    <p:animEffect transition="in" filter="strips(downRight)">
                                      <p:cBhvr>
                                        <p:cTn id="35" dur="500"/>
                                        <p:tgtEl>
                                          <p:spTgt spid="1169">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1149"/>
                                        </p:tgtEl>
                                        <p:attrNameLst>
                                          <p:attrName>style.visibility</p:attrName>
                                        </p:attrNameLst>
                                      </p:cBhvr>
                                      <p:to>
                                        <p:strVal val="visible"/>
                                      </p:to>
                                    </p:set>
                                    <p:animEffect transition="in" filter="strips(downRight)">
                                      <p:cBhvr>
                                        <p:cTn id="38" dur="500"/>
                                        <p:tgtEl>
                                          <p:spTgt spid="1149"/>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148"/>
                                        </p:tgtEl>
                                        <p:attrNameLst>
                                          <p:attrName>style.visibility</p:attrName>
                                        </p:attrNameLst>
                                      </p:cBhvr>
                                      <p:to>
                                        <p:strVal val="visible"/>
                                      </p:to>
                                    </p:set>
                                    <p:animEffect transition="in" filter="strips(downRight)">
                                      <p:cBhvr>
                                        <p:cTn id="41" dur="500"/>
                                        <p:tgtEl>
                                          <p:spTgt spid="11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62"/>
                                        </p:tgtEl>
                                        <p:attrNameLst>
                                          <p:attrName>style.visibility</p:attrName>
                                        </p:attrNameLst>
                                      </p:cBhvr>
                                      <p:to>
                                        <p:strVal val="visible"/>
                                      </p:to>
                                    </p:set>
                                    <p:animEffect transition="in" filter="fade">
                                      <p:cBhvr>
                                        <p:cTn id="46" dur="500"/>
                                        <p:tgtEl>
                                          <p:spTgt spid="1162"/>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166">
                                            <p:txEl>
                                              <p:pRg st="0" end="0"/>
                                            </p:txEl>
                                          </p:spTgt>
                                        </p:tgtEl>
                                        <p:attrNameLst>
                                          <p:attrName>style.visibility</p:attrName>
                                        </p:attrNameLst>
                                      </p:cBhvr>
                                      <p:to>
                                        <p:strVal val="visible"/>
                                      </p:to>
                                    </p:set>
                                    <p:animEffect transition="in" filter="checkerboard(across)">
                                      <p:cBhvr>
                                        <p:cTn id="49" dur="500"/>
                                        <p:tgtEl>
                                          <p:spTgt spid="1166">
                                            <p:txEl>
                                              <p:pRg st="0" end="0"/>
                                            </p:txEl>
                                          </p:spTgt>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167">
                                            <p:txEl>
                                              <p:pRg st="0" end="0"/>
                                            </p:txEl>
                                          </p:spTgt>
                                        </p:tgtEl>
                                        <p:attrNameLst>
                                          <p:attrName>style.visibility</p:attrName>
                                        </p:attrNameLst>
                                      </p:cBhvr>
                                      <p:to>
                                        <p:strVal val="visible"/>
                                      </p:to>
                                    </p:set>
                                    <p:animEffect transition="in" filter="checkerboard(across)">
                                      <p:cBhvr>
                                        <p:cTn id="52" dur="500"/>
                                        <p:tgtEl>
                                          <p:spTgt spid="1167">
                                            <p:txEl>
                                              <p:pRg st="0" end="0"/>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1153"/>
                                        </p:tgtEl>
                                        <p:attrNameLst>
                                          <p:attrName>style.visibility</p:attrName>
                                        </p:attrNameLst>
                                      </p:cBhvr>
                                      <p:to>
                                        <p:strVal val="visible"/>
                                      </p:to>
                                    </p:set>
                                    <p:animEffect transition="in" filter="checkerboard(across)">
                                      <p:cBhvr>
                                        <p:cTn id="55" dur="500"/>
                                        <p:tgtEl>
                                          <p:spTgt spid="1153"/>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152"/>
                                        </p:tgtEl>
                                        <p:attrNameLst>
                                          <p:attrName>style.visibility</p:attrName>
                                        </p:attrNameLst>
                                      </p:cBhvr>
                                      <p:to>
                                        <p:strVal val="visible"/>
                                      </p:to>
                                    </p:set>
                                    <p:animEffect transition="in" filter="checkerboard(across)">
                                      <p:cBhvr>
                                        <p:cTn id="58" dur="500"/>
                                        <p:tgtEl>
                                          <p:spTgt spid="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1164" grpId="0" build="p"/>
      <p:bldP spid="1165" grpId="0" build="p"/>
      <p:bldP spid="1166" grpId="0" build="p"/>
      <p:bldP spid="1167" grpId="0" build="p"/>
      <p:bldP spid="1168" grpId="0" build="p"/>
      <p:bldP spid="116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794340" y="1459974"/>
            <a:ext cx="5465852" cy="1754326"/>
          </a:xfrm>
          <a:prstGeom prst="rect">
            <a:avLst/>
          </a:prstGeom>
          <a:noFill/>
        </p:spPr>
        <p:txBody>
          <a:bodyPr wrap="square" rtlCol="0">
            <a:spAutoFit/>
          </a:bodyPr>
          <a:lstStyle/>
          <a:p>
            <a:pPr algn="ctr">
              <a:lnSpc>
                <a:spcPct val="150000"/>
              </a:lnSpc>
            </a:pPr>
            <a:r>
              <a:rPr lang="en-US" sz="3600" b="1" dirty="0" smtClean="0">
                <a:solidFill>
                  <a:schemeClr val="tx1"/>
                </a:solidFill>
              </a:rPr>
              <a:t>HẸN GẶP LẠI CÁC EM TRONG TIẾT HỌC SAU!</a:t>
            </a:r>
            <a:endParaRPr lang="en-US" sz="36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txBox="1">
            <a:spLocks noGrp="1"/>
          </p:cNvSpPr>
          <p:nvPr>
            <p:ph type="ctrTitle"/>
          </p:nvPr>
        </p:nvSpPr>
        <p:spPr>
          <a:xfrm>
            <a:off x="3133205" y="1001510"/>
            <a:ext cx="3410700" cy="178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smtClean="0">
                <a:latin typeface="+mn-lt"/>
              </a:rPr>
              <a:t>BÀI 35:</a:t>
            </a:r>
            <a:br>
              <a:rPr lang="en-US" sz="3600" dirty="0" smtClean="0">
                <a:latin typeface="+mn-lt"/>
              </a:rPr>
            </a:br>
            <a:endParaRPr sz="3600" dirty="0">
              <a:latin typeface="+mn-lt"/>
            </a:endParaRPr>
          </a:p>
        </p:txBody>
      </p:sp>
      <p:sp>
        <p:nvSpPr>
          <p:cNvPr id="73" name="Google Shape;841;p32"/>
          <p:cNvSpPr txBox="1">
            <a:spLocks noGrp="1"/>
          </p:cNvSpPr>
          <p:nvPr>
            <p:ph type="subTitle" idx="1"/>
          </p:nvPr>
        </p:nvSpPr>
        <p:spPr>
          <a:xfrm>
            <a:off x="2706256" y="1941038"/>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smtClean="0">
                <a:solidFill>
                  <a:schemeClr val="tx1"/>
                </a:solidFill>
                <a:latin typeface="+mn-lt"/>
              </a:rPr>
              <a:t>TRUNG ĐIỂM CỦA ĐOẠN THẲNG</a:t>
            </a:r>
            <a:endParaRPr sz="3600" b="1" dirty="0">
              <a:solidFill>
                <a:schemeClr val="tx1"/>
              </a:solidFill>
              <a:latin typeface="+mn-lt"/>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528242" y="521293"/>
            <a:ext cx="5941070"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78786" y="385679"/>
            <a:ext cx="1592393" cy="1412299"/>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315415" y="777824"/>
            <a:ext cx="1144574"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latin typeface="+mn-lt"/>
                <a:ea typeface="Delius"/>
                <a:cs typeface="Delius"/>
                <a:sym typeface="Delius"/>
              </a:rPr>
              <a:t>HĐ1</a:t>
            </a:r>
            <a:endParaRPr sz="2400" b="1" dirty="0">
              <a:latin typeface="+mn-lt"/>
              <a:ea typeface="Delius"/>
              <a:cs typeface="Delius"/>
              <a:sym typeface="Delius"/>
            </a:endParaRPr>
          </a:p>
        </p:txBody>
      </p:sp>
      <p:sp>
        <p:nvSpPr>
          <p:cNvPr id="4" name="TextBox 3"/>
          <p:cNvSpPr txBox="1"/>
          <p:nvPr/>
        </p:nvSpPr>
        <p:spPr>
          <a:xfrm>
            <a:off x="2063601" y="1765718"/>
            <a:ext cx="4926206" cy="1477328"/>
          </a:xfrm>
          <a:prstGeom prst="rect">
            <a:avLst/>
          </a:prstGeom>
          <a:noFill/>
        </p:spPr>
        <p:txBody>
          <a:bodyPr wrap="square" rtlCol="0">
            <a:spAutoFit/>
          </a:bodyPr>
          <a:lstStyle/>
          <a:p>
            <a:pPr algn="just">
              <a:lnSpc>
                <a:spcPct val="150000"/>
              </a:lnSpc>
            </a:pPr>
            <a:r>
              <a:rPr lang="en-US" sz="2000" dirty="0" err="1" smtClean="0"/>
              <a:t>Người</a:t>
            </a:r>
            <a:r>
              <a:rPr lang="en-US" sz="2000" dirty="0" smtClean="0"/>
              <a:t> ta </a:t>
            </a:r>
            <a:r>
              <a:rPr lang="en-US" sz="2000" dirty="0" err="1" smtClean="0"/>
              <a:t>dùng</a:t>
            </a:r>
            <a:r>
              <a:rPr lang="en-US" sz="2000" dirty="0" smtClean="0"/>
              <a:t> </a:t>
            </a:r>
            <a:r>
              <a:rPr lang="en-US" sz="2000" dirty="0" err="1" smtClean="0"/>
              <a:t>một</a:t>
            </a:r>
            <a:r>
              <a:rPr lang="en-US" sz="2000" dirty="0" smtClean="0"/>
              <a:t> </a:t>
            </a:r>
            <a:r>
              <a:rPr lang="en-US" sz="2000" dirty="0" err="1" smtClean="0"/>
              <a:t>thanh</a:t>
            </a:r>
            <a:r>
              <a:rPr lang="en-US" sz="2000" dirty="0" smtClean="0"/>
              <a:t> </a:t>
            </a:r>
            <a:r>
              <a:rPr lang="en-US" sz="2000" dirty="0" err="1" smtClean="0"/>
              <a:t>gỗ</a:t>
            </a:r>
            <a:r>
              <a:rPr lang="en-US" sz="2000" dirty="0" smtClean="0"/>
              <a:t> </a:t>
            </a:r>
            <a:r>
              <a:rPr lang="en-US" sz="2000" dirty="0" err="1" smtClean="0"/>
              <a:t>dài</a:t>
            </a:r>
            <a:r>
              <a:rPr lang="en-US" sz="2000" dirty="0" smtClean="0"/>
              <a:t> 3m </a:t>
            </a:r>
            <a:r>
              <a:rPr lang="en-US" sz="2000" dirty="0" err="1" smtClean="0"/>
              <a:t>để</a:t>
            </a:r>
            <a:r>
              <a:rPr lang="en-US" sz="2000" dirty="0" smtClean="0"/>
              <a:t> </a:t>
            </a:r>
            <a:r>
              <a:rPr lang="en-US" sz="2000" dirty="0" err="1" smtClean="0"/>
              <a:t>làm</a:t>
            </a:r>
            <a:r>
              <a:rPr lang="en-US" sz="2000" dirty="0" smtClean="0"/>
              <a:t> </a:t>
            </a:r>
            <a:r>
              <a:rPr lang="en-US" sz="2000" dirty="0" err="1" smtClean="0"/>
              <a:t>bập</a:t>
            </a:r>
            <a:r>
              <a:rPr lang="en-US" sz="2000" dirty="0" smtClean="0"/>
              <a:t> </a:t>
            </a:r>
            <a:r>
              <a:rPr lang="en-US" sz="2000" dirty="0" err="1" smtClean="0"/>
              <a:t>bênh</a:t>
            </a:r>
            <a:r>
              <a:rPr lang="en-US" sz="2000" dirty="0" smtClean="0"/>
              <a:t>. Theo </a:t>
            </a:r>
            <a:r>
              <a:rPr lang="en-US" sz="2000" dirty="0" err="1" smtClean="0"/>
              <a:t>em</a:t>
            </a:r>
            <a:r>
              <a:rPr lang="en-US" sz="2000" dirty="0" smtClean="0"/>
              <a:t>, </a:t>
            </a:r>
            <a:r>
              <a:rPr lang="en-US" sz="2000" dirty="0" err="1" smtClean="0"/>
              <a:t>điểm</a:t>
            </a:r>
            <a:r>
              <a:rPr lang="en-US" sz="2000" dirty="0" smtClean="0"/>
              <a:t> </a:t>
            </a:r>
            <a:r>
              <a:rPr lang="en-US" sz="2000" dirty="0" err="1" smtClean="0"/>
              <a:t>gắn</a:t>
            </a:r>
            <a:r>
              <a:rPr lang="en-US" sz="2000" dirty="0" smtClean="0"/>
              <a:t> </a:t>
            </a:r>
            <a:r>
              <a:rPr lang="en-US" sz="2000" dirty="0" err="1" smtClean="0"/>
              <a:t>trục</a:t>
            </a:r>
            <a:r>
              <a:rPr lang="en-US" sz="2000" dirty="0" smtClean="0"/>
              <a:t> </a:t>
            </a:r>
            <a:r>
              <a:rPr lang="en-US" sz="2000" dirty="0" err="1" smtClean="0"/>
              <a:t>phải</a:t>
            </a:r>
            <a:r>
              <a:rPr lang="en-US" sz="2000" dirty="0" smtClean="0"/>
              <a:t> </a:t>
            </a:r>
            <a:r>
              <a:rPr lang="en-US" sz="2000" dirty="0" err="1" smtClean="0"/>
              <a:t>cách</a:t>
            </a:r>
            <a:r>
              <a:rPr lang="en-US" sz="2000" dirty="0" smtClean="0"/>
              <a:t> </a:t>
            </a:r>
            <a:r>
              <a:rPr lang="en-US" sz="2000" dirty="0" err="1" smtClean="0"/>
              <a:t>hai</a:t>
            </a:r>
            <a:r>
              <a:rPr lang="en-US" sz="2000" dirty="0" smtClean="0"/>
              <a:t> </a:t>
            </a:r>
            <a:r>
              <a:rPr lang="en-US" sz="2000" dirty="0" err="1" smtClean="0"/>
              <a:t>đầu</a:t>
            </a:r>
            <a:r>
              <a:rPr lang="en-US" sz="2000" dirty="0" smtClean="0"/>
              <a:t> </a:t>
            </a:r>
            <a:r>
              <a:rPr lang="en-US" sz="2000" dirty="0" err="1" smtClean="0"/>
              <a:t>thanh</a:t>
            </a:r>
            <a:r>
              <a:rPr lang="en-US" sz="2000" dirty="0" smtClean="0"/>
              <a:t> </a:t>
            </a:r>
            <a:r>
              <a:rPr lang="en-US" sz="2000" dirty="0" err="1" smtClean="0"/>
              <a:t>gỗ</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6588">
            <a:off x="3838687" y="530740"/>
            <a:ext cx="1376032" cy="1376032"/>
          </a:xfrm>
          <a:prstGeom prst="rect">
            <a:avLst/>
          </a:prstGeom>
        </p:spPr>
      </p:pic>
      <p:sp>
        <p:nvSpPr>
          <p:cNvPr id="6" name="TextBox 5"/>
          <p:cNvSpPr txBox="1"/>
          <p:nvPr/>
        </p:nvSpPr>
        <p:spPr>
          <a:xfrm>
            <a:off x="1787435" y="3705808"/>
            <a:ext cx="5478536" cy="400110"/>
          </a:xfrm>
          <a:prstGeom prst="rect">
            <a:avLst/>
          </a:prstGeom>
          <a:noFill/>
        </p:spPr>
        <p:txBody>
          <a:bodyPr wrap="square" rtlCol="0">
            <a:spAutoFit/>
          </a:bodyPr>
          <a:lstStyle/>
          <a:p>
            <a:pPr algn="ctr"/>
            <a:r>
              <a:rPr lang="nl-NL" sz="2000" b="1" dirty="0">
                <a:solidFill>
                  <a:srgbClr val="C00000"/>
                </a:solidFill>
              </a:rPr>
              <a:t>Điểm gắn trục cách hai đầu thanh </a:t>
            </a:r>
            <a:r>
              <a:rPr lang="nl-NL" sz="2000" b="1" dirty="0" smtClean="0">
                <a:solidFill>
                  <a:srgbClr val="C00000"/>
                </a:solidFill>
              </a:rPr>
              <a:t>gỗ: 1,5m</a:t>
            </a:r>
            <a:endParaRPr lang="en-US" sz="2000" b="1" dirty="0">
              <a:solidFill>
                <a:srgbClr val="C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6"/>
                                        </p:tgtEl>
                                        <p:attrNameLst>
                                          <p:attrName>style.visibility</p:attrName>
                                        </p:attrNameLst>
                                      </p:cBhvr>
                                      <p:to>
                                        <p:strVal val="visible"/>
                                      </p:to>
                                    </p:set>
                                    <p:anim calcmode="lin" valueType="num">
                                      <p:cBhvr>
                                        <p:cTn id="7" dur="500" fill="hold"/>
                                        <p:tgtEl>
                                          <p:spTgt spid="926"/>
                                        </p:tgtEl>
                                        <p:attrNameLst>
                                          <p:attrName>ppt_w</p:attrName>
                                        </p:attrNameLst>
                                      </p:cBhvr>
                                      <p:tavLst>
                                        <p:tav tm="0">
                                          <p:val>
                                            <p:fltVal val="0"/>
                                          </p:val>
                                        </p:tav>
                                        <p:tav tm="100000">
                                          <p:val>
                                            <p:strVal val="#ppt_w"/>
                                          </p:val>
                                        </p:tav>
                                      </p:tavLst>
                                    </p:anim>
                                    <p:anim calcmode="lin" valueType="num">
                                      <p:cBhvr>
                                        <p:cTn id="8" dur="500" fill="hold"/>
                                        <p:tgtEl>
                                          <p:spTgt spid="926"/>
                                        </p:tgtEl>
                                        <p:attrNameLst>
                                          <p:attrName>ppt_h</p:attrName>
                                        </p:attrNameLst>
                                      </p:cBhvr>
                                      <p:tavLst>
                                        <p:tav tm="0">
                                          <p:val>
                                            <p:fltVal val="0"/>
                                          </p:val>
                                        </p:tav>
                                        <p:tav tm="100000">
                                          <p:val>
                                            <p:strVal val="#ppt_h"/>
                                          </p:val>
                                        </p:tav>
                                      </p:tavLst>
                                    </p:anim>
                                    <p:animEffect transition="in" filter="fade">
                                      <p:cBhvr>
                                        <p:cTn id="9" dur="500"/>
                                        <p:tgtEl>
                                          <p:spTgt spid="9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32"/>
                                        </p:tgtEl>
                                        <p:attrNameLst>
                                          <p:attrName>style.visibility</p:attrName>
                                        </p:attrNameLst>
                                      </p:cBhvr>
                                      <p:to>
                                        <p:strVal val="visible"/>
                                      </p:to>
                                    </p:set>
                                    <p:anim calcmode="lin" valueType="num">
                                      <p:cBhvr>
                                        <p:cTn id="12" dur="500" fill="hold"/>
                                        <p:tgtEl>
                                          <p:spTgt spid="932"/>
                                        </p:tgtEl>
                                        <p:attrNameLst>
                                          <p:attrName>ppt_w</p:attrName>
                                        </p:attrNameLst>
                                      </p:cBhvr>
                                      <p:tavLst>
                                        <p:tav tm="0">
                                          <p:val>
                                            <p:fltVal val="0"/>
                                          </p:val>
                                        </p:tav>
                                        <p:tav tm="100000">
                                          <p:val>
                                            <p:strVal val="#ppt_w"/>
                                          </p:val>
                                        </p:tav>
                                      </p:tavLst>
                                    </p:anim>
                                    <p:anim calcmode="lin" valueType="num">
                                      <p:cBhvr>
                                        <p:cTn id="13" dur="500" fill="hold"/>
                                        <p:tgtEl>
                                          <p:spTgt spid="932"/>
                                        </p:tgtEl>
                                        <p:attrNameLst>
                                          <p:attrName>ppt_h</p:attrName>
                                        </p:attrNameLst>
                                      </p:cBhvr>
                                      <p:tavLst>
                                        <p:tav tm="0">
                                          <p:val>
                                            <p:fltVal val="0"/>
                                          </p:val>
                                        </p:tav>
                                        <p:tav tm="100000">
                                          <p:val>
                                            <p:strVal val="#ppt_h"/>
                                          </p:val>
                                        </p:tav>
                                      </p:tavLst>
                                    </p:anim>
                                    <p:animEffect transition="in" filter="fade">
                                      <p:cBhvr>
                                        <p:cTn id="14" dur="500"/>
                                        <p:tgtEl>
                                          <p:spTgt spid="9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grpSp>
        <p:nvGrpSpPr>
          <p:cNvPr id="957" name="Google Shape;957;p39"/>
          <p:cNvGrpSpPr/>
          <p:nvPr/>
        </p:nvGrpSpPr>
        <p:grpSpPr>
          <a:xfrm>
            <a:off x="762587" y="543252"/>
            <a:ext cx="751675" cy="744325"/>
            <a:chOff x="5395463" y="832475"/>
            <a:chExt cx="751675" cy="744325"/>
          </a:xfrm>
        </p:grpSpPr>
        <p:sp>
          <p:nvSpPr>
            <p:cNvPr id="958" name="Google Shape;958;p39"/>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5395463" y="832475"/>
              <a:ext cx="707700" cy="70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39"/>
          <p:cNvSpPr txBox="1">
            <a:spLocks noGrp="1"/>
          </p:cNvSpPr>
          <p:nvPr>
            <p:ph type="title" idx="5"/>
          </p:nvPr>
        </p:nvSpPr>
        <p:spPr>
          <a:xfrm>
            <a:off x="762587" y="66400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chemeClr val="lt1"/>
                </a:solidFill>
                <a:latin typeface="+mn-lt"/>
              </a:rPr>
              <a:t>HĐ2</a:t>
            </a:r>
            <a:endParaRPr sz="2000" dirty="0">
              <a:solidFill>
                <a:schemeClr val="lt1"/>
              </a:solidFill>
              <a:latin typeface="+mn-lt"/>
            </a:endParaRPr>
          </a:p>
        </p:txBody>
      </p:sp>
      <p:sp>
        <p:nvSpPr>
          <p:cNvPr id="7" name="TextBox 6"/>
          <p:cNvSpPr txBox="1"/>
          <p:nvPr/>
        </p:nvSpPr>
        <p:spPr>
          <a:xfrm>
            <a:off x="659844" y="1371702"/>
            <a:ext cx="3624479" cy="2862322"/>
          </a:xfrm>
          <a:prstGeom prst="rect">
            <a:avLst/>
          </a:prstGeom>
          <a:noFill/>
        </p:spPr>
        <p:txBody>
          <a:bodyPr wrap="square" rtlCol="0">
            <a:spAutoFit/>
          </a:bodyPr>
          <a:lstStyle/>
          <a:p>
            <a:pPr algn="just">
              <a:lnSpc>
                <a:spcPct val="150000"/>
              </a:lnSpc>
            </a:pPr>
            <a:r>
              <a:rPr lang="en-US" sz="2000" dirty="0" err="1" smtClean="0"/>
              <a:t>Một</a:t>
            </a:r>
            <a:r>
              <a:rPr lang="en-US" sz="2000" dirty="0" smtClean="0"/>
              <a:t> </a:t>
            </a:r>
            <a:r>
              <a:rPr lang="en-US" sz="2000" dirty="0" err="1" smtClean="0"/>
              <a:t>sợi</a:t>
            </a:r>
            <a:r>
              <a:rPr lang="en-US" sz="2000" dirty="0" smtClean="0"/>
              <a:t> </a:t>
            </a:r>
            <a:r>
              <a:rPr lang="en-US" sz="2000" dirty="0" err="1" smtClean="0"/>
              <a:t>dây</a:t>
            </a:r>
            <a:r>
              <a:rPr lang="en-US" sz="2000" dirty="0" smtClean="0"/>
              <a:t> </a:t>
            </a:r>
            <a:r>
              <a:rPr lang="en-US" sz="2000" dirty="0" err="1" smtClean="0"/>
              <a:t>dài</a:t>
            </a:r>
            <a:r>
              <a:rPr lang="en-US" sz="2000" dirty="0" smtClean="0"/>
              <a:t> 120cm. </a:t>
            </a:r>
            <a:r>
              <a:rPr lang="en-US" sz="2000" dirty="0" err="1" smtClean="0"/>
              <a:t>Gấp</a:t>
            </a:r>
            <a:r>
              <a:rPr lang="en-US" sz="2000" dirty="0" smtClean="0"/>
              <a:t> </a:t>
            </a:r>
            <a:r>
              <a:rPr lang="en-US" sz="2000" dirty="0" err="1" smtClean="0"/>
              <a:t>đôi</a:t>
            </a:r>
            <a:r>
              <a:rPr lang="en-US" sz="2000" dirty="0" smtClean="0"/>
              <a:t> </a:t>
            </a:r>
            <a:r>
              <a:rPr lang="en-US" sz="2000" dirty="0" err="1" smtClean="0"/>
              <a:t>sợi</a:t>
            </a:r>
            <a:r>
              <a:rPr lang="en-US" sz="2000" dirty="0" smtClean="0"/>
              <a:t> </a:t>
            </a:r>
            <a:r>
              <a:rPr lang="en-US" sz="2000" dirty="0" err="1" smtClean="0"/>
              <a:t>dây</a:t>
            </a:r>
            <a:r>
              <a:rPr lang="en-US" sz="2000" dirty="0" smtClean="0"/>
              <a:t> </a:t>
            </a:r>
            <a:r>
              <a:rPr lang="en-US" sz="2000" dirty="0" err="1" smtClean="0"/>
              <a:t>lại</a:t>
            </a:r>
            <a:r>
              <a:rPr lang="en-US" sz="2000" dirty="0" smtClean="0"/>
              <a:t> </a:t>
            </a:r>
            <a:r>
              <a:rPr lang="en-US" sz="2000" dirty="0" err="1" smtClean="0"/>
              <a:t>để</a:t>
            </a:r>
            <a:r>
              <a:rPr lang="en-US" sz="2000" dirty="0" smtClean="0"/>
              <a:t> </a:t>
            </a:r>
            <a:r>
              <a:rPr lang="en-US" sz="2000" dirty="0" err="1" smtClean="0"/>
              <a:t>hai</a:t>
            </a:r>
            <a:r>
              <a:rPr lang="en-US" sz="2000" dirty="0" smtClean="0"/>
              <a:t> </a:t>
            </a:r>
            <a:r>
              <a:rPr lang="en-US" sz="2000" dirty="0" err="1" smtClean="0"/>
              <a:t>đầu</a:t>
            </a:r>
            <a:r>
              <a:rPr lang="en-US" sz="2000" dirty="0" smtClean="0"/>
              <a:t> </a:t>
            </a:r>
            <a:r>
              <a:rPr lang="en-US" sz="2000" dirty="0" err="1" smtClean="0"/>
              <a:t>sợi</a:t>
            </a:r>
            <a:r>
              <a:rPr lang="en-US" sz="2000" dirty="0" smtClean="0"/>
              <a:t> </a:t>
            </a:r>
            <a:r>
              <a:rPr lang="en-US" sz="2000" dirty="0" err="1" smtClean="0"/>
              <a:t>dây</a:t>
            </a:r>
            <a:r>
              <a:rPr lang="en-US" sz="2000" dirty="0" smtClean="0"/>
              <a:t> </a:t>
            </a:r>
            <a:r>
              <a:rPr lang="en-US" sz="2000" dirty="0" err="1" smtClean="0"/>
              <a:t>trùng</a:t>
            </a:r>
            <a:r>
              <a:rPr lang="en-US" sz="2000" dirty="0" smtClean="0"/>
              <a:t> </a:t>
            </a:r>
            <a:r>
              <a:rPr lang="en-US" sz="2000" dirty="0" err="1" smtClean="0"/>
              <a:t>nhau</a:t>
            </a:r>
            <a:r>
              <a:rPr lang="en-US" sz="2000" dirty="0" smtClean="0"/>
              <a:t>. </a:t>
            </a:r>
            <a:r>
              <a:rPr lang="en-US" sz="2000" dirty="0" err="1" smtClean="0"/>
              <a:t>Đánh</a:t>
            </a:r>
            <a:r>
              <a:rPr lang="en-US" sz="2000" dirty="0" smtClean="0"/>
              <a:t> </a:t>
            </a:r>
            <a:r>
              <a:rPr lang="en-US" sz="2000" dirty="0" err="1" smtClean="0"/>
              <a:t>dấu</a:t>
            </a:r>
            <a:r>
              <a:rPr lang="en-US" sz="2000" dirty="0" smtClean="0"/>
              <a:t> </a:t>
            </a:r>
            <a:r>
              <a:rPr lang="en-US" sz="2000" dirty="0" err="1" smtClean="0"/>
              <a:t>điểm</a:t>
            </a:r>
            <a:r>
              <a:rPr lang="en-US" sz="2000" dirty="0" smtClean="0"/>
              <a:t> A </a:t>
            </a:r>
            <a:r>
              <a:rPr lang="en-US" sz="2000" dirty="0" err="1" smtClean="0"/>
              <a:t>là</a:t>
            </a:r>
            <a:r>
              <a:rPr lang="en-US" sz="2000" dirty="0" smtClean="0"/>
              <a:t> </a:t>
            </a:r>
            <a:r>
              <a:rPr lang="en-US" sz="2000" dirty="0" err="1" smtClean="0"/>
              <a:t>chỗ</a:t>
            </a:r>
            <a:r>
              <a:rPr lang="en-US" sz="2000" dirty="0" smtClean="0"/>
              <a:t> </a:t>
            </a:r>
            <a:r>
              <a:rPr lang="en-US" sz="2000" dirty="0" err="1" smtClean="0"/>
              <a:t>bị</a:t>
            </a:r>
            <a:r>
              <a:rPr lang="en-US" sz="2000" dirty="0" smtClean="0"/>
              <a:t> </a:t>
            </a:r>
            <a:r>
              <a:rPr lang="en-US" sz="2000" dirty="0" err="1" smtClean="0"/>
              <a:t>gấp</a:t>
            </a:r>
            <a:r>
              <a:rPr lang="en-US" sz="2000" dirty="0" smtClean="0"/>
              <a:t> (H.8.36). </a:t>
            </a:r>
            <a:r>
              <a:rPr lang="en-US" sz="2000" dirty="0" err="1" smtClean="0"/>
              <a:t>Khoảng</a:t>
            </a:r>
            <a:r>
              <a:rPr lang="en-US" sz="2000" dirty="0" smtClean="0"/>
              <a:t> </a:t>
            </a:r>
            <a:r>
              <a:rPr lang="en-US" sz="2000" dirty="0" err="1" smtClean="0"/>
              <a:t>cách</a:t>
            </a:r>
            <a:r>
              <a:rPr lang="en-US" sz="2000" dirty="0" smtClean="0"/>
              <a:t> </a:t>
            </a:r>
            <a:r>
              <a:rPr lang="en-US" sz="2000" dirty="0" err="1" smtClean="0"/>
              <a:t>từ</a:t>
            </a:r>
            <a:r>
              <a:rPr lang="en-US" sz="2000" dirty="0" smtClean="0"/>
              <a:t> </a:t>
            </a:r>
            <a:r>
              <a:rPr lang="en-US" sz="2000" dirty="0" err="1" smtClean="0"/>
              <a:t>điểm</a:t>
            </a:r>
            <a:r>
              <a:rPr lang="en-US" sz="2000" dirty="0" smtClean="0"/>
              <a:t> A </a:t>
            </a:r>
            <a:r>
              <a:rPr lang="en-US" sz="2000" dirty="0" err="1" smtClean="0"/>
              <a:t>đến</a:t>
            </a:r>
            <a:r>
              <a:rPr lang="en-US" sz="2000" dirty="0" smtClean="0"/>
              <a:t> </a:t>
            </a:r>
            <a:r>
              <a:rPr lang="en-US" sz="2000" dirty="0" err="1" smtClean="0"/>
              <a:t>đầu</a:t>
            </a:r>
            <a:r>
              <a:rPr lang="en-US" sz="2000" dirty="0" smtClean="0"/>
              <a:t> </a:t>
            </a:r>
            <a:r>
              <a:rPr lang="en-US" sz="2000" dirty="0" err="1" smtClean="0"/>
              <a:t>mỗi</a:t>
            </a:r>
            <a:r>
              <a:rPr lang="en-US" sz="2000" dirty="0" smtClean="0"/>
              <a:t> </a:t>
            </a:r>
            <a:r>
              <a:rPr lang="en-US" sz="2000" dirty="0" err="1" smtClean="0"/>
              <a:t>sợi</a:t>
            </a:r>
            <a:r>
              <a:rPr lang="en-US" sz="2000" dirty="0" smtClean="0"/>
              <a:t> </a:t>
            </a:r>
            <a:r>
              <a:rPr lang="en-US" sz="2000" dirty="0" err="1" smtClean="0"/>
              <a:t>dây</a:t>
            </a:r>
            <a:r>
              <a:rPr lang="en-US" sz="2000" dirty="0" smtClean="0"/>
              <a:t> </a:t>
            </a:r>
            <a:r>
              <a:rPr lang="en-US" sz="2000" dirty="0" err="1" smtClean="0"/>
              <a:t>là</a:t>
            </a:r>
            <a:r>
              <a:rPr lang="en-US" sz="2000" dirty="0" smtClean="0"/>
              <a:t> </a:t>
            </a:r>
            <a:r>
              <a:rPr lang="en-US" sz="2000" dirty="0" err="1" smtClean="0"/>
              <a:t>bao</a:t>
            </a:r>
            <a:r>
              <a:rPr lang="en-US" sz="2000" dirty="0" smtClean="0"/>
              <a:t> </a:t>
            </a:r>
            <a:r>
              <a:rPr lang="en-US" sz="2000" dirty="0" err="1" smtClean="0"/>
              <a:t>nhiêu</a:t>
            </a:r>
            <a:r>
              <a:rPr lang="en-US" sz="2000" dirty="0" smtClean="0"/>
              <a:t>?</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855" y="664002"/>
            <a:ext cx="2921709" cy="2380652"/>
          </a:xfrm>
          <a:prstGeom prst="rect">
            <a:avLst/>
          </a:prstGeom>
        </p:spPr>
      </p:pic>
      <p:sp>
        <p:nvSpPr>
          <p:cNvPr id="13" name="Rounded Rectangular Callout 12"/>
          <p:cNvSpPr/>
          <p:nvPr/>
        </p:nvSpPr>
        <p:spPr>
          <a:xfrm>
            <a:off x="5075434" y="3227156"/>
            <a:ext cx="3318552" cy="1038761"/>
          </a:xfrm>
          <a:prstGeom prst="wedgeRoundRectCallout">
            <a:avLst>
              <a:gd name="adj1" fmla="val -57985"/>
              <a:gd name="adj2" fmla="val 23219"/>
              <a:gd name="adj3" fmla="val 16667"/>
            </a:avLst>
          </a:prstGeom>
          <a:solidFill>
            <a:schemeClr val="tx1">
              <a:lumMod val="25000"/>
              <a:lumOff val="75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dirty="0">
                <a:solidFill>
                  <a:srgbClr val="002060"/>
                </a:solidFill>
              </a:rPr>
              <a:t>Khoảng cách điểm A đến mỗi đầu sợi dây </a:t>
            </a:r>
            <a:r>
              <a:rPr lang="nl-NL" sz="2000" dirty="0" smtClean="0">
                <a:solidFill>
                  <a:srgbClr val="002060"/>
                </a:solidFill>
              </a:rPr>
              <a:t>là: </a:t>
            </a:r>
            <a:r>
              <a:rPr lang="nl-NL" sz="2000" b="1" dirty="0">
                <a:solidFill>
                  <a:srgbClr val="002060"/>
                </a:solidFill>
              </a:rPr>
              <a:t>60 m</a:t>
            </a:r>
            <a:endParaRPr lang="en-US" sz="2000" b="1" dirty="0">
              <a:solidFill>
                <a:srgbClr val="002060"/>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7"/>
                                        </p:tgtEl>
                                        <p:attrNameLst>
                                          <p:attrName>style.visibility</p:attrName>
                                        </p:attrNameLst>
                                      </p:cBhvr>
                                      <p:to>
                                        <p:strVal val="visible"/>
                                      </p:to>
                                    </p:set>
                                    <p:anim calcmode="lin" valueType="num">
                                      <p:cBhvr>
                                        <p:cTn id="7" dur="500" fill="hold"/>
                                        <p:tgtEl>
                                          <p:spTgt spid="957"/>
                                        </p:tgtEl>
                                        <p:attrNameLst>
                                          <p:attrName>ppt_w</p:attrName>
                                        </p:attrNameLst>
                                      </p:cBhvr>
                                      <p:tavLst>
                                        <p:tav tm="0">
                                          <p:val>
                                            <p:fltVal val="0"/>
                                          </p:val>
                                        </p:tav>
                                        <p:tav tm="100000">
                                          <p:val>
                                            <p:strVal val="#ppt_w"/>
                                          </p:val>
                                        </p:tav>
                                      </p:tavLst>
                                    </p:anim>
                                    <p:anim calcmode="lin" valueType="num">
                                      <p:cBhvr>
                                        <p:cTn id="8" dur="500" fill="hold"/>
                                        <p:tgtEl>
                                          <p:spTgt spid="957"/>
                                        </p:tgtEl>
                                        <p:attrNameLst>
                                          <p:attrName>ppt_h</p:attrName>
                                        </p:attrNameLst>
                                      </p:cBhvr>
                                      <p:tavLst>
                                        <p:tav tm="0">
                                          <p:val>
                                            <p:fltVal val="0"/>
                                          </p:val>
                                        </p:tav>
                                        <p:tav tm="100000">
                                          <p:val>
                                            <p:strVal val="#ppt_h"/>
                                          </p:val>
                                        </p:tav>
                                      </p:tavLst>
                                    </p:anim>
                                    <p:animEffect transition="in" filter="fade">
                                      <p:cBhvr>
                                        <p:cTn id="9" dur="500"/>
                                        <p:tgtEl>
                                          <p:spTgt spid="9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68"/>
                                        </p:tgtEl>
                                        <p:attrNameLst>
                                          <p:attrName>style.visibility</p:attrName>
                                        </p:attrNameLst>
                                      </p:cBhvr>
                                      <p:to>
                                        <p:strVal val="visible"/>
                                      </p:to>
                                    </p:set>
                                    <p:anim calcmode="lin" valueType="num">
                                      <p:cBhvr>
                                        <p:cTn id="12" dur="500" fill="hold"/>
                                        <p:tgtEl>
                                          <p:spTgt spid="968"/>
                                        </p:tgtEl>
                                        <p:attrNameLst>
                                          <p:attrName>ppt_w</p:attrName>
                                        </p:attrNameLst>
                                      </p:cBhvr>
                                      <p:tavLst>
                                        <p:tav tm="0">
                                          <p:val>
                                            <p:fltVal val="0"/>
                                          </p:val>
                                        </p:tav>
                                        <p:tav tm="100000">
                                          <p:val>
                                            <p:strVal val="#ppt_w"/>
                                          </p:val>
                                        </p:tav>
                                      </p:tavLst>
                                    </p:anim>
                                    <p:anim calcmode="lin" valueType="num">
                                      <p:cBhvr>
                                        <p:cTn id="13" dur="500" fill="hold"/>
                                        <p:tgtEl>
                                          <p:spTgt spid="968"/>
                                        </p:tgtEl>
                                        <p:attrNameLst>
                                          <p:attrName>ppt_h</p:attrName>
                                        </p:attrNameLst>
                                      </p:cBhvr>
                                      <p:tavLst>
                                        <p:tav tm="0">
                                          <p:val>
                                            <p:fltVal val="0"/>
                                          </p:val>
                                        </p:tav>
                                        <p:tav tm="100000">
                                          <p:val>
                                            <p:strVal val="#ppt_h"/>
                                          </p:val>
                                        </p:tav>
                                      </p:tavLst>
                                    </p:anim>
                                    <p:animEffect transition="in" filter="fade">
                                      <p:cBhvr>
                                        <p:cTn id="14" dur="500"/>
                                        <p:tgtEl>
                                          <p:spTgt spid="96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ppt_w/2"/>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 grpId="0"/>
      <p:bldP spid="7"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2" name="Google Shape;942;p37"/>
          <p:cNvSpPr txBox="1">
            <a:spLocks noGrp="1"/>
          </p:cNvSpPr>
          <p:nvPr>
            <p:ph type="title" idx="2"/>
          </p:nvPr>
        </p:nvSpPr>
        <p:spPr>
          <a:xfrm>
            <a:off x="5397275" y="952625"/>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01</a:t>
            </a:r>
            <a:endParaRPr dirty="0">
              <a:solidFill>
                <a:schemeClr val="lt1"/>
              </a:solidFill>
            </a:endParaRPr>
          </a:p>
        </p:txBody>
      </p:sp>
      <p:grpSp>
        <p:nvGrpSpPr>
          <p:cNvPr id="18" name="Google Shape;960;p39"/>
          <p:cNvGrpSpPr/>
          <p:nvPr/>
        </p:nvGrpSpPr>
        <p:grpSpPr>
          <a:xfrm>
            <a:off x="880072" y="674500"/>
            <a:ext cx="751675" cy="744325"/>
            <a:chOff x="5395463" y="832475"/>
            <a:chExt cx="751675" cy="744325"/>
          </a:xfrm>
        </p:grpSpPr>
        <p:sp>
          <p:nvSpPr>
            <p:cNvPr id="19" name="Google Shape;961;p39"/>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962;p39"/>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21" name="Google Shape;969;p39"/>
          <p:cNvSpPr txBox="1">
            <a:spLocks noGrp="1"/>
          </p:cNvSpPr>
          <p:nvPr>
            <p:ph type="title" idx="4294967295"/>
          </p:nvPr>
        </p:nvSpPr>
        <p:spPr>
          <a:xfrm>
            <a:off x="883672" y="795250"/>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latin typeface="+mn-lt"/>
              </a:rPr>
              <a:t>HĐ3</a:t>
            </a:r>
            <a:endParaRPr sz="2000" b="1" dirty="0">
              <a:latin typeface="+mn-lt"/>
            </a:endParaRPr>
          </a:p>
        </p:txBody>
      </p:sp>
      <p:sp>
        <p:nvSpPr>
          <p:cNvPr id="4" name="Rectangle 3"/>
          <p:cNvSpPr/>
          <p:nvPr/>
        </p:nvSpPr>
        <p:spPr>
          <a:xfrm>
            <a:off x="4089115" y="297950"/>
            <a:ext cx="1027415"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828799" y="505037"/>
            <a:ext cx="6575462" cy="1938992"/>
          </a:xfrm>
          <a:prstGeom prst="rect">
            <a:avLst/>
          </a:prstGeom>
          <a:noFill/>
        </p:spPr>
        <p:txBody>
          <a:bodyPr wrap="square" rtlCol="0">
            <a:spAutoFit/>
          </a:bodyPr>
          <a:lstStyle/>
          <a:p>
            <a:pPr algn="just">
              <a:lnSpc>
                <a:spcPct val="150000"/>
              </a:lnSpc>
            </a:pPr>
            <a:r>
              <a:rPr lang="en-US" sz="2000" dirty="0" err="1" smtClean="0"/>
              <a:t>Một</a:t>
            </a:r>
            <a:r>
              <a:rPr lang="en-US" sz="2000" dirty="0" smtClean="0"/>
              <a:t> </a:t>
            </a:r>
            <a:r>
              <a:rPr lang="en-US" sz="2000" dirty="0" err="1" smtClean="0"/>
              <a:t>chiếc</a:t>
            </a:r>
            <a:r>
              <a:rPr lang="en-US" sz="2000" dirty="0" smtClean="0"/>
              <a:t> </a:t>
            </a:r>
            <a:r>
              <a:rPr lang="en-US" sz="2000" dirty="0" err="1" smtClean="0"/>
              <a:t>xe</a:t>
            </a:r>
            <a:r>
              <a:rPr lang="en-US" sz="2000" dirty="0" smtClean="0"/>
              <a:t> </a:t>
            </a:r>
            <a:r>
              <a:rPr lang="en-US" sz="2000" dirty="0" err="1" smtClean="0"/>
              <a:t>chạy</a:t>
            </a:r>
            <a:r>
              <a:rPr lang="en-US" sz="2000" dirty="0" smtClean="0"/>
              <a:t> </a:t>
            </a:r>
            <a:r>
              <a:rPr lang="en-US" sz="2000" dirty="0" err="1" smtClean="0"/>
              <a:t>với</a:t>
            </a:r>
            <a:r>
              <a:rPr lang="en-US" sz="2000" dirty="0" smtClean="0"/>
              <a:t> </a:t>
            </a:r>
            <a:r>
              <a:rPr lang="en-US" sz="2000" dirty="0" err="1" smtClean="0"/>
              <a:t>vận</a:t>
            </a:r>
            <a:r>
              <a:rPr lang="en-US" sz="2000" dirty="0" smtClean="0"/>
              <a:t> </a:t>
            </a:r>
            <a:r>
              <a:rPr lang="en-US" sz="2000" dirty="0" err="1" smtClean="0"/>
              <a:t>tốc</a:t>
            </a:r>
            <a:r>
              <a:rPr lang="en-US" sz="2000" dirty="0" smtClean="0"/>
              <a:t> </a:t>
            </a:r>
            <a:r>
              <a:rPr lang="en-US" sz="2000" dirty="0" err="1" smtClean="0"/>
              <a:t>không</a:t>
            </a:r>
            <a:r>
              <a:rPr lang="en-US" sz="2000" dirty="0" smtClean="0"/>
              <a:t> </a:t>
            </a:r>
            <a:r>
              <a:rPr lang="en-US" sz="2000" dirty="0" err="1" smtClean="0"/>
              <a:t>đổi</a:t>
            </a:r>
            <a:r>
              <a:rPr lang="en-US" sz="2000" dirty="0" smtClean="0"/>
              <a:t> </a:t>
            </a:r>
            <a:r>
              <a:rPr lang="en-US" sz="2000" dirty="0" err="1" smtClean="0"/>
              <a:t>trên</a:t>
            </a:r>
            <a:r>
              <a:rPr lang="en-US" sz="2000" dirty="0" smtClean="0"/>
              <a:t> </a:t>
            </a:r>
            <a:r>
              <a:rPr lang="en-US" sz="2000" dirty="0" err="1" smtClean="0"/>
              <a:t>một</a:t>
            </a:r>
            <a:r>
              <a:rPr lang="en-US" sz="2000" dirty="0" smtClean="0"/>
              <a:t> </a:t>
            </a:r>
            <a:r>
              <a:rPr lang="en-US" sz="2000" dirty="0" err="1" smtClean="0"/>
              <a:t>quãng</a:t>
            </a:r>
            <a:r>
              <a:rPr lang="en-US" sz="2000" dirty="0" smtClean="0"/>
              <a:t> </a:t>
            </a:r>
            <a:r>
              <a:rPr lang="en-US" sz="2000" dirty="0" err="1" smtClean="0"/>
              <a:t>đường</a:t>
            </a:r>
            <a:r>
              <a:rPr lang="en-US" sz="2000" dirty="0" smtClean="0"/>
              <a:t> </a:t>
            </a:r>
            <a:r>
              <a:rPr lang="en-US" sz="2000" dirty="0" err="1" smtClean="0"/>
              <a:t>thẳng</a:t>
            </a:r>
            <a:r>
              <a:rPr lang="en-US" sz="2000" dirty="0" smtClean="0"/>
              <a:t> </a:t>
            </a:r>
            <a:r>
              <a:rPr lang="en-US" sz="2000" dirty="0" err="1" smtClean="0"/>
              <a:t>dài</a:t>
            </a:r>
            <a:r>
              <a:rPr lang="en-US" sz="2000" dirty="0" smtClean="0"/>
              <a:t> 100km </a:t>
            </a:r>
            <a:r>
              <a:rPr lang="en-US" sz="2000" dirty="0" err="1" smtClean="0"/>
              <a:t>từ</a:t>
            </a:r>
            <a:r>
              <a:rPr lang="en-US" sz="2000" dirty="0" smtClean="0"/>
              <a:t> </a:t>
            </a:r>
            <a:r>
              <a:rPr lang="en-US" sz="2000" dirty="0" err="1" smtClean="0"/>
              <a:t>vị</a:t>
            </a:r>
            <a:r>
              <a:rPr lang="en-US" sz="2000" dirty="0" smtClean="0"/>
              <a:t> </a:t>
            </a:r>
            <a:r>
              <a:rPr lang="en-US" sz="2000" dirty="0" err="1" smtClean="0"/>
              <a:t>trí</a:t>
            </a:r>
            <a:r>
              <a:rPr lang="en-US" sz="2000" dirty="0" smtClean="0"/>
              <a:t> A </a:t>
            </a:r>
            <a:r>
              <a:rPr lang="en-US" sz="2000" dirty="0" err="1" smtClean="0"/>
              <a:t>đến</a:t>
            </a:r>
            <a:r>
              <a:rPr lang="en-US" sz="2000" dirty="0" smtClean="0"/>
              <a:t> </a:t>
            </a:r>
            <a:r>
              <a:rPr lang="en-US" sz="2000" dirty="0" err="1" smtClean="0"/>
              <a:t>vị</a:t>
            </a:r>
            <a:r>
              <a:rPr lang="en-US" sz="2000" dirty="0" smtClean="0"/>
              <a:t> </a:t>
            </a:r>
            <a:r>
              <a:rPr lang="en-US" sz="2000" dirty="0" err="1" smtClean="0"/>
              <a:t>trí</a:t>
            </a:r>
            <a:r>
              <a:rPr lang="en-US" sz="2000" dirty="0" smtClean="0"/>
              <a:t> B </a:t>
            </a:r>
            <a:r>
              <a:rPr lang="en-US" sz="2000" dirty="0" err="1" smtClean="0"/>
              <a:t>hết</a:t>
            </a:r>
            <a:r>
              <a:rPr lang="en-US" sz="2000" dirty="0" smtClean="0"/>
              <a:t> 2 </a:t>
            </a:r>
            <a:r>
              <a:rPr lang="en-US" sz="2000" dirty="0" err="1" smtClean="0"/>
              <a:t>giờ</a:t>
            </a:r>
            <a:r>
              <a:rPr lang="en-US" sz="2000" dirty="0" smtClean="0"/>
              <a:t>. </a:t>
            </a:r>
          </a:p>
          <a:p>
            <a:pPr algn="just">
              <a:lnSpc>
                <a:spcPct val="150000"/>
              </a:lnSpc>
            </a:pPr>
            <a:r>
              <a:rPr lang="en-US" sz="2000" dirty="0" err="1" smtClean="0"/>
              <a:t>Hỏi</a:t>
            </a:r>
            <a:r>
              <a:rPr lang="en-US" sz="2000" dirty="0" smtClean="0"/>
              <a:t> </a:t>
            </a:r>
            <a:r>
              <a:rPr lang="en-US" sz="2000" dirty="0" err="1" smtClean="0"/>
              <a:t>sau</a:t>
            </a:r>
            <a:r>
              <a:rPr lang="en-US" sz="2000" dirty="0" smtClean="0"/>
              <a:t> </a:t>
            </a:r>
            <a:r>
              <a:rPr lang="en-US" sz="2000" dirty="0" err="1" smtClean="0"/>
              <a:t>khi</a:t>
            </a:r>
            <a:r>
              <a:rPr lang="en-US" sz="2000" dirty="0" smtClean="0"/>
              <a:t> </a:t>
            </a:r>
            <a:r>
              <a:rPr lang="en-US" sz="2000" dirty="0" err="1" smtClean="0"/>
              <a:t>chạy</a:t>
            </a:r>
            <a:r>
              <a:rPr lang="en-US" sz="2000" dirty="0" smtClean="0"/>
              <a:t> </a:t>
            </a:r>
            <a:r>
              <a:rPr lang="en-US" sz="2000" dirty="0" err="1" smtClean="0"/>
              <a:t>được</a:t>
            </a:r>
            <a:r>
              <a:rPr lang="en-US" sz="2000" dirty="0" smtClean="0"/>
              <a:t> 1 </a:t>
            </a:r>
            <a:r>
              <a:rPr lang="en-US" sz="2000" dirty="0" err="1" smtClean="0"/>
              <a:t>giờ</a:t>
            </a:r>
            <a:r>
              <a:rPr lang="en-US" sz="2000" dirty="0" smtClean="0"/>
              <a:t>, </a:t>
            </a:r>
            <a:r>
              <a:rPr lang="en-US" sz="2000" dirty="0" err="1" smtClean="0"/>
              <a:t>xe</a:t>
            </a:r>
            <a:r>
              <a:rPr lang="en-US" sz="2000" dirty="0" smtClean="0"/>
              <a:t> </a:t>
            </a:r>
            <a:r>
              <a:rPr lang="en-US" sz="2000" dirty="0" err="1" smtClean="0"/>
              <a:t>rời</a:t>
            </a:r>
            <a:r>
              <a:rPr lang="en-US" sz="2000" dirty="0" smtClean="0"/>
              <a:t> </a:t>
            </a:r>
            <a:r>
              <a:rPr lang="en-US" sz="2000" dirty="0" err="1" smtClean="0"/>
              <a:t>vị</a:t>
            </a:r>
            <a:r>
              <a:rPr lang="en-US" sz="2000" dirty="0" smtClean="0"/>
              <a:t> </a:t>
            </a:r>
            <a:r>
              <a:rPr lang="en-US" sz="2000" dirty="0" err="1" smtClean="0"/>
              <a:t>trí</a:t>
            </a:r>
            <a:r>
              <a:rPr lang="en-US" sz="2000" dirty="0" smtClean="0"/>
              <a:t> A </a:t>
            </a:r>
            <a:r>
              <a:rPr lang="en-US" sz="2000" dirty="0" err="1" smtClean="0"/>
              <a:t>bao</a:t>
            </a:r>
            <a:r>
              <a:rPr lang="en-US" sz="2000" dirty="0" smtClean="0"/>
              <a:t> </a:t>
            </a:r>
            <a:r>
              <a:rPr lang="en-US" sz="2000" dirty="0" err="1" smtClean="0"/>
              <a:t>nhiêu</a:t>
            </a:r>
            <a:r>
              <a:rPr lang="en-US" sz="2000" dirty="0" smtClean="0"/>
              <a:t> km, </a:t>
            </a:r>
            <a:r>
              <a:rPr lang="en-US" sz="2000" dirty="0" err="1" smtClean="0"/>
              <a:t>còn</a:t>
            </a:r>
            <a:r>
              <a:rPr lang="en-US" sz="2000" dirty="0" smtClean="0"/>
              <a:t> </a:t>
            </a:r>
            <a:r>
              <a:rPr lang="en-US" sz="2000" dirty="0" err="1" smtClean="0"/>
              <a:t>cách</a:t>
            </a:r>
            <a:r>
              <a:rPr lang="en-US" sz="2000" dirty="0" smtClean="0"/>
              <a:t> </a:t>
            </a:r>
            <a:r>
              <a:rPr lang="en-US" sz="2000" dirty="0" err="1" smtClean="0"/>
              <a:t>vị</a:t>
            </a:r>
            <a:r>
              <a:rPr lang="en-US" sz="2000" dirty="0" smtClean="0"/>
              <a:t> </a:t>
            </a:r>
            <a:r>
              <a:rPr lang="en-US" sz="2000" dirty="0" err="1" smtClean="0"/>
              <a:t>trí</a:t>
            </a:r>
            <a:r>
              <a:rPr lang="en-US" sz="2000" dirty="0" smtClean="0"/>
              <a:t> B </a:t>
            </a:r>
            <a:r>
              <a:rPr lang="en-US" sz="2000" dirty="0" err="1" smtClean="0"/>
              <a:t>bao</a:t>
            </a:r>
            <a:r>
              <a:rPr lang="en-US" sz="2000" dirty="0" smtClean="0"/>
              <a:t> </a:t>
            </a:r>
            <a:r>
              <a:rPr lang="en-US" sz="2000" dirty="0" err="1" smtClean="0"/>
              <a:t>nhiêu</a:t>
            </a:r>
            <a:r>
              <a:rPr lang="en-US" sz="2000" dirty="0" smtClean="0"/>
              <a:t> km?</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11" y="2891273"/>
            <a:ext cx="3814252" cy="1334988"/>
          </a:xfrm>
          <a:prstGeom prst="rect">
            <a:avLst/>
          </a:prstGeom>
        </p:spPr>
      </p:pic>
      <p:sp>
        <p:nvSpPr>
          <p:cNvPr id="6" name="Rectangle 5"/>
          <p:cNvSpPr/>
          <p:nvPr/>
        </p:nvSpPr>
        <p:spPr>
          <a:xfrm>
            <a:off x="4455163" y="2444029"/>
            <a:ext cx="3815375" cy="1881990"/>
          </a:xfrm>
          <a:prstGeom prst="rect">
            <a:avLst/>
          </a:prstGeom>
        </p:spPr>
        <p:txBody>
          <a:bodyPr wrap="square">
            <a:spAutoFit/>
          </a:bodyPr>
          <a:lstStyle/>
          <a:p>
            <a:pPr algn="ctr">
              <a:lnSpc>
                <a:spcPct val="150000"/>
              </a:lnSpc>
            </a:pPr>
            <a:r>
              <a:rPr lang="en-US" sz="2000" b="1" dirty="0" err="1" smtClean="0">
                <a:solidFill>
                  <a:srgbClr val="C00000"/>
                </a:solidFill>
              </a:rPr>
              <a:t>Giải</a:t>
            </a:r>
            <a:endParaRPr lang="en-US" sz="2000" b="1" dirty="0" smtClean="0">
              <a:solidFill>
                <a:srgbClr val="C00000"/>
              </a:solidFill>
            </a:endParaRPr>
          </a:p>
          <a:p>
            <a:pPr algn="just">
              <a:lnSpc>
                <a:spcPct val="150000"/>
              </a:lnSpc>
            </a:pPr>
            <a:r>
              <a:rPr lang="vi-VN" sz="2000" dirty="0" smtClean="0"/>
              <a:t>Sau </a:t>
            </a:r>
            <a:r>
              <a:rPr lang="vi-VN" sz="2000" dirty="0"/>
              <a:t>khi chạy được 1 </a:t>
            </a:r>
            <a:r>
              <a:rPr lang="vi-VN" sz="2000" dirty="0" smtClean="0"/>
              <a:t>giờ</a:t>
            </a:r>
            <a:r>
              <a:rPr lang="en-US" sz="2000" dirty="0" smtClean="0"/>
              <a:t>, </a:t>
            </a:r>
            <a:r>
              <a:rPr lang="vi-VN" sz="2000" dirty="0" smtClean="0"/>
              <a:t>xe </a:t>
            </a:r>
            <a:r>
              <a:rPr lang="vi-VN" sz="2000" dirty="0"/>
              <a:t>rời xa vị trí </a:t>
            </a:r>
            <a:r>
              <a:rPr lang="vi-VN" sz="2000" dirty="0" smtClean="0"/>
              <a:t>A: </a:t>
            </a:r>
            <a:r>
              <a:rPr lang="vi-VN" sz="2000" dirty="0"/>
              <a:t>1/2.100 = 50 km</a:t>
            </a:r>
          </a:p>
          <a:p>
            <a:pPr algn="just">
              <a:lnSpc>
                <a:spcPct val="150000"/>
              </a:lnSpc>
            </a:pPr>
            <a:r>
              <a:rPr lang="vi-VN" sz="2000" dirty="0"/>
              <a:t>Cách vị trí B : </a:t>
            </a:r>
            <a:r>
              <a:rPr lang="vi-VN" sz="2000" dirty="0" smtClean="0"/>
              <a:t>100</a:t>
            </a:r>
            <a:r>
              <a:rPr lang="en-US" sz="2000" dirty="0" smtClean="0"/>
              <a:t> </a:t>
            </a:r>
            <a:r>
              <a:rPr lang="vi-VN" sz="2000" dirty="0" smtClean="0"/>
              <a:t>-</a:t>
            </a:r>
            <a:r>
              <a:rPr lang="en-US" sz="2000" dirty="0" smtClean="0"/>
              <a:t> </a:t>
            </a:r>
            <a:r>
              <a:rPr lang="vi-VN" sz="2000" dirty="0" smtClean="0"/>
              <a:t>50</a:t>
            </a:r>
            <a:r>
              <a:rPr lang="en-US" sz="2000" dirty="0" smtClean="0"/>
              <a:t> </a:t>
            </a:r>
            <a:r>
              <a:rPr lang="vi-VN" sz="2000" dirty="0" smtClean="0"/>
              <a:t>=</a:t>
            </a:r>
            <a:r>
              <a:rPr lang="en-US" sz="2000" dirty="0" smtClean="0"/>
              <a:t> </a:t>
            </a:r>
            <a:r>
              <a:rPr lang="vi-VN" sz="2000" dirty="0" smtClean="0"/>
              <a:t>50 </a:t>
            </a:r>
            <a:r>
              <a:rPr lang="vi-VN" sz="2000" dirty="0"/>
              <a:t>km.</a:t>
            </a:r>
          </a:p>
        </p:txBody>
      </p:sp>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left)">
                                      <p:cBhvr>
                                        <p:cTn id="19" dur="500"/>
                                        <p:tgtEl>
                                          <p:spTgt spid="23">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500"/>
                                        <p:tgtEl>
                                          <p:spTgt spid="23">
                                            <p:txEl>
                                              <p:pRg st="1" end="1"/>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750"/>
                                        <p:tgtEl>
                                          <p:spTgt spid="6"/>
                                        </p:tgtEl>
                                      </p:cBhvr>
                                    </p:animEffect>
                                    <p:anim calcmode="lin" valueType="num">
                                      <p:cBhvr>
                                        <p:cTn id="31" dur="750" fill="hold"/>
                                        <p:tgtEl>
                                          <p:spTgt spid="6"/>
                                        </p:tgtEl>
                                        <p:attrNameLst>
                                          <p:attrName>ppt_x</p:attrName>
                                        </p:attrNameLst>
                                      </p:cBhvr>
                                      <p:tavLst>
                                        <p:tav tm="0">
                                          <p:val>
                                            <p:strVal val="#ppt_x"/>
                                          </p:val>
                                        </p:tav>
                                        <p:tav tm="100000">
                                          <p:val>
                                            <p:strVal val="#ppt_x"/>
                                          </p:val>
                                        </p:tav>
                                      </p:tavLst>
                                    </p:anim>
                                    <p:anim calcmode="lin" valueType="num">
                                      <p:cBhvr>
                                        <p:cTn id="32" dur="675" decel="100000" fill="hold"/>
                                        <p:tgtEl>
                                          <p:spTgt spid="6"/>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089529" y="654585"/>
            <a:ext cx="5441896"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843484" y="359617"/>
            <a:ext cx="1771661" cy="1223703"/>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23428" cy="444812"/>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1391256">
            <a:off x="943295" y="682682"/>
            <a:ext cx="1565874" cy="998803"/>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dirty="0" smtClean="0">
                <a:latin typeface="+mn-lt"/>
                <a:ea typeface="Delius"/>
                <a:cs typeface="Delius"/>
                <a:sym typeface="Delius"/>
              </a:rPr>
              <a:t>NHẬN XÉT</a:t>
            </a:r>
            <a:endParaRPr sz="2000" b="1" dirty="0">
              <a:latin typeface="+mn-lt"/>
              <a:ea typeface="Delius"/>
              <a:cs typeface="Delius"/>
              <a:sym typeface="Delius"/>
            </a:endParaRPr>
          </a:p>
        </p:txBody>
      </p:sp>
      <p:sp>
        <p:nvSpPr>
          <p:cNvPr id="1062" name="Google Shape;1062;p43"/>
          <p:cNvSpPr/>
          <p:nvPr/>
        </p:nvSpPr>
        <p:spPr>
          <a:xfrm>
            <a:off x="1147430" y="1246831"/>
            <a:ext cx="1191803" cy="71191"/>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mc:Choice xmlns:a14="http://schemas.microsoft.com/office/drawing/2010/main" Requires="a14">
          <p:sp>
            <p:nvSpPr>
              <p:cNvPr id="4" name="TextBox 3"/>
              <p:cNvSpPr txBox="1"/>
              <p:nvPr/>
            </p:nvSpPr>
            <p:spPr>
              <a:xfrm>
                <a:off x="3565134" y="1333155"/>
                <a:ext cx="4716672" cy="2736647"/>
              </a:xfrm>
              <a:prstGeom prst="rect">
                <a:avLst/>
              </a:prstGeom>
              <a:noFill/>
            </p:spPr>
            <p:txBody>
              <a:bodyPr wrap="square" rtlCol="0">
                <a:spAutoFit/>
              </a:bodyPr>
              <a:lstStyle/>
              <a:p>
                <a:pPr algn="just">
                  <a:lnSpc>
                    <a:spcPct val="150000"/>
                  </a:lnSpc>
                </a:pPr>
                <a:r>
                  <a:rPr lang="en-US" sz="2000" dirty="0" smtClean="0"/>
                  <a:t>Nếu </a:t>
                </a:r>
                <a:r>
                  <a:rPr lang="en-US" sz="2000" dirty="0" err="1" smtClean="0"/>
                  <a:t>điểm</a:t>
                </a:r>
                <a:r>
                  <a:rPr lang="en-US" sz="2000" dirty="0" smtClean="0"/>
                  <a:t> I </a:t>
                </a:r>
                <a:r>
                  <a:rPr lang="en-US" sz="2000" dirty="0" err="1" smtClean="0"/>
                  <a:t>nằm</a:t>
                </a:r>
                <a:r>
                  <a:rPr lang="en-US" sz="2000" dirty="0" smtClean="0"/>
                  <a:t> </a:t>
                </a:r>
                <a:r>
                  <a:rPr lang="en-US" sz="2000" dirty="0" err="1" smtClean="0"/>
                  <a:t>giữa</a:t>
                </a:r>
                <a:r>
                  <a:rPr lang="en-US" sz="2000" dirty="0" smtClean="0"/>
                  <a:t> </a:t>
                </a:r>
                <a:r>
                  <a:rPr lang="en-US" sz="2000" dirty="0" err="1" smtClean="0"/>
                  <a:t>hai</a:t>
                </a:r>
                <a:r>
                  <a:rPr lang="en-US" sz="2000" dirty="0" smtClean="0"/>
                  <a:t> </a:t>
                </a:r>
                <a:r>
                  <a:rPr lang="en-US" sz="2000" dirty="0" err="1" smtClean="0"/>
                  <a:t>điểm</a:t>
                </a:r>
                <a:r>
                  <a:rPr lang="en-US" sz="2000" dirty="0" smtClean="0"/>
                  <a:t> A </a:t>
                </a:r>
                <a:r>
                  <a:rPr lang="en-US" sz="2000" dirty="0" err="1" smtClean="0"/>
                  <a:t>và</a:t>
                </a:r>
                <a:r>
                  <a:rPr lang="en-US" sz="2000" dirty="0" smtClean="0"/>
                  <a:t> B </a:t>
                </a:r>
                <a:r>
                  <a:rPr lang="en-US" sz="2000" dirty="0" err="1" smtClean="0"/>
                  <a:t>sao</a:t>
                </a:r>
                <a:r>
                  <a:rPr lang="en-US" sz="2000" dirty="0" smtClean="0"/>
                  <a:t> </a:t>
                </a:r>
                <a:r>
                  <a:rPr lang="en-US" sz="2000" dirty="0" err="1" smtClean="0"/>
                  <a:t>cho</a:t>
                </a:r>
                <a:r>
                  <a:rPr lang="en-US" sz="2000" dirty="0" smtClean="0"/>
                  <a:t> IA = IB (H.8.38) </a:t>
                </a:r>
                <a:r>
                  <a:rPr lang="en-US" sz="2000" dirty="0" err="1" smtClean="0"/>
                  <a:t>thì</a:t>
                </a:r>
                <a:r>
                  <a:rPr lang="en-US" sz="2000" dirty="0" smtClean="0"/>
                  <a:t> </a:t>
                </a:r>
                <a:r>
                  <a:rPr lang="en-US" sz="2000" dirty="0" err="1" smtClean="0"/>
                  <a:t>điểm</a:t>
                </a:r>
                <a:r>
                  <a:rPr lang="en-US" sz="2000" dirty="0" smtClean="0"/>
                  <a:t> I </a:t>
                </a:r>
                <a:r>
                  <a:rPr lang="en-US" sz="2000" dirty="0" err="1" smtClean="0"/>
                  <a:t>được</a:t>
                </a:r>
                <a:r>
                  <a:rPr lang="en-US" sz="2000" dirty="0" smtClean="0"/>
                  <a:t> </a:t>
                </a:r>
                <a:r>
                  <a:rPr lang="en-US" sz="2000" dirty="0" err="1" smtClean="0"/>
                  <a:t>gọi</a:t>
                </a:r>
                <a:r>
                  <a:rPr lang="en-US" sz="2000" dirty="0" smtClean="0"/>
                  <a:t> </a:t>
                </a:r>
                <a:r>
                  <a:rPr lang="en-US" sz="2000" dirty="0" err="1" smtClean="0"/>
                  <a:t>là</a:t>
                </a:r>
                <a:r>
                  <a:rPr lang="en-US" sz="2000" dirty="0" smtClean="0"/>
                  <a:t> </a:t>
                </a:r>
                <a:r>
                  <a:rPr lang="en-US" sz="2000" dirty="0" err="1" smtClean="0">
                    <a:solidFill>
                      <a:srgbClr val="C00000"/>
                    </a:solidFill>
                  </a:rPr>
                  <a:t>trung</a:t>
                </a:r>
                <a:r>
                  <a:rPr lang="en-US" sz="2000" dirty="0" smtClean="0">
                    <a:solidFill>
                      <a:srgbClr val="C00000"/>
                    </a:solidFill>
                  </a:rPr>
                  <a:t> </a:t>
                </a:r>
                <a:r>
                  <a:rPr lang="en-US" sz="2000" dirty="0" err="1" smtClean="0">
                    <a:solidFill>
                      <a:srgbClr val="C00000"/>
                    </a:solidFill>
                  </a:rPr>
                  <a:t>điểm</a:t>
                </a:r>
                <a:r>
                  <a:rPr lang="en-US" sz="2000" dirty="0" smtClean="0">
                    <a:solidFill>
                      <a:srgbClr val="C00000"/>
                    </a:solidFill>
                  </a:rPr>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p>
              <a:p>
                <a:pPr algn="just">
                  <a:lnSpc>
                    <a:spcPct val="150000"/>
                  </a:lnSpc>
                </a:pPr>
                <a:r>
                  <a:rPr lang="en-US" sz="2000" dirty="0" err="1" smtClean="0"/>
                  <a:t>Khi</a:t>
                </a:r>
                <a:r>
                  <a:rPr lang="en-US" sz="2000" dirty="0" smtClean="0"/>
                  <a:t> </a:t>
                </a:r>
                <a:r>
                  <a:rPr lang="en-US" sz="2000" dirty="0" err="1" smtClean="0"/>
                  <a:t>đó</a:t>
                </a:r>
                <a:r>
                  <a:rPr lang="en-US" sz="2000" dirty="0" smtClean="0"/>
                  <a:t> ta </a:t>
                </a:r>
                <a:r>
                  <a:rPr lang="en-US" sz="2000" dirty="0" err="1" smtClean="0"/>
                  <a:t>có</a:t>
                </a:r>
                <a:r>
                  <a:rPr lang="en-US" sz="2000" dirty="0" smtClean="0"/>
                  <a:t>:</a:t>
                </a:r>
              </a:p>
              <a:p>
                <a:pPr algn="ctr">
                  <a:lnSpc>
                    <a:spcPct val="150000"/>
                  </a:lnSpc>
                </a:pPr>
                <a:r>
                  <a:rPr lang="en-US" sz="2000" i="1" dirty="0" smtClean="0">
                    <a:latin typeface="+mn-lt"/>
                  </a:rPr>
                  <a:t>IA = IB = </a:t>
                </a:r>
                <a14:m>
                  <m:oMath xmlns:m="http://schemas.openxmlformats.org/officeDocument/2006/math">
                    <m:f>
                      <m:fPr>
                        <m:ctrlPr>
                          <a:rPr lang="en-US" sz="2400" i="1" smtClean="0">
                            <a:latin typeface="+mn-lt"/>
                          </a:rPr>
                        </m:ctrlPr>
                      </m:fPr>
                      <m:num>
                        <m:r>
                          <a:rPr lang="en-US" sz="2400" b="0" i="1" smtClean="0">
                            <a:latin typeface="+mn-lt"/>
                          </a:rPr>
                          <m:t>𝐴𝐵</m:t>
                        </m:r>
                      </m:num>
                      <m:den>
                        <m:r>
                          <a:rPr lang="en-US" sz="2400" b="0" i="1" smtClean="0">
                            <a:latin typeface="+mn-lt"/>
                          </a:rPr>
                          <m:t>2</m:t>
                        </m:r>
                      </m:den>
                    </m:f>
                  </m:oMath>
                </a14:m>
                <a:endParaRPr lang="en-US" sz="2400" i="1" dirty="0">
                  <a:latin typeface="+mn-lt"/>
                </a:endParaRPr>
              </a:p>
            </p:txBody>
          </p:sp>
        </mc:Choice>
        <mc:Fallback>
          <p:sp>
            <p:nvSpPr>
              <p:cNvPr id="4" name="TextBox 3"/>
              <p:cNvSpPr txBox="1">
                <a:spLocks noRot="1" noChangeAspect="1" noMove="1" noResize="1" noEditPoints="1" noAdjustHandles="1" noChangeArrowheads="1" noChangeShapeType="1" noTextEdit="1"/>
              </p:cNvSpPr>
              <p:nvPr/>
            </p:nvSpPr>
            <p:spPr>
              <a:xfrm>
                <a:off x="3565134" y="1333155"/>
                <a:ext cx="4716672" cy="2736647"/>
              </a:xfrm>
              <a:prstGeom prst="rect">
                <a:avLst/>
              </a:prstGeom>
              <a:blipFill rotWithShape="0">
                <a:blip r:embed="rId3"/>
                <a:stretch>
                  <a:fillRect l="-1421" r="-1163"/>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66" y="2434122"/>
            <a:ext cx="2269002" cy="91165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6"/>
                                        </p:tgtEl>
                                        <p:attrNameLst>
                                          <p:attrName>style.visibility</p:attrName>
                                        </p:attrNameLst>
                                      </p:cBhvr>
                                      <p:to>
                                        <p:strVal val="visible"/>
                                      </p:to>
                                    </p:set>
                                    <p:animEffect transition="in" filter="fade">
                                      <p:cBhvr>
                                        <p:cTn id="7" dur="500"/>
                                        <p:tgtEl>
                                          <p:spTgt spid="10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1"/>
                                        </p:tgtEl>
                                        <p:attrNameLst>
                                          <p:attrName>style.visibility</p:attrName>
                                        </p:attrNameLst>
                                      </p:cBhvr>
                                      <p:to>
                                        <p:strVal val="visible"/>
                                      </p:to>
                                    </p:set>
                                    <p:animEffect transition="in" filter="fade">
                                      <p:cBhvr>
                                        <p:cTn id="10" dur="500"/>
                                        <p:tgtEl>
                                          <p:spTgt spid="10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62"/>
                                        </p:tgtEl>
                                        <p:attrNameLst>
                                          <p:attrName>style.visibility</p:attrName>
                                        </p:attrNameLst>
                                      </p:cBhvr>
                                      <p:to>
                                        <p:strVal val="visible"/>
                                      </p:to>
                                    </p:set>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strips(downRight)">
                                      <p:cBhvr>
                                        <p:cTn id="18" dur="500"/>
                                        <p:tgtEl>
                                          <p:spTgt spid="4">
                                            <p:txEl>
                                              <p:pRg st="0" end="0"/>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strips(downRight)">
                                      <p:cBhvr>
                                        <p:cTn id="21" dur="500"/>
                                        <p:tgtEl>
                                          <p:spTgt spid="4">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44" y="441575"/>
            <a:ext cx="712342" cy="712342"/>
          </a:xfrm>
          <a:prstGeom prst="rect">
            <a:avLst/>
          </a:prstGeom>
        </p:spPr>
      </p:pic>
      <p:sp>
        <p:nvSpPr>
          <p:cNvPr id="5" name="TextBox 4"/>
          <p:cNvSpPr txBox="1"/>
          <p:nvPr/>
        </p:nvSpPr>
        <p:spPr>
          <a:xfrm>
            <a:off x="1397286" y="753807"/>
            <a:ext cx="1602769" cy="400110"/>
          </a:xfrm>
          <a:prstGeom prst="rect">
            <a:avLst/>
          </a:prstGeom>
          <a:noFill/>
        </p:spPr>
        <p:txBody>
          <a:bodyPr wrap="square" rtlCol="0">
            <a:spAutoFit/>
          </a:bodyPr>
          <a:lstStyle/>
          <a:p>
            <a:r>
              <a:rPr lang="en-US" sz="2000" b="1" dirty="0" err="1" smtClean="0"/>
              <a:t>Câu</a:t>
            </a:r>
            <a:r>
              <a:rPr lang="en-US" sz="2000" b="1" dirty="0" smtClean="0"/>
              <a:t> </a:t>
            </a:r>
            <a:r>
              <a:rPr lang="en-US" sz="2000" b="1" dirty="0" err="1" smtClean="0"/>
              <a:t>hỏi</a:t>
            </a:r>
            <a:r>
              <a:rPr lang="en-US" sz="2000" b="1" dirty="0" smtClean="0"/>
              <a:t> 1:</a:t>
            </a:r>
            <a:endParaRPr lang="en-US" sz="2000" b="1" dirty="0"/>
          </a:p>
        </p:txBody>
      </p:sp>
      <p:sp>
        <p:nvSpPr>
          <p:cNvPr id="6" name="TextBox 5"/>
          <p:cNvSpPr txBox="1"/>
          <p:nvPr/>
        </p:nvSpPr>
        <p:spPr>
          <a:xfrm>
            <a:off x="684944" y="1335640"/>
            <a:ext cx="3599380" cy="2862322"/>
          </a:xfrm>
          <a:prstGeom prst="rect">
            <a:avLst/>
          </a:prstGeom>
          <a:noFill/>
        </p:spPr>
        <p:txBody>
          <a:bodyPr wrap="square" rtlCol="0">
            <a:spAutoFit/>
          </a:bodyPr>
          <a:lstStyle/>
          <a:p>
            <a:pPr algn="just">
              <a:lnSpc>
                <a:spcPct val="150000"/>
              </a:lnSpc>
            </a:pPr>
            <a:r>
              <a:rPr lang="en-US" sz="2000" dirty="0" err="1" smtClean="0"/>
              <a:t>Dùng</a:t>
            </a:r>
            <a:r>
              <a:rPr lang="en-US" sz="2000" dirty="0" smtClean="0"/>
              <a:t> </a:t>
            </a:r>
            <a:r>
              <a:rPr lang="en-US" sz="2000" dirty="0" err="1" smtClean="0"/>
              <a:t>thước</a:t>
            </a:r>
            <a:r>
              <a:rPr lang="en-US" sz="2000" dirty="0" smtClean="0"/>
              <a:t> </a:t>
            </a:r>
            <a:r>
              <a:rPr lang="en-US" sz="2000" dirty="0" err="1" smtClean="0"/>
              <a:t>thẳng</a:t>
            </a:r>
            <a:r>
              <a:rPr lang="en-US" sz="2000" dirty="0" smtClean="0"/>
              <a:t> </a:t>
            </a:r>
            <a:r>
              <a:rPr lang="en-US" sz="2000" dirty="0" err="1" smtClean="0"/>
              <a:t>có</a:t>
            </a:r>
            <a:r>
              <a:rPr lang="en-US" sz="2000" dirty="0" smtClean="0"/>
              <a:t> </a:t>
            </a:r>
            <a:r>
              <a:rPr lang="en-US" sz="2000" dirty="0" err="1" smtClean="0"/>
              <a:t>vạch</a:t>
            </a:r>
            <a:r>
              <a:rPr lang="en-US" sz="2000" dirty="0" smtClean="0"/>
              <a:t> chia, </a:t>
            </a:r>
            <a:r>
              <a:rPr lang="en-US" sz="2000" dirty="0" err="1" smtClean="0"/>
              <a:t>em</a:t>
            </a:r>
            <a:r>
              <a:rPr lang="en-US" sz="2000" dirty="0" smtClean="0"/>
              <a:t> </a:t>
            </a:r>
            <a:r>
              <a:rPr lang="en-US" sz="2000" dirty="0" err="1" smtClean="0"/>
              <a:t>hãy</a:t>
            </a:r>
            <a:r>
              <a:rPr lang="en-US" sz="2000" dirty="0" smtClean="0"/>
              <a:t> </a:t>
            </a:r>
            <a:r>
              <a:rPr lang="en-US" sz="2000" dirty="0" err="1" smtClean="0"/>
              <a:t>kiểm</a:t>
            </a:r>
            <a:r>
              <a:rPr lang="en-US" sz="2000" dirty="0" smtClean="0"/>
              <a:t> </a:t>
            </a:r>
            <a:r>
              <a:rPr lang="en-US" sz="2000" dirty="0" err="1" smtClean="0"/>
              <a:t>tra</a:t>
            </a:r>
            <a:r>
              <a:rPr lang="en-US" sz="2000" dirty="0" smtClean="0"/>
              <a:t> </a:t>
            </a:r>
            <a:r>
              <a:rPr lang="en-US" sz="2000" dirty="0" err="1" smtClean="0"/>
              <a:t>xem</a:t>
            </a:r>
            <a:r>
              <a:rPr lang="en-US" sz="2000" dirty="0" smtClean="0"/>
              <a:t> </a:t>
            </a:r>
            <a:r>
              <a:rPr lang="en-US" sz="2000" dirty="0" err="1" smtClean="0"/>
              <a:t>các</a:t>
            </a:r>
            <a:r>
              <a:rPr lang="en-US" sz="2000" dirty="0" smtClean="0"/>
              <a:t> </a:t>
            </a:r>
            <a:r>
              <a:rPr lang="en-US" sz="2000" dirty="0" err="1" smtClean="0"/>
              <a:t>điểm</a:t>
            </a:r>
            <a:r>
              <a:rPr lang="en-US" sz="2000" dirty="0" smtClean="0"/>
              <a:t> I, J, K </a:t>
            </a:r>
            <a:r>
              <a:rPr lang="en-US" sz="2000" dirty="0" err="1" smtClean="0"/>
              <a:t>trong</a:t>
            </a:r>
            <a:r>
              <a:rPr lang="en-US" sz="2000" dirty="0" smtClean="0"/>
              <a:t> </a:t>
            </a:r>
            <a:r>
              <a:rPr lang="en-US" sz="2000" dirty="0" err="1" smtClean="0"/>
              <a:t>Hình</a:t>
            </a:r>
            <a:r>
              <a:rPr lang="en-US" sz="2000" dirty="0" smtClean="0"/>
              <a:t> 8.39 </a:t>
            </a:r>
            <a:r>
              <a:rPr lang="en-US" sz="2000" dirty="0" err="1" smtClean="0"/>
              <a:t>có</a:t>
            </a:r>
            <a:r>
              <a:rPr lang="en-US" sz="2000" dirty="0" smtClean="0"/>
              <a:t> </a:t>
            </a:r>
            <a:r>
              <a:rPr lang="en-US" sz="2000" dirty="0" err="1" smtClean="0"/>
              <a:t>lần</a:t>
            </a:r>
            <a:r>
              <a:rPr lang="en-US" sz="2000" dirty="0" smtClean="0"/>
              <a:t> </a:t>
            </a:r>
            <a:r>
              <a:rPr lang="en-US" sz="2000" dirty="0" err="1" smtClean="0"/>
              <a:t>lượt</a:t>
            </a:r>
            <a:r>
              <a:rPr lang="en-US" sz="2000" dirty="0" smtClean="0"/>
              <a:t> </a:t>
            </a:r>
            <a:r>
              <a:rPr lang="en-US" sz="2000" dirty="0" err="1" smtClean="0"/>
              <a:t>là</a:t>
            </a:r>
            <a:r>
              <a:rPr lang="en-US" sz="2000" dirty="0" smtClean="0"/>
              <a:t> </a:t>
            </a:r>
            <a:r>
              <a:rPr lang="en-US" sz="2000" dirty="0" err="1" smtClean="0"/>
              <a:t>trung</a:t>
            </a:r>
            <a:r>
              <a:rPr lang="en-US" sz="2000" dirty="0" smtClean="0"/>
              <a:t> </a:t>
            </a:r>
            <a:r>
              <a:rPr lang="en-US" sz="2000" dirty="0" err="1" smtClean="0"/>
              <a:t>điểm</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đoạn</a:t>
            </a:r>
            <a:r>
              <a:rPr lang="en-US" sz="2000" dirty="0" smtClean="0"/>
              <a:t> </a:t>
            </a:r>
            <a:r>
              <a:rPr lang="en-US" sz="2000" dirty="0" err="1" smtClean="0"/>
              <a:t>thẳng</a:t>
            </a:r>
            <a:r>
              <a:rPr lang="en-US" sz="2000" dirty="0" smtClean="0"/>
              <a:t> AB, CD, EF hay </a:t>
            </a:r>
            <a:r>
              <a:rPr lang="en-US" sz="2000" dirty="0" err="1" smtClean="0"/>
              <a:t>không</a:t>
            </a:r>
            <a:r>
              <a:rPr lang="en-US" sz="2000" dirty="0" smtClean="0"/>
              <a:t>?</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307" y="573143"/>
            <a:ext cx="2723693" cy="1935959"/>
          </a:xfrm>
          <a:prstGeom prst="rect">
            <a:avLst/>
          </a:prstGeom>
        </p:spPr>
      </p:pic>
      <p:sp>
        <p:nvSpPr>
          <p:cNvPr id="8" name="Rounded Rectangular Callout 7"/>
          <p:cNvSpPr/>
          <p:nvPr/>
        </p:nvSpPr>
        <p:spPr>
          <a:xfrm>
            <a:off x="4956758" y="2650732"/>
            <a:ext cx="3570793" cy="1746607"/>
          </a:xfrm>
          <a:prstGeom prst="wedgeRoundRectCallout">
            <a:avLst>
              <a:gd name="adj1" fmla="val -56978"/>
              <a:gd name="adj2" fmla="val 22500"/>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900" dirty="0">
                <a:solidFill>
                  <a:schemeClr val="tx1"/>
                </a:solidFill>
              </a:rPr>
              <a:t>I </a:t>
            </a:r>
            <a:r>
              <a:rPr lang="en-US" sz="1900" dirty="0" err="1">
                <a:solidFill>
                  <a:schemeClr val="tx1"/>
                </a:solidFill>
              </a:rPr>
              <a:t>là</a:t>
            </a:r>
            <a:r>
              <a:rPr lang="en-US" sz="1900" dirty="0">
                <a:solidFill>
                  <a:schemeClr val="tx1"/>
                </a:solidFill>
              </a:rPr>
              <a:t> </a:t>
            </a:r>
            <a:r>
              <a:rPr lang="en-US" sz="1900" dirty="0" err="1">
                <a:solidFill>
                  <a:schemeClr val="tx1"/>
                </a:solidFill>
              </a:rPr>
              <a:t>trung</a:t>
            </a:r>
            <a:r>
              <a:rPr lang="en-US" sz="1900" dirty="0">
                <a:solidFill>
                  <a:schemeClr val="tx1"/>
                </a:solidFill>
              </a:rPr>
              <a:t> </a:t>
            </a:r>
            <a:r>
              <a:rPr lang="en-US" sz="1900" dirty="0" err="1">
                <a:solidFill>
                  <a:schemeClr val="tx1"/>
                </a:solidFill>
              </a:rPr>
              <a:t>điểm</a:t>
            </a:r>
            <a:r>
              <a:rPr lang="en-US" sz="1900" dirty="0">
                <a:solidFill>
                  <a:schemeClr val="tx1"/>
                </a:solidFill>
              </a:rPr>
              <a:t> </a:t>
            </a:r>
            <a:r>
              <a:rPr lang="en-US" sz="1900" dirty="0" err="1">
                <a:solidFill>
                  <a:schemeClr val="tx1"/>
                </a:solidFill>
              </a:rPr>
              <a:t>của</a:t>
            </a:r>
            <a:r>
              <a:rPr lang="en-US" sz="1900" dirty="0">
                <a:solidFill>
                  <a:schemeClr val="tx1"/>
                </a:solidFill>
              </a:rPr>
              <a:t> AB</a:t>
            </a:r>
          </a:p>
          <a:p>
            <a:pPr algn="just">
              <a:lnSpc>
                <a:spcPct val="150000"/>
              </a:lnSpc>
            </a:pPr>
            <a:r>
              <a:rPr lang="vi-VN" sz="1900" dirty="0">
                <a:solidFill>
                  <a:schemeClr val="tx1"/>
                </a:solidFill>
              </a:rPr>
              <a:t>J không là trung điểm của CD</a:t>
            </a:r>
            <a:endParaRPr lang="en-US" sz="1900" dirty="0">
              <a:solidFill>
                <a:schemeClr val="tx1"/>
              </a:solidFill>
            </a:endParaRPr>
          </a:p>
          <a:p>
            <a:pPr algn="just">
              <a:lnSpc>
                <a:spcPct val="150000"/>
              </a:lnSpc>
            </a:pPr>
            <a:r>
              <a:rPr lang="vi-VN" sz="1900" dirty="0">
                <a:solidFill>
                  <a:schemeClr val="tx1"/>
                </a:solidFill>
              </a:rPr>
              <a:t>K không là trung điểm của EF</a:t>
            </a:r>
            <a:endParaRPr lang="en-US" sz="19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strVal val="#ppt_h"/>
                                          </p:val>
                                        </p:tav>
                                        <p:tav tm="100000">
                                          <p:val>
                                            <p:strVal val="#ppt_h"/>
                                          </p:val>
                                        </p:tav>
                                      </p:tavLst>
                                    </p:anim>
                                  </p:childTnLst>
                                </p:cTn>
                              </p:par>
                              <p:par>
                                <p:cTn id="17" presetID="16" presetClass="entr" presetSubtype="37"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ectangle 4"/>
          <p:cNvSpPr/>
          <p:nvPr/>
        </p:nvSpPr>
        <p:spPr>
          <a:xfrm>
            <a:off x="4119937" y="297950"/>
            <a:ext cx="791110"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812002" y="498631"/>
            <a:ext cx="1109609" cy="585627"/>
          </a:xfrm>
          <a:prstGeom prst="wedgeRoundRectCallout">
            <a:avLst>
              <a:gd name="adj1" fmla="val -20833"/>
              <a:gd name="adj2" fmla="val 7478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B050"/>
                </a:solidFill>
              </a:rPr>
              <a:t>Ví</a:t>
            </a:r>
            <a:r>
              <a:rPr lang="en-US" sz="2000" b="1" dirty="0" smtClean="0">
                <a:solidFill>
                  <a:srgbClr val="00B050"/>
                </a:solidFill>
              </a:rPr>
              <a:t> </a:t>
            </a:r>
            <a:r>
              <a:rPr lang="en-US" sz="2000" b="1" dirty="0" err="1" smtClean="0">
                <a:solidFill>
                  <a:srgbClr val="00B050"/>
                </a:solidFill>
              </a:rPr>
              <a:t>dụ</a:t>
            </a:r>
            <a:endParaRPr lang="en-US" sz="2000" b="1" dirty="0">
              <a:solidFill>
                <a:srgbClr val="00B050"/>
              </a:solidFill>
            </a:endParaRPr>
          </a:p>
        </p:txBody>
      </p:sp>
      <p:cxnSp>
        <p:nvCxnSpPr>
          <p:cNvPr id="9" name="Straight Connector 8"/>
          <p:cNvCxnSpPr/>
          <p:nvPr/>
        </p:nvCxnSpPr>
        <p:spPr>
          <a:xfrm flipV="1">
            <a:off x="2732926" y="1315090"/>
            <a:ext cx="4140485" cy="1"/>
          </a:xfrm>
          <a:prstGeom prst="line">
            <a:avLst/>
          </a:prstGeom>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xmlns="" id="{242CFBD7-EAF3-4CD2-AB8F-420462532F1F}"/>
              </a:ext>
            </a:extLst>
          </p:cNvPr>
          <p:cNvSpPr txBox="1"/>
          <p:nvPr/>
        </p:nvSpPr>
        <p:spPr>
          <a:xfrm flipH="1">
            <a:off x="2579158" y="1084258"/>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242CFBD7-EAF3-4CD2-AB8F-420462532F1F}"/>
              </a:ext>
            </a:extLst>
          </p:cNvPr>
          <p:cNvSpPr txBox="1"/>
          <p:nvPr/>
        </p:nvSpPr>
        <p:spPr>
          <a:xfrm flipH="1">
            <a:off x="6678203" y="1084258"/>
            <a:ext cx="554114" cy="461665"/>
          </a:xfrm>
          <a:prstGeom prst="rect">
            <a:avLst/>
          </a:prstGeom>
          <a:solidFill>
            <a:sysClr val="window" lastClr="FFFFFF">
              <a:alpha val="2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US" sz="24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2214597" y="1084258"/>
            <a:ext cx="688369" cy="400110"/>
          </a:xfrm>
          <a:prstGeom prst="rect">
            <a:avLst/>
          </a:prstGeom>
          <a:noFill/>
        </p:spPr>
        <p:txBody>
          <a:bodyPr wrap="square" rtlCol="0">
            <a:spAutoFit/>
          </a:bodyPr>
          <a:lstStyle/>
          <a:p>
            <a:r>
              <a:rPr lang="en-US" sz="2000" dirty="0" smtClean="0"/>
              <a:t>A</a:t>
            </a:r>
            <a:endParaRPr lang="en-US" sz="2000" dirty="0"/>
          </a:p>
        </p:txBody>
      </p:sp>
      <p:sp>
        <p:nvSpPr>
          <p:cNvPr id="17" name="TextBox 16"/>
          <p:cNvSpPr txBox="1"/>
          <p:nvPr/>
        </p:nvSpPr>
        <p:spPr>
          <a:xfrm>
            <a:off x="6986083" y="1084258"/>
            <a:ext cx="688369" cy="400110"/>
          </a:xfrm>
          <a:prstGeom prst="rect">
            <a:avLst/>
          </a:prstGeom>
          <a:noFill/>
        </p:spPr>
        <p:txBody>
          <a:bodyPr wrap="square" rtlCol="0">
            <a:spAutoFit/>
          </a:bodyPr>
          <a:lstStyle/>
          <a:p>
            <a:r>
              <a:rPr lang="en-US" sz="2000" dirty="0"/>
              <a:t>B</a:t>
            </a:r>
            <a:endParaRPr lang="en-US" sz="2000" dirty="0"/>
          </a:p>
        </p:txBody>
      </p:sp>
      <p:sp>
        <p:nvSpPr>
          <p:cNvPr id="12" name="TextBox 11"/>
          <p:cNvSpPr txBox="1"/>
          <p:nvPr/>
        </p:nvSpPr>
        <p:spPr>
          <a:xfrm>
            <a:off x="2214597" y="568732"/>
            <a:ext cx="5208998" cy="400110"/>
          </a:xfrm>
          <a:prstGeom prst="rect">
            <a:avLst/>
          </a:prstGeom>
          <a:noFill/>
        </p:spPr>
        <p:txBody>
          <a:bodyPr wrap="square" rtlCol="0">
            <a:spAutoFit/>
          </a:bodyPr>
          <a:lstStyle/>
          <a:p>
            <a:r>
              <a:rPr lang="en-US" sz="2000" dirty="0" smtClean="0"/>
              <a:t>Cho </a:t>
            </a:r>
            <a:r>
              <a:rPr lang="en-US" sz="2000" dirty="0" err="1" smtClean="0"/>
              <a:t>đoạn</a:t>
            </a:r>
            <a:r>
              <a:rPr lang="en-US" sz="2000" dirty="0" smtClean="0"/>
              <a:t> </a:t>
            </a:r>
            <a:r>
              <a:rPr lang="en-US" sz="2000" dirty="0" err="1" smtClean="0"/>
              <a:t>thẳng</a:t>
            </a:r>
            <a:r>
              <a:rPr lang="en-US" sz="2000" i="1" dirty="0" smtClean="0"/>
              <a:t> AB </a:t>
            </a:r>
            <a:r>
              <a:rPr lang="en-US" sz="2000" dirty="0" err="1" smtClean="0"/>
              <a:t>dài</a:t>
            </a:r>
            <a:r>
              <a:rPr lang="en-US" sz="2000" dirty="0" smtClean="0"/>
              <a:t> 4 cm </a:t>
            </a:r>
            <a:r>
              <a:rPr lang="en-US" sz="2000" dirty="0" err="1" smtClean="0"/>
              <a:t>như</a:t>
            </a:r>
            <a:r>
              <a:rPr lang="en-US" sz="2000" dirty="0" smtClean="0"/>
              <a:t> </a:t>
            </a:r>
            <a:r>
              <a:rPr lang="en-US" sz="2000" dirty="0" err="1" smtClean="0"/>
              <a:t>Hình</a:t>
            </a:r>
            <a:r>
              <a:rPr lang="en-US" sz="2000" dirty="0" smtClean="0"/>
              <a:t> 8.40. </a:t>
            </a:r>
            <a:endParaRPr lang="en-US" sz="2000" dirty="0"/>
          </a:p>
        </p:txBody>
      </p:sp>
      <p:sp>
        <p:nvSpPr>
          <p:cNvPr id="15" name="TextBox 14"/>
          <p:cNvSpPr txBox="1"/>
          <p:nvPr/>
        </p:nvSpPr>
        <p:spPr>
          <a:xfrm>
            <a:off x="4033123" y="1545923"/>
            <a:ext cx="1571946" cy="369332"/>
          </a:xfrm>
          <a:prstGeom prst="rect">
            <a:avLst/>
          </a:prstGeom>
          <a:noFill/>
        </p:spPr>
        <p:txBody>
          <a:bodyPr wrap="square" rtlCol="0">
            <a:spAutoFit/>
          </a:bodyPr>
          <a:lstStyle/>
          <a:p>
            <a:pPr algn="ctr"/>
            <a:r>
              <a:rPr lang="en-US" sz="1800" i="1" dirty="0" err="1" smtClean="0"/>
              <a:t>Hình</a:t>
            </a:r>
            <a:r>
              <a:rPr lang="en-US" sz="1800" i="1" dirty="0" smtClean="0"/>
              <a:t> 8.40</a:t>
            </a:r>
            <a:endParaRPr lang="en-US" sz="1800" i="1" dirty="0"/>
          </a:p>
        </p:txBody>
      </p:sp>
      <p:sp>
        <p:nvSpPr>
          <p:cNvPr id="16" name="TextBox 15"/>
          <p:cNvSpPr txBox="1"/>
          <p:nvPr/>
        </p:nvSpPr>
        <p:spPr>
          <a:xfrm>
            <a:off x="2214597" y="1872903"/>
            <a:ext cx="5034336" cy="1015663"/>
          </a:xfrm>
          <a:prstGeom prst="rect">
            <a:avLst/>
          </a:prstGeom>
          <a:noFill/>
        </p:spPr>
        <p:txBody>
          <a:bodyPr wrap="square" rtlCol="0">
            <a:spAutoFit/>
          </a:bodyPr>
          <a:lstStyle/>
          <a:p>
            <a:pPr algn="just">
              <a:lnSpc>
                <a:spcPct val="150000"/>
              </a:lnSpc>
            </a:pPr>
            <a:r>
              <a:rPr lang="en-US" sz="2000" dirty="0" err="1" smtClean="0"/>
              <a:t>Gọi</a:t>
            </a:r>
            <a:r>
              <a:rPr lang="en-US" sz="2000" dirty="0" smtClean="0"/>
              <a:t> </a:t>
            </a:r>
            <a:r>
              <a:rPr lang="en-US" sz="2000" i="1" dirty="0" smtClean="0"/>
              <a:t>M</a:t>
            </a:r>
            <a:r>
              <a:rPr lang="en-US" sz="2000" dirty="0" smtClean="0"/>
              <a:t> </a:t>
            </a:r>
            <a:r>
              <a:rPr lang="en-US" sz="2000" dirty="0" err="1" smtClean="0"/>
              <a:t>là</a:t>
            </a:r>
            <a:r>
              <a:rPr lang="en-US" sz="2000" dirty="0" smtClean="0"/>
              <a:t> </a:t>
            </a:r>
            <a:r>
              <a:rPr lang="en-US" sz="2000" dirty="0" err="1" smtClean="0"/>
              <a:t>trung</a:t>
            </a:r>
            <a:r>
              <a:rPr lang="en-US" sz="2000" dirty="0" smtClean="0"/>
              <a:t> </a:t>
            </a:r>
            <a:r>
              <a:rPr lang="en-US" sz="2000" dirty="0" err="1" smtClean="0"/>
              <a:t>điểm</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t>
            </a:r>
            <a:r>
              <a:rPr lang="en-US" sz="2000" i="1" dirty="0" smtClean="0"/>
              <a:t>AB</a:t>
            </a:r>
            <a:r>
              <a:rPr lang="en-US" sz="2000" dirty="0" smtClean="0"/>
              <a:t>.</a:t>
            </a:r>
          </a:p>
          <a:p>
            <a:pPr algn="just">
              <a:lnSpc>
                <a:spcPct val="150000"/>
              </a:lnSpc>
            </a:pPr>
            <a:r>
              <a:rPr lang="en-US" sz="2000" dirty="0" err="1" smtClean="0"/>
              <a:t>Tính</a:t>
            </a:r>
            <a:r>
              <a:rPr lang="en-US" sz="2000" dirty="0" smtClean="0"/>
              <a:t> </a:t>
            </a:r>
            <a:r>
              <a:rPr lang="en-US" sz="2000" dirty="0" err="1" smtClean="0"/>
              <a:t>độ</a:t>
            </a:r>
            <a:r>
              <a:rPr lang="en-US" sz="2000" dirty="0" smtClean="0"/>
              <a:t> </a:t>
            </a:r>
            <a:r>
              <a:rPr lang="en-US" sz="2000" dirty="0" err="1" smtClean="0"/>
              <a:t>dài</a:t>
            </a:r>
            <a:r>
              <a:rPr lang="en-US" sz="2000" dirty="0" smtClean="0"/>
              <a:t> </a:t>
            </a:r>
            <a:r>
              <a:rPr lang="en-US" sz="2000" dirty="0" err="1" smtClean="0"/>
              <a:t>đoạn</a:t>
            </a:r>
            <a:r>
              <a:rPr lang="en-US" sz="2000" dirty="0" smtClean="0"/>
              <a:t> </a:t>
            </a:r>
            <a:r>
              <a:rPr lang="en-US" sz="2000" dirty="0" err="1" smtClean="0"/>
              <a:t>thẳng</a:t>
            </a:r>
            <a:r>
              <a:rPr lang="en-US" sz="2000" dirty="0" smtClean="0"/>
              <a:t> </a:t>
            </a:r>
            <a:r>
              <a:rPr lang="en-US" sz="2000" i="1" dirty="0" smtClean="0"/>
              <a:t>AM</a:t>
            </a:r>
            <a:r>
              <a:rPr lang="en-US" sz="2000" dirty="0" smtClean="0"/>
              <a:t>.</a:t>
            </a:r>
            <a:endParaRPr lang="en-US" sz="2000" dirty="0"/>
          </a:p>
        </p:txBody>
      </p:sp>
      <p:sp>
        <p:nvSpPr>
          <p:cNvPr id="18" name="TextBox 17"/>
          <p:cNvSpPr txBox="1"/>
          <p:nvPr/>
        </p:nvSpPr>
        <p:spPr>
          <a:xfrm>
            <a:off x="935291" y="3041151"/>
            <a:ext cx="863029" cy="400110"/>
          </a:xfrm>
          <a:prstGeom prst="rect">
            <a:avLst/>
          </a:prstGeom>
          <a:noFill/>
        </p:spPr>
        <p:txBody>
          <a:bodyPr wrap="square" rtlCol="0">
            <a:spAutoFit/>
          </a:bodyPr>
          <a:lstStyle/>
          <a:p>
            <a:pPr algn="ctr"/>
            <a:r>
              <a:rPr lang="en-US" sz="2000" b="1" dirty="0" err="1" smtClean="0">
                <a:solidFill>
                  <a:srgbClr val="C00000"/>
                </a:solidFill>
              </a:rPr>
              <a:t>Giải</a:t>
            </a:r>
            <a:r>
              <a:rPr lang="en-US" sz="2000" b="1" dirty="0" smtClean="0">
                <a:solidFill>
                  <a:srgbClr val="C00000"/>
                </a:solidFill>
              </a:rPr>
              <a:t>:</a:t>
            </a:r>
            <a:endParaRPr lang="en-US" sz="2000" b="1" dirty="0">
              <a:solidFill>
                <a:srgbClr val="C00000"/>
              </a:solidFill>
            </a:endParaRPr>
          </a:p>
        </p:txBody>
      </p:sp>
      <mc:AlternateContent xmlns:mc="http://schemas.openxmlformats.org/markup-compatibility/2006">
        <mc:Choice xmlns:a14="http://schemas.microsoft.com/office/drawing/2010/main" Requires="a14">
          <p:sp>
            <p:nvSpPr>
              <p:cNvPr id="19" name="TextBox 18"/>
              <p:cNvSpPr txBox="1"/>
              <p:nvPr/>
            </p:nvSpPr>
            <p:spPr>
              <a:xfrm>
                <a:off x="2214597" y="2957816"/>
                <a:ext cx="5747875" cy="1813317"/>
              </a:xfrm>
              <a:prstGeom prst="rect">
                <a:avLst/>
              </a:prstGeom>
              <a:noFill/>
            </p:spPr>
            <p:txBody>
              <a:bodyPr wrap="square" rtlCol="0">
                <a:spAutoFit/>
              </a:bodyPr>
              <a:lstStyle/>
              <a:p>
                <a:pPr algn="just">
                  <a:lnSpc>
                    <a:spcPct val="150000"/>
                  </a:lnSpc>
                </a:pPr>
                <a:r>
                  <a:rPr lang="en-US" sz="2000" dirty="0" smtClean="0"/>
                  <a:t>M </a:t>
                </a:r>
                <a:r>
                  <a:rPr lang="en-US" sz="2000" dirty="0" err="1" smtClean="0"/>
                  <a:t>là</a:t>
                </a:r>
                <a:r>
                  <a:rPr lang="en-US" sz="2000" dirty="0" smtClean="0"/>
                  <a:t> </a:t>
                </a:r>
                <a:r>
                  <a:rPr lang="en-US" sz="2000" dirty="0" err="1" smtClean="0"/>
                  <a:t>trung</a:t>
                </a:r>
                <a:r>
                  <a:rPr lang="en-US" sz="2000" dirty="0" smtClean="0"/>
                  <a:t> </a:t>
                </a:r>
                <a:r>
                  <a:rPr lang="en-US" sz="2000" dirty="0" err="1" smtClean="0"/>
                  <a:t>điểm</a:t>
                </a:r>
                <a:r>
                  <a:rPr lang="en-US" sz="2000" dirty="0" smtClean="0"/>
                  <a:t> </a:t>
                </a:r>
                <a:r>
                  <a:rPr lang="en-US" sz="2000" dirty="0" err="1" smtClean="0"/>
                  <a:t>của</a:t>
                </a:r>
                <a:r>
                  <a:rPr lang="en-US" sz="2000" dirty="0" smtClean="0"/>
                  <a:t> </a:t>
                </a:r>
                <a:r>
                  <a:rPr lang="en-US" sz="2000" dirty="0" err="1" smtClean="0"/>
                  <a:t>đoạn</a:t>
                </a:r>
                <a:r>
                  <a:rPr lang="en-US" sz="2000" dirty="0" smtClean="0"/>
                  <a:t> </a:t>
                </a:r>
                <a:r>
                  <a:rPr lang="en-US" sz="2000" dirty="0" err="1" smtClean="0"/>
                  <a:t>thẳng</a:t>
                </a:r>
                <a:r>
                  <a:rPr lang="en-US" sz="2000" dirty="0" smtClean="0"/>
                  <a:t> AB </a:t>
                </a:r>
                <a:r>
                  <a:rPr lang="en-US" sz="2000" dirty="0" err="1" smtClean="0"/>
                  <a:t>nên</a:t>
                </a:r>
                <a:r>
                  <a:rPr lang="en-US" sz="2000" dirty="0" smtClean="0"/>
                  <a:t> ta </a:t>
                </a:r>
                <a:r>
                  <a:rPr lang="en-US" sz="2000" dirty="0" err="1" smtClean="0"/>
                  <a:t>có</a:t>
                </a:r>
                <a:r>
                  <a:rPr lang="en-US" sz="2000" dirty="0" smtClean="0"/>
                  <a:t>:</a:t>
                </a:r>
              </a:p>
              <a:p>
                <a:pPr algn="just">
                  <a:lnSpc>
                    <a:spcPct val="150000"/>
                  </a:lnSpc>
                </a:pPr>
                <a:r>
                  <a:rPr lang="en-US" sz="2000" i="1" dirty="0" smtClean="0"/>
                  <a:t>AM</a:t>
                </a:r>
                <a:r>
                  <a:rPr lang="en-US" sz="2000" dirty="0" smtClean="0"/>
                  <a:t> = </a:t>
                </a:r>
                <a:r>
                  <a:rPr lang="en-US" sz="2000" i="1" dirty="0" smtClean="0"/>
                  <a:t>MB</a:t>
                </a:r>
                <a:r>
                  <a:rPr lang="en-US" sz="2000" dirty="0" smtClean="0"/>
                  <a:t> = </a:t>
                </a:r>
                <a14:m>
                  <m:oMath xmlns:m="http://schemas.openxmlformats.org/officeDocument/2006/math">
                    <m:f>
                      <m:fPr>
                        <m:ctrlPr>
                          <a:rPr lang="en-US" sz="2400" i="1" smtClean="0">
                            <a:latin typeface="+mn-lt"/>
                          </a:rPr>
                        </m:ctrlPr>
                      </m:fPr>
                      <m:num>
                        <m:r>
                          <a:rPr lang="en-US" sz="2400" b="0" i="1" smtClean="0">
                            <a:latin typeface="+mn-lt"/>
                          </a:rPr>
                          <m:t>𝐴𝐵</m:t>
                        </m:r>
                      </m:num>
                      <m:den>
                        <m:r>
                          <a:rPr lang="en-US" sz="2400" b="0" i="1" smtClean="0">
                            <a:latin typeface="+mn-lt"/>
                          </a:rPr>
                          <m:t>2</m:t>
                        </m:r>
                      </m:den>
                    </m:f>
                  </m:oMath>
                </a14:m>
                <a:r>
                  <a:rPr lang="en-US" sz="2000" dirty="0" smtClean="0">
                    <a:latin typeface="+mn-lt"/>
                  </a:rPr>
                  <a:t> = </a:t>
                </a:r>
                <a14:m>
                  <m:oMath xmlns:m="http://schemas.openxmlformats.org/officeDocument/2006/math">
                    <m:f>
                      <m:fPr>
                        <m:ctrlPr>
                          <a:rPr lang="en-US" sz="2400" i="1" smtClean="0">
                            <a:latin typeface="+mn-lt"/>
                          </a:rPr>
                        </m:ctrlPr>
                      </m:fPr>
                      <m:num>
                        <m:r>
                          <a:rPr lang="en-US" sz="2400" b="0" i="1" smtClean="0">
                            <a:latin typeface="+mn-lt"/>
                          </a:rPr>
                          <m:t>4</m:t>
                        </m:r>
                      </m:num>
                      <m:den>
                        <m:r>
                          <a:rPr lang="en-US" sz="2400" b="0" i="1" smtClean="0">
                            <a:latin typeface="+mn-lt"/>
                          </a:rPr>
                          <m:t>2</m:t>
                        </m:r>
                      </m:den>
                    </m:f>
                  </m:oMath>
                </a14:m>
                <a:r>
                  <a:rPr lang="en-US" sz="2000" dirty="0" smtClean="0">
                    <a:latin typeface="+mn-lt"/>
                  </a:rPr>
                  <a:t> = 2 (cm)</a:t>
                </a:r>
              </a:p>
              <a:p>
                <a:pPr algn="just">
                  <a:lnSpc>
                    <a:spcPct val="150000"/>
                  </a:lnSpc>
                </a:pPr>
                <a:r>
                  <a:rPr lang="en-US" sz="2000" dirty="0" err="1" smtClean="0">
                    <a:latin typeface="+mn-lt"/>
                  </a:rPr>
                  <a:t>Vậy</a:t>
                </a:r>
                <a:r>
                  <a:rPr lang="en-US" sz="2000" dirty="0" smtClean="0">
                    <a:latin typeface="+mn-lt"/>
                  </a:rPr>
                  <a:t> AM = 2 cm.</a:t>
                </a:r>
                <a:endParaRPr lang="en-US" sz="2000" dirty="0">
                  <a:latin typeface="+mn-lt"/>
                </a:endParaRPr>
              </a:p>
            </p:txBody>
          </p:sp>
        </mc:Choice>
        <mc:Fallback>
          <p:sp>
            <p:nvSpPr>
              <p:cNvPr id="19" name="TextBox 18"/>
              <p:cNvSpPr txBox="1">
                <a:spLocks noRot="1" noChangeAspect="1" noMove="1" noResize="1" noEditPoints="1" noAdjustHandles="1" noChangeArrowheads="1" noChangeShapeType="1" noTextEdit="1"/>
              </p:cNvSpPr>
              <p:nvPr/>
            </p:nvSpPr>
            <p:spPr>
              <a:xfrm>
                <a:off x="2214597" y="2957816"/>
                <a:ext cx="5747875" cy="1813317"/>
              </a:xfrm>
              <a:prstGeom prst="rect">
                <a:avLst/>
              </a:prstGeom>
              <a:blipFill rotWithShape="0">
                <a:blip r:embed="rId3"/>
                <a:stretch>
                  <a:fillRect l="-1060" b="-2013"/>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Effect transition="in" filter="fade">
                                      <p:cBhvr>
                                        <p:cTn id="48" dur="500"/>
                                        <p:tgtEl>
                                          <p:spTgt spid="19">
                                            <p:txEl>
                                              <p:pRg st="0" end="0"/>
                                            </p:txEl>
                                          </p:spTgt>
                                        </p:tgtEl>
                                      </p:cBhvr>
                                    </p:animEffect>
                                    <p:anim calcmode="lin" valueType="num">
                                      <p:cBhvr>
                                        <p:cTn id="4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19">
                                            <p:txEl>
                                              <p:pRg st="0" end="0"/>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fade">
                                      <p:cBhvr>
                                        <p:cTn id="53" dur="500"/>
                                        <p:tgtEl>
                                          <p:spTgt spid="19">
                                            <p:txEl>
                                              <p:pRg st="1" end="1"/>
                                            </p:txEl>
                                          </p:spTgt>
                                        </p:tgtEl>
                                      </p:cBhvr>
                                    </p:animEffect>
                                    <p:anim calcmode="lin" valueType="num">
                                      <p:cBhvr>
                                        <p:cTn id="54"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55" dur="500" fill="hold"/>
                                        <p:tgtEl>
                                          <p:spTgt spid="19">
                                            <p:txEl>
                                              <p:pRg st="1" end="1"/>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9">
                                            <p:txEl>
                                              <p:pRg st="2" end="2"/>
                                            </p:txEl>
                                          </p:spTgt>
                                        </p:tgtEl>
                                        <p:attrNameLst>
                                          <p:attrName>style.visibility</p:attrName>
                                        </p:attrNameLst>
                                      </p:cBhvr>
                                      <p:to>
                                        <p:strVal val="visible"/>
                                      </p:to>
                                    </p:set>
                                    <p:animEffect transition="in" filter="fade">
                                      <p:cBhvr>
                                        <p:cTn id="58" dur="500"/>
                                        <p:tgtEl>
                                          <p:spTgt spid="19">
                                            <p:txEl>
                                              <p:pRg st="2" end="2"/>
                                            </p:txEl>
                                          </p:spTgt>
                                        </p:tgtEl>
                                      </p:cBhvr>
                                    </p:animEffect>
                                    <p:anim calcmode="lin" valueType="num">
                                      <p:cBhvr>
                                        <p:cTn id="5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0"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1" grpId="0"/>
      <p:bldP spid="17" grpId="0"/>
      <p:bldP spid="12" grpId="0"/>
      <p:bldP spid="15" grpId="0"/>
      <p:bldP spid="16" grpId="0"/>
      <p:bldP spid="18"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1184</Words>
  <Application>Microsoft Office PowerPoint</Application>
  <PresentationFormat>On-screen Show (16:9)</PresentationFormat>
  <Paragraphs>117</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Delius</vt:lpstr>
      <vt:lpstr>Wingdings</vt:lpstr>
      <vt:lpstr>Arial</vt:lpstr>
      <vt:lpstr>Roboto Condensed Light</vt:lpstr>
      <vt:lpstr>Nunito</vt:lpstr>
      <vt:lpstr>Teacher Binder by Slidesgo</vt:lpstr>
      <vt:lpstr>PowerPoint Presentation</vt:lpstr>
      <vt:lpstr>PowerPoint Presentation</vt:lpstr>
      <vt:lpstr>BÀI 35: </vt:lpstr>
      <vt:lpstr>PowerPoint Presentation</vt:lpstr>
      <vt:lpstr>HĐ2</vt:lpstr>
      <vt:lpstr>01</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Windows User</cp:lastModifiedBy>
  <cp:revision>21</cp:revision>
  <dcterms:modified xsi:type="dcterms:W3CDTF">2021-11-12T08:48:17Z</dcterms:modified>
</cp:coreProperties>
</file>