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1" r:id="rId5"/>
    <p:sldId id="288" r:id="rId6"/>
    <p:sldId id="262" r:id="rId7"/>
    <p:sldId id="264" r:id="rId8"/>
    <p:sldId id="265" r:id="rId9"/>
    <p:sldId id="266" r:id="rId10"/>
    <p:sldId id="272" r:id="rId11"/>
    <p:sldId id="289" r:id="rId12"/>
    <p:sldId id="290" r:id="rId13"/>
    <p:sldId id="291" r:id="rId14"/>
    <p:sldId id="282" r:id="rId15"/>
    <p:sldId id="292" r:id="rId16"/>
    <p:sldId id="28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erif Display" panose="020B0604020202020204" charset="0"/>
      <p:regular r:id="rId23"/>
      <p: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5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12DC8-4354-4FAE-8C0C-F90B37BAC86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23FBD-8DB9-4F4F-B301-0FC587D5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3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23FBD-8DB9-4F4F-B301-0FC587D5B8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53.png"/><Relationship Id="rId3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5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19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56.png"/><Relationship Id="rId3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55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19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12" Type="http://schemas.openxmlformats.org/officeDocument/2006/relationships/image" Target="../media/image7.png"/><Relationship Id="rId7" Type="http://schemas.openxmlformats.org/officeDocument/2006/relationships/image" Target="../media/image6.sv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6.png"/><Relationship Id="rId19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5.svg"/><Relationship Id="rId5" Type="http://schemas.openxmlformats.org/officeDocument/2006/relationships/image" Target="../media/image60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12" Type="http://schemas.openxmlformats.org/officeDocument/2006/relationships/image" Target="../media/image58.svg"/><Relationship Id="rId7" Type="http://schemas.openxmlformats.org/officeDocument/2006/relationships/image" Target="../media/image53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5" Type="http://schemas.openxmlformats.org/officeDocument/2006/relationships/image" Target="../media/image51.svg"/><Relationship Id="rId4" Type="http://schemas.openxmlformats.org/officeDocument/2006/relationships/image" Target="../media/image15.png"/><Relationship Id="rId14" Type="http://schemas.openxmlformats.org/officeDocument/2006/relationships/image" Target="../media/image17.png"/><Relationship Id="rId9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76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svg"/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85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76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5" Type="http://schemas.openxmlformats.org/officeDocument/2006/relationships/image" Target="../media/image46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65796" y="-3331837"/>
            <a:ext cx="7908551" cy="16753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502" y="669891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37051" y="859356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474835" y="22191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1346997" y="2454472"/>
                <a:ext cx="15544800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Bài 1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3x</a:t>
                </a:r>
                <a:r>
                  <a:rPr lang="en-US" sz="4000" baseline="30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5xy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2)(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–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6x</a:t>
                </a:r>
                <a:r>
                  <a:rPr lang="en-US" sz="4000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2xy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m:rPr>
                        <m:nor/>
                      </m:rPr>
                      <a:rPr lang="en-US" sz="4000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997" y="2454472"/>
                <a:ext cx="15544800" cy="1402692"/>
              </a:xfrm>
              <a:prstGeom prst="rect">
                <a:avLst/>
              </a:prstGeom>
              <a:blipFill rotWithShape="0">
                <a:blip r:embed="rId16"/>
                <a:stretch>
                  <a:fillRect l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1346997" y="1786223"/>
            <a:ext cx="163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EA1752-71FC-2EBE-CEE8-61D56FC0157B}"/>
              </a:ext>
            </a:extLst>
          </p:cNvPr>
          <p:cNvSpPr txBox="1"/>
          <p:nvPr/>
        </p:nvSpPr>
        <p:spPr>
          <a:xfrm>
            <a:off x="1443264" y="3991984"/>
            <a:ext cx="156493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dirty="0">
                <a:solidFill>
                  <a:srgbClr val="0070C0"/>
                </a:solidFill>
              </a:rPr>
              <a:t>Nhập biểu thức trên dòng lệnh của cửa sổ CAS sau đó bấm Enter, kết quả sẽ được hiển thị ngay bên dưới.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35" y="5612132"/>
            <a:ext cx="11887865" cy="22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  <a:grpFill/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65796" y="-3331837"/>
            <a:ext cx="7908551" cy="16753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502" y="669891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37051" y="859356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474835" y="22191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1346997" y="2454472"/>
                <a:ext cx="15544800" cy="1580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Bài 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5x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y)</a:t>
                </a:r>
                <a:r>
                  <a:rPr lang="en-US" sz="40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            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US" sz="40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997" y="2454472"/>
                <a:ext cx="15544800" cy="1580176"/>
              </a:xfrm>
              <a:prstGeom prst="rect">
                <a:avLst/>
              </a:prstGeom>
              <a:blipFill rotWithShape="0">
                <a:blip r:embed="rId16"/>
                <a:stretch>
                  <a:fillRect l="-1412" t="-6950" b="-6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1346997" y="1786223"/>
            <a:ext cx="163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EA1752-71FC-2EBE-CEE8-61D56FC0157B}"/>
              </a:ext>
            </a:extLst>
          </p:cNvPr>
          <p:cNvSpPr txBox="1"/>
          <p:nvPr/>
        </p:nvSpPr>
        <p:spPr>
          <a:xfrm>
            <a:off x="1704611" y="4486941"/>
            <a:ext cx="15649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</a:rPr>
              <a:t>Sử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dụng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lệnh</a:t>
            </a:r>
            <a:r>
              <a:rPr lang="en-US" sz="4000" dirty="0">
                <a:solidFill>
                  <a:srgbClr val="0070C0"/>
                </a:solidFill>
              </a:rPr>
              <a:t> Expand(&lt;</a:t>
            </a:r>
            <a:r>
              <a:rPr lang="en-US" sz="4000" dirty="0" err="1">
                <a:solidFill>
                  <a:srgbClr val="0070C0"/>
                </a:solidFill>
              </a:rPr>
              <a:t>biểu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thức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cần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khai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triển</a:t>
            </a:r>
            <a:r>
              <a:rPr lang="en-US" sz="4000" dirty="0">
                <a:solidFill>
                  <a:srgbClr val="0070C0"/>
                </a:solidFill>
              </a:rPr>
              <a:t>&gt;).</a:t>
            </a:r>
          </a:p>
          <a:p>
            <a:r>
              <a:rPr lang="nl-NL" sz="4000" dirty="0" smtClean="0">
                <a:solidFill>
                  <a:srgbClr val="0070C0"/>
                </a:solidFill>
              </a:rPr>
              <a:t>- Nhập </a:t>
            </a:r>
            <a:r>
              <a:rPr lang="nl-NL" sz="4000" dirty="0">
                <a:solidFill>
                  <a:srgbClr val="0070C0"/>
                </a:solidFill>
              </a:rPr>
              <a:t>biểu thức trên dòng lệnh của cửa sổ CAS sau đó bấm Enter, kết quả sẽ được hiển thị ngay bên dưới.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90" y="6484664"/>
            <a:ext cx="12355814" cy="19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67" y="6491626"/>
            <a:ext cx="9579783" cy="19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84705" y="5212589"/>
            <a:ext cx="3657382" cy="561594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  <a:grpFill/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65796" y="-3331837"/>
            <a:ext cx="7908551" cy="16753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02979" y="6651017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502" y="669891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-400173" y="5778431"/>
            <a:ext cx="1524494" cy="19266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37051" y="859356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474835" y="22191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1346997" y="2454472"/>
                <a:ext cx="157980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Bài 3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000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4x</a:t>
                </a:r>
                <a:r>
                  <a:rPr lang="en-US" sz="4000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7x</a:t>
                </a:r>
                <a:r>
                  <a:rPr lang="en-US" sz="4000" baseline="30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8x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+ 10;             b)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US" sz="40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x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y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z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997" y="2454472"/>
                <a:ext cx="15798004" cy="1323439"/>
              </a:xfrm>
              <a:prstGeom prst="rect">
                <a:avLst/>
              </a:prstGeom>
              <a:blipFill rotWithShape="0">
                <a:blip r:embed="rId16"/>
                <a:stretch>
                  <a:fillRect l="-1389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1346997" y="1786223"/>
            <a:ext cx="163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EA1752-71FC-2EBE-CEE8-61D56FC0157B}"/>
              </a:ext>
            </a:extLst>
          </p:cNvPr>
          <p:cNvSpPr txBox="1"/>
          <p:nvPr/>
        </p:nvSpPr>
        <p:spPr>
          <a:xfrm>
            <a:off x="1495623" y="3991830"/>
            <a:ext cx="15649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</a:rPr>
              <a:t>Sử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dụng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lệnh</a:t>
            </a:r>
            <a:r>
              <a:rPr lang="en-US" sz="4000" dirty="0">
                <a:solidFill>
                  <a:srgbClr val="0070C0"/>
                </a:solidFill>
              </a:rPr>
              <a:t> Factor(&lt;</a:t>
            </a:r>
            <a:r>
              <a:rPr lang="en-US" sz="4000" dirty="0" err="1">
                <a:solidFill>
                  <a:srgbClr val="0070C0"/>
                </a:solidFill>
              </a:rPr>
              <a:t>đa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thức</a:t>
            </a:r>
            <a:r>
              <a:rPr lang="en-US" sz="4000" dirty="0">
                <a:solidFill>
                  <a:srgbClr val="0070C0"/>
                </a:solidFill>
              </a:rPr>
              <a:t>&gt;) </a:t>
            </a:r>
            <a:r>
              <a:rPr lang="en-US" sz="4000" dirty="0" err="1">
                <a:solidFill>
                  <a:srgbClr val="0070C0"/>
                </a:solidFill>
              </a:rPr>
              <a:t>hoặc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Factorise</a:t>
            </a:r>
            <a:r>
              <a:rPr lang="en-US" sz="4000" dirty="0">
                <a:solidFill>
                  <a:srgbClr val="0070C0"/>
                </a:solidFill>
              </a:rPr>
              <a:t>(&lt;</a:t>
            </a:r>
            <a:r>
              <a:rPr lang="en-US" sz="4000" dirty="0" err="1">
                <a:solidFill>
                  <a:srgbClr val="0070C0"/>
                </a:solidFill>
              </a:rPr>
              <a:t>đa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thức</a:t>
            </a:r>
            <a:r>
              <a:rPr lang="en-US" sz="4000" dirty="0">
                <a:solidFill>
                  <a:srgbClr val="0070C0"/>
                </a:solidFill>
              </a:rPr>
              <a:t>&gt;)</a:t>
            </a:r>
          </a:p>
          <a:p>
            <a:r>
              <a:rPr lang="nl-NL" sz="4000" dirty="0" smtClean="0">
                <a:solidFill>
                  <a:srgbClr val="0070C0"/>
                </a:solidFill>
              </a:rPr>
              <a:t>- Nhập </a:t>
            </a:r>
            <a:r>
              <a:rPr lang="nl-NL" sz="4000" dirty="0">
                <a:solidFill>
                  <a:srgbClr val="0070C0"/>
                </a:solidFill>
              </a:rPr>
              <a:t>biểu thức trên dòng lệnh của cửa sổ CAS sau đó bấm Enter, kết quả sẽ được hiển thị ngay bên dưới.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80" y="6174516"/>
            <a:ext cx="10263801" cy="16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48" y="6174516"/>
            <a:ext cx="10764076" cy="16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84705" y="5212589"/>
            <a:ext cx="3657382" cy="561594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43" y="6214109"/>
            <a:ext cx="10263801" cy="160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11" y="6214109"/>
            <a:ext cx="10764076" cy="16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0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  <a:grpFill/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4823028" y="-2789069"/>
            <a:ext cx="8994088" cy="16753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502" y="669891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437051" y="859356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474835" y="22191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B848502-51F3-0997-A2C1-92BE4F1569DF}"/>
              </a:ext>
            </a:extLst>
          </p:cNvPr>
          <p:cNvSpPr txBox="1"/>
          <p:nvPr/>
        </p:nvSpPr>
        <p:spPr>
          <a:xfrm>
            <a:off x="1346996" y="2454472"/>
            <a:ext cx="16179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9x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: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);              b)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+ 12) :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x + 1)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1346997" y="1786223"/>
            <a:ext cx="163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BEEA1752-71FC-2EBE-CEE8-61D56FC0157B}"/>
              </a:ext>
            </a:extLst>
          </p:cNvPr>
          <p:cNvSpPr txBox="1"/>
          <p:nvPr/>
        </p:nvSpPr>
        <p:spPr>
          <a:xfrm>
            <a:off x="1611808" y="3965943"/>
            <a:ext cx="15649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- </a:t>
            </a:r>
            <a:r>
              <a:rPr lang="en-US" sz="4000" dirty="0" err="1" smtClean="0">
                <a:solidFill>
                  <a:srgbClr val="0070C0"/>
                </a:solidFill>
              </a:rPr>
              <a:t>Sử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dụng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lệnh</a:t>
            </a:r>
            <a:r>
              <a:rPr lang="en-US" sz="4000" dirty="0">
                <a:solidFill>
                  <a:srgbClr val="0070C0"/>
                </a:solidFill>
              </a:rPr>
              <a:t> Division(&lt;</a:t>
            </a:r>
            <a:r>
              <a:rPr lang="en-US" sz="4000" dirty="0" err="1">
                <a:solidFill>
                  <a:srgbClr val="0070C0"/>
                </a:solidFill>
              </a:rPr>
              <a:t>đa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thức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bị</a:t>
            </a:r>
            <a:r>
              <a:rPr lang="en-US" sz="4000" dirty="0">
                <a:solidFill>
                  <a:srgbClr val="0070C0"/>
                </a:solidFill>
              </a:rPr>
              <a:t> chia&gt;, &lt;</a:t>
            </a:r>
            <a:r>
              <a:rPr lang="en-US" sz="4000" dirty="0" err="1">
                <a:solidFill>
                  <a:srgbClr val="0070C0"/>
                </a:solidFill>
              </a:rPr>
              <a:t>đa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thức</a:t>
            </a:r>
            <a:r>
              <a:rPr lang="en-US" sz="4000" dirty="0">
                <a:solidFill>
                  <a:srgbClr val="0070C0"/>
                </a:solidFill>
              </a:rPr>
              <a:t> chia&gt;).</a:t>
            </a:r>
          </a:p>
          <a:p>
            <a:r>
              <a:rPr lang="nl-NL" sz="4000" dirty="0" smtClean="0">
                <a:solidFill>
                  <a:srgbClr val="0070C0"/>
                </a:solidFill>
              </a:rPr>
              <a:t>- Nhập </a:t>
            </a:r>
            <a:r>
              <a:rPr lang="nl-NL" sz="4000" dirty="0">
                <a:solidFill>
                  <a:srgbClr val="0070C0"/>
                </a:solidFill>
              </a:rPr>
              <a:t>biểu thức trên dòng lệnh của cửa sổ CAS sau đó bấm Enter, kết quả sẽ được hiển thị ngay bên dưới.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84705" y="5212589"/>
            <a:ext cx="3657382" cy="5615942"/>
          </a:xfrm>
          <a:prstGeom prst="rect">
            <a:avLst/>
          </a:prstGeom>
        </p:spPr>
      </p:pic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85" y="6136206"/>
            <a:ext cx="10980643" cy="166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85" y="8020560"/>
            <a:ext cx="11260954" cy="170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=""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=""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=""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  <a:grpFill/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1028700"/>
            <a:ext cx="17830800" cy="88392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8277">
            <a:off x="9857804" y="-6645202"/>
            <a:ext cx="1639271" cy="1502726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773292" y="6468593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7563623" y="1073520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8501" y="9336806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2829128" y="314435"/>
            <a:ext cx="14932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5700" y="1473650"/>
            <a:ext cx="17033799" cy="801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(Geometry),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(Algebra),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Markus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Hohenwater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Salzburg,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2001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•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2002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2003,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EASA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(European Academic Software Award-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•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2004,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Comenius (German Educational Media Award-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•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2005,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Les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Trophées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Libre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(International Free Software, category Education-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•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2006,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Learnie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Award (Austrian Educational Software Award, for “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Wurfbewegungen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•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2013,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MERLOT (MERLOT Award, for Exemplary Online Learning Resources-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MERLOT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5699" y="1736867"/>
            <a:ext cx="17033799" cy="6420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Java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web: https://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www.geogebra.org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web,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nhúng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Powerpoint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63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trỏ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9443" y="1659272"/>
            <a:ext cx="16770655" cy="671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vectơ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cônic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toạ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vectơ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Geometry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Cabri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Geometer's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Skethpad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web (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Applets)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24849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7929" y="408041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876300" y="1278740"/>
            <a:ext cx="16535400" cy="2177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 xem video </a:t>
            </a:r>
            <a:r>
              <a:rPr lang="nl-NL" sz="4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_-GeoGebra-Phần-9-Tính-toán-với-biểu-thức-đại-số_-đơn-thức_-đa-thức-trên-GeoGebra-_-Tin-Học-Lớp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1806" y="3804604"/>
            <a:ext cx="11464388" cy="6458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0" name="Picture 11">
            <a:extLst>
              <a:ext uri="{FF2B5EF4-FFF2-40B4-BE49-F238E27FC236}">
                <a16:creationId xmlns=""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4793" y="553048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3042960" y="2031783"/>
            <a:ext cx="12414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1315805" y="4418074"/>
            <a:ext cx="14876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err="1"/>
              <a:t>THỰC</a:t>
            </a:r>
            <a:r>
              <a:rPr lang="en-US" sz="7000" b="1" dirty="0"/>
              <a:t> </a:t>
            </a:r>
            <a:r>
              <a:rPr lang="en-US" sz="7000" b="1" dirty="0" err="1"/>
              <a:t>HIỆN</a:t>
            </a:r>
            <a:r>
              <a:rPr lang="en-US" sz="7000" b="1" dirty="0"/>
              <a:t> </a:t>
            </a:r>
            <a:r>
              <a:rPr lang="en-US" sz="7000" b="1" dirty="0" err="1"/>
              <a:t>TÍNH</a:t>
            </a:r>
            <a:r>
              <a:rPr lang="en-US" sz="7000" b="1" dirty="0"/>
              <a:t> </a:t>
            </a:r>
            <a:r>
              <a:rPr lang="en-US" sz="7000" b="1" dirty="0" err="1"/>
              <a:t>TOÁN</a:t>
            </a:r>
            <a:r>
              <a:rPr lang="en-US" sz="7000" b="1" dirty="0"/>
              <a:t> </a:t>
            </a:r>
            <a:r>
              <a:rPr lang="en-US" sz="7000" b="1" dirty="0" err="1"/>
              <a:t>TRÊN</a:t>
            </a:r>
            <a:r>
              <a:rPr lang="en-US" sz="7000" b="1" dirty="0"/>
              <a:t> </a:t>
            </a:r>
            <a:r>
              <a:rPr lang="en-US" sz="7000" b="1" dirty="0" err="1"/>
              <a:t>ĐA</a:t>
            </a:r>
            <a:r>
              <a:rPr lang="en-US" sz="7000" b="1" dirty="0"/>
              <a:t> </a:t>
            </a:r>
            <a:r>
              <a:rPr lang="en-US" sz="7000" b="1" dirty="0" err="1"/>
              <a:t>THỨC</a:t>
            </a:r>
            <a:r>
              <a:rPr lang="en-US" sz="7000" b="1" dirty="0"/>
              <a:t> </a:t>
            </a:r>
            <a:r>
              <a:rPr lang="en-US" sz="7000" b="1" dirty="0" err="1"/>
              <a:t>VỚI</a:t>
            </a:r>
            <a:r>
              <a:rPr lang="en-US" sz="7000" b="1" dirty="0"/>
              <a:t> </a:t>
            </a:r>
            <a:r>
              <a:rPr lang="en-US" sz="7000" b="1" dirty="0" err="1"/>
              <a:t>PHẦN</a:t>
            </a:r>
            <a:r>
              <a:rPr lang="en-US" sz="7000" b="1" dirty="0"/>
              <a:t> </a:t>
            </a:r>
            <a:r>
              <a:rPr lang="en-US" sz="7000" b="1" dirty="0" err="1"/>
              <a:t>MỀM</a:t>
            </a:r>
            <a:r>
              <a:rPr lang="en-US" sz="7000" b="1" dirty="0"/>
              <a:t> </a:t>
            </a:r>
            <a:r>
              <a:rPr lang="en-US" sz="7000" b="1" dirty="0" err="1"/>
              <a:t>GEOGEBRA</a:t>
            </a:r>
            <a:endParaRPr lang="en-US" sz="7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89634" y="-168603"/>
            <a:ext cx="3321689" cy="30317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737" y="3362966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=""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11945126" y="6642507"/>
            <a:ext cx="3107701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=""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7535210" y="6658746"/>
            <a:ext cx="2993097" cy="45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=""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76751"/>
            <a:ext cx="2855317" cy="4757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=""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=""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6247841" y="5968178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=""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=""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10479853" y="5925328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=""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=""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4987656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=""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=""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868042" y="7369403"/>
            <a:ext cx="34825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Cộng</a:t>
            </a:r>
            <a:r>
              <a:rPr lang="en-US" sz="4400" b="1" dirty="0"/>
              <a:t>, </a:t>
            </a:r>
            <a:r>
              <a:rPr lang="en-US" sz="4400" b="1" dirty="0" err="1"/>
              <a:t>trừ</a:t>
            </a:r>
            <a:r>
              <a:rPr lang="en-US" sz="4400" b="1" dirty="0"/>
              <a:t>, </a:t>
            </a:r>
            <a:r>
              <a:rPr lang="en-US" sz="4400" b="1" dirty="0" err="1"/>
              <a:t>nhân</a:t>
            </a:r>
            <a:r>
              <a:rPr lang="en-US" sz="4400" b="1" dirty="0"/>
              <a:t> </a:t>
            </a:r>
            <a:r>
              <a:rPr lang="en-US" sz="4400" b="1" dirty="0" err="1"/>
              <a:t>đa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588292" y="4356457"/>
            <a:ext cx="67266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Khai</a:t>
            </a:r>
            <a:r>
              <a:rPr lang="en-US" sz="4400" b="1" dirty="0"/>
              <a:t> </a:t>
            </a:r>
            <a:r>
              <a:rPr lang="en-US" sz="4400" b="1" dirty="0" err="1"/>
              <a:t>triển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</a:t>
            </a:r>
            <a:r>
              <a:rPr lang="en-US" sz="4400" b="1" dirty="0" err="1"/>
              <a:t>biểu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r>
              <a:rPr lang="en-US" sz="4400" b="1" dirty="0"/>
              <a:t> </a:t>
            </a:r>
            <a:r>
              <a:rPr lang="en-US" sz="4400" b="1" dirty="0" err="1"/>
              <a:t>có</a:t>
            </a:r>
            <a:r>
              <a:rPr lang="en-US" sz="4400" b="1" dirty="0"/>
              <a:t> </a:t>
            </a:r>
            <a:r>
              <a:rPr lang="en-US" sz="4400" b="1" dirty="0" err="1"/>
              <a:t>chứa</a:t>
            </a:r>
            <a:r>
              <a:rPr lang="en-US" sz="4400" b="1" dirty="0"/>
              <a:t> </a:t>
            </a:r>
            <a:r>
              <a:rPr lang="en-US" sz="4400" b="1" dirty="0" err="1"/>
              <a:t>tích</a:t>
            </a:r>
            <a:r>
              <a:rPr lang="en-US" sz="4400" b="1" dirty="0"/>
              <a:t> </a:t>
            </a:r>
            <a:r>
              <a:rPr lang="en-US" sz="4400" b="1" dirty="0" err="1"/>
              <a:t>hoặc</a:t>
            </a:r>
            <a:r>
              <a:rPr lang="en-US" sz="4400" b="1" dirty="0"/>
              <a:t> </a:t>
            </a:r>
            <a:r>
              <a:rPr lang="en-US" sz="4400" b="1" dirty="0" err="1"/>
              <a:t>lũy</a:t>
            </a:r>
            <a:r>
              <a:rPr lang="en-US" sz="4400" b="1" dirty="0"/>
              <a:t> </a:t>
            </a:r>
            <a:r>
              <a:rPr lang="en-US" sz="4400" b="1" dirty="0" err="1"/>
              <a:t>thừa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8965696" y="7220623"/>
            <a:ext cx="4361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/>
              <a:t>Phân</a:t>
            </a:r>
            <a:r>
              <a:rPr lang="en-US" sz="4400" b="1" dirty="0"/>
              <a:t> </a:t>
            </a:r>
            <a:r>
              <a:rPr lang="en-US" sz="4400" b="1" dirty="0" err="1"/>
              <a:t>tích</a:t>
            </a:r>
            <a:r>
              <a:rPr lang="en-US" sz="4400" b="1" dirty="0"/>
              <a:t> </a:t>
            </a:r>
            <a:r>
              <a:rPr lang="en-US" sz="4400" b="1" dirty="0" err="1"/>
              <a:t>đa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r>
              <a:rPr lang="en-US" sz="4400" b="1" dirty="0"/>
              <a:t> </a:t>
            </a:r>
            <a:r>
              <a:rPr lang="en-US" sz="4400" b="1" dirty="0" err="1"/>
              <a:t>thành</a:t>
            </a:r>
            <a:r>
              <a:rPr lang="en-US" sz="4400" b="1" dirty="0"/>
              <a:t> </a:t>
            </a:r>
            <a:r>
              <a:rPr lang="en-US" sz="4400" b="1" dirty="0" err="1"/>
              <a:t>nhân</a:t>
            </a:r>
            <a:r>
              <a:rPr lang="en-US" sz="4400" b="1" dirty="0"/>
              <a:t> </a:t>
            </a:r>
            <a:r>
              <a:rPr lang="en-US" sz="4400" b="1" dirty="0" err="1"/>
              <a:t>tử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3453911" y="4914802"/>
            <a:ext cx="438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Chia </a:t>
            </a:r>
            <a:r>
              <a:rPr lang="en-US" sz="4400" b="1" dirty="0" err="1"/>
              <a:t>đa</a:t>
            </a:r>
            <a:r>
              <a:rPr lang="en-US" sz="4400" b="1" dirty="0"/>
              <a:t> </a:t>
            </a:r>
            <a:r>
              <a:rPr lang="en-US" sz="4400" b="1" dirty="0" err="1"/>
              <a:t>thức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1346586" y="2510311"/>
            <a:ext cx="910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Geogebra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-13397"/>
            <a:ext cx="20574000" cy="10287000"/>
            <a:chOff x="0" y="0"/>
            <a:chExt cx="27432000" cy="13716000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  <a:grpFill/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  <a:grpFill/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737" y="3362966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778123" y="1409700"/>
            <a:ext cx="9963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</a:rPr>
              <a:t>K</a:t>
            </a:r>
            <a:r>
              <a:rPr lang="en-US" sz="6600" b="1" i="1" dirty="0" err="1" smtClean="0">
                <a:solidFill>
                  <a:srgbClr val="FF0000"/>
                </a:solidFill>
              </a:rPr>
              <a:t>hởi</a:t>
            </a:r>
            <a:r>
              <a:rPr lang="en-US" sz="6600" b="1" i="1" dirty="0" smtClean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động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phần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mềm</a:t>
            </a:r>
            <a:r>
              <a:rPr lang="en-US" sz="6600" b="1" i="1" dirty="0">
                <a:solidFill>
                  <a:srgbClr val="FF0000"/>
                </a:solidFill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</a:rPr>
              <a:t>Geogebra</a:t>
            </a:r>
            <a:endParaRPr lang="en-US" sz="6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1" y="4646170"/>
            <a:ext cx="16692149" cy="43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25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307236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tx2"/>
                </a:solidFill>
              </a:rPr>
              <a:t>Cộng</a:t>
            </a:r>
            <a:r>
              <a:rPr lang="en-US" sz="4400" b="1" dirty="0">
                <a:solidFill>
                  <a:schemeClr val="tx2"/>
                </a:solidFill>
              </a:rPr>
              <a:t>, </a:t>
            </a:r>
            <a:r>
              <a:rPr lang="en-US" sz="4400" b="1" dirty="0" err="1">
                <a:solidFill>
                  <a:schemeClr val="tx2"/>
                </a:solidFill>
              </a:rPr>
              <a:t>trừ</a:t>
            </a:r>
            <a:r>
              <a:rPr lang="en-US" sz="4400" b="1" dirty="0">
                <a:solidFill>
                  <a:schemeClr val="tx2"/>
                </a:solidFill>
              </a:rPr>
              <a:t>, </a:t>
            </a:r>
            <a:r>
              <a:rPr lang="en-US" sz="4400" b="1" dirty="0" err="1">
                <a:solidFill>
                  <a:schemeClr val="tx2"/>
                </a:solidFill>
              </a:rPr>
              <a:t>nhân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đa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thức</a:t>
            </a:r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27299F38-D659-E634-2AD9-6B2911420584}"/>
              </a:ext>
            </a:extLst>
          </p:cNvPr>
          <p:cNvSpPr txBox="1"/>
          <p:nvPr/>
        </p:nvSpPr>
        <p:spPr>
          <a:xfrm>
            <a:off x="2712422" y="3219462"/>
            <a:ext cx="13480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Nhập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dòng</a:t>
            </a:r>
            <a:r>
              <a:rPr lang="en-US" sz="4000" dirty="0"/>
              <a:t> </a:t>
            </a:r>
            <a:r>
              <a:rPr lang="en-US" sz="4000" dirty="0" err="1"/>
              <a:t>lệnh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 </a:t>
            </a:r>
            <a:r>
              <a:rPr lang="en-US" sz="4000" dirty="0" err="1"/>
              <a:t>sổ</a:t>
            </a:r>
            <a:r>
              <a:rPr lang="en-US" sz="4000" dirty="0"/>
              <a:t> </a:t>
            </a:r>
            <a:r>
              <a:rPr lang="en-US" sz="4000" dirty="0" err="1"/>
              <a:t>CAS</a:t>
            </a:r>
            <a:r>
              <a:rPr lang="en-US" sz="4000" dirty="0"/>
              <a:t>, </a:t>
            </a: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hiển</a:t>
            </a:r>
            <a:r>
              <a:rPr lang="en-US" sz="4000" dirty="0"/>
              <a:t> </a:t>
            </a:r>
            <a:r>
              <a:rPr lang="en-US" sz="4000" dirty="0" err="1"/>
              <a:t>thị</a:t>
            </a:r>
            <a:r>
              <a:rPr lang="en-US" sz="4000" dirty="0"/>
              <a:t> </a:t>
            </a:r>
            <a:r>
              <a:rPr lang="en-US" sz="4000" dirty="0" err="1"/>
              <a:t>ngay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dưới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72" y="4588551"/>
            <a:ext cx="9078336" cy="160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55" y="6262310"/>
            <a:ext cx="7313210" cy="27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747" y="718215"/>
            <a:ext cx="170688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2799796" y="2161416"/>
            <a:ext cx="137204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tx2"/>
                </a:solidFill>
              </a:rPr>
              <a:t>Khai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triển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các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biểu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thức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có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chứa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tích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hoặc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lũy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thừa</a:t>
            </a:r>
            <a:endParaRPr lang="en-US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CBB99D0E-EC8D-7399-9B35-6227526CA301}"/>
              </a:ext>
            </a:extLst>
          </p:cNvPr>
          <p:cNvSpPr txBox="1"/>
          <p:nvPr/>
        </p:nvSpPr>
        <p:spPr>
          <a:xfrm>
            <a:off x="3171296" y="3494607"/>
            <a:ext cx="12583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/>
              <a:t>Sử</a:t>
            </a:r>
            <a:r>
              <a:rPr lang="en-US" sz="4400" dirty="0"/>
              <a:t> </a:t>
            </a:r>
            <a:r>
              <a:rPr lang="en-US" sz="4400" dirty="0" err="1"/>
              <a:t>dụng</a:t>
            </a:r>
            <a:r>
              <a:rPr lang="en-US" sz="4400" dirty="0"/>
              <a:t> </a:t>
            </a:r>
            <a:r>
              <a:rPr lang="en-US" sz="4400" dirty="0" err="1"/>
              <a:t>lệnh</a:t>
            </a:r>
            <a:r>
              <a:rPr lang="en-US" sz="4400" dirty="0"/>
              <a:t> Expand(&lt;</a:t>
            </a:r>
            <a:r>
              <a:rPr lang="en-US" sz="4400" dirty="0" err="1"/>
              <a:t>biểu</a:t>
            </a:r>
            <a:r>
              <a:rPr lang="en-US" sz="4400" dirty="0"/>
              <a:t> </a:t>
            </a:r>
            <a:r>
              <a:rPr lang="en-US" sz="4400" dirty="0" err="1"/>
              <a:t>thức</a:t>
            </a:r>
            <a:r>
              <a:rPr lang="en-US" sz="4400" dirty="0"/>
              <a:t>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khai</a:t>
            </a:r>
            <a:r>
              <a:rPr lang="en-US" sz="4400" dirty="0"/>
              <a:t> </a:t>
            </a:r>
            <a:r>
              <a:rPr lang="en-US" sz="4400" dirty="0" err="1"/>
              <a:t>triển</a:t>
            </a:r>
            <a:r>
              <a:rPr lang="en-US" sz="4400" dirty="0"/>
              <a:t>&gt;).</a:t>
            </a:r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54" y="4716909"/>
            <a:ext cx="8923491" cy="198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448" y="620932"/>
            <a:ext cx="16043099" cy="93090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578897" y="6840531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chemeClr val="tx2"/>
                </a:solidFill>
              </a:rPr>
              <a:t>Phân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tích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đa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thức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thành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nhân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tử</a:t>
            </a:r>
            <a:endParaRPr lang="en-US" sz="44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DD33CFD8-2B1B-EE4A-4CFF-D5456407648A}"/>
              </a:ext>
            </a:extLst>
          </p:cNvPr>
          <p:cNvSpPr txBox="1"/>
          <p:nvPr/>
        </p:nvSpPr>
        <p:spPr>
          <a:xfrm>
            <a:off x="3676667" y="1850310"/>
            <a:ext cx="12153901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lệnh</a:t>
            </a:r>
            <a:r>
              <a:rPr lang="en-US" sz="4000" dirty="0"/>
              <a:t> Factor(&lt;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&gt;).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DD33CFD8-2B1B-EE4A-4CFF-D5456407648A}"/>
              </a:ext>
            </a:extLst>
          </p:cNvPr>
          <p:cNvSpPr txBox="1"/>
          <p:nvPr/>
        </p:nvSpPr>
        <p:spPr>
          <a:xfrm>
            <a:off x="3676666" y="4690459"/>
            <a:ext cx="1215390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phân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chứa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vô</a:t>
            </a:r>
            <a:r>
              <a:rPr lang="en-US" sz="4000" dirty="0"/>
              <a:t> </a:t>
            </a:r>
            <a:r>
              <a:rPr lang="en-US" sz="4000" dirty="0" err="1"/>
              <a:t>tỉ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lệnh</a:t>
            </a:r>
            <a:r>
              <a:rPr lang="en-US" sz="4000" dirty="0"/>
              <a:t> </a:t>
            </a:r>
            <a:r>
              <a:rPr lang="en-US" sz="4000" dirty="0" err="1"/>
              <a:t>IFactor</a:t>
            </a:r>
            <a:r>
              <a:rPr lang="en-US" sz="4000" dirty="0"/>
              <a:t>(&lt;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&gt;).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0" y="2975837"/>
            <a:ext cx="7229275" cy="15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0" y="6741398"/>
            <a:ext cx="6663194" cy="183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314" y="268494"/>
            <a:ext cx="18119372" cy="97518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88922">
            <a:off x="-40314" y="-855236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624551">
            <a:off x="16247953" y="398593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2227542" y="266700"/>
            <a:ext cx="10287000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4400" b="1" dirty="0">
                <a:solidFill>
                  <a:schemeClr val="tx2"/>
                </a:solidFill>
              </a:rPr>
              <a:t>Chia </a:t>
            </a:r>
            <a:r>
              <a:rPr lang="en-US" sz="4400" b="1" dirty="0" err="1">
                <a:solidFill>
                  <a:schemeClr val="tx2"/>
                </a:solidFill>
              </a:rPr>
              <a:t>đa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thức</a:t>
            </a:r>
            <a:endParaRPr lang="en-US" sz="44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8F51453A-49FA-B3F0-5E6A-B1A89416D834}"/>
              </a:ext>
            </a:extLst>
          </p:cNvPr>
          <p:cNvSpPr txBox="1"/>
          <p:nvPr/>
        </p:nvSpPr>
        <p:spPr>
          <a:xfrm>
            <a:off x="679961" y="1289070"/>
            <a:ext cx="17236437" cy="706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lệnh</a:t>
            </a:r>
            <a:r>
              <a:rPr lang="en-US" sz="4000" dirty="0"/>
              <a:t> </a:t>
            </a:r>
            <a:r>
              <a:rPr lang="en-US" sz="4000" dirty="0" err="1"/>
              <a:t>Div</a:t>
            </a:r>
            <a:r>
              <a:rPr lang="en-US" sz="4000" dirty="0"/>
              <a:t>(&lt;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chia&gt;, 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chia&gt;)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 smtClean="0"/>
              <a:t>thương</a:t>
            </a:r>
            <a:r>
              <a:rPr lang="en-US" sz="4000" dirty="0" smtClean="0"/>
              <a:t>;</a:t>
            </a:r>
          </a:p>
          <a:p>
            <a:pPr algn="just">
              <a:spcAft>
                <a:spcPts val="800"/>
              </a:spcAft>
            </a:pPr>
            <a:endParaRPr lang="en-US" sz="4000" dirty="0" smtClean="0"/>
          </a:p>
          <a:p>
            <a:pPr algn="just">
              <a:spcAft>
                <a:spcPts val="800"/>
              </a:spcAft>
            </a:pPr>
            <a:endParaRPr lang="en-US" sz="4000" dirty="0"/>
          </a:p>
          <a:p>
            <a:pPr algn="just">
              <a:spcAft>
                <a:spcPts val="800"/>
              </a:spcAft>
            </a:pPr>
            <a:endParaRPr lang="en-US" sz="4000" dirty="0" smtClean="0"/>
          </a:p>
          <a:p>
            <a:pPr algn="just">
              <a:spcAft>
                <a:spcPts val="800"/>
              </a:spcAft>
            </a:pP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/>
              <a:t>Mod(&lt;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chia&gt;, 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chia&gt;)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 smtClean="0"/>
              <a:t>dư</a:t>
            </a:r>
            <a:r>
              <a:rPr lang="en-US" sz="4000" dirty="0" smtClean="0"/>
              <a:t>;</a:t>
            </a:r>
          </a:p>
          <a:p>
            <a:pPr algn="just">
              <a:spcAft>
                <a:spcPts val="800"/>
              </a:spcAft>
            </a:pPr>
            <a:endParaRPr lang="en-US" sz="4000" dirty="0" smtClean="0"/>
          </a:p>
          <a:p>
            <a:pPr algn="just">
              <a:spcAft>
                <a:spcPts val="800"/>
              </a:spcAft>
            </a:pPr>
            <a:endParaRPr lang="en-US" sz="4000" dirty="0"/>
          </a:p>
          <a:p>
            <a:pPr algn="just">
              <a:spcAft>
                <a:spcPts val="800"/>
              </a:spcAft>
            </a:pPr>
            <a:endParaRPr lang="en-US" sz="4000" dirty="0" smtClean="0"/>
          </a:p>
          <a:p>
            <a:pPr algn="just">
              <a:spcAft>
                <a:spcPts val="800"/>
              </a:spcAft>
            </a:pP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/>
              <a:t>Division(&lt;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chia&gt;, &lt;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chia&gt;)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dư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chia </a:t>
            </a:r>
            <a:r>
              <a:rPr lang="en-US" sz="4000" dirty="0" err="1"/>
              <a:t>đa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5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42" y="2216775"/>
            <a:ext cx="7526058" cy="164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42" y="5108740"/>
            <a:ext cx="8683718" cy="17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42" y="8402060"/>
            <a:ext cx="7145058" cy="16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1437</Words>
  <Application>Microsoft Office PowerPoint</Application>
  <PresentationFormat>Custom</PresentationFormat>
  <Paragraphs>74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Times New Roman</vt:lpstr>
      <vt:lpstr>DM Serif Display</vt:lpstr>
      <vt:lpstr>Arial</vt:lpstr>
      <vt:lpstr>Cambria Math</vt:lpstr>
      <vt:lpstr>Symbol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Classroom Rules Education Presentation</dc:title>
  <dc:creator>Lê Thảo</dc:creator>
  <cp:lastModifiedBy>ecer</cp:lastModifiedBy>
  <cp:revision>14</cp:revision>
  <dcterms:created xsi:type="dcterms:W3CDTF">2006-08-16T00:00:00Z</dcterms:created>
  <dcterms:modified xsi:type="dcterms:W3CDTF">2023-07-18T07:19:30Z</dcterms:modified>
  <dc:identifier>DAFPXz5jK6c</dc:identifier>
</cp:coreProperties>
</file>