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4"/>
  </p:notesMasterIdLst>
  <p:sldIdLst>
    <p:sldId id="295" r:id="rId3"/>
    <p:sldId id="340" r:id="rId4"/>
    <p:sldId id="259" r:id="rId5"/>
    <p:sldId id="260" r:id="rId6"/>
    <p:sldId id="287" r:id="rId7"/>
    <p:sldId id="320" r:id="rId8"/>
    <p:sldId id="323" r:id="rId9"/>
    <p:sldId id="290" r:id="rId10"/>
    <p:sldId id="283" r:id="rId11"/>
    <p:sldId id="265" r:id="rId12"/>
    <p:sldId id="324" r:id="rId13"/>
    <p:sldId id="266" r:id="rId14"/>
    <p:sldId id="291" r:id="rId15"/>
    <p:sldId id="272" r:id="rId16"/>
    <p:sldId id="292" r:id="rId17"/>
    <p:sldId id="277" r:id="rId18"/>
    <p:sldId id="278" r:id="rId19"/>
    <p:sldId id="328" r:id="rId20"/>
    <p:sldId id="325" r:id="rId21"/>
    <p:sldId id="326" r:id="rId22"/>
    <p:sldId id="336" r:id="rId23"/>
    <p:sldId id="327" r:id="rId24"/>
    <p:sldId id="344" r:id="rId25"/>
    <p:sldId id="342" r:id="rId26"/>
    <p:sldId id="341" r:id="rId27"/>
    <p:sldId id="299" r:id="rId28"/>
    <p:sldId id="300" r:id="rId29"/>
    <p:sldId id="301" r:id="rId30"/>
    <p:sldId id="330" r:id="rId31"/>
    <p:sldId id="332" r:id="rId32"/>
    <p:sldId id="333" r:id="rId33"/>
    <p:sldId id="334" r:id="rId34"/>
    <p:sldId id="335" r:id="rId35"/>
    <p:sldId id="331" r:id="rId36"/>
    <p:sldId id="302" r:id="rId37"/>
    <p:sldId id="303" r:id="rId38"/>
    <p:sldId id="304" r:id="rId39"/>
    <p:sldId id="305" r:id="rId40"/>
    <p:sldId id="306" r:id="rId41"/>
    <p:sldId id="307" r:id="rId42"/>
    <p:sldId id="310" r:id="rId43"/>
    <p:sldId id="311" r:id="rId44"/>
    <p:sldId id="313" r:id="rId45"/>
    <p:sldId id="315" r:id="rId46"/>
    <p:sldId id="316" r:id="rId47"/>
    <p:sldId id="337" r:id="rId48"/>
    <p:sldId id="317" r:id="rId49"/>
    <p:sldId id="338" r:id="rId50"/>
    <p:sldId id="339" r:id="rId51"/>
    <p:sldId id="318" r:id="rId52"/>
    <p:sldId id="343" r:id="rId53"/>
  </p:sldIdLst>
  <p:sldSz cx="12192000" cy="6858000"/>
  <p:notesSz cx="6858000" cy="9144000"/>
  <p:embeddedFontLs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huOq727N7oir6qwH9CuUgt5iB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CC0000"/>
    <a:srgbClr val="FF5050"/>
    <a:srgbClr val="FFFFCC"/>
    <a:srgbClr val="FF99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e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png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1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13" Type="http://schemas.openxmlformats.org/officeDocument/2006/relationships/image" Target="../media/image151.wmf"/><Relationship Id="rId3" Type="http://schemas.openxmlformats.org/officeDocument/2006/relationships/image" Target="../media/image141.emf"/><Relationship Id="rId7" Type="http://schemas.openxmlformats.org/officeDocument/2006/relationships/image" Target="../media/image145.wmf"/><Relationship Id="rId12" Type="http://schemas.openxmlformats.org/officeDocument/2006/relationships/image" Target="../media/image150.wmf"/><Relationship Id="rId2" Type="http://schemas.openxmlformats.org/officeDocument/2006/relationships/image" Target="../media/image140.emf"/><Relationship Id="rId1" Type="http://schemas.openxmlformats.org/officeDocument/2006/relationships/image" Target="../media/image139.emf"/><Relationship Id="rId6" Type="http://schemas.openxmlformats.org/officeDocument/2006/relationships/image" Target="../media/image144.wmf"/><Relationship Id="rId11" Type="http://schemas.openxmlformats.org/officeDocument/2006/relationships/image" Target="../media/image149.emf"/><Relationship Id="rId5" Type="http://schemas.openxmlformats.org/officeDocument/2006/relationships/image" Target="../media/image143.wmf"/><Relationship Id="rId10" Type="http://schemas.openxmlformats.org/officeDocument/2006/relationships/image" Target="../media/image148.wmf"/><Relationship Id="rId4" Type="http://schemas.openxmlformats.org/officeDocument/2006/relationships/image" Target="../media/image142.wmf"/><Relationship Id="rId9" Type="http://schemas.openxmlformats.org/officeDocument/2006/relationships/image" Target="../media/image14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6" Type="http://schemas.openxmlformats.org/officeDocument/2006/relationships/image" Target="../media/image160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e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emf"/><Relationship Id="rId9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5.wmf"/><Relationship Id="rId7" Type="http://schemas.openxmlformats.org/officeDocument/2006/relationships/image" Target="../media/image55.e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9.wmf"/><Relationship Id="rId5" Type="http://schemas.openxmlformats.org/officeDocument/2006/relationships/image" Target="../media/image47.wmf"/><Relationship Id="rId10" Type="http://schemas.openxmlformats.org/officeDocument/2006/relationships/image" Target="../media/image58.wmf"/><Relationship Id="rId4" Type="http://schemas.openxmlformats.org/officeDocument/2006/relationships/image" Target="../media/image46.emf"/><Relationship Id="rId9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8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31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98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555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08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09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974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676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3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579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845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58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553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25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260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546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044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386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97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112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660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70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04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800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123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582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54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1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9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0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86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54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64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34712" y="2499851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5759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134624" y="3587739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4545768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7347800" y="2514567"/>
            <a:ext cx="4536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5850192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7347804" y="3567323"/>
            <a:ext cx="252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850201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0" name="Google Shape;20;p3"/>
          <p:cNvCxnSpPr/>
          <p:nvPr/>
        </p:nvCxnSpPr>
        <p:spPr>
          <a:xfrm>
            <a:off x="5987467" y="1071933"/>
            <a:ext cx="0" cy="45912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86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 flipH="1">
            <a:off x="3066900" y="2988467"/>
            <a:ext cx="60584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1894600" y="22764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04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5106601" y="4089767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094800" y="3595167"/>
            <a:ext cx="6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1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5029533" y="2088833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5029164" y="27749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8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728672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2"/>
          </p:nvPr>
        </p:nvSpPr>
        <p:spPr>
          <a:xfrm>
            <a:off x="4092751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89871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4"/>
          </p:nvPr>
        </p:nvSpPr>
        <p:spPr>
          <a:xfrm>
            <a:off x="4823533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5"/>
          </p:nvPr>
        </p:nvSpPr>
        <p:spPr>
          <a:xfrm>
            <a:off x="1629551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8017517" y="36215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11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2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5297833" y="16322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2"/>
          </p:nvPr>
        </p:nvSpPr>
        <p:spPr>
          <a:xfrm>
            <a:off x="5297833" y="3000233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hasCustomPrompt="1"/>
          </p:nvPr>
        </p:nvSpPr>
        <p:spPr>
          <a:xfrm>
            <a:off x="6765433" y="1966867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6765433" y="557033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4"/>
          </p:nvPr>
        </p:nvSpPr>
        <p:spPr>
          <a:xfrm>
            <a:off x="3580567" y="436821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5"/>
          </p:nvPr>
        </p:nvSpPr>
        <p:spPr>
          <a:xfrm>
            <a:off x="3580567" y="56943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 idx="6" hasCustomPrompt="1"/>
          </p:nvPr>
        </p:nvSpPr>
        <p:spPr>
          <a:xfrm>
            <a:off x="3580567" y="4702900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7" hasCustomPrompt="1"/>
          </p:nvPr>
        </p:nvSpPr>
        <p:spPr>
          <a:xfrm>
            <a:off x="3580567" y="3287901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8984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6533100" y="3307267"/>
            <a:ext cx="3679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11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609400" y="4606833"/>
            <a:ext cx="6973200" cy="1408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2919200" y="5067533"/>
            <a:ext cx="63536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9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7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417867" y="3473167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307467" y="4136367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2"/>
          </p:nvPr>
        </p:nvSpPr>
        <p:spPr>
          <a:xfrm>
            <a:off x="6271719" y="34731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3"/>
          </p:nvPr>
        </p:nvSpPr>
        <p:spPr>
          <a:xfrm>
            <a:off x="6271719" y="41363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4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13"/>
          <p:cNvCxnSpPr/>
          <p:nvPr/>
        </p:nvCxnSpPr>
        <p:spPr>
          <a:xfrm>
            <a:off x="6099367" y="2458667"/>
            <a:ext cx="0" cy="34560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9111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8579464" y="41426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5789451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2999467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789433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>
            <a:off x="2999417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6"/>
          </p:nvPr>
        </p:nvSpPr>
        <p:spPr>
          <a:xfrm>
            <a:off x="8579451" y="44908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8306867" y="1090000"/>
            <a:ext cx="2694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16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6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2609400" y="2048900"/>
            <a:ext cx="6973200" cy="834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226600" y="5467367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226600" y="2148100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215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4154027" y="32494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574633" y="2321833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488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3226600" y="2868133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574633" y="1095981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30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4323733" y="3473867"/>
            <a:ext cx="4895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4323733" y="2783467"/>
            <a:ext cx="608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67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32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966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2738DC-8C5F-4A3C-8B82-C9865F3CE8DE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4EDA6-FF65-4CEF-9104-C446A89B09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8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Passion One"/>
              <a:buNone/>
              <a:defRPr sz="28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0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24.bin"/><Relationship Id="rId26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9.wmf"/><Relationship Id="rId25" Type="http://schemas.openxmlformats.org/officeDocument/2006/relationships/image" Target="../media/image53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7.e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5.e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62.png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60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29.xml"/><Relationship Id="rId1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slide" Target="slide33.xml"/><Relationship Id="rId12" Type="http://schemas.openxmlformats.org/officeDocument/2006/relationships/slide" Target="slide30.xml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7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0.png"/><Relationship Id="rId5" Type="http://schemas.openxmlformats.org/officeDocument/2006/relationships/slide" Target="slide34.xml"/><Relationship Id="rId15" Type="http://schemas.openxmlformats.org/officeDocument/2006/relationships/image" Target="../media/image76.png"/><Relationship Id="rId10" Type="http://schemas.openxmlformats.org/officeDocument/2006/relationships/slide" Target="slide31.xml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slide" Target="slide32.xml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slide" Target="slide28.xml"/><Relationship Id="rId5" Type="http://schemas.openxmlformats.org/officeDocument/2006/relationships/audio" Target="../media/audio3.wav"/><Relationship Id="rId10" Type="http://schemas.openxmlformats.org/officeDocument/2006/relationships/image" Target="../media/image85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9.bin"/><Relationship Id="rId20" Type="http://schemas.openxmlformats.org/officeDocument/2006/relationships/slide" Target="slide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png"/><Relationship Id="rId11" Type="http://schemas.openxmlformats.org/officeDocument/2006/relationships/image" Target="../media/image87.wmf"/><Relationship Id="rId5" Type="http://schemas.openxmlformats.org/officeDocument/2006/relationships/audio" Target="../media/audio3.wav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1.w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4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3.emf"/><Relationship Id="rId1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4.bin"/><Relationship Id="rId20" Type="http://schemas.openxmlformats.org/officeDocument/2006/relationships/slide" Target="slide2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11" Type="http://schemas.openxmlformats.org/officeDocument/2006/relationships/image" Target="../media/image92.emf"/><Relationship Id="rId5" Type="http://schemas.openxmlformats.org/officeDocument/2006/relationships/audio" Target="../media/audio3.wav"/><Relationship Id="rId15" Type="http://schemas.openxmlformats.org/officeDocument/2006/relationships/image" Target="../media/image94.emf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96.e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5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0.wmf"/><Relationship Id="rId11" Type="http://schemas.openxmlformats.org/officeDocument/2006/relationships/image" Target="../media/image103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5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109.wmf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14.png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1.png"/><Relationship Id="rId11" Type="http://schemas.openxmlformats.org/officeDocument/2006/relationships/image" Target="../media/image112.png"/><Relationship Id="rId5" Type="http://schemas.openxmlformats.org/officeDocument/2006/relationships/image" Target="../media/image104.png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66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0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7.pn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6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20.wmf"/><Relationship Id="rId4" Type="http://schemas.openxmlformats.org/officeDocument/2006/relationships/image" Target="../media/image122.png"/><Relationship Id="rId9" Type="http://schemas.openxmlformats.org/officeDocument/2006/relationships/oleObject" Target="../embeddings/oleObject7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oleObject" Target="../embeddings/oleObject76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4.wmf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5.bin"/><Relationship Id="rId5" Type="http://schemas.openxmlformats.org/officeDocument/2006/relationships/image" Target="../media/image123.wmf"/><Relationship Id="rId15" Type="http://schemas.openxmlformats.org/officeDocument/2006/relationships/image" Target="../media/image129.png"/><Relationship Id="rId10" Type="http://schemas.openxmlformats.org/officeDocument/2006/relationships/image" Target="../media/image128.png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27.png"/><Relationship Id="rId14" Type="http://schemas.openxmlformats.org/officeDocument/2006/relationships/image" Target="../media/image11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136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1.wmf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5.wmf"/><Relationship Id="rId20" Type="http://schemas.openxmlformats.org/officeDocument/2006/relationships/image" Target="../media/image137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130.wmf"/><Relationship Id="rId15" Type="http://schemas.openxmlformats.org/officeDocument/2006/relationships/oleObject" Target="../embeddings/oleObject82.bin"/><Relationship Id="rId10" Type="http://schemas.openxmlformats.org/officeDocument/2006/relationships/image" Target="../media/image132.wmf"/><Relationship Id="rId19" Type="http://schemas.openxmlformats.org/officeDocument/2006/relationships/oleObject" Target="../embeddings/oleObject84.bin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13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145.wmf"/><Relationship Id="rId26" Type="http://schemas.openxmlformats.org/officeDocument/2006/relationships/image" Target="../media/image149.emf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93.bin"/><Relationship Id="rId7" Type="http://schemas.openxmlformats.org/officeDocument/2006/relationships/image" Target="../media/image140.emf"/><Relationship Id="rId12" Type="http://schemas.openxmlformats.org/officeDocument/2006/relationships/image" Target="../media/image142.wmf"/><Relationship Id="rId17" Type="http://schemas.openxmlformats.org/officeDocument/2006/relationships/oleObject" Target="../embeddings/oleObject91.bin"/><Relationship Id="rId25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wmf"/><Relationship Id="rId20" Type="http://schemas.openxmlformats.org/officeDocument/2006/relationships/image" Target="../media/image146.wmf"/><Relationship Id="rId29" Type="http://schemas.openxmlformats.org/officeDocument/2006/relationships/oleObject" Target="../embeddings/oleObject9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6.bin"/><Relationship Id="rId11" Type="http://schemas.openxmlformats.org/officeDocument/2006/relationships/oleObject" Target="../embeddings/oleObject88.bin"/><Relationship Id="rId24" Type="http://schemas.openxmlformats.org/officeDocument/2006/relationships/image" Target="../media/image148.wmf"/><Relationship Id="rId5" Type="http://schemas.openxmlformats.org/officeDocument/2006/relationships/image" Target="../media/image139.emf"/><Relationship Id="rId15" Type="http://schemas.openxmlformats.org/officeDocument/2006/relationships/oleObject" Target="../embeddings/oleObject90.bin"/><Relationship Id="rId23" Type="http://schemas.openxmlformats.org/officeDocument/2006/relationships/oleObject" Target="../embeddings/oleObject94.bin"/><Relationship Id="rId28" Type="http://schemas.openxmlformats.org/officeDocument/2006/relationships/image" Target="../media/image150.wmf"/><Relationship Id="rId10" Type="http://schemas.openxmlformats.org/officeDocument/2006/relationships/image" Target="../media/image152.png"/><Relationship Id="rId19" Type="http://schemas.openxmlformats.org/officeDocument/2006/relationships/oleObject" Target="../embeddings/oleObject92.bin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41.emf"/><Relationship Id="rId14" Type="http://schemas.openxmlformats.org/officeDocument/2006/relationships/image" Target="../media/image143.wmf"/><Relationship Id="rId22" Type="http://schemas.openxmlformats.org/officeDocument/2006/relationships/image" Target="../media/image147.wmf"/><Relationship Id="rId27" Type="http://schemas.openxmlformats.org/officeDocument/2006/relationships/oleObject" Target="../embeddings/oleObject96.bin"/><Relationship Id="rId30" Type="http://schemas.openxmlformats.org/officeDocument/2006/relationships/image" Target="../media/image1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59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6.wmf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58.wmf"/><Relationship Id="rId5" Type="http://schemas.openxmlformats.org/officeDocument/2006/relationships/image" Target="../media/image155.wmf"/><Relationship Id="rId15" Type="http://schemas.openxmlformats.org/officeDocument/2006/relationships/image" Target="../media/image160.wmf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57.wmf"/><Relationship Id="rId14" Type="http://schemas.openxmlformats.org/officeDocument/2006/relationships/oleObject" Target="../embeddings/oleObject103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2"/>
          <p:cNvSpPr/>
          <p:nvPr/>
        </p:nvSpPr>
        <p:spPr>
          <a:xfrm>
            <a:off x="1793997" y="1225680"/>
            <a:ext cx="8149367" cy="1938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6000" b="1" i="0" u="none" strike="noStrike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Google Shape;92;p2"/>
          <p:cNvSpPr txBox="1"/>
          <p:nvPr/>
        </p:nvSpPr>
        <p:spPr>
          <a:xfrm flipH="1">
            <a:off x="3097142" y="4124002"/>
            <a:ext cx="554307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Giáo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viên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 </a:t>
            </a:r>
            <a:endParaRPr lang="en-US" sz="2800" b="1" i="0" u="none" strike="noStrike" cap="none" dirty="0" smtClean="0">
              <a:solidFill>
                <a:srgbClr val="FF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62273" y="1046294"/>
            <a:ext cx="45913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2741" y="489399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6805" y="528412"/>
            <a:ext cx="81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HĐ 1 SGK –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115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65701" y="3095212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2273" y="4174873"/>
            <a:ext cx="3995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HCN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862273" y="4860862"/>
            <a:ext cx="5498679" cy="523220"/>
            <a:chOff x="862273" y="4860862"/>
            <a:chExt cx="5498679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862273" y="4860862"/>
              <a:ext cx="5498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0704250"/>
                </p:ext>
              </p:extLst>
            </p:nvPr>
          </p:nvGraphicFramePr>
          <p:xfrm>
            <a:off x="5585805" y="4989217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4" name="Equation" r:id="rId4" imgW="279360" imgH="317160" progId="Equation.DSMT4">
                    <p:embed/>
                  </p:oleObj>
                </mc:Choice>
                <mc:Fallback>
                  <p:oleObj name="Equation" r:id="rId4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85805" y="4989217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862273" y="2475271"/>
            <a:ext cx="9638675" cy="523220"/>
            <a:chOff x="862273" y="2475271"/>
            <a:chExt cx="9638675" cy="523220"/>
          </a:xfrm>
        </p:grpSpPr>
        <p:sp>
          <p:nvSpPr>
            <p:cNvPr id="20" name="TextBox 19"/>
            <p:cNvSpPr txBox="1"/>
            <p:nvPr/>
          </p:nvSpPr>
          <p:spPr>
            <a:xfrm>
              <a:off x="862273" y="2475271"/>
              <a:ext cx="9638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2074347"/>
                </p:ext>
              </p:extLst>
            </p:nvPr>
          </p:nvGraphicFramePr>
          <p:xfrm>
            <a:off x="5956983" y="260105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5" name="Equation" r:id="rId6" imgW="279360" imgH="291960" progId="Equation.DSMT4">
                    <p:embed/>
                  </p:oleObj>
                </mc:Choice>
                <mc:Fallback>
                  <p:oleObj name="Equation" r:id="rId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56983" y="260105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87318" y="5546851"/>
            <a:ext cx="11294754" cy="523220"/>
            <a:chOff x="787318" y="5546851"/>
            <a:chExt cx="11294754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787318" y="5546851"/>
              <a:ext cx="11294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971871"/>
                </p:ext>
              </p:extLst>
            </p:nvPr>
          </p:nvGraphicFramePr>
          <p:xfrm>
            <a:off x="8254826" y="5659501"/>
            <a:ext cx="277813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6" name="Equation" r:id="rId8" imgW="278260" imgH="312559" progId="Equation.DSMT4">
                    <p:embed/>
                  </p:oleObj>
                </mc:Choice>
                <mc:Fallback>
                  <p:oleObj name="Equation" r:id="rId8" imgW="278260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254826" y="5659501"/>
                          <a:ext cx="277813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9757437"/>
                </p:ext>
              </p:extLst>
            </p:nvPr>
          </p:nvGraphicFramePr>
          <p:xfrm>
            <a:off x="7219777" y="5654738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7" name="Equation" r:id="rId10" imgW="520560" imgH="317160" progId="Equation.DSMT4">
                    <p:embed/>
                  </p:oleObj>
                </mc:Choice>
                <mc:Fallback>
                  <p:oleObj name="Equation" r:id="rId10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219777" y="5654738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733586"/>
                </p:ext>
              </p:extLst>
            </p:nvPr>
          </p:nvGraphicFramePr>
          <p:xfrm>
            <a:off x="9748816" y="5657119"/>
            <a:ext cx="1612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8" name="Equation" r:id="rId12" imgW="1612800" imgH="317160" progId="Equation.DSMT4">
                    <p:embed/>
                  </p:oleObj>
                </mc:Choice>
                <mc:Fallback>
                  <p:oleObj name="Equation" r:id="rId12" imgW="16128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748816" y="5657119"/>
                          <a:ext cx="1612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825875" y="1789282"/>
            <a:ext cx="10648013" cy="523220"/>
            <a:chOff x="825875" y="1789282"/>
            <a:chExt cx="10648013" cy="523220"/>
          </a:xfrm>
        </p:grpSpPr>
        <p:grpSp>
          <p:nvGrpSpPr>
            <p:cNvPr id="6" name="Group 5"/>
            <p:cNvGrpSpPr/>
            <p:nvPr/>
          </p:nvGrpSpPr>
          <p:grpSpPr>
            <a:xfrm>
              <a:off x="825875" y="1789282"/>
              <a:ext cx="10648013" cy="523220"/>
              <a:chOff x="825875" y="1789282"/>
              <a:chExt cx="10648013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25875" y="1789282"/>
                <a:ext cx="106480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735299"/>
                  </p:ext>
                </p:extLst>
              </p:nvPr>
            </p:nvGraphicFramePr>
            <p:xfrm>
              <a:off x="10500948" y="1914561"/>
              <a:ext cx="277813" cy="3127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29" name="Equation" r:id="rId14" imgW="278260" imgH="312559" progId="Equation.DSMT4">
                      <p:embed/>
                    </p:oleObj>
                  </mc:Choice>
                  <mc:Fallback>
                    <p:oleObj name="Equation" r:id="rId14" imgW="278260" imgH="312559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10500948" y="1914561"/>
                            <a:ext cx="277813" cy="3127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151781"/>
                </p:ext>
              </p:extLst>
            </p:nvPr>
          </p:nvGraphicFramePr>
          <p:xfrm>
            <a:off x="4206875" y="1885776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0" name="Equation" r:id="rId16" imgW="507960" imgH="304560" progId="Equation.DSMT4">
                    <p:embed/>
                  </p:oleObj>
                </mc:Choice>
                <mc:Fallback>
                  <p:oleObj name="Equation" r:id="rId16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206875" y="1885776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6" grpId="0"/>
      <p:bldP spid="27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66" y="315714"/>
            <a:ext cx="10065968" cy="654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304" y="1691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Chú ý (Câu 2)</a:t>
            </a:r>
            <a:endParaRPr lang="en-US" sz="3200" b="1" dirty="0"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 rot="2183442">
            <a:off x="7041662" y="714585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84281">
            <a:off x="8515558" y="5407670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8285967" y="328240"/>
            <a:ext cx="6263" cy="6535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5874707" y="1325909"/>
            <a:ext cx="4910203" cy="491831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8893" y="1164585"/>
            <a:ext cx="11116042" cy="954107"/>
            <a:chOff x="568893" y="1164585"/>
            <a:chExt cx="11116042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568893" y="1164585"/>
              <a:ext cx="11116042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Geogebra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9337519"/>
                </p:ext>
              </p:extLst>
            </p:nvPr>
          </p:nvGraphicFramePr>
          <p:xfrm>
            <a:off x="1934642" y="16729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6" name="Equation" r:id="rId4" imgW="977760" imgH="317160" progId="Equation.DSMT4">
                    <p:embed/>
                  </p:oleObj>
                </mc:Choice>
                <mc:Fallback>
                  <p:oleObj name="Equation" r:id="rId4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34642" y="16729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318381"/>
                </p:ext>
              </p:extLst>
            </p:nvPr>
          </p:nvGraphicFramePr>
          <p:xfrm>
            <a:off x="3390822" y="1672954"/>
            <a:ext cx="32258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7" name="Equation" r:id="rId6" imgW="3225600" imgH="355320" progId="Equation.DSMT4">
                    <p:embed/>
                  </p:oleObj>
                </mc:Choice>
                <mc:Fallback>
                  <p:oleObj name="Equation" r:id="rId6" imgW="3225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90822" y="1672954"/>
                          <a:ext cx="32258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ounded Rectangle 6"/>
          <p:cNvSpPr/>
          <p:nvPr/>
        </p:nvSpPr>
        <p:spPr>
          <a:xfrm>
            <a:off x="5184467" y="37100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70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32786" y="435859"/>
            <a:ext cx="2104793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 tập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4319" y="868659"/>
            <a:ext cx="11443345" cy="1142175"/>
            <a:chOff x="826475" y="1037617"/>
            <a:chExt cx="11443345" cy="1142175"/>
          </a:xfrm>
        </p:grpSpPr>
        <p:sp>
          <p:nvSpPr>
            <p:cNvPr id="14" name="TextBox 13"/>
            <p:cNvSpPr txBox="1"/>
            <p:nvPr/>
          </p:nvSpPr>
          <p:spPr>
            <a:xfrm>
              <a:off x="826475" y="1225685"/>
              <a:ext cx="114433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Dùng công cụ           để kiểm tra các góc của tứ giác            có vuông không.</a:t>
              </a:r>
            </a:p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Lưu hình vẽ ở HĐ 1 thành tệp ảnh hcn.png</a:t>
              </a:r>
              <a:endParaRPr lang="en-US" sz="2800" dirty="0">
                <a:latin typeface="+mj-lt"/>
              </a:endParaRPr>
            </a:p>
          </p:txBody>
        </p:sp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87" y="1037617"/>
              <a:ext cx="695934" cy="554874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6628787"/>
                </p:ext>
              </p:extLst>
            </p:nvPr>
          </p:nvGraphicFramePr>
          <p:xfrm>
            <a:off x="8680991" y="13150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3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80991" y="13150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ounded Rectangle 21"/>
          <p:cNvSpPr/>
          <p:nvPr/>
        </p:nvSpPr>
        <p:spPr>
          <a:xfrm>
            <a:off x="308790" y="2157758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8265" y="2777240"/>
            <a:ext cx="11613735" cy="3970318"/>
            <a:chOff x="578264" y="2871185"/>
            <a:chExt cx="11613735" cy="3970318"/>
          </a:xfrm>
        </p:grpSpPr>
        <p:sp>
          <p:nvSpPr>
            <p:cNvPr id="20" name="Rectangle 19"/>
            <p:cNvSpPr/>
            <p:nvPr/>
          </p:nvSpPr>
          <p:spPr>
            <a:xfrm>
              <a:off x="578264" y="2871185"/>
              <a:ext cx="1161373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a) Đo </a:t>
              </a:r>
              <a:r>
                <a:rPr lang="vi-VN" sz="2800" dirty="0">
                  <a:latin typeface="+mj-lt"/>
                </a:rPr>
                <a:t>góc: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Chọn </a:t>
              </a:r>
              <a:r>
                <a:rPr lang="vi-VN" sz="2800" dirty="0" smtClean="0">
                  <a:latin typeface="+mj-lt"/>
                </a:rPr>
                <a:t>       </a:t>
              </a:r>
              <a:r>
                <a:rPr lang="vi-VN" sz="2800" dirty="0" smtClean="0"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Góc. Sau đó kích chuột chọn điểm </a:t>
              </a:r>
              <a:r>
                <a:rPr lang="vi-VN" sz="2800" dirty="0" smtClean="0">
                  <a:latin typeface="+mj-lt"/>
                </a:rPr>
                <a:t>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(</a:t>
              </a:r>
              <a:r>
                <a:rPr lang="vi-VN" sz="2800" dirty="0">
                  <a:latin typeface="+mj-lt"/>
                </a:rPr>
                <a:t>Để đo  </a:t>
              </a:r>
              <a:r>
                <a:rPr lang="vi-VN" sz="2800" dirty="0" smtClean="0">
                  <a:latin typeface="+mj-lt"/>
                </a:rPr>
                <a:t>        ). Làm </a:t>
              </a:r>
              <a:r>
                <a:rPr lang="vi-VN" sz="2800" dirty="0">
                  <a:latin typeface="+mj-lt"/>
                </a:rPr>
                <a:t>tương tự khi đo các góc còn lại.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b) Lưu </a:t>
              </a:r>
              <a:r>
                <a:rPr lang="vi-VN" sz="2800" dirty="0">
                  <a:latin typeface="+mj-lt"/>
                </a:rPr>
                <a:t>tệp ảnh (2 cách)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C1: Hồ sơ </a:t>
              </a:r>
              <a:r>
                <a:rPr lang="vi-VN" sz="2800" dirty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Xuất </a:t>
              </a:r>
              <a:r>
                <a:rPr lang="vi-VN" sz="2800" dirty="0" smtClean="0">
                  <a:latin typeface="+mj-lt"/>
                </a:rPr>
                <a:t>bản</a:t>
              </a:r>
              <a:r>
                <a:rPr lang="vi-VN" sz="2800" dirty="0">
                  <a:sym typeface="Wingdings" panose="05000000000000000000" pitchFamily="2" charset="2"/>
                </a:rPr>
                <a:t>  </a:t>
              </a:r>
              <a:r>
                <a:rPr lang="vi-VN" sz="2800" dirty="0" smtClean="0">
                  <a:latin typeface="+mj-lt"/>
                </a:rPr>
                <a:t>Hiển </a:t>
              </a:r>
              <a:r>
                <a:rPr lang="vi-VN" sz="2800" dirty="0">
                  <a:latin typeface="+mj-lt"/>
                </a:rPr>
                <a:t>thị đồ thị dạng hình (png, eps…)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C2: Dùng tổ hợp phím Crtl + Shift + U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12" y="3557392"/>
              <a:ext cx="624931" cy="52171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8453643"/>
                </p:ext>
              </p:extLst>
            </p:nvPr>
          </p:nvGraphicFramePr>
          <p:xfrm>
            <a:off x="7758462" y="37433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4" name="Equation" r:id="rId7" imgW="279360" imgH="304560" progId="Equation.DSMT4">
                    <p:embed/>
                  </p:oleObj>
                </mc:Choice>
                <mc:Fallback>
                  <p:oleObj name="Equation" r:id="rId7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58462" y="37433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130461"/>
                </p:ext>
              </p:extLst>
            </p:nvPr>
          </p:nvGraphicFramePr>
          <p:xfrm>
            <a:off x="11116176" y="3763403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5" name="Equation" r:id="rId9" imgW="279360" imgH="317160" progId="Equation.DSMT4">
                    <p:embed/>
                  </p:oleObj>
                </mc:Choice>
                <mc:Fallback>
                  <p:oleObj name="Equation" r:id="rId9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116176" y="3763403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7133723"/>
                </p:ext>
              </p:extLst>
            </p:nvPr>
          </p:nvGraphicFramePr>
          <p:xfrm>
            <a:off x="9421901" y="3771857"/>
            <a:ext cx="27781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6" name="Equation" r:id="rId11" imgW="278260" imgH="289699" progId="Equation.DSMT4">
                    <p:embed/>
                  </p:oleObj>
                </mc:Choice>
                <mc:Fallback>
                  <p:oleObj name="Equation" r:id="rId11" imgW="278260" imgH="2896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421901" y="3771857"/>
                          <a:ext cx="277813" cy="288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5073954"/>
                </p:ext>
              </p:extLst>
            </p:nvPr>
          </p:nvGraphicFramePr>
          <p:xfrm>
            <a:off x="1066800" y="4330700"/>
            <a:ext cx="762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7" name="Equation" r:id="rId13" imgW="761760" imgH="431640" progId="Equation.DSMT4">
                    <p:embed/>
                  </p:oleObj>
                </mc:Choice>
                <mc:Fallback>
                  <p:oleObj name="Equation" r:id="rId13" imgW="7617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66800" y="4330700"/>
                          <a:ext cx="762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" y="-1299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520988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503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72021" y="2675532"/>
            <a:ext cx="10165074" cy="1783829"/>
            <a:chOff x="1828596" y="1673451"/>
            <a:chExt cx="10165074" cy="178382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1828596" y="1673451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hộp công cụ đường thẳng và đường tròn trong Geogebra để vẽ hình vuông              có cạnh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0998779"/>
                </p:ext>
              </p:extLst>
            </p:nvPr>
          </p:nvGraphicFramePr>
          <p:xfrm>
            <a:off x="6343824" y="2621732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0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43824" y="2621732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749666"/>
                </p:ext>
              </p:extLst>
            </p:nvPr>
          </p:nvGraphicFramePr>
          <p:xfrm>
            <a:off x="8719246" y="2621732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" name="Equation" r:id="rId7" imgW="723600" imgH="317160" progId="Equation.DSMT4">
                    <p:embed/>
                  </p:oleObj>
                </mc:Choice>
                <mc:Fallback>
                  <p:oleObj name="Equation" r:id="rId7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19246" y="2621732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713983" y="947783"/>
            <a:ext cx="11223321" cy="2677656"/>
            <a:chOff x="400833" y="478057"/>
            <a:chExt cx="11223321" cy="2677656"/>
          </a:xfrm>
        </p:grpSpPr>
        <p:sp>
          <p:nvSpPr>
            <p:cNvPr id="25" name="Rectangle 24"/>
            <p:cNvSpPr/>
            <p:nvPr/>
          </p:nvSpPr>
          <p:spPr>
            <a:xfrm>
              <a:off x="400833" y="478057"/>
              <a:ext cx="1122332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điểm của đường thẳng vuông góc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       tại      và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thẳng vuông góc với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963059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8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3585626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9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6602684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0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1297412"/>
                </p:ext>
              </p:extLst>
            </p:nvPr>
          </p:nvGraphicFramePr>
          <p:xfrm>
            <a:off x="7089927" y="1380581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1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80581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080657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2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8254064"/>
                </p:ext>
              </p:extLst>
            </p:nvPr>
          </p:nvGraphicFramePr>
          <p:xfrm>
            <a:off x="9825038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3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825038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4940152"/>
                </p:ext>
              </p:extLst>
            </p:nvPr>
          </p:nvGraphicFramePr>
          <p:xfrm>
            <a:off x="2400822" y="202876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4" name="Equation" r:id="rId16" imgW="279360" imgH="291960" progId="Equation.DSMT4">
                    <p:embed/>
                  </p:oleObj>
                </mc:Choice>
                <mc:Fallback>
                  <p:oleObj name="Equation" r:id="rId1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400822" y="202876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8707631"/>
                </p:ext>
              </p:extLst>
            </p:nvPr>
          </p:nvGraphicFramePr>
          <p:xfrm>
            <a:off x="9490163" y="2022411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5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490163" y="2022411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0147971"/>
                </p:ext>
              </p:extLst>
            </p:nvPr>
          </p:nvGraphicFramePr>
          <p:xfrm>
            <a:off x="10612438" y="1977593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6" name="Equation" r:id="rId20" imgW="279360" imgH="304560" progId="Equation.DSMT4">
                    <p:embed/>
                  </p:oleObj>
                </mc:Choice>
                <mc:Fallback>
                  <p:oleObj name="Equation" r:id="rId20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12438" y="1977593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7206669"/>
                </p:ext>
              </p:extLst>
            </p:nvPr>
          </p:nvGraphicFramePr>
          <p:xfrm>
            <a:off x="4518156" y="2648625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7" name="Equation" r:id="rId22" imgW="520560" imgH="317160" progId="Equation.DSMT4">
                    <p:embed/>
                  </p:oleObj>
                </mc:Choice>
                <mc:Fallback>
                  <p:oleObj name="Equation" r:id="rId22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518156" y="2648625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413669"/>
                </p:ext>
              </p:extLst>
            </p:nvPr>
          </p:nvGraphicFramePr>
          <p:xfrm>
            <a:off x="5555468" y="2648625"/>
            <a:ext cx="2778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8" name="Equation" r:id="rId24" imgW="278260" imgH="316299" progId="Equation.DSMT4">
                    <p:embed/>
                  </p:oleObj>
                </mc:Choice>
                <mc:Fallback>
                  <p:oleObj name="Equation" r:id="rId24" imgW="27826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555468" y="2648625"/>
                          <a:ext cx="2778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Rounded Rectangle 37"/>
          <p:cNvSpPr/>
          <p:nvPr/>
        </p:nvSpPr>
        <p:spPr>
          <a:xfrm>
            <a:off x="402736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1: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6"/>
          <a:stretch>
            <a:fillRect/>
          </a:stretch>
        </p:blipFill>
        <p:spPr>
          <a:xfrm>
            <a:off x="6520254" y="3300609"/>
            <a:ext cx="4684734" cy="3557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53648" y="2713108"/>
            <a:ext cx="10165074" cy="1783829"/>
            <a:chOff x="1859911" y="1729817"/>
            <a:chExt cx="10165074" cy="178382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859911" y="1729817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 khác nhanh hơn vẽ hình vuông cạnh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trên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mềm?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115297"/>
                </p:ext>
              </p:extLst>
            </p:nvPr>
          </p:nvGraphicFramePr>
          <p:xfrm>
            <a:off x="9564753" y="2033009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0" name="Equation" r:id="rId4" imgW="723600" imgH="317160" progId="Equation.DSMT4">
                    <p:embed/>
                  </p:oleObj>
                </mc:Choice>
                <mc:Fallback>
                  <p:oleObj name="Equation" r:id="rId4" imgW="723600" imgH="3171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564753" y="2033009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5"/>
          <p:cNvSpPr/>
          <p:nvPr/>
        </p:nvSpPr>
        <p:spPr>
          <a:xfrm>
            <a:off x="3270547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298" y="1029202"/>
            <a:ext cx="11223321" cy="1410573"/>
            <a:chOff x="400833" y="478057"/>
            <a:chExt cx="11223321" cy="1384995"/>
          </a:xfrm>
        </p:grpSpPr>
        <p:sp>
          <p:nvSpPr>
            <p:cNvPr id="3" name="Rectangle 2"/>
            <p:cNvSpPr/>
            <p:nvPr/>
          </p:nvSpPr>
          <p:spPr>
            <a:xfrm>
              <a:off x="400833" y="478057"/>
              <a:ext cx="1122332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37134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0290344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4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385312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5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519224"/>
                </p:ext>
              </p:extLst>
            </p:nvPr>
          </p:nvGraphicFramePr>
          <p:xfrm>
            <a:off x="7089927" y="1368282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6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68282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9598050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7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5755735"/>
                </p:ext>
              </p:extLst>
            </p:nvPr>
          </p:nvGraphicFramePr>
          <p:xfrm>
            <a:off x="9685750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8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685750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ounded Rectangle 14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2: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298" y="2521194"/>
            <a:ext cx="11073008" cy="1384995"/>
            <a:chOff x="745298" y="3750694"/>
            <a:chExt cx="11073008" cy="1384995"/>
          </a:xfrm>
          <a:solidFill>
            <a:srgbClr val="FFFF00"/>
          </a:solidFill>
        </p:grpSpPr>
        <p:sp>
          <p:nvSpPr>
            <p:cNvPr id="18" name="Rectangle 17"/>
            <p:cNvSpPr/>
            <p:nvPr/>
          </p:nvSpPr>
          <p:spPr>
            <a:xfrm>
              <a:off x="745298" y="3750694"/>
              <a:ext cx="11073008" cy="138499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    là giao điểm của đường thẳng vuông góc với        tại      và đường tròn tâm     bán kính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324875"/>
                </p:ext>
              </p:extLst>
            </p:nvPr>
          </p:nvGraphicFramePr>
          <p:xfrm>
            <a:off x="2672980" y="4012627"/>
            <a:ext cx="274637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9" name="Equation" r:id="rId16" imgW="274527" imgH="293439" progId="Equation.DSMT4">
                    <p:embed/>
                  </p:oleObj>
                </mc:Choice>
                <mc:Fallback>
                  <p:oleObj name="Equation" r:id="rId16" imgW="274527" imgH="29343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672980" y="4012627"/>
                          <a:ext cx="274637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182868"/>
                </p:ext>
              </p:extLst>
            </p:nvPr>
          </p:nvGraphicFramePr>
          <p:xfrm>
            <a:off x="9526588" y="39822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0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526588" y="39822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0167542"/>
                </p:ext>
              </p:extLst>
            </p:nvPr>
          </p:nvGraphicFramePr>
          <p:xfrm>
            <a:off x="10646447" y="3982820"/>
            <a:ext cx="277813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1" name="Equation" r:id="rId20" imgW="278260" imgH="308818" progId="Equation.DSMT4">
                    <p:embed/>
                  </p:oleObj>
                </mc:Choice>
                <mc:Fallback>
                  <p:oleObj name="Equation" r:id="rId20" imgW="278260" imgH="30881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46447" y="3982820"/>
                          <a:ext cx="277813" cy="309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4467521"/>
                </p:ext>
              </p:extLst>
            </p:nvPr>
          </p:nvGraphicFramePr>
          <p:xfrm>
            <a:off x="4794250" y="4642625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2" name="Equation" r:id="rId22" imgW="723600" imgH="317160" progId="Equation.DSMT4">
                    <p:embed/>
                  </p:oleObj>
                </mc:Choice>
                <mc:Fallback>
                  <p:oleObj name="Equation" r:id="rId22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794250" y="4642625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2420347"/>
                </p:ext>
              </p:extLst>
            </p:nvPr>
          </p:nvGraphicFramePr>
          <p:xfrm>
            <a:off x="3119438" y="46426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3" name="Equation" r:id="rId24" imgW="279360" imgH="304560" progId="Equation.DSMT4">
                    <p:embed/>
                  </p:oleObj>
                </mc:Choice>
                <mc:Fallback>
                  <p:oleObj name="Equation" r:id="rId24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3119438" y="46426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20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0390" y="246224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399" y="1645171"/>
            <a:ext cx="9199670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2960" y="3155323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3: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2877" y="1104358"/>
            <a:ext cx="11223321" cy="738664"/>
            <a:chOff x="400833" y="478057"/>
            <a:chExt cx="11223321" cy="725269"/>
          </a:xfrm>
        </p:grpSpPr>
        <p:sp>
          <p:nvSpPr>
            <p:cNvPr id="4" name="Rectangle 3"/>
            <p:cNvSpPr/>
            <p:nvPr/>
          </p:nvSpPr>
          <p:spPr>
            <a:xfrm>
              <a:off x="400833" y="478057"/>
              <a:ext cx="11223321" cy="725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6512845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0" name="Equation" r:id="rId3" imgW="507960" imgH="304560" progId="Equation.DSMT4">
                    <p:embed/>
                  </p:oleObj>
                </mc:Choice>
                <mc:Fallback>
                  <p:oleObj name="Equation" r:id="rId3" imgW="507960" imgH="3045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3008707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1" name="Equation" r:id="rId5" imgW="723600" imgH="317160" progId="Equation.DSMT4">
                    <p:embed/>
                  </p:oleObj>
                </mc:Choice>
                <mc:Fallback>
                  <p:oleObj name="Equation" r:id="rId5" imgW="723600" imgH="31716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8117" y="1918832"/>
            <a:ext cx="11408081" cy="1384995"/>
            <a:chOff x="598117" y="1918832"/>
            <a:chExt cx="11408081" cy="1384995"/>
          </a:xfrm>
        </p:grpSpPr>
        <p:sp>
          <p:nvSpPr>
            <p:cNvPr id="11" name="Rectangle 10"/>
            <p:cNvSpPr/>
            <p:nvPr/>
          </p:nvSpPr>
          <p:spPr>
            <a:xfrm>
              <a:off x="598117" y="1918832"/>
              <a:ext cx="11408081" cy="13849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công cụ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 giác đều)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chuột chọn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176" y="2035269"/>
              <a:ext cx="659618" cy="659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9266" y="2007842"/>
              <a:ext cx="696264" cy="659618"/>
            </a:xfrm>
            <a:prstGeom prst="rect">
              <a:avLst/>
            </a:prstGeom>
          </p:spPr>
        </p:pic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0563984"/>
                </p:ext>
              </p:extLst>
            </p:nvPr>
          </p:nvGraphicFramePr>
          <p:xfrm>
            <a:off x="11085708" y="214140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2" name="Equation" r:id="rId9" imgW="279360" imgH="304560" progId="Equation.DSMT4">
                    <p:embed/>
                  </p:oleObj>
                </mc:Choice>
                <mc:Fallback>
                  <p:oleObj name="Equation" r:id="rId9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085708" y="214140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9987539"/>
                </p:ext>
              </p:extLst>
            </p:nvPr>
          </p:nvGraphicFramePr>
          <p:xfrm>
            <a:off x="3144838" y="2817813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3" name="Equation" r:id="rId11" imgW="279360" imgH="291960" progId="Equation.DSMT4">
                    <p:embed/>
                  </p:oleObj>
                </mc:Choice>
                <mc:Fallback>
                  <p:oleObj name="Equation" r:id="rId11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44838" y="2817813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586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83" y="87744"/>
            <a:ext cx="7945183" cy="2248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126" y="2312222"/>
            <a:ext cx="8084131" cy="25962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6" y="4932658"/>
            <a:ext cx="7759020" cy="1900800"/>
          </a:xfrm>
          <a:prstGeom prst="rect">
            <a:avLst/>
          </a:prstGeom>
        </p:spPr>
      </p:pic>
      <p:sp>
        <p:nvSpPr>
          <p:cNvPr id="38" name="Lightning Bolt 37"/>
          <p:cNvSpPr/>
          <p:nvPr/>
        </p:nvSpPr>
        <p:spPr>
          <a:xfrm rot="21194137">
            <a:off x="656354" y="5006848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ightning Bolt 39"/>
          <p:cNvSpPr/>
          <p:nvPr/>
        </p:nvSpPr>
        <p:spPr>
          <a:xfrm rot="545734" flipH="1">
            <a:off x="9958997" y="4818955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18768180">
            <a:off x="9183267" y="4671048"/>
            <a:ext cx="2705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Cách nhanh nhất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26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33610" y="364049"/>
            <a:ext cx="10165074" cy="1489372"/>
          </a:xfrm>
          <a:prstGeom prst="wedgeRoundRectCallout">
            <a:avLst>
              <a:gd name="adj1" fmla="val -26057"/>
              <a:gd name="adj2" fmla="val -49022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hộp công cụ đường thẳng và đường tròn trong Geogebra để vẽ hình vuông              có cạnh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902623"/>
              </p:ext>
            </p:extLst>
          </p:nvPr>
        </p:nvGraphicFramePr>
        <p:xfrm>
          <a:off x="3533820" y="1163924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3820" y="1163924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4893"/>
              </p:ext>
            </p:extLst>
          </p:nvPr>
        </p:nvGraphicFramePr>
        <p:xfrm>
          <a:off x="5909242" y="1140050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5" imgW="723600" imgH="317160" progId="Equation.DSMT4">
                  <p:embed/>
                </p:oleObj>
              </mc:Choice>
              <mc:Fallback>
                <p:oleObj name="Equation" r:id="rId5" imgW="723600" imgH="317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9242" y="1140050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2281357" y="1407496"/>
            <a:ext cx="886903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448784" y="3348311"/>
            <a:ext cx="7845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thang)</a:t>
            </a:r>
          </a:p>
        </p:txBody>
      </p:sp>
    </p:spTree>
    <p:extLst>
      <p:ext uri="{BB962C8B-B14F-4D97-AF65-F5344CB8AC3E}">
        <p14:creationId xmlns:p14="http://schemas.microsoft.com/office/powerpoint/2010/main" val="35798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6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889" y="130443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278" y="1176883"/>
            <a:ext cx="9199670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039" y="2629547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28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5693" y="115425"/>
            <a:ext cx="6616050" cy="66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82096" y="2464731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83;p36"/>
          <p:cNvSpPr/>
          <p:nvPr/>
        </p:nvSpPr>
        <p:spPr>
          <a:xfrm flipH="1">
            <a:off x="1703813" y="531910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5" name="Google Shape;1084;p36"/>
          <p:cNvGrpSpPr/>
          <p:nvPr/>
        </p:nvGrpSpPr>
        <p:grpSpPr>
          <a:xfrm>
            <a:off x="8377311" y="1248976"/>
            <a:ext cx="606433" cy="568659"/>
            <a:chOff x="3017166" y="3216013"/>
            <a:chExt cx="394376" cy="369812"/>
          </a:xfrm>
        </p:grpSpPr>
        <p:sp>
          <p:nvSpPr>
            <p:cNvPr id="36" name="Google Shape;1085;p36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086;p36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4000" y="-330200"/>
            <a:ext cx="7404100" cy="6965233"/>
            <a:chOff x="-266700" y="-451567"/>
            <a:chExt cx="6248400" cy="6248400"/>
          </a:xfrm>
        </p:grpSpPr>
        <p:pic>
          <p:nvPicPr>
            <p:cNvPr id="39" name="Picture 38" descr="cb5aef37f21f408bbf0d6f54883e309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66700" y="-451567"/>
              <a:ext cx="6248400" cy="62484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20579451">
              <a:off x="869754" y="912869"/>
              <a:ext cx="2788777" cy="116955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</a:ln>
            <a:effectLst>
              <a:glow rad="63500">
                <a:srgbClr val="799CF2">
                  <a:satMod val="175000"/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 CHƠI</a:t>
              </a:r>
            </a:p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“NUÔI CÁ”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E08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553693" y="886597"/>
            <a:ext cx="6357940" cy="2677656"/>
          </a:xfrm>
          <a:prstGeom prst="rect">
            <a:avLst/>
          </a:prstGeom>
          <a:gradFill rotWithShape="1">
            <a:gsLst>
              <a:gs pos="0">
                <a:srgbClr val="799CF2">
                  <a:tint val="50000"/>
                  <a:satMod val="300000"/>
                </a:srgbClr>
              </a:gs>
              <a:gs pos="35000">
                <a:srgbClr val="799CF2">
                  <a:tint val="37000"/>
                  <a:satMod val="300000"/>
                </a:srgbClr>
              </a:gs>
              <a:gs pos="100000">
                <a:srgbClr val="799CF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99CF2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DBF0F1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LUẬT CHƠI: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6 câu hỏi ứng với 6 bể cá. Mỗi lần trả lời đúng một câu hỏi sẽ được tặng một chú cá xinh đẹp để nuôi trong bể. Thời gian suy nghĩ mỗi câu là 1 phút. Hãy xem ai sẽ được Nuôi cá nhé!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 descr="duct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5975" y="3543207"/>
            <a:ext cx="2543175" cy="2686741"/>
          </a:xfrm>
          <a:prstGeom prst="rect">
            <a:avLst/>
          </a:prstGeom>
        </p:spPr>
      </p:pic>
      <p:pic>
        <p:nvPicPr>
          <p:cNvPr id="43" name="Picture 42" descr="c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2055" y="4334776"/>
            <a:ext cx="1185864" cy="11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9400" y="220700"/>
            <a:ext cx="9061450" cy="2734862"/>
          </a:xfrm>
          <a:prstGeom prst="rect">
            <a:avLst/>
          </a:prstGeom>
        </p:spPr>
      </p:pic>
      <p:pic>
        <p:nvPicPr>
          <p:cNvPr id="4" name="Picture 3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4150" y="3251199"/>
            <a:ext cx="9156700" cy="3199525"/>
          </a:xfrm>
          <a:prstGeom prst="rect">
            <a:avLst/>
          </a:prstGeom>
        </p:spPr>
      </p:pic>
      <p:pic>
        <p:nvPicPr>
          <p:cNvPr id="5" name="Picture 4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7845" y="4400550"/>
            <a:ext cx="1825710" cy="1541054"/>
          </a:xfrm>
          <a:prstGeom prst="rect">
            <a:avLst/>
          </a:prstGeom>
        </p:spPr>
      </p:pic>
      <p:pic>
        <p:nvPicPr>
          <p:cNvPr id="6" name="Picture 5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9325" y="4330700"/>
            <a:ext cx="1901704" cy="1610904"/>
          </a:xfrm>
          <a:prstGeom prst="rect">
            <a:avLst/>
          </a:prstGeom>
        </p:spPr>
      </p:pic>
      <p:pic>
        <p:nvPicPr>
          <p:cNvPr id="7" name="Picture 6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1400" y="4400550"/>
            <a:ext cx="1892300" cy="1583045"/>
          </a:xfrm>
          <a:prstGeom prst="rect">
            <a:avLst/>
          </a:prstGeom>
        </p:spPr>
      </p:pic>
      <p:pic>
        <p:nvPicPr>
          <p:cNvPr id="8" name="Picture 7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89944" y="1203688"/>
            <a:ext cx="1692156" cy="1318822"/>
          </a:xfrm>
          <a:prstGeom prst="rect">
            <a:avLst/>
          </a:prstGeom>
        </p:spPr>
      </p:pic>
      <p:pic>
        <p:nvPicPr>
          <p:cNvPr id="9" name="Picture 8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2904" y="1203687"/>
            <a:ext cx="1666633" cy="1274353"/>
          </a:xfrm>
          <a:prstGeom prst="rect">
            <a:avLst/>
          </a:prstGeom>
        </p:spPr>
      </p:pic>
      <p:pic>
        <p:nvPicPr>
          <p:cNvPr id="10" name="Picture 9" descr="ductri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7600" y="1150591"/>
            <a:ext cx="1663462" cy="135902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795524" y="163241"/>
            <a:ext cx="971550" cy="6286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09824" y="163242"/>
            <a:ext cx="742950" cy="69171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58654" y="41360"/>
            <a:ext cx="1095247" cy="75286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uh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5163557" y="-11845"/>
            <a:ext cx="809497" cy="7430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923147" y="67313"/>
            <a:ext cx="1130407" cy="67168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ca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7923148" y="17014"/>
            <a:ext cx="918456" cy="78749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861" y="2621867"/>
            <a:ext cx="1219201" cy="8355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10056" y="2531245"/>
            <a:ext cx="1178044" cy="7688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77390" y="2468153"/>
            <a:ext cx="1199910" cy="7541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uh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054351" y="2489761"/>
            <a:ext cx="800100" cy="871904"/>
          </a:xfrm>
          <a:prstGeom prst="rect">
            <a:avLst/>
          </a:prstGeom>
        </p:spPr>
      </p:pic>
      <p:pic>
        <p:nvPicPr>
          <p:cNvPr id="21" name="Picture 20" descr="uh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24356" y="2583460"/>
            <a:ext cx="876297" cy="604647"/>
          </a:xfrm>
          <a:prstGeom prst="rect">
            <a:avLst/>
          </a:prstGeom>
        </p:spPr>
      </p:pic>
      <p:pic>
        <p:nvPicPr>
          <p:cNvPr id="22" name="Picture 21" descr="chuye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7734539" y="2365430"/>
            <a:ext cx="988161" cy="89874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0" y="1020508"/>
            <a:ext cx="2616200" cy="1378940"/>
          </a:xfrm>
          <a:prstGeom prst="cloudCallout">
            <a:avLst>
              <a:gd name="adj1" fmla="val -41222"/>
              <a:gd name="adj2" fmla="val 9381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Hãy chọn bể cá nào!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Flowchart: Alternate Process 26">
            <a:hlinkClick r:id="rId20" action="ppaction://hlinksldjump"/>
          </p:cNvPr>
          <p:cNvSpPr/>
          <p:nvPr/>
        </p:nvSpPr>
        <p:spPr>
          <a:xfrm>
            <a:off x="10655300" y="3683000"/>
            <a:ext cx="1187450" cy="717550"/>
          </a:xfrm>
          <a:prstGeom prst="flowChartAlternate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END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299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8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0.0125 0.249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2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1666 0.3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96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0456 0.3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91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384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3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01676" y="-684427"/>
            <a:ext cx="12766675" cy="2557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393683"/>
            <a:ext cx="843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</a:rPr>
              <a:t>Câu 1.</a:t>
            </a:r>
            <a:r>
              <a:rPr lang="vi-VN" sz="3200" dirty="0">
                <a:latin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nào sau đây là Hình bình hành?</a:t>
            </a:r>
            <a:endParaRPr lang="en-US" sz="3200" dirty="0">
              <a:latin typeface="Calibri"/>
            </a:endParaRPr>
          </a:p>
        </p:txBody>
      </p:sp>
      <p:pic>
        <p:nvPicPr>
          <p:cNvPr id="4" name="Picture 3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00300"/>
            <a:ext cx="1212850" cy="4887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0768" y="3086100"/>
            <a:ext cx="1158082" cy="431580"/>
          </a:xfrm>
          <a:prstGeom prst="rect">
            <a:avLst/>
          </a:prstGeom>
        </p:spPr>
      </p:pic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72109" y="3812968"/>
            <a:ext cx="1226741" cy="473282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49"/>
            <a:ext cx="1212850" cy="5715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0287" y="2376424"/>
            <a:ext cx="12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0288" y="3072097"/>
            <a:ext cx="14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anose="02020603050405020304" pitchFamily="18" charset="0"/>
                <a:ea typeface="Arial" panose="020B0604020202020204" pitchFamily="34" charset="0"/>
              </a:rPr>
              <a:t>Hình b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044" y="3775189"/>
            <a:ext cx="115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</a:rPr>
              <a:t>Hình 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3137" y="4448608"/>
            <a:ext cx="120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139" y="451484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14685" y="417188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632031" y="4004318"/>
            <a:ext cx="2109788" cy="97155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/>
          <p:cNvPicPr/>
          <p:nvPr/>
        </p:nvPicPr>
        <p:blipFill>
          <a:blip r:embed="rId10"/>
          <a:stretch>
            <a:fillRect/>
          </a:stretch>
        </p:blipFill>
        <p:spPr>
          <a:xfrm>
            <a:off x="3614863" y="1471350"/>
            <a:ext cx="8621586" cy="2532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834796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3" name="Picture 22" descr="sao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7650" y="347942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67382" y="-671514"/>
            <a:ext cx="12668932" cy="3514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13023"/>
            <a:ext cx="8940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2: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        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9050" y="3111433"/>
            <a:ext cx="1314450" cy="132643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496299" y="2482783"/>
            <a:ext cx="1880507" cy="7487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32339"/>
              </p:ext>
            </p:extLst>
          </p:nvPr>
        </p:nvGraphicFramePr>
        <p:xfrm>
          <a:off x="3946524" y="744638"/>
          <a:ext cx="1050925" cy="34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name="Equation" r:id="rId10" imgW="977760" imgH="317160" progId="Equation.DSMT4">
                  <p:embed/>
                </p:oleObj>
              </mc:Choice>
              <mc:Fallback>
                <p:oleObj name="Equation" r:id="rId10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46524" y="744638"/>
                        <a:ext cx="1050925" cy="34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709084"/>
              </p:ext>
            </p:extLst>
          </p:nvPr>
        </p:nvGraphicFramePr>
        <p:xfrm>
          <a:off x="2286000" y="2500344"/>
          <a:ext cx="2740901" cy="43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9" name="Equation" r:id="rId12" imgW="1358310" imgH="215806" progId="Equation.DSMT4">
                  <p:embed/>
                </p:oleObj>
              </mc:Choice>
              <mc:Fallback>
                <p:oleObj name="Equation" r:id="rId12" imgW="1358310" imgH="215806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00344"/>
                        <a:ext cx="2740901" cy="430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672853"/>
              </p:ext>
            </p:extLst>
          </p:nvPr>
        </p:nvGraphicFramePr>
        <p:xfrm>
          <a:off x="2285999" y="3104370"/>
          <a:ext cx="2645871" cy="41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0" name="Equation" r:id="rId14" imgW="1371600" imgH="215900" progId="Equation.DSMT4">
                  <p:embed/>
                </p:oleObj>
              </mc:Choice>
              <mc:Fallback>
                <p:oleObj name="Equation" r:id="rId14" imgW="1371600" imgH="2159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9" y="3104370"/>
                        <a:ext cx="2645871" cy="410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8195"/>
              </p:ext>
            </p:extLst>
          </p:nvPr>
        </p:nvGraphicFramePr>
        <p:xfrm>
          <a:off x="2247733" y="3868528"/>
          <a:ext cx="2749716" cy="43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1" name="Equation" r:id="rId16" imgW="1358310" imgH="215806" progId="Equation.DSMT4">
                  <p:embed/>
                </p:oleObj>
              </mc:Choice>
              <mc:Fallback>
                <p:oleObj name="Equation" r:id="rId16" imgW="1358310" imgH="215806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733" y="3868528"/>
                        <a:ext cx="2749716" cy="431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503019"/>
              </p:ext>
            </p:extLst>
          </p:nvPr>
        </p:nvGraphicFramePr>
        <p:xfrm>
          <a:off x="2307075" y="4517915"/>
          <a:ext cx="2616179" cy="4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2" name="Equation" r:id="rId18" imgW="1345616" imgH="215806" progId="Equation.DSMT4">
                  <p:embed/>
                </p:oleObj>
              </mc:Choice>
              <mc:Fallback>
                <p:oleObj name="Equation" r:id="rId18" imgW="1345616" imgH="215806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075" y="4517915"/>
                        <a:ext cx="2616179" cy="412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457200" y="669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457200" y="882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32"/>
          <p:cNvSpPr>
            <a:spLocks noChangeArrowheads="1"/>
          </p:cNvSpPr>
          <p:nvPr/>
        </p:nvSpPr>
        <p:spPr bwMode="auto">
          <a:xfrm>
            <a:off x="45720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33"/>
          <p:cNvSpPr>
            <a:spLocks noChangeArrowheads="1"/>
          </p:cNvSpPr>
          <p:nvPr/>
        </p:nvSpPr>
        <p:spPr bwMode="auto">
          <a:xfrm>
            <a:off x="457200" y="1308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6" name="Picture 65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2993" y="3539647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88938" y="-236984"/>
            <a:ext cx="13088937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75" y="899811"/>
            <a:ext cx="900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3: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          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50416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57869"/>
            <a:ext cx="6457950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8224" y="4514850"/>
            <a:ext cx="2612693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21542" y="320645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43950" y="2182366"/>
            <a:ext cx="2201636" cy="91440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20532"/>
              </p:ext>
            </p:extLst>
          </p:nvPr>
        </p:nvGraphicFramePr>
        <p:xfrm>
          <a:off x="3921920" y="1095946"/>
          <a:ext cx="10477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name="Equation" r:id="rId10" imgW="1047931" imgH="339159" progId="Equation.DSMT4">
                  <p:embed/>
                </p:oleObj>
              </mc:Choice>
              <mc:Fallback>
                <p:oleObj name="Equation" r:id="rId10" imgW="1047931" imgH="3391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1920" y="1095946"/>
                        <a:ext cx="104775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47126"/>
              </p:ext>
            </p:extLst>
          </p:nvPr>
        </p:nvGraphicFramePr>
        <p:xfrm>
          <a:off x="2308224" y="2501790"/>
          <a:ext cx="1795463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" name="Equation" r:id="rId12" imgW="685713" imgH="171342" progId="Equation.DSMT4">
                  <p:embed/>
                </p:oleObj>
              </mc:Choice>
              <mc:Fallback>
                <p:oleObj name="Equation" r:id="rId12" imgW="685713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08224" y="2501790"/>
                        <a:ext cx="1795463" cy="44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42298"/>
              </p:ext>
            </p:extLst>
          </p:nvPr>
        </p:nvGraphicFramePr>
        <p:xfrm>
          <a:off x="2228851" y="3121283"/>
          <a:ext cx="1574800" cy="41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2" name="Equation" r:id="rId14" imgW="590325" imgH="209498" progId="Equation.DSMT4">
                  <p:embed/>
                </p:oleObj>
              </mc:Choice>
              <mc:Fallback>
                <p:oleObj name="Equation" r:id="rId14" imgW="590325" imgH="2094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28851" y="3121283"/>
                        <a:ext cx="1574800" cy="41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3651932" y="3026629"/>
            <a:ext cx="514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cắt nhau tại trung điểm mỗi đường</a:t>
            </a:r>
            <a:endParaRPr lang="en-US" sz="28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195197"/>
              </p:ext>
            </p:extLst>
          </p:nvPr>
        </p:nvGraphicFramePr>
        <p:xfrm>
          <a:off x="2308224" y="3793867"/>
          <a:ext cx="1990726" cy="511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3" name="Equation" r:id="rId16" imgW="666635" imgH="171342" progId="Equation.DSMT4">
                  <p:embed/>
                </p:oleObj>
              </mc:Choice>
              <mc:Fallback>
                <p:oleObj name="Equation" r:id="rId16" imgW="666635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08224" y="3793867"/>
                        <a:ext cx="1990726" cy="511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007411"/>
              </p:ext>
            </p:extLst>
          </p:nvPr>
        </p:nvGraphicFramePr>
        <p:xfrm>
          <a:off x="2320526" y="4454449"/>
          <a:ext cx="1857774" cy="530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4" name="Equation" r:id="rId18" imgW="666635" imgH="190420" progId="Equation.DSMT4">
                  <p:embed/>
                </p:oleObj>
              </mc:Choice>
              <mc:Fallback>
                <p:oleObj name="Equation" r:id="rId18" imgW="666635" imgH="1904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20526" y="4454449"/>
                        <a:ext cx="1857774" cy="530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810321"/>
            <a:ext cx="1382856" cy="12645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0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4237" y="3604162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46112" y="-562656"/>
            <a:ext cx="13542962" cy="356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563" y="812961"/>
            <a:ext cx="6929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4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là hình thang?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05637" y="3229477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9184194" y="2351396"/>
            <a:ext cx="2212521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850" y="2303433"/>
            <a:ext cx="6649601" cy="3927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79021" y="4997450"/>
            <a:ext cx="1293066" cy="11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3118" y="340419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3837" y="-454233"/>
            <a:ext cx="12771438" cy="3404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4550" y="706456"/>
            <a:ext cx="859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5: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sau đây là khái niệm của hình thoi?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57450"/>
            <a:ext cx="6362700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99" y="3086100"/>
            <a:ext cx="6362695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6739" y="3771900"/>
            <a:ext cx="6331955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50"/>
            <a:ext cx="6362694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6739" y="4435335"/>
            <a:ext cx="5238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cạnh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3078380"/>
            <a:ext cx="641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Tứ giác có môt cặp cạnh đối song song là hình thoi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9337" y="3753717"/>
            <a:ext cx="6329357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góc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5999" y="2417546"/>
            <a:ext cx="6331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hai góc đối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5786" y="4384922"/>
            <a:ext cx="394028" cy="344081"/>
          </a:xfrm>
          <a:prstGeom prst="rect">
            <a:avLst/>
          </a:prstGeom>
          <a:noFill/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7710" y="3065009"/>
            <a:ext cx="1314450" cy="1326430"/>
          </a:xfrm>
          <a:prstGeom prst="rect">
            <a:avLst/>
          </a:prstGeom>
          <a:noFill/>
        </p:spPr>
      </p:pic>
      <p:sp>
        <p:nvSpPr>
          <p:cNvPr id="23" name="Cloud 22"/>
          <p:cNvSpPr/>
          <p:nvPr/>
        </p:nvSpPr>
        <p:spPr>
          <a:xfrm>
            <a:off x="9637307" y="2255196"/>
            <a:ext cx="2345871" cy="115440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37307" y="5943875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77256" y="4838984"/>
            <a:ext cx="1374125" cy="12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508" y="330189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4500" y="-228600"/>
            <a:ext cx="13049249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457" y="819150"/>
            <a:ext cx="8832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6: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dưới đây </a:t>
            </a: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tính chất của hình thang cân?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8545" y="2231905"/>
            <a:ext cx="5184455" cy="7153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0732" y="3125585"/>
            <a:ext cx="5119576" cy="71536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90860" y="3933398"/>
            <a:ext cx="5202140" cy="57785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8696" y="4627629"/>
            <a:ext cx="5224303" cy="5778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55800" y="2283919"/>
            <a:ext cx="509905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>
              <a:lnSpc>
                <a:spcPct val="125000"/>
              </a:lnSpc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kề một đáy bằng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9432" y="4603693"/>
            <a:ext cx="516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cạnh đáy song song.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3424" y="3871768"/>
            <a:ext cx="44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đường chéo bằng nhau.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9589" y="3206951"/>
            <a:ext cx="502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cạnh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4450" y="2934200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80461" y="2303958"/>
            <a:ext cx="2605089" cy="104884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04828" y="572467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5" name="Picture 24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04828" y="4614655"/>
            <a:ext cx="1389636" cy="12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34617" y="2762454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39813" y="740700"/>
            <a:ext cx="10341543" cy="6513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026875"/>
              </p:ext>
            </p:extLst>
          </p:nvPr>
        </p:nvGraphicFramePr>
        <p:xfrm>
          <a:off x="4039166" y="915238"/>
          <a:ext cx="1115294" cy="3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9166" y="915238"/>
                        <a:ext cx="1115294" cy="319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229498" y="772677"/>
            <a:ext cx="9348006" cy="536795"/>
            <a:chOff x="1229498" y="772677"/>
            <a:chExt cx="9348006" cy="53679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70326"/>
                </p:ext>
              </p:extLst>
            </p:nvPr>
          </p:nvGraphicFramePr>
          <p:xfrm>
            <a:off x="5532395" y="903625"/>
            <a:ext cx="153670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1" name="Equation" r:id="rId5" imgW="1536480" imgH="368280" progId="Equation.DSMT4">
                    <p:embed/>
                  </p:oleObj>
                </mc:Choice>
                <mc:Fallback>
                  <p:oleObj name="Equation" r:id="rId5" imgW="1536480" imgH="3682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2395" y="903625"/>
                          <a:ext cx="153670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13533"/>
                </p:ext>
              </p:extLst>
            </p:nvPr>
          </p:nvGraphicFramePr>
          <p:xfrm>
            <a:off x="7188591" y="915238"/>
            <a:ext cx="153035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2" name="Equation" r:id="rId7" imgW="1536480" imgH="368280" progId="Equation.DSMT4">
                    <p:embed/>
                  </p:oleObj>
                </mc:Choice>
                <mc:Fallback>
                  <p:oleObj name="Equation" r:id="rId7" imgW="1536480" imgH="36828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8591" y="915238"/>
                          <a:ext cx="153035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2459475"/>
                </p:ext>
              </p:extLst>
            </p:nvPr>
          </p:nvGraphicFramePr>
          <p:xfrm>
            <a:off x="8850304" y="772677"/>
            <a:ext cx="172720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3" name="Equation" r:id="rId9" imgW="1726920" imgH="431640" progId="Equation.DSMT4">
                    <p:embed/>
                  </p:oleObj>
                </mc:Choice>
                <mc:Fallback>
                  <p:oleObj name="Equation" r:id="rId9" imgW="1726920" imgH="4316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50304" y="772677"/>
                          <a:ext cx="172720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29498" y="786252"/>
              <a:ext cx="44050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96860" y="175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6860" y="195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96860" y="2203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632" y="173202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902" y="1479833"/>
            <a:ext cx="5741096" cy="404398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43281" y="3463190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5988" y="45909"/>
            <a:ext cx="11555261" cy="2677656"/>
            <a:chOff x="300624" y="45909"/>
            <a:chExt cx="11555261" cy="2677656"/>
          </a:xfrm>
        </p:grpSpPr>
        <p:sp>
          <p:nvSpPr>
            <p:cNvPr id="2" name="Rectangle 1"/>
            <p:cNvSpPr/>
            <p:nvPr/>
          </p:nvSpPr>
          <p:spPr>
            <a:xfrm>
              <a:off x="300624" y="45909"/>
              <a:ext cx="11555261" cy="267765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2a,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117)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trung điểm của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và          có trùng nhau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HĐ2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hbh.png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1789198"/>
                </p:ext>
              </p:extLst>
            </p:nvPr>
          </p:nvGraphicFramePr>
          <p:xfrm>
            <a:off x="1659698" y="744211"/>
            <a:ext cx="576197" cy="534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2" name="Ảnh Bitmap" r:id="rId4" imgW="304891" imgH="281905" progId="Paint.Picture">
                    <p:embed/>
                  </p:oleObj>
                </mc:Choice>
                <mc:Fallback>
                  <p:oleObj name="Ảnh Bitmap" r:id="rId4" imgW="304891" imgH="281905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698" y="744211"/>
                          <a:ext cx="576197" cy="53418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6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64" y="831079"/>
              <a:ext cx="598162" cy="546784"/>
            </a:xfrm>
            <a:prstGeom prst="rect">
              <a:avLst/>
            </a:prstGeom>
            <a:noFill/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4823663"/>
                </p:ext>
              </p:extLst>
            </p:nvPr>
          </p:nvGraphicFramePr>
          <p:xfrm>
            <a:off x="9060929" y="935842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3" name="Equation" r:id="rId7" imgW="545760" imgH="317160" progId="Equation.DSMT4">
                    <p:embed/>
                  </p:oleObj>
                </mc:Choice>
                <mc:Fallback>
                  <p:oleObj name="Equation" r:id="rId7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060929" y="935842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616084"/>
                </p:ext>
              </p:extLst>
            </p:nvPr>
          </p:nvGraphicFramePr>
          <p:xfrm>
            <a:off x="10150779" y="958421"/>
            <a:ext cx="533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4" name="Equation" r:id="rId9" imgW="533160" imgH="291960" progId="Equation.DSMT4">
                    <p:embed/>
                  </p:oleObj>
                </mc:Choice>
                <mc:Fallback>
                  <p:oleObj name="Equation" r:id="rId9" imgW="533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50779" y="958421"/>
                          <a:ext cx="533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ounded Rectangle 10"/>
          <p:cNvSpPr/>
          <p:nvPr/>
        </p:nvSpPr>
        <p:spPr>
          <a:xfrm>
            <a:off x="223958" y="27922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5906" y="3523674"/>
            <a:ext cx="10356937" cy="1038252"/>
            <a:chOff x="1835062" y="3083245"/>
            <a:chExt cx="10356937" cy="1038252"/>
          </a:xfrm>
        </p:grpSpPr>
        <p:sp>
          <p:nvSpPr>
            <p:cNvPr id="10" name="Rectangle 9"/>
            <p:cNvSpPr/>
            <p:nvPr/>
          </p:nvSpPr>
          <p:spPr>
            <a:xfrm>
              <a:off x="1835062" y="3167390"/>
              <a:ext cx="103569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88119" y="3098675"/>
              <a:ext cx="516094" cy="5363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10264" y="3083245"/>
              <a:ext cx="627870" cy="551763"/>
            </a:xfrm>
            <a:prstGeom prst="rect">
              <a:avLst/>
            </a:prstGeom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5709415"/>
                </p:ext>
              </p:extLst>
            </p:nvPr>
          </p:nvGraphicFramePr>
          <p:xfrm>
            <a:off x="10252728" y="3269467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5" name="Equation" r:id="rId13" imgW="279360" imgH="304560" progId="Equation.DSMT4">
                    <p:embed/>
                  </p:oleObj>
                </mc:Choice>
                <mc:Fallback>
                  <p:oleObj name="Equation" r:id="rId13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252728" y="3269467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738379"/>
                </p:ext>
              </p:extLst>
            </p:nvPr>
          </p:nvGraphicFramePr>
          <p:xfrm>
            <a:off x="2712059" y="369763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6" name="Equation" r:id="rId15" imgW="279360" imgH="317160" progId="Equation.DSMT4">
                    <p:embed/>
                  </p:oleObj>
                </mc:Choice>
                <mc:Fallback>
                  <p:oleObj name="Equation" r:id="rId15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712059" y="369763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608286"/>
                </p:ext>
              </p:extLst>
            </p:nvPr>
          </p:nvGraphicFramePr>
          <p:xfrm>
            <a:off x="5173228" y="3723036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7" name="Equation" r:id="rId17" imgW="279360" imgH="291960" progId="Equation.DSMT4">
                    <p:embed/>
                  </p:oleObj>
                </mc:Choice>
                <mc:Fallback>
                  <p:oleObj name="Equation" r:id="rId17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173228" y="3723036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648867"/>
                </p:ext>
              </p:extLst>
            </p:nvPr>
          </p:nvGraphicFramePr>
          <p:xfrm>
            <a:off x="7830116" y="3723036"/>
            <a:ext cx="317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8" name="Equation" r:id="rId19" imgW="317160" imgH="291960" progId="Equation.DSMT4">
                    <p:embed/>
                  </p:oleObj>
                </mc:Choice>
                <mc:Fallback>
                  <p:oleObj name="Equation" r:id="rId19" imgW="317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830116" y="3723036"/>
                          <a:ext cx="317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ectangle 25"/>
          <p:cNvSpPr/>
          <p:nvPr/>
        </p:nvSpPr>
        <p:spPr>
          <a:xfrm>
            <a:off x="255695" y="4779597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6174" y="4116773"/>
            <a:ext cx="4226791" cy="24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3883" y="283854"/>
            <a:ext cx="4064696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4484" y="1046354"/>
            <a:ext cx="11361107" cy="954107"/>
            <a:chOff x="654484" y="1046354"/>
            <a:chExt cx="11361107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654484" y="1046354"/>
              <a:ext cx="11361107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hình thang                                               thành một hình tam giác và một hình bình hành.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1895533"/>
                </p:ext>
              </p:extLst>
            </p:nvPr>
          </p:nvGraphicFramePr>
          <p:xfrm>
            <a:off x="3678129" y="1166443"/>
            <a:ext cx="42926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2" name="Equation" r:id="rId4" imgW="4292280" imgH="393480" progId="Equation.DSMT4">
                    <p:embed/>
                  </p:oleObj>
                </mc:Choice>
                <mc:Fallback>
                  <p:oleObj name="Equation" r:id="rId4" imgW="429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78129" y="1166443"/>
                          <a:ext cx="42926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690" y="2381250"/>
            <a:ext cx="7791778" cy="29051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4484" y="2147814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4484" y="3215342"/>
            <a:ext cx="3569962" cy="523220"/>
            <a:chOff x="732728" y="3326368"/>
            <a:chExt cx="3569962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6996269"/>
                </p:ext>
              </p:extLst>
            </p:nvPr>
          </p:nvGraphicFramePr>
          <p:xfrm>
            <a:off x="1356290" y="3366988"/>
            <a:ext cx="294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3" name="Equation" r:id="rId7" imgW="2946240" imgH="482400" progId="Equation.DSMT4">
                    <p:embed/>
                  </p:oleObj>
                </mc:Choice>
                <mc:Fallback>
                  <p:oleObj name="Equation" r:id="rId7" imgW="29462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56290" y="3366988"/>
                          <a:ext cx="2946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32728" y="3326368"/>
              <a:ext cx="6928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8550" y="3136900"/>
            <a:ext cx="4191000" cy="1816100"/>
            <a:chOff x="4908550" y="3136900"/>
            <a:chExt cx="4191000" cy="18161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908550" y="3136900"/>
              <a:ext cx="3683000" cy="18161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591550" y="4429780"/>
              <a:ext cx="50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9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767" y="39005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04" y="2273300"/>
            <a:ext cx="5823491" cy="4445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9100" y="965200"/>
            <a:ext cx="11658600" cy="1416050"/>
            <a:chOff x="419100" y="965200"/>
            <a:chExt cx="11658600" cy="1416050"/>
          </a:xfrm>
        </p:grpSpPr>
        <p:sp>
          <p:nvSpPr>
            <p:cNvPr id="3" name="Rounded Rectangle 2"/>
            <p:cNvSpPr/>
            <p:nvPr/>
          </p:nvSpPr>
          <p:spPr>
            <a:xfrm>
              <a:off x="419100" y="965200"/>
              <a:ext cx="11658600" cy="141605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có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 lớn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đáy nhỏ                   các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</a:p>
            <a:p>
              <a:pPr algn="just"/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7539708"/>
                </p:ext>
              </p:extLst>
            </p:nvPr>
          </p:nvGraphicFramePr>
          <p:xfrm>
            <a:off x="2768600" y="1114687"/>
            <a:ext cx="1016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6" name="Equation" r:id="rId5" imgW="1015920" imgH="317160" progId="Equation.DSMT4">
                    <p:embed/>
                  </p:oleObj>
                </mc:Choice>
                <mc:Fallback>
                  <p:oleObj name="Equation" r:id="rId5" imgW="10159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68600" y="1114687"/>
                          <a:ext cx="1016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0841825"/>
                </p:ext>
              </p:extLst>
            </p:nvPr>
          </p:nvGraphicFramePr>
          <p:xfrm>
            <a:off x="5454650" y="1125538"/>
            <a:ext cx="1651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7" name="Equation" r:id="rId7" imgW="1650960" imgH="317160" progId="Equation.DSMT4">
                    <p:embed/>
                  </p:oleObj>
                </mc:Choice>
                <mc:Fallback>
                  <p:oleObj name="Equation" r:id="rId7" imgW="1650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54650" y="1125538"/>
                          <a:ext cx="1651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826999"/>
                </p:ext>
              </p:extLst>
            </p:nvPr>
          </p:nvGraphicFramePr>
          <p:xfrm>
            <a:off x="8356600" y="1081088"/>
            <a:ext cx="1625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8" name="Equation" r:id="rId9" imgW="1625400" imgH="317160" progId="Equation.DSMT4">
                    <p:embed/>
                  </p:oleObj>
                </mc:Choice>
                <mc:Fallback>
                  <p:oleObj name="Equation" r:id="rId9" imgW="1625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356600" y="1081088"/>
                          <a:ext cx="1625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975179"/>
                </p:ext>
              </p:extLst>
            </p:nvPr>
          </p:nvGraphicFramePr>
          <p:xfrm>
            <a:off x="698500" y="1731963"/>
            <a:ext cx="3505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9" name="Equation" r:id="rId11" imgW="3504960" imgH="368280" progId="Equation.DSMT4">
                    <p:embed/>
                  </p:oleObj>
                </mc:Choice>
                <mc:Fallback>
                  <p:oleObj name="Equation" r:id="rId11" imgW="35049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98500" y="1731963"/>
                          <a:ext cx="3505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Down Arrow 11"/>
          <p:cNvSpPr/>
          <p:nvPr/>
        </p:nvSpPr>
        <p:spPr>
          <a:xfrm>
            <a:off x="116281" y="3516313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56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96650" y="389744"/>
            <a:ext cx="9728615" cy="2233535"/>
          </a:xfrm>
          <a:prstGeom prst="wedgeRoundRectCallout">
            <a:avLst>
              <a:gd name="adj1" fmla="val -43131"/>
              <a:gd name="adj2" fmla="val 112836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Classic 5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2" y="2908092"/>
            <a:ext cx="4992173" cy="3208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21" y="3542435"/>
            <a:ext cx="1591194" cy="21154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5988" y="45909"/>
            <a:ext cx="11555261" cy="2031325"/>
            <a:chOff x="300624" y="45909"/>
            <a:chExt cx="11555261" cy="2031325"/>
          </a:xfrm>
        </p:grpSpPr>
        <p:sp>
          <p:nvSpPr>
            <p:cNvPr id="5" name="Rectangle 4"/>
            <p:cNvSpPr/>
            <p:nvPr/>
          </p:nvSpPr>
          <p:spPr>
            <a:xfrm>
              <a:off x="300624" y="45909"/>
              <a:ext cx="11555261" cy="203132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         có bằng           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HĐ3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hth.png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535262"/>
                </p:ext>
              </p:extLst>
            </p:nvPr>
          </p:nvGraphicFramePr>
          <p:xfrm>
            <a:off x="7350974" y="915988"/>
            <a:ext cx="5461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0" name="Equation" r:id="rId4" imgW="545760" imgH="291960" progId="Equation.DSMT4">
                    <p:embed/>
                  </p:oleObj>
                </mc:Choice>
                <mc:Fallback>
                  <p:oleObj name="Equation" r:id="rId4" imgW="545760" imgH="29196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50974" y="915988"/>
                          <a:ext cx="5461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04252"/>
              </p:ext>
            </p:extLst>
          </p:nvPr>
        </p:nvGraphicFramePr>
        <p:xfrm>
          <a:off x="9512300" y="915988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Equation" r:id="rId6" imgW="736560" imgH="317160" progId="Equation.DSMT4">
                  <p:embed/>
                </p:oleObj>
              </mc:Choice>
              <mc:Fallback>
                <p:oleObj name="Equation" r:id="rId6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2300" y="915988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430" y="693759"/>
            <a:ext cx="569893" cy="638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642" y="693759"/>
            <a:ext cx="637808" cy="56560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44608" y="21953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r="3326" b="5202"/>
          <a:stretch/>
        </p:blipFill>
        <p:spPr>
          <a:xfrm>
            <a:off x="5251450" y="3598108"/>
            <a:ext cx="6905886" cy="32402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3206" y="4827553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3206" y="2824967"/>
            <a:ext cx="10356937" cy="607365"/>
            <a:chOff x="223206" y="2824967"/>
            <a:chExt cx="10356937" cy="607365"/>
          </a:xfrm>
        </p:grpSpPr>
        <p:grpSp>
          <p:nvGrpSpPr>
            <p:cNvPr id="15" name="Group 14"/>
            <p:cNvGrpSpPr/>
            <p:nvPr/>
          </p:nvGrpSpPr>
          <p:grpSpPr>
            <a:xfrm>
              <a:off x="223206" y="2909112"/>
              <a:ext cx="10356937" cy="523220"/>
              <a:chOff x="1835062" y="3167390"/>
              <a:chExt cx="10356937" cy="52322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835062" y="3167390"/>
                <a:ext cx="1035693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 cách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1704175"/>
                  </p:ext>
                </p:extLst>
              </p:nvPr>
            </p:nvGraphicFramePr>
            <p:xfrm>
              <a:off x="9081044" y="3282466"/>
              <a:ext cx="2794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2" name="Equation" r:id="rId11" imgW="279360" imgH="291960" progId="Equation.DSMT4">
                      <p:embed/>
                    </p:oleObj>
                  </mc:Choice>
                  <mc:Fallback>
                    <p:oleObj name="Equation" r:id="rId11" imgW="279360" imgH="291960" progId="Equation.DSMT4">
                      <p:embed/>
                      <p:pic>
                        <p:nvPicPr>
                          <p:cNvPr id="21" name="Object 20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9081044" y="3282466"/>
                            <a:ext cx="2794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5601926"/>
                  </p:ext>
                </p:extLst>
              </p:nvPr>
            </p:nvGraphicFramePr>
            <p:xfrm>
              <a:off x="11624230" y="3298526"/>
              <a:ext cx="3175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3" name="Equation" r:id="rId13" imgW="317160" imgH="291960" progId="Equation.DSMT4">
                      <p:embed/>
                    </p:oleObj>
                  </mc:Choice>
                  <mc:Fallback>
                    <p:oleObj name="Equation" r:id="rId13" imgW="317160" imgH="29196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1624230" y="3298526"/>
                            <a:ext cx="3175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04372" y="2824967"/>
              <a:ext cx="610178" cy="54361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5251" y="2824967"/>
              <a:ext cx="601628" cy="561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7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4018989" y="2429776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193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303768"/>
            <a:ext cx="11849100" cy="661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05300" y="551997"/>
            <a:ext cx="2997200" cy="342447"/>
            <a:chOff x="4305300" y="551997"/>
            <a:chExt cx="2997200" cy="342447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707264"/>
                </p:ext>
              </p:extLst>
            </p:nvPr>
          </p:nvGraphicFramePr>
          <p:xfrm>
            <a:off x="4305300" y="551997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8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05300" y="551997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92094"/>
                </p:ext>
              </p:extLst>
            </p:nvPr>
          </p:nvGraphicFramePr>
          <p:xfrm>
            <a:off x="6578600" y="576944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9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78600" y="576944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925" r="2461"/>
          <a:stretch/>
        </p:blipFill>
        <p:spPr>
          <a:xfrm>
            <a:off x="6051550" y="1156276"/>
            <a:ext cx="6089650" cy="41772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2058" y="1446287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5250" y="2687755"/>
            <a:ext cx="6337300" cy="1384995"/>
            <a:chOff x="95250" y="2687755"/>
            <a:chExt cx="6337300" cy="1384995"/>
          </a:xfrm>
        </p:grpSpPr>
        <p:sp>
          <p:nvSpPr>
            <p:cNvPr id="10" name="Rectangle 9"/>
            <p:cNvSpPr/>
            <p:nvPr/>
          </p:nvSpPr>
          <p:spPr>
            <a:xfrm>
              <a:off x="95250" y="2687755"/>
              <a:ext cx="63373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dài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cách này tự chọn sao cho hợp lí và phải nhỏ hơn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)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883148"/>
                </p:ext>
              </p:extLst>
            </p:nvPr>
          </p:nvGraphicFramePr>
          <p:xfrm>
            <a:off x="4032250" y="2779698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0" name="Equation" r:id="rId9" imgW="545760" imgH="317160" progId="Equation.DSMT4">
                    <p:embed/>
                  </p:oleObj>
                </mc:Choice>
                <mc:Fallback>
                  <p:oleObj name="Equation" r:id="rId9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032250" y="2779698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0465159"/>
                </p:ext>
              </p:extLst>
            </p:nvPr>
          </p:nvGraphicFramePr>
          <p:xfrm>
            <a:off x="5219700" y="2779698"/>
            <a:ext cx="711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1" name="Equation" r:id="rId11" imgW="711000" imgH="317160" progId="Equation.DSMT4">
                    <p:embed/>
                  </p:oleObj>
                </mc:Choice>
                <mc:Fallback>
                  <p:oleObj name="Equation" r:id="rId11" imgW="711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19700" y="2779698"/>
                          <a:ext cx="711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2043856"/>
                </p:ext>
              </p:extLst>
            </p:nvPr>
          </p:nvGraphicFramePr>
          <p:xfrm>
            <a:off x="3384550" y="3683735"/>
            <a:ext cx="698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2" name="Equation" r:id="rId13" imgW="698400" imgH="317160" progId="Equation.DSMT4">
                    <p:embed/>
                  </p:oleObj>
                </mc:Choice>
                <mc:Fallback>
                  <p:oleObj name="Equation" r:id="rId13" imgW="698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84550" y="3683735"/>
                          <a:ext cx="698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177800" y="4856937"/>
            <a:ext cx="7429500" cy="954107"/>
            <a:chOff x="0" y="4141453"/>
            <a:chExt cx="7429500" cy="954107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383144"/>
                </p:ext>
              </p:extLst>
            </p:nvPr>
          </p:nvGraphicFramePr>
          <p:xfrm>
            <a:off x="3035256" y="4281731"/>
            <a:ext cx="7493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3" name="Equation" r:id="rId15" imgW="749160" imgH="355320" progId="Equation.DSMT4">
                    <p:embed/>
                  </p:oleObj>
                </mc:Choice>
                <mc:Fallback>
                  <p:oleObj name="Equation" r:id="rId15" imgW="74916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35256" y="4281731"/>
                          <a:ext cx="7493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8029354"/>
                </p:ext>
              </p:extLst>
            </p:nvPr>
          </p:nvGraphicFramePr>
          <p:xfrm>
            <a:off x="4079919" y="4664616"/>
            <a:ext cx="749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4" name="Equation" r:id="rId17" imgW="749160" imgH="368280" progId="Equation.DSMT4">
                    <p:embed/>
                  </p:oleObj>
                </mc:Choice>
                <mc:Fallback>
                  <p:oleObj name="Equation" r:id="rId17" imgW="749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079919" y="4664616"/>
                          <a:ext cx="749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0" y="4141453"/>
              <a:ext cx="7429500" cy="954107"/>
              <a:chOff x="-107994" y="5046567"/>
              <a:chExt cx="7429500" cy="95410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-107994" y="5046567"/>
                <a:ext cx="74295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điểm          sao cho là giao điểm của hai đường tròn tâm               bán kính </a:t>
                </a:r>
              </a:p>
            </p:txBody>
          </p:sp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2965573"/>
                  </p:ext>
                </p:extLst>
              </p:nvPr>
            </p:nvGraphicFramePr>
            <p:xfrm>
              <a:off x="6413522" y="5569730"/>
              <a:ext cx="7239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" name="Equation" r:id="rId19" imgW="723600" imgH="317160" progId="Equation.DSMT4">
                      <p:embed/>
                    </p:oleObj>
                  </mc:Choice>
                  <mc:Fallback>
                    <p:oleObj name="Equation" r:id="rId19" imgW="723600" imgH="3171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6413522" y="5569730"/>
                            <a:ext cx="7239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8659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00" y="290840"/>
            <a:ext cx="120269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3c: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28925" y="1131230"/>
            <a:ext cx="9220994" cy="361950"/>
            <a:chOff x="2822575" y="1158874"/>
            <a:chExt cx="9220994" cy="36195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6318028"/>
                </p:ext>
              </p:extLst>
            </p:nvPr>
          </p:nvGraphicFramePr>
          <p:xfrm>
            <a:off x="2822575" y="1183481"/>
            <a:ext cx="1012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0" name="Equation" r:id="rId4" imgW="1013512" imgH="312559" progId="Equation.DSMT4">
                    <p:embed/>
                  </p:oleObj>
                </mc:Choice>
                <mc:Fallback>
                  <p:oleObj name="Equation" r:id="rId4" imgW="1013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22575" y="1183481"/>
                          <a:ext cx="1012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5067605"/>
                </p:ext>
              </p:extLst>
            </p:nvPr>
          </p:nvGraphicFramePr>
          <p:xfrm>
            <a:off x="4343400" y="1158874"/>
            <a:ext cx="5091113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1" name="Equation" r:id="rId6" imgW="5090367" imgH="362019" progId="Equation.DSMT4">
                    <p:embed/>
                  </p:oleObj>
                </mc:Choice>
                <mc:Fallback>
                  <p:oleObj name="Equation" r:id="rId6" imgW="5090367" imgH="36201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343400" y="1158874"/>
                          <a:ext cx="5091113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3728092"/>
                </p:ext>
              </p:extLst>
            </p:nvPr>
          </p:nvGraphicFramePr>
          <p:xfrm>
            <a:off x="9506744" y="1158874"/>
            <a:ext cx="2536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2" name="Equation" r:id="rId8" imgW="2537512" imgH="312559" progId="Equation.DSMT4">
                    <p:embed/>
                  </p:oleObj>
                </mc:Choice>
                <mc:Fallback>
                  <p:oleObj name="Equation" r:id="rId8" imgW="2537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506744" y="1158874"/>
                          <a:ext cx="2536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ounded Rectangle 5"/>
          <p:cNvSpPr/>
          <p:nvPr/>
        </p:nvSpPr>
        <p:spPr>
          <a:xfrm>
            <a:off x="287458" y="188423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r="5421"/>
          <a:stretch/>
        </p:blipFill>
        <p:spPr>
          <a:xfrm>
            <a:off x="6540994" y="1732985"/>
            <a:ext cx="5651006" cy="376720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900" y="2713165"/>
            <a:ext cx="8041269" cy="3970318"/>
            <a:chOff x="88900" y="2713165"/>
            <a:chExt cx="8041269" cy="397031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528620"/>
                </p:ext>
              </p:extLst>
            </p:nvPr>
          </p:nvGraphicFramePr>
          <p:xfrm>
            <a:off x="3965778" y="29813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3" name="Equation" r:id="rId11" imgW="507960" imgH="304560" progId="Equation.DSMT4">
                    <p:embed/>
                  </p:oleObj>
                </mc:Choice>
                <mc:Fallback>
                  <p:oleObj name="Equation" r:id="rId11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965778" y="29813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570035"/>
                </p:ext>
              </p:extLst>
            </p:nvPr>
          </p:nvGraphicFramePr>
          <p:xfrm>
            <a:off x="3208337" y="6181725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4" name="Equation" r:id="rId13" imgW="279360" imgH="291960" progId="Equation.DSMT4">
                    <p:embed/>
                  </p:oleObj>
                </mc:Choice>
                <mc:Fallback>
                  <p:oleObj name="Equation" r:id="rId13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08337" y="6181725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9"/>
            <p:cNvGrpSpPr/>
            <p:nvPr/>
          </p:nvGrpSpPr>
          <p:grpSpPr>
            <a:xfrm>
              <a:off x="88900" y="2713165"/>
              <a:ext cx="8041269" cy="3970318"/>
              <a:chOff x="88900" y="2713165"/>
              <a:chExt cx="8041269" cy="397031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8900" y="2713165"/>
                <a:ext cx="6724650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1: Vẽ đoạn thẳng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có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tam giác cân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có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(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của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3: Vẽ điểm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tia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sao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 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4: Vẽ điểm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sao cho 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14350" y="3457838"/>
                <a:ext cx="7615819" cy="3088731"/>
                <a:chOff x="514350" y="3457838"/>
                <a:chExt cx="7615819" cy="3088731"/>
              </a:xfrm>
            </p:grpSpPr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6574"/>
                    </p:ext>
                  </p:extLst>
                </p:nvPr>
              </p:nvGraphicFramePr>
              <p:xfrm>
                <a:off x="539750" y="3457838"/>
                <a:ext cx="25019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5" name="Equation" r:id="rId15" imgW="2501640" imgH="317160" progId="Equation.DSMT4">
                        <p:embed/>
                      </p:oleObj>
                    </mc:Choice>
                    <mc:Fallback>
                      <p:oleObj name="Equation" r:id="rId15" imgW="250164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9750" y="3457838"/>
                              <a:ext cx="25019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9782732"/>
                    </p:ext>
                  </p:extLst>
                </p:nvPr>
              </p:nvGraphicFramePr>
              <p:xfrm>
                <a:off x="4248555" y="4234642"/>
                <a:ext cx="762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6" name="Equation" r:id="rId17" imgW="761760" imgH="317160" progId="Equation.DSMT4">
                        <p:embed/>
                      </p:oleObj>
                    </mc:Choice>
                    <mc:Fallback>
                      <p:oleObj name="Equation" r:id="rId17" imgW="7617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248555" y="4234642"/>
                              <a:ext cx="762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03406732"/>
                    </p:ext>
                  </p:extLst>
                </p:nvPr>
              </p:nvGraphicFramePr>
              <p:xfrm>
                <a:off x="514350" y="4880399"/>
                <a:ext cx="25273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7" name="Equation" r:id="rId19" imgW="2527200" imgH="317160" progId="Equation.DSMT4">
                        <p:embed/>
                      </p:oleObj>
                    </mc:Choice>
                    <mc:Fallback>
                      <p:oleObj name="Equation" r:id="rId19" imgW="252720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4350" y="4880399"/>
                              <a:ext cx="25273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8942507"/>
                    </p:ext>
                  </p:extLst>
                </p:nvPr>
              </p:nvGraphicFramePr>
              <p:xfrm>
                <a:off x="4835816" y="4880399"/>
                <a:ext cx="5461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8" name="Equation" r:id="rId21" imgW="545760" imgH="291960" progId="Equation.DSMT4">
                        <p:embed/>
                      </p:oleObj>
                    </mc:Choice>
                    <mc:Fallback>
                      <p:oleObj name="Equation" r:id="rId21" imgW="5457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4880399"/>
                              <a:ext cx="5461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5674367"/>
                    </p:ext>
                  </p:extLst>
                </p:nvPr>
              </p:nvGraphicFramePr>
              <p:xfrm>
                <a:off x="3170237" y="5565775"/>
                <a:ext cx="3175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9" name="Equation" r:id="rId23" imgW="317160" imgH="291960" progId="Equation.DSMT4">
                        <p:embed/>
                      </p:oleObj>
                    </mc:Choice>
                    <mc:Fallback>
                      <p:oleObj name="Equation" r:id="rId23" imgW="3171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237" y="5565775"/>
                              <a:ext cx="3175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78953369"/>
                    </p:ext>
                  </p:extLst>
                </p:nvPr>
              </p:nvGraphicFramePr>
              <p:xfrm>
                <a:off x="4758937" y="5537629"/>
                <a:ext cx="503237" cy="3016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0" name="Equation" r:id="rId25" imgW="503024" imgH="300921" progId="Equation.DSMT4">
                        <p:embed/>
                      </p:oleObj>
                    </mc:Choice>
                    <mc:Fallback>
                      <p:oleObj name="Equation" r:id="rId25" imgW="503024" imgH="300921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58937" y="5537629"/>
                              <a:ext cx="503237" cy="3016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86694347"/>
                    </p:ext>
                  </p:extLst>
                </p:nvPr>
              </p:nvGraphicFramePr>
              <p:xfrm>
                <a:off x="6479169" y="5521754"/>
                <a:ext cx="1651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1" name="Equation" r:id="rId27" imgW="1650960" imgH="317160" progId="Equation.DSMT4">
                        <p:embed/>
                      </p:oleObj>
                    </mc:Choice>
                    <mc:Fallback>
                      <p:oleObj name="Equation" r:id="rId27" imgW="16509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79169" y="5521754"/>
                              <a:ext cx="1651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5608106"/>
                    </p:ext>
                  </p:extLst>
                </p:nvPr>
              </p:nvGraphicFramePr>
              <p:xfrm>
                <a:off x="4835816" y="6178269"/>
                <a:ext cx="2832100" cy="3683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2" name="Equation" r:id="rId29" imgW="2831760" imgH="368280" progId="Equation.DSMT4">
                        <p:embed/>
                      </p:oleObj>
                    </mc:Choice>
                    <mc:Fallback>
                      <p:oleObj name="Equation" r:id="rId29" imgW="2831760" imgH="3682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6178269"/>
                              <a:ext cx="2832100" cy="368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</p:spTree>
    <p:extLst>
      <p:ext uri="{BB962C8B-B14F-4D97-AF65-F5344CB8AC3E}">
        <p14:creationId xmlns:p14="http://schemas.microsoft.com/office/powerpoint/2010/main" val="19931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145206" y="2512165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0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0249" y="298450"/>
            <a:ext cx="575945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THI “AI NHANH HƠN”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31300" y="0"/>
            <a:ext cx="3003550" cy="4555470"/>
            <a:chOff x="9131300" y="0"/>
            <a:chExt cx="3003550" cy="4555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3" t="6593" r="17996" b="4945"/>
            <a:stretch/>
          </p:blipFill>
          <p:spPr>
            <a:xfrm>
              <a:off x="9131300" y="0"/>
              <a:ext cx="3003550" cy="42100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42600" y="4032250"/>
              <a:ext cx="1111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378200" y="1009650"/>
            <a:ext cx="5854700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Lớp chia thành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trực tiếp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trong một cặp đấu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nhiệm 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TH2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(SGK/tr119)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289050"/>
            <a:ext cx="3378200" cy="5481310"/>
            <a:chOff x="0" y="1289050"/>
            <a:chExt cx="3378200" cy="5481310"/>
          </a:xfrm>
        </p:grpSpPr>
        <p:sp>
          <p:nvSpPr>
            <p:cNvPr id="7" name="TextBox 6"/>
            <p:cNvSpPr txBox="1"/>
            <p:nvPr/>
          </p:nvSpPr>
          <p:spPr>
            <a:xfrm>
              <a:off x="1127125" y="6247140"/>
              <a:ext cx="1123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A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1" t="1597" r="15602"/>
            <a:stretch/>
          </p:blipFill>
          <p:spPr>
            <a:xfrm>
              <a:off x="0" y="1289050"/>
              <a:ext cx="3378200" cy="5086350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2990850" y="5016500"/>
            <a:ext cx="9144000" cy="18415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 chúng ta có 2 phút để chia đội và nghiên cứu qua nội dung thực hành 1, 2 (SGK – tr119) để chọn nhiệm vụ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9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17021" y="1111250"/>
            <a:ext cx="8336" cy="376555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30400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3825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5600" y="1320800"/>
            <a:ext cx="5473700" cy="3323987"/>
            <a:chOff x="355600" y="1320800"/>
            <a:chExt cx="5473700" cy="3323987"/>
          </a:xfrm>
        </p:grpSpPr>
        <p:sp>
          <p:nvSpPr>
            <p:cNvPr id="7" name="TextBox 6"/>
            <p:cNvSpPr txBox="1"/>
            <p:nvPr/>
          </p:nvSpPr>
          <p:spPr>
            <a:xfrm>
              <a:off x="355600" y="1320800"/>
              <a:ext cx="5473700" cy="332398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chữ nhật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doia.png</a:t>
              </a:r>
              <a:endPara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035828"/>
                </p:ext>
              </p:extLst>
            </p:nvPr>
          </p:nvGraphicFramePr>
          <p:xfrm>
            <a:off x="2527300" y="2187575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8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27300" y="2187575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4305322"/>
                </p:ext>
              </p:extLst>
            </p:nvPr>
          </p:nvGraphicFramePr>
          <p:xfrm>
            <a:off x="4013200" y="2193925"/>
            <a:ext cx="16891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9" name="Equation" r:id="rId6" imgW="1688760" imgH="368280" progId="Equation.DSMT4">
                    <p:embed/>
                  </p:oleObj>
                </mc:Choice>
                <mc:Fallback>
                  <p:oleObj name="Equation" r:id="rId6" imgW="16887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13200" y="2193925"/>
                          <a:ext cx="16891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4985956"/>
                </p:ext>
              </p:extLst>
            </p:nvPr>
          </p:nvGraphicFramePr>
          <p:xfrm>
            <a:off x="431800" y="2778125"/>
            <a:ext cx="1638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0" name="Equation" r:id="rId8" imgW="1638000" imgH="317160" progId="Equation.DSMT4">
                    <p:embed/>
                  </p:oleObj>
                </mc:Choice>
                <mc:Fallback>
                  <p:oleObj name="Equation" r:id="rId8" imgW="1638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1800" y="2778125"/>
                          <a:ext cx="1638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6223000" y="1320800"/>
            <a:ext cx="5867400" cy="3323987"/>
            <a:chOff x="6223000" y="1320800"/>
            <a:chExt cx="5867400" cy="3323987"/>
          </a:xfrm>
        </p:grpSpPr>
        <p:sp>
          <p:nvSpPr>
            <p:cNvPr id="8" name="TextBox 7"/>
            <p:cNvSpPr txBox="1"/>
            <p:nvPr/>
          </p:nvSpPr>
          <p:spPr>
            <a:xfrm>
              <a:off x="6223000" y="1320800"/>
              <a:ext cx="5867400" cy="332398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bình hành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có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doib.png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0356305"/>
                </p:ext>
              </p:extLst>
            </p:nvPr>
          </p:nvGraphicFramePr>
          <p:xfrm>
            <a:off x="10096500" y="2193925"/>
            <a:ext cx="17018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1" name="Equation" r:id="rId10" imgW="1701720" imgH="368280" progId="Equation.DSMT4">
                    <p:embed/>
                  </p:oleObj>
                </mc:Choice>
                <mc:Fallback>
                  <p:oleObj name="Equation" r:id="rId10" imgW="170172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096500" y="2193925"/>
                          <a:ext cx="17018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4653434"/>
                </p:ext>
              </p:extLst>
            </p:nvPr>
          </p:nvGraphicFramePr>
          <p:xfrm>
            <a:off x="8547100" y="2208212"/>
            <a:ext cx="10017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2" name="Equation" r:id="rId12" imgW="1001900" imgH="316299" progId="Equation.DSMT4">
                    <p:embed/>
                  </p:oleObj>
                </mc:Choice>
                <mc:Fallback>
                  <p:oleObj name="Equation" r:id="rId12" imgW="100190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547100" y="2208212"/>
                          <a:ext cx="10017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20766"/>
                </p:ext>
              </p:extLst>
            </p:nvPr>
          </p:nvGraphicFramePr>
          <p:xfrm>
            <a:off x="6318250" y="2730500"/>
            <a:ext cx="3416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3" name="Equation" r:id="rId14" imgW="3416040" imgH="368280" progId="Equation.DSMT4">
                    <p:embed/>
                  </p:oleObj>
                </mc:Choice>
                <mc:Fallback>
                  <p:oleObj name="Equation" r:id="rId14" imgW="341604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18250" y="2730500"/>
                          <a:ext cx="3416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83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10291"/>
              </p:ext>
            </p:extLst>
          </p:nvPr>
        </p:nvGraphicFramePr>
        <p:xfrm>
          <a:off x="1822449" y="1602316"/>
          <a:ext cx="89154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1">
                  <a:extLst>
                    <a:ext uri="{9D8B030D-6E8A-4147-A177-3AD203B41FA5}">
                      <a16:colId xmlns:a16="http://schemas.microsoft.com/office/drawing/2014/main" xmlns="" val="2196012245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xmlns="" val="2451714321"/>
                    </a:ext>
                  </a:extLst>
                </a:gridCol>
                <a:gridCol w="3060699">
                  <a:extLst>
                    <a:ext uri="{9D8B030D-6E8A-4147-A177-3AD203B41FA5}">
                      <a16:colId xmlns:a16="http://schemas.microsoft.com/office/drawing/2014/main" xmlns="" val="4043310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 CẶP ĐẤU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616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8426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310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68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265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44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8645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TRẬN THẰNG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5572822"/>
                  </a:ext>
                </a:extLst>
              </a:tr>
            </a:tbl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3771900" y="431800"/>
            <a:ext cx="484505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GHI ĐIỂM THI ĐẤU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2545805" y="174823"/>
            <a:ext cx="9375691" cy="6164898"/>
          </a:xfrm>
          <a:prstGeom prst="rect">
            <a:avLst/>
          </a:prstGeom>
        </p:spPr>
      </p:pic>
      <p:sp>
        <p:nvSpPr>
          <p:cNvPr id="85" name="Rounded Rectangular Callout 84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vụ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3006615" y="119095"/>
            <a:ext cx="8353535" cy="6210374"/>
          </a:xfrm>
          <a:prstGeom prst="rect">
            <a:avLst/>
          </a:prstGeom>
        </p:spPr>
      </p:pic>
      <p:sp>
        <p:nvSpPr>
          <p:cNvPr id="83" name="Rounded Rectangular Callout 82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vụ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66" y="216966"/>
            <a:ext cx="7677463" cy="493402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934855" y="2541570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64766" y="884420"/>
            <a:ext cx="5219077" cy="5696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805534" y="1484026"/>
            <a:ext cx="5036695" cy="33877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164173" y="982593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685" y="907623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2878" y="2517687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3231" y="1149428"/>
            <a:ext cx="8319481" cy="49398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tự vẽ lại các hình trong phần thực hành trên máy tính cá nhân ở nhà (nếu có).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Luyện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tập dùng bộ dụng cụ học tập vẽ lại các hình: hình thang, hình thang cân, hình bình hành, hình thoi, hình chữ nhật, hình vuông trên giấy.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Chuẩn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bị Tiết sau học: Phân tích đặc điểm khí hậu Việt Nam.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thông tin về đặc điểm khí hậu của Việt Nam trong năm (nhiệt độ lượng mưa, độ ẩm trung bình).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2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75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38" y="0"/>
            <a:ext cx="7677463" cy="4934022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16200000" flipH="1">
            <a:off x="3897702" y="540114"/>
            <a:ext cx="522369" cy="401503"/>
          </a:xfrm>
          <a:prstGeom prst="bentConnector3">
            <a:avLst>
              <a:gd name="adj1" fmla="val 10275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3460228" y="1124261"/>
            <a:ext cx="1798819" cy="267534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4427279" y="1124262"/>
            <a:ext cx="1194032" cy="829664"/>
          </a:xfrm>
          <a:prstGeom prst="bentConnector3">
            <a:avLst>
              <a:gd name="adj1" fmla="val 1014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flipV="1">
            <a:off x="3612630" y="1124260"/>
            <a:ext cx="2518347" cy="1558979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 flipH="1" flipV="1">
            <a:off x="5083360" y="2007305"/>
            <a:ext cx="2672674" cy="1191402"/>
          </a:xfrm>
          <a:prstGeom prst="bentConnector3">
            <a:avLst>
              <a:gd name="adj1" fmla="val 64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4724963" y="2118799"/>
            <a:ext cx="4063707" cy="2271010"/>
          </a:xfrm>
          <a:prstGeom prst="bentConnector3">
            <a:avLst>
              <a:gd name="adj1" fmla="val 201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0" y="38910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di chuyển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78" y="1050741"/>
            <a:ext cx="322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điểm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6948" y="1573961"/>
            <a:ext cx="4434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thẳng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6948" y="2318125"/>
            <a:ext cx="3910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quan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574997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tròn, cung tròn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266" y="5024547"/>
            <a:ext cx="5663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góc và khoảng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7" grpId="0"/>
      <p:bldP spid="5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49"/>
          <a:stretch/>
        </p:blipFill>
        <p:spPr>
          <a:xfrm>
            <a:off x="0" y="0"/>
            <a:ext cx="12172013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37285" y="5996066"/>
            <a:ext cx="1978702" cy="3147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1678898" y="194872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72125" y="1396583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53128" y="2163579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600138" y="6026046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09565" y="2505670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4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348" y="183675"/>
            <a:ext cx="4610769" cy="334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352" y="314794"/>
            <a:ext cx="406553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30049" y="1855078"/>
            <a:ext cx="4894409" cy="1783829"/>
          </a:xfrm>
          <a:prstGeom prst="wedgeRoundRectCallout">
            <a:avLst>
              <a:gd name="adj1" fmla="val -63556"/>
              <a:gd name="adj2" fmla="val -47618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8245" y="3865904"/>
            <a:ext cx="9708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 song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9" y="1143701"/>
            <a:ext cx="1591194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1592</Words>
  <Application>Microsoft Office PowerPoint</Application>
  <PresentationFormat>Widescreen</PresentationFormat>
  <Paragraphs>218</Paragraphs>
  <Slides>51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Tahoma</vt:lpstr>
      <vt:lpstr>Oswald Regular</vt:lpstr>
      <vt:lpstr>Abel</vt:lpstr>
      <vt:lpstr>Calibri</vt:lpstr>
      <vt:lpstr>Courier New</vt:lpstr>
      <vt:lpstr>Times New Roman</vt:lpstr>
      <vt:lpstr>Passion One</vt:lpstr>
      <vt:lpstr>Wingdings</vt:lpstr>
      <vt:lpstr>Arial</vt:lpstr>
      <vt:lpstr>Fira Sans Extra Condensed Medium</vt:lpstr>
      <vt:lpstr>Office Theme</vt:lpstr>
      <vt:lpstr>Math Lesson by Slidesgo</vt:lpstr>
      <vt:lpstr>Equation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106</cp:revision>
  <dcterms:created xsi:type="dcterms:W3CDTF">2021-06-21T15:30:30Z</dcterms:created>
  <dcterms:modified xsi:type="dcterms:W3CDTF">2023-06-28T00:59:17Z</dcterms:modified>
</cp:coreProperties>
</file>