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2" r:id="rId2"/>
    <p:sldId id="3115" r:id="rId3"/>
    <p:sldId id="3117" r:id="rId4"/>
    <p:sldId id="3109" r:id="rId5"/>
    <p:sldId id="3116" r:id="rId6"/>
    <p:sldId id="3121" r:id="rId7"/>
    <p:sldId id="3118" r:id="rId8"/>
    <p:sldId id="3120" r:id="rId9"/>
    <p:sldId id="312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1" d="100"/>
          <a:sy n="61"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908363" y="1056205"/>
            <a:ext cx="8039797" cy="146316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41" y="487503"/>
            <a:ext cx="10181820" cy="4158570"/>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463140"/>
            </a:xfrm>
            <a:prstGeom prst="rect">
              <a:avLst/>
            </a:prstGeom>
          </p:spPr>
          <p:txBody>
            <a:bodyPr wrap="square">
              <a:spAutoFit/>
            </a:bodyPr>
            <a:lstStyle/>
            <a:p>
              <a:pPr algn="ctr" defTabSz="342900">
                <a:lnSpc>
                  <a:spcPct val="135000"/>
                </a:lnSpc>
              </a:pPr>
              <a:r>
                <a:rPr lang="vi-VN" sz="2000" b="1">
                  <a:latin typeface="UTM Avo" panose="02040603050506020204" pitchFamily="18" charset="0"/>
                  <a:cs typeface="Times New Roman" panose="02020603050405020304" pitchFamily="18" charset="0"/>
                </a:rPr>
                <a:t>Đ</a:t>
              </a:r>
              <a:r>
                <a:rPr lang="en-US" sz="2000" b="1">
                  <a:latin typeface="UTM Avo" panose="02040603050506020204" pitchFamily="18" charset="0"/>
                  <a:cs typeface="Times New Roman" panose="02020603050405020304" pitchFamily="18" charset="0"/>
                </a:rPr>
                <a:t>iều hành</a:t>
              </a:r>
              <a:endParaRPr lang="vi-VN" sz="20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29150" y="1198454"/>
            <a:ext cx="9943176"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a) Mô tả nội dung sổ lưu niệm bằng phần mềm sơ đồ tư duy.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b) Quản lí công việc của cả nhóm, theo dõi thời gian thực hiện.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c) Định dạng và sắp xếp các đoạn văn bản trong sổ lưu niệm. </a:t>
            </a:r>
            <a:endParaRPr lang="en-US">
              <a:latin typeface="UTM Avo" panose="02040603050506020204" pitchFamily="18" charset="0"/>
              <a:cs typeface="Times New Roman" panose="02020603050405020304" pitchFamily="18" charset="0"/>
            </a:endParaRPr>
          </a:p>
          <a:p>
            <a:pPr indent="457200" algn="just" defTabSz="342900">
              <a:lnSpc>
                <a:spcPct val="150000"/>
              </a:lnSpc>
            </a:pPr>
            <a:r>
              <a:rPr lang="vi-VN">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50000"/>
              </a:lnSpc>
            </a:pPr>
            <a:r>
              <a:rPr lang="vi-VN">
                <a:latin typeface="UTM Avo" panose="02040603050506020204" pitchFamily="18" charset="0"/>
                <a:cs typeface="Times New Roman" panose="02020603050405020304" pitchFamily="18" charset="0"/>
              </a:rPr>
              <a:t>e) Thiết kế bài giới thiệu sản phẩm bằng phần mềm trình chiếu</a:t>
            </a:r>
            <a:r>
              <a:rPr lang="en-US">
                <a:latin typeface="UTM Avo" panose="02040603050506020204" pitchFamily="18" charset="0"/>
                <a:cs typeface="Times New Roman" panose="02020603050405020304" pitchFamily="18" charset="0"/>
              </a:rPr>
              <a:t>.</a:t>
            </a:r>
          </a:p>
          <a:p>
            <a:pPr indent="457200" algn="just" defTabSz="342900">
              <a:lnSpc>
                <a:spcPct val="150000"/>
              </a:lnSpc>
            </a:pPr>
            <a:r>
              <a:rPr lang="vi-VN">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2516132"/>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3304461"/>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816671" y="4135634"/>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2044297" y="4830780"/>
            <a:ext cx="9537098" cy="153971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Trong dự án </a:t>
            </a:r>
            <a:r>
              <a:rPr lang="vi-VN" b="1">
                <a:latin typeface="UTM Avo" panose="02040603050506020204" pitchFamily="18" charset="0"/>
                <a:cs typeface="Times New Roman" panose="02020603050405020304" pitchFamily="18" charset="0"/>
              </a:rPr>
              <a:t>Sổ lưu niệm</a:t>
            </a:r>
            <a:r>
              <a:rPr lang="vi-VN">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994077" y="5157775"/>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97627" y="1150725"/>
            <a:ext cx="9642764"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máy. tính.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Máy tính cần có hệ điều hành để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825675" y="1077972"/>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366024" y="3140227"/>
            <a:ext cx="10154831" cy="1711366"/>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Những chức năng cơ bản của hệ điều hành là:</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Quản lí các thiết bị và dữ liệu của máy</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tính, điều khiển chúng phối hợp hoạt động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nhịp nhàng với nhau.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và quản lí môi trường trao đổi thông tin giao diện giữa người sử dụng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và máy tính. </a:t>
            </a:r>
            <a:endParaRPr lang="en-US">
              <a:latin typeface="UTM Avo" panose="02040603050506020204" pitchFamily="18" charset="0"/>
              <a:cs typeface="Times New Roman" panose="02020603050405020304" pitchFamily="18" charset="0"/>
            </a:endParaRPr>
          </a:p>
          <a:p>
            <a:pPr marL="285750" indent="-285750" algn="just" defTabSz="342900">
              <a:lnSpc>
                <a:spcPct val="150000"/>
              </a:lnSpc>
              <a:buFont typeface="Arial" panose="020B0604020202020204" pitchFamily="34" charset="0"/>
              <a:buChar char="•"/>
            </a:pPr>
            <a:r>
              <a:rPr lang="vi-VN">
                <a:latin typeface="UTM Avo" panose="02040603050506020204" pitchFamily="18" charset="0"/>
                <a:cs typeface="Times New Roman" panose="02020603050405020304" pitchFamily="18" charset="0"/>
              </a:rPr>
              <a:t>Cung cấp, quản lý môi trường cho phép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người sử dụng chạy các phần mềm ứng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dụng trên máy tính. </a:t>
            </a:r>
            <a:endParaRPr lang="en-US">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366024" y="5404454"/>
            <a:ext cx="8708150" cy="880369"/>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19749" y="3429000"/>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HỆ ĐIỀU HÀNH</a:t>
            </a:r>
            <a:endParaRPr lang="vi-VN" sz="2800" b="1">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458061" y="546363"/>
            <a:ext cx="10854862" cy="2389877"/>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458061" y="2936240"/>
            <a:ext cx="10854862" cy="3375397"/>
          </a:xfrm>
          <a:prstGeom prst="rect">
            <a:avLst/>
          </a:prstGeom>
        </p:spPr>
      </p:pic>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PHẦN MỀM ỨNG DỤNG</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3922031"/>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459485"/>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Loại tệp và phần mở rộng</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2024742" y="2368865"/>
            <a:ext cx="8402198" cy="2542142"/>
          </a:xfrm>
          <a:prstGeom prst="rect">
            <a:avLst/>
          </a:prstGeom>
        </p:spPr>
      </p:pic>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31087" y="496095"/>
            <a:ext cx="942874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683068" y="528396"/>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683067" y="1414120"/>
            <a:ext cx="1082586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những phần </a:t>
            </a:r>
            <a:r>
              <a:rPr lang="en-US" sz="2000">
                <a:latin typeface="UTM Avo" panose="02040603050506020204" pitchFamily="18" charset="0"/>
                <a:cs typeface="Times New Roman" panose="02020603050405020304" pitchFamily="18" charset="0"/>
              </a:rPr>
              <a:t>mềm </a:t>
            </a:r>
            <a:r>
              <a:rPr lang="vi-VN" sz="200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8471695" y="2584385"/>
            <a:ext cx="3100337" cy="3248856"/>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683067" y="2584385"/>
            <a:ext cx="7378367"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683067" y="4205799"/>
            <a:ext cx="7378367" cy="189128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446809" y="548523"/>
            <a:ext cx="10861964" cy="2135252"/>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665018" y="2683775"/>
            <a:ext cx="10861964" cy="2324220"/>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9" y="5007995"/>
            <a:ext cx="1492469" cy="149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533659" y="467639"/>
            <a:ext cx="9642764" cy="2287614"/>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Mặc dù cùng là phần mềm, nhưng </a:t>
            </a:r>
            <a:r>
              <a:rPr lang="vi-VN">
                <a:solidFill>
                  <a:srgbClr val="ED3376"/>
                </a:solidFill>
                <a:latin typeface="UTM Avo" panose="02040603050506020204" pitchFamily="18" charset="0"/>
                <a:cs typeface="Times New Roman" panose="02020603050405020304" pitchFamily="18" charset="0"/>
              </a:rPr>
              <a:t>hệ điều hành </a:t>
            </a:r>
            <a:r>
              <a:rPr lang="vi-VN">
                <a:latin typeface="UTM Avo" panose="02040603050506020204" pitchFamily="18" charset="0"/>
                <a:cs typeface="Times New Roman" panose="02020603050405020304" pitchFamily="18" charset="0"/>
              </a:rPr>
              <a:t>và </a:t>
            </a:r>
            <a:r>
              <a:rPr lang="vi-VN">
                <a:solidFill>
                  <a:srgbClr val="ED3376"/>
                </a:solidFill>
                <a:latin typeface="UTM Avo" panose="02040603050506020204" pitchFamily="18" charset="0"/>
                <a:cs typeface="Times New Roman" panose="02020603050405020304" pitchFamily="18" charset="0"/>
              </a:rPr>
              <a:t>phần mềm ứng dụng </a:t>
            </a:r>
            <a:r>
              <a:rPr lang="vi-VN">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428467" y="2755253"/>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35125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5303726"/>
            <a:ext cx="911319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433716"/>
            <a:ext cx="11004337"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nêu các chức năng của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Phát biểu nào sau đây là sai?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Để máy tính hoạt động được phải có phần mềm ứng dụng.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9259</TotalTime>
  <Words>816</Words>
  <PresentationFormat>Widescreen</PresentationFormat>
  <Paragraphs>50</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2022-03-29T03:21:44Z</dcterms:modified>
</cp:coreProperties>
</file>