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7"/>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089" r:id="rId15"/>
    <p:sldId id="3133" r:id="rId16"/>
    <p:sldId id="3107" r:id="rId17"/>
    <p:sldId id="3134" r:id="rId18"/>
    <p:sldId id="3135" r:id="rId19"/>
    <p:sldId id="3136" r:id="rId20"/>
    <p:sldId id="3137" r:id="rId21"/>
    <p:sldId id="3139" r:id="rId22"/>
    <p:sldId id="3138" r:id="rId23"/>
    <p:sldId id="3095" r:id="rId24"/>
    <p:sldId id="3083" r:id="rId25"/>
    <p:sldId id="312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Segoe Print" panose="02000600000000000000" pitchFamily="2" charset="0"/>
      <p:regular r:id="rId32"/>
      <p:bold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73" d="100"/>
          <a:sy n="73" d="100"/>
        </p:scale>
        <p:origin x="-29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1272408"/>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 xmlns:a16="http://schemas.microsoft.com/office/drawing/2014/main" id="{D05E2FA4-701D-4C92-898E-7EE4AF07FEBA}"/>
              </a:ext>
            </a:extLst>
          </p:cNvPr>
          <p:cNvSpPr txBox="1"/>
          <p:nvPr/>
        </p:nvSpPr>
        <p:spPr>
          <a:xfrm>
            <a:off x="518869" y="2191642"/>
            <a:ext cx="10665099" cy="2060564"/>
          </a:xfrm>
          <a:prstGeom prst="rect">
            <a:avLst/>
          </a:prstGeom>
          <a:noFill/>
          <a:ln>
            <a:noFill/>
          </a:ln>
        </p:spPr>
        <p:txBody>
          <a:bodyPr wrap="none" rtlCol="0">
            <a:spAutoFit/>
          </a:bodyPr>
          <a:lstStyle/>
          <a:p>
            <a:pPr algn="ctr">
              <a:lnSpc>
                <a:spcPct val="120000"/>
              </a:lnSpc>
            </a:pPr>
            <a:r>
              <a:rPr lang="vi-VN" sz="6000">
                <a:ln w="19050">
                  <a:solidFill>
                    <a:schemeClr val="bg1"/>
                  </a:solidFill>
                </a:ln>
                <a:latin typeface="+mj-lt"/>
              </a:rPr>
              <a:t>BÀI </a:t>
            </a:r>
            <a:r>
              <a:rPr lang="en-US" sz="6000">
                <a:ln w="19050">
                  <a:solidFill>
                    <a:schemeClr val="bg1"/>
                  </a:solidFill>
                </a:ln>
                <a:latin typeface="+mj-lt"/>
              </a:rPr>
              <a:t>2</a:t>
            </a:r>
            <a:endParaRPr lang="vi-VN" sz="6000" dirty="0">
              <a:ln w="19050">
                <a:solidFill>
                  <a:schemeClr val="bg1"/>
                </a:solidFill>
              </a:ln>
              <a:latin typeface="+mj-lt"/>
            </a:endParaRPr>
          </a:p>
          <a:p>
            <a:pPr algn="ctr">
              <a:lnSpc>
                <a:spcPct val="120000"/>
              </a:lnSpc>
            </a:pPr>
            <a:r>
              <a:rPr lang="vi-VN" sz="5400">
                <a:ln w="19050">
                  <a:solidFill>
                    <a:schemeClr val="bg1"/>
                  </a:solidFill>
                </a:ln>
                <a:latin typeface="+mj-lt"/>
              </a:rPr>
              <a:t>THÔNG TIN TRONG MÔI TRƯỜNG số</a:t>
            </a:r>
            <a:endParaRPr lang="vi-VN" sz="5400" dirty="0">
              <a:ln w="19050">
                <a:solidFill>
                  <a:schemeClr val="bg1"/>
                </a:solidFill>
              </a:ln>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 xmlns:a16="http://schemas.microsoft.com/office/drawing/2014/main"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 xmlns:a16="http://schemas.microsoft.com/office/drawing/2014/main"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89EA8E9D-359C-4EA2-8D70-19FD5ED82FBB}"/>
                </a:ext>
              </a:extLst>
            </p:cNvPr>
            <p:cNvSpPr/>
            <p:nvPr/>
          </p:nvSpPr>
          <p:spPr>
            <a:xfrm>
              <a:off x="1493476" y="4644163"/>
              <a:ext cx="9598058" cy="4023024"/>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Thông tin số đa dạng, được thu thập nhanh, được lưu trữ với dung lượng rất lớn bởi nhiều tổ chức và cá nhân.</a:t>
              </a:r>
            </a:p>
            <a:p>
              <a:pPr algn="just" defTabSz="342900">
                <a:lnSpc>
                  <a:spcPct val="135000"/>
                </a:lnSpc>
              </a:pPr>
              <a:r>
                <a:rPr lang="vi-VN" sz="2400">
                  <a:latin typeface="UTM Avo" panose="02040603050506020204" pitchFamily="18" charset="0"/>
                  <a:cs typeface="Times New Roman" panose="02020603050405020304" pitchFamily="18" charset="0"/>
                </a:rPr>
                <a:t>•	Có nhiều công cụ hỗ trợ tìm kiếm, truy cập, lưu trữ, xử lí và chia sẻ thông tin số.</a:t>
              </a:r>
            </a:p>
            <a:p>
              <a:pPr algn="just" defTabSz="342900">
                <a:lnSpc>
                  <a:spcPct val="135000"/>
                </a:lnSpc>
              </a:pPr>
              <a:r>
                <a:rPr lang="vi-VN" sz="2400">
                  <a:latin typeface="UTM Avo" panose="02040603050506020204" pitchFamily="18" charset="0"/>
                  <a:cs typeface="Times New Roman" panose="02020603050405020304" pitchFamily="18" charset="0"/>
                </a:rPr>
                <a:t>•	Quyền tác giả của thông tin số được pháp luật bảo hộ.</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mức độ tin cậy khác nhau.</a:t>
              </a:r>
            </a:p>
            <a:p>
              <a:pPr algn="just" defTabSz="342900">
                <a:lnSpc>
                  <a:spcPct val="135000"/>
                </a:lnSpc>
              </a:pPr>
              <a:r>
                <a:rPr lang="vi-VN" sz="2400">
                  <a:latin typeface="UTM Avo" panose="02040603050506020204" pitchFamily="18" charset="0"/>
                  <a:cs typeface="Times New Roman" panose="02020603050405020304" pitchFamily="18"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2D141BF4-17B9-45C7-AB00-9D89661F651B}"/>
                  </a:ext>
                </a:extLst>
              </p:cNvPr>
              <p:cNvSpPr/>
              <p:nvPr/>
            </p:nvSpPr>
            <p:spPr>
              <a:xfrm>
                <a:off x="1440466" y="4684258"/>
                <a:ext cx="9598058" cy="389837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ghép đúng:</a:t>
                </a:r>
              </a:p>
              <a:p>
                <a:pPr algn="just" defTabSz="342900">
                  <a:lnSpc>
                    <a:spcPct val="150000"/>
                  </a:lnSpc>
                </a:pPr>
                <a:r>
                  <a:rPr lang="vi-VN" sz="2400">
                    <a:latin typeface="UTM Avo" panose="02040603050506020204" pitchFamily="18" charset="0"/>
                    <a:cs typeface="Times New Roman" panose="02020603050405020304" pitchFamily="18" charset="0"/>
                  </a:rPr>
                  <a:t>Thông tin số được nhiều tổ chức và cá nhân lưu trữ với dung lượng rất lớn,</a:t>
                </a:r>
              </a:p>
              <a:p>
                <a:pPr algn="just" defTabSz="342900">
                  <a:lnSpc>
                    <a:spcPct val="150000"/>
                  </a:lnSpc>
                </a:pPr>
                <a:r>
                  <a:rPr lang="vi-VN" sz="2400">
                    <a:latin typeface="UTM Avo" panose="02040603050506020204" pitchFamily="18" charset="0"/>
                    <a:cs typeface="Times New Roman" panose="02020603050405020304" pitchFamily="18" charset="0"/>
                  </a:rPr>
                  <a:t>A.	được truy cập tự do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B.	được bảo hộ quyền tác giả và không đáng tin cậy.</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được bảo hộ quyền tác giả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D. được bảo hộ quyền tác giả và rất đáng tin cậy.</a:t>
                </a:r>
              </a:p>
            </p:txBody>
          </p:sp>
        </p:grpSp>
        <p:pic>
          <p:nvPicPr>
            <p:cNvPr id="5" name="Picture 4">
              <a:extLst>
                <a:ext uri="{FF2B5EF4-FFF2-40B4-BE49-F238E27FC236}">
                  <a16:creationId xmlns=""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 xmlns:a16="http://schemas.microsoft.com/office/drawing/2014/main"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 xmlns:a16="http://schemas.microsoft.com/office/drawing/2014/main"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 xmlns:a16="http://schemas.microsoft.com/office/drawing/2014/main"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 xmlns:a16="http://schemas.microsoft.com/office/drawing/2014/main" id="{BB31F5CE-80D7-4838-8DF8-68495E0BA596}"/>
                </a:ext>
              </a:extLst>
            </p:cNvPr>
            <p:cNvSpPr/>
            <p:nvPr/>
          </p:nvSpPr>
          <p:spPr>
            <a:xfrm>
              <a:off x="3789393" y="3488775"/>
              <a:ext cx="4940530" cy="39326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Ảnh in và ảnh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995CFEF5-65BB-46A9-93B7-66A5F04A9AB8}"/>
              </a:ext>
            </a:extLst>
          </p:cNvPr>
          <p:cNvSpPr/>
          <p:nvPr/>
        </p:nvSpPr>
        <p:spPr>
          <a:xfrm>
            <a:off x="837541" y="1797702"/>
            <a:ext cx="10121247" cy="3582519"/>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An có thể nhận được ảnh </a:t>
            </a:r>
            <a:r>
              <a:rPr lang="en-US" sz="2400" smtClean="0">
                <a:solidFill>
                  <a:srgbClr val="000000"/>
                </a:solidFill>
                <a:latin typeface="UTM Avo" panose="02040603050506020204" pitchFamily="18" charset="0"/>
                <a:cs typeface="Times New Roman" panose="02020603050405020304" pitchFamily="18" charset="0"/>
              </a:rPr>
              <a:t>bằng</a:t>
            </a:r>
            <a:r>
              <a:rPr lang="vi-VN" sz="2400" smtClean="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cách nào?</a:t>
            </a:r>
          </a:p>
          <a:p>
            <a:pPr marL="457200" lvl="0" indent="-457200" algn="just" defTabSz="342900">
              <a:lnSpc>
                <a:spcPct val="135000"/>
              </a:lnSpc>
              <a:buAutoNum type="arabicPeriod" startAt="2"/>
            </a:pPr>
            <a:r>
              <a:rPr lang="vi-VN" sz="2400">
                <a:solidFill>
                  <a:srgbClr val="000000"/>
                </a:solidFill>
                <a:latin typeface="UTM Avo" panose="02040603050506020204" pitchFamily="18" charset="0"/>
                <a:cs typeface="Times New Roman" panose="02020603050405020304" pitchFamily="18" charset="0"/>
              </a:rPr>
              <a:t>Sau khi An nhận được ảnh, Khoa có bị mất bức ảnh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gốc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lưu trữ ảnh vào những thiết bị nào?</a:t>
            </a:r>
          </a:p>
        </p:txBody>
      </p:sp>
      <p:pic>
        <p:nvPicPr>
          <p:cNvPr id="21" name="Picture 20">
            <a:extLst>
              <a:ext uri="{FF2B5EF4-FFF2-40B4-BE49-F238E27FC236}">
                <a16:creationId xmlns=""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TRONG MÔI TRƯỜNG SỐ</a:t>
            </a:r>
          </a:p>
        </p:txBody>
      </p:sp>
      <p:grpSp>
        <p:nvGrpSpPr>
          <p:cNvPr id="9" name="Google Shape;211;p3">
            <a:extLst>
              <a:ext uri="{FF2B5EF4-FFF2-40B4-BE49-F238E27FC236}">
                <a16:creationId xmlns=""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ằng thao tác chụp lại bức ảnh, Khoa đã tạo ra một bức ảnh số.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 xmlns:a16="http://schemas.microsoft.com/office/drawing/2014/main" id="{60CD7396-A9F4-44B5-A96A-FC90612B16F1}"/>
              </a:ext>
            </a:extLst>
          </p:cNvPr>
          <p:cNvSpPr txBox="1"/>
          <p:nvPr/>
        </p:nvSpPr>
        <p:spPr>
          <a:xfrm>
            <a:off x="587824" y="3008339"/>
            <a:ext cx="5907044"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được mã hoá thành dãy bit, được chuyển vào máy tính, điện thoại thông minh, máy tính bảng,... để có thể lan truyền, trao đổi trong môi trường kĩ thuật số còn được gọi ngắn gọn là thông tin số.</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52629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 xmlns:a16="http://schemas.microsoft.com/office/drawing/2014/main" id="{60CD7396-A9F4-44B5-A96A-FC90612B16F1}"/>
              </a:ext>
            </a:extLst>
          </p:cNvPr>
          <p:cNvSpPr txBox="1"/>
          <p:nvPr/>
        </p:nvSpPr>
        <p:spPr>
          <a:xfrm>
            <a:off x="614526" y="2011143"/>
            <a:ext cx="10219116"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K</a:t>
            </a:r>
            <a:r>
              <a:rPr lang="vi-VN" sz="2400">
                <a:solidFill>
                  <a:srgbClr val="000000"/>
                </a:solidFill>
                <a:latin typeface="UTM Avo" panose="02040603050506020204" pitchFamily="18" charset="0"/>
                <a:cs typeface="Times New Roman" panose="02020603050405020304" pitchFamily="18"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 xmlns:a16="http://schemas.microsoft.com/office/drawing/2014/main" id="{4A7363DE-545D-4482-B44E-1AFE207C7223}"/>
              </a:ext>
            </a:extLst>
          </p:cNvPr>
          <p:cNvSpPr txBox="1"/>
          <p:nvPr/>
        </p:nvSpPr>
        <p:spPr>
          <a:xfrm>
            <a:off x="614526" y="3653359"/>
            <a:ext cx="5907044" cy="2022092"/>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a:t>
            </a:r>
            <a:r>
              <a:rPr lang="vi-VN" sz="2400">
                <a:solidFill>
                  <a:srgbClr val="000000"/>
                </a:solidFill>
                <a:latin typeface="UTM Avo" panose="02040603050506020204" pitchFamily="18" charset="0"/>
                <a:cs typeface="Times New Roman" panose="02020603050405020304" pitchFamily="18" charset="0"/>
              </a:rPr>
              <a:t>ó thể lưu ảnh về máy tính hoặc điện thoại của mình và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b</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 xmlns:a16="http://schemas.microsoft.com/office/drawing/2014/main" id="{4A7363DE-545D-4482-B44E-1AFE207C7223}"/>
              </a:ext>
            </a:extLst>
          </p:cNvPr>
          <p:cNvSpPr txBox="1"/>
          <p:nvPr/>
        </p:nvSpPr>
        <p:spPr>
          <a:xfrm>
            <a:off x="614525" y="3340575"/>
            <a:ext cx="6935805" cy="532838"/>
          </a:xfrm>
          <a:prstGeom prst="rect">
            <a:avLst/>
          </a:prstGeom>
          <a:noFill/>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Thông tin s</a:t>
              </a:r>
              <a:r>
                <a:rPr lang="en-US" sz="2400" b="1">
                  <a:latin typeface="UTM Avo" panose="02040603050506020204" pitchFamily="18" charset="0"/>
                  <a:cs typeface="Times New Roman" panose="02020603050405020304" pitchFamily="18" charset="0"/>
                </a:rPr>
                <a:t>ố</a:t>
              </a:r>
              <a:r>
                <a:rPr lang="vi-VN" sz="2400" b="1">
                  <a:latin typeface="UTM Avo" panose="02040603050506020204" pitchFamily="18" charset="0"/>
                  <a:cs typeface="Times New Roman" panose="02020603050405020304" pitchFamily="18" charset="0"/>
                </a:rPr>
                <a:t> có những đặc </a:t>
              </a:r>
              <a:r>
                <a:rPr lang="en-US" sz="2400" b="1">
                  <a:latin typeface="UTM Avo" panose="02040603050506020204" pitchFamily="18" charset="0"/>
                  <a:cs typeface="Times New Roman" panose="02020603050405020304" pitchFamily="18" charset="0"/>
                </a:rPr>
                <a:t>điểm</a:t>
              </a:r>
              <a:r>
                <a:rPr lang="vi-VN" sz="2400" b="1">
                  <a:latin typeface="UTM Avo" panose="02040603050506020204" pitchFamily="18" charset="0"/>
                  <a:cs typeface="Times New Roman" panose="02020603050405020304" pitchFamily="18" charset="0"/>
                </a:rPr>
                <a:t> chính sau:</a:t>
              </a:r>
            </a:p>
            <a:p>
              <a:pPr algn="just" defTabSz="342900">
                <a:lnSpc>
                  <a:spcPct val="135000"/>
                </a:lnSpc>
              </a:pPr>
              <a:r>
                <a:rPr lang="vi-VN" sz="2400">
                  <a:latin typeface="UTM Avo" panose="02040603050506020204" pitchFamily="18" charset="0"/>
                  <a:cs typeface="Times New Roman" panose="02020603050405020304" pitchFamily="18" charset="0"/>
                </a:rPr>
                <a:t>•	Thông tin số dễ dàng được nhân bản và lan truyền nhưng khó bị xoá bỏ hoàn toàn.</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 xmlns:a16="http://schemas.microsoft.com/office/drawing/2014/main"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 xmlns:a16="http://schemas.microsoft.com/office/drawing/2014/main"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995CFEF5-65BB-46A9-93B7-66A5F04A9AB8}"/>
              </a:ext>
            </a:extLst>
          </p:cNvPr>
          <p:cNvSpPr/>
          <p:nvPr/>
        </p:nvSpPr>
        <p:spPr>
          <a:xfrm>
            <a:off x="837541" y="1797702"/>
            <a:ext cx="10121247" cy="3582519"/>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Máy chủ của dịch vụ thư điện tử có lưu trữ bức ảnh Khoa gửi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Những ai có thể xem được bức ảnh An đưa lên mạng xã hội?</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gửi ảnh sau khi </a:t>
            </a:r>
            <a:r>
              <a:rPr lang="vi-VN" sz="2400" smtClean="0">
                <a:solidFill>
                  <a:srgbClr val="000000"/>
                </a:solidFill>
                <a:latin typeface="UTM Avo" panose="02040603050506020204" pitchFamily="18" charset="0"/>
                <a:cs typeface="Times New Roman" panose="02020603050405020304" pitchFamily="18" charset="0"/>
              </a:rPr>
              <a:t>ch</a:t>
            </a:r>
            <a:r>
              <a:rPr lang="en-US" sz="2400">
                <a:solidFill>
                  <a:srgbClr val="000000"/>
                </a:solidFill>
                <a:latin typeface="UTM Avo" panose="02040603050506020204" pitchFamily="18" charset="0"/>
                <a:cs typeface="Times New Roman" panose="02020603050405020304" pitchFamily="18" charset="0"/>
              </a:rPr>
              <a:t>ỉ</a:t>
            </a:r>
            <a:r>
              <a:rPr lang="vi-VN" sz="2400" smtClean="0">
                <a:solidFill>
                  <a:srgbClr val="000000"/>
                </a:solidFill>
                <a:latin typeface="UTM Avo" panose="02040603050506020204" pitchFamily="18" charset="0"/>
                <a:cs typeface="Times New Roman" panose="02020603050405020304" pitchFamily="18" charset="0"/>
              </a:rPr>
              <a:t>nh </a:t>
            </a:r>
            <a:r>
              <a:rPr lang="vi-VN" sz="2400">
                <a:solidFill>
                  <a:srgbClr val="000000"/>
                </a:solidFill>
                <a:latin typeface="UTM Avo" panose="02040603050506020204" pitchFamily="18" charset="0"/>
                <a:cs typeface="Times New Roman" panose="02020603050405020304" pitchFamily="18" charset="0"/>
              </a:rPr>
              <a:t>sửa cho Khoa hoặc các bạn khác được không?</a:t>
            </a:r>
          </a:p>
        </p:txBody>
      </p:sp>
      <p:pic>
        <p:nvPicPr>
          <p:cNvPr id="12" name="Picture 11">
            <a:extLst>
              <a:ext uri="{FF2B5EF4-FFF2-40B4-BE49-F238E27FC236}">
                <a16:creationId xmlns=""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960</Words>
  <Application>Microsoft Office PowerPoint</Application>
  <PresentationFormat>Custom</PresentationFormat>
  <Paragraphs>79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UTM Avo</vt:lpstr>
      <vt:lpstr>UTM Cookies</vt:lpstr>
      <vt:lpstr>Segoe Print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USER PC</cp:lastModifiedBy>
  <cp:revision>177</cp:revision>
  <dcterms:created xsi:type="dcterms:W3CDTF">2021-06-02T01:34:28Z</dcterms:created>
  <dcterms:modified xsi:type="dcterms:W3CDTF">2024-09-20T01:02:10Z</dcterms:modified>
</cp:coreProperties>
</file>