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6" r:id="rId2"/>
    <p:sldId id="283" r:id="rId3"/>
    <p:sldId id="284" r:id="rId4"/>
    <p:sldId id="293" r:id="rId5"/>
    <p:sldId id="295" r:id="rId6"/>
    <p:sldId id="3081" r:id="rId7"/>
    <p:sldId id="3082" r:id="rId8"/>
    <p:sldId id="3084" r:id="rId9"/>
    <p:sldId id="3085" r:id="rId10"/>
    <p:sldId id="3086" r:id="rId11"/>
    <p:sldId id="3087" r:id="rId12"/>
    <p:sldId id="3088" r:id="rId13"/>
    <p:sldId id="3089" r:id="rId14"/>
    <p:sldId id="3091" r:id="rId15"/>
    <p:sldId id="3097" r:id="rId16"/>
    <p:sldId id="3098" r:id="rId17"/>
    <p:sldId id="3100" r:id="rId18"/>
    <p:sldId id="3099" r:id="rId19"/>
    <p:sldId id="3092" r:id="rId20"/>
    <p:sldId id="3093" r:id="rId21"/>
    <p:sldId id="3102" r:id="rId22"/>
    <p:sldId id="3103" r:id="rId23"/>
    <p:sldId id="3104" r:id="rId24"/>
    <p:sldId id="3105" r:id="rId25"/>
    <p:sldId id="3095" r:id="rId26"/>
    <p:sldId id="3096" r:id="rId27"/>
    <p:sldId id="3106" r:id="rId28"/>
    <p:sldId id="3120" r:id="rId29"/>
    <p:sldId id="3107" r:id="rId30"/>
    <p:sldId id="3121" r:id="rId31"/>
    <p:sldId id="3122" r:id="rId32"/>
    <p:sldId id="3118" r:id="rId33"/>
    <p:sldId id="3083" r:id="rId34"/>
    <p:sldId id="3123"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Segoe Print" panose="02000600000000000000" pitchFamily="2" charset="0"/>
      <p:regular r:id="rId41"/>
      <p:bold r:id="rId4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6100" autoAdjust="0"/>
  </p:normalViewPr>
  <p:slideViewPr>
    <p:cSldViewPr snapToGrid="0">
      <p:cViewPr varScale="1">
        <p:scale>
          <a:sx n="62" d="100"/>
          <a:sy n="62" d="100"/>
        </p:scale>
        <p:origin x="-69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3648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xmlns=""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9.jf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B5044254-DE52-4029-B43E-ACD26C567FBA}"/>
              </a:ext>
            </a:extLst>
          </p:cNvPr>
          <p:cNvGrpSpPr/>
          <p:nvPr/>
        </p:nvGrpSpPr>
        <p:grpSpPr>
          <a:xfrm>
            <a:off x="701041" y="106016"/>
            <a:ext cx="2483622" cy="980661"/>
            <a:chOff x="1523998" y="0"/>
            <a:chExt cx="2190751" cy="980661"/>
          </a:xfrm>
        </p:grpSpPr>
        <p:grpSp>
          <p:nvGrpSpPr>
            <p:cNvPr id="5" name="Group 4">
              <a:extLst>
                <a:ext uri="{FF2B5EF4-FFF2-40B4-BE49-F238E27FC236}">
                  <a16:creationId xmlns:a16="http://schemas.microsoft.com/office/drawing/2014/main" xmlns=""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xmlns=""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xmlns=""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xmlns=""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xmlns="" id="{D049F577-F92A-4405-A19E-48EB947980F5}"/>
              </a:ext>
            </a:extLst>
          </p:cNvPr>
          <p:cNvSpPr txBox="1"/>
          <p:nvPr/>
        </p:nvSpPr>
        <p:spPr>
          <a:xfrm>
            <a:off x="3417009" y="261651"/>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a:t>
            </a:r>
            <a:r>
              <a:rPr lang="vi-VN" sz="4000" smtClean="0">
                <a:solidFill>
                  <a:schemeClr val="accent6">
                    <a:lumMod val="75000"/>
                  </a:schemeClr>
                </a:solidFill>
                <a:latin typeface="+mj-lt"/>
              </a:rPr>
              <a:t>Đ</a:t>
            </a:r>
            <a:r>
              <a:rPr lang="en-US" sz="4000" smtClean="0">
                <a:solidFill>
                  <a:schemeClr val="accent6">
                    <a:lumMod val="75000"/>
                  </a:schemeClr>
                </a:solidFill>
                <a:latin typeface="+mj-lt"/>
              </a:rPr>
              <a:t>Ồ</a:t>
            </a:r>
            <a:r>
              <a:rPr lang="vi-VN" sz="4000" smtClean="0">
                <a:solidFill>
                  <a:schemeClr val="accent6">
                    <a:lumMod val="75000"/>
                  </a:schemeClr>
                </a:solidFill>
                <a:latin typeface="+mj-lt"/>
              </a:rPr>
              <a:t>NG</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xmlns="" id="{D05E2FA4-701D-4C92-898E-7EE4AF07FEBA}"/>
              </a:ext>
            </a:extLst>
          </p:cNvPr>
          <p:cNvSpPr txBox="1"/>
          <p:nvPr/>
        </p:nvSpPr>
        <p:spPr>
          <a:xfrm>
            <a:off x="1256250" y="2191642"/>
            <a:ext cx="9190336" cy="2060564"/>
          </a:xfrm>
          <a:prstGeom prst="rect">
            <a:avLst/>
          </a:prstGeom>
          <a:noFill/>
          <a:ln>
            <a:noFill/>
          </a:ln>
        </p:spPr>
        <p:txBody>
          <a:bodyPr wrap="none" rtlCol="0">
            <a:spAutoFit/>
          </a:bodyPr>
          <a:lstStyle/>
          <a:p>
            <a:pPr algn="ctr">
              <a:lnSpc>
                <a:spcPct val="120000"/>
              </a:lnSpc>
            </a:pPr>
            <a:r>
              <a:rPr lang="vi-VN" sz="6000">
                <a:ln w="19050">
                  <a:solidFill>
                    <a:schemeClr val="bg1"/>
                  </a:solidFill>
                </a:ln>
                <a:solidFill>
                  <a:srgbClr val="E46C0A"/>
                </a:solidFill>
                <a:latin typeface="+mj-lt"/>
              </a:rPr>
              <a:t>BÀI </a:t>
            </a:r>
            <a:r>
              <a:rPr lang="en-US" sz="6000">
                <a:ln w="19050">
                  <a:solidFill>
                    <a:schemeClr val="bg1"/>
                  </a:solidFill>
                </a:ln>
                <a:solidFill>
                  <a:srgbClr val="E46C0A"/>
                </a:solidFill>
                <a:latin typeface="+mj-lt"/>
              </a:rPr>
              <a:t>1</a:t>
            </a:r>
            <a:endParaRPr lang="vi-VN" sz="6000" dirty="0">
              <a:ln w="19050">
                <a:solidFill>
                  <a:schemeClr val="bg1"/>
                </a:solidFill>
              </a:ln>
              <a:solidFill>
                <a:srgbClr val="E46C0A"/>
              </a:solidFill>
              <a:latin typeface="+mj-lt"/>
            </a:endParaRPr>
          </a:p>
          <a:p>
            <a:pPr algn="ctr">
              <a:lnSpc>
                <a:spcPct val="120000"/>
              </a:lnSpc>
            </a:pPr>
            <a:r>
              <a:rPr lang="vi-VN" sz="5400">
                <a:ln w="19050">
                  <a:solidFill>
                    <a:schemeClr val="bg1"/>
                  </a:solidFill>
                </a:ln>
                <a:solidFill>
                  <a:srgbClr val="E46C0A"/>
                </a:solidFill>
                <a:latin typeface="+mj-lt"/>
              </a:rPr>
              <a:t>Lược SỬ CÔNG CỤ TÍNH TOÁN</a:t>
            </a:r>
            <a:endParaRPr lang="vi-VN" sz="5400" dirty="0">
              <a:ln w="19050">
                <a:solidFill>
                  <a:schemeClr val="bg1"/>
                </a:solidFill>
              </a:ln>
              <a:solidFill>
                <a:srgbClr val="E46C0A"/>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xmlns=""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xmlns=""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xmlns=""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xmlns=""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xmlns=""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a16="http://schemas.microsoft.com/office/drawing/2014/main" xmlns=""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a16="http://schemas.microsoft.com/office/drawing/2014/main" xmlns=""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Máy tính trong dự án của Babbage có những đặc điểm gì?</a:t>
                </a:r>
                <a:r>
                  <a:rPr lang="vi-VN" sz="2400">
                    <a:latin typeface="UTM Avo" panose="02040603050506020204" pitchFamily="18" charset="0"/>
                    <a:cs typeface="Times New Roman" panose="02020603050405020304" pitchFamily="18" charset="0"/>
                  </a:rPr>
                  <a:t>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xmlns=""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xmlns=""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2461065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xmlns="" id="{F04C48D2-1DD6-4A8B-AA47-BA4710F38FBC}"/>
              </a:ext>
            </a:extLst>
          </p:cNvPr>
          <p:cNvSpPr txBox="1"/>
          <p:nvPr/>
        </p:nvSpPr>
        <p:spPr>
          <a:xfrm>
            <a:off x="-63550" y="1545509"/>
            <a:ext cx="11612547" cy="1107996"/>
          </a:xfrm>
          <a:prstGeom prst="rect">
            <a:avLst/>
          </a:prstGeom>
          <a:noFill/>
        </p:spPr>
        <p:txBody>
          <a:bodyPr wrap="square" rtlCol="0">
            <a:spAutoFit/>
          </a:bodyPr>
          <a:lstStyle/>
          <a:p>
            <a:pPr lvl="0" algn="ctr"/>
            <a:r>
              <a:rPr lang="vi-VN" sz="6600">
                <a:solidFill>
                  <a:srgbClr val="C00000"/>
                </a:solidFill>
                <a:latin typeface="+mj-lt"/>
              </a:rPr>
              <a:t>2.	MÁY TÍNH ĐIỆN TỬ</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xmlns=""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dây 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xmlns=""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xmlns=""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 nhà Toán học người Mỹ gốc Hung-ga-ry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xmlns=""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3729" y="2807231"/>
            <a:ext cx="6004541" cy="3377555"/>
          </a:xfrm>
          <a:prstGeom prst="rect">
            <a:avLst/>
          </a:prstGeom>
        </p:spPr>
      </p:pic>
      <p:sp>
        <p:nvSpPr>
          <p:cNvPr id="8" name="TextBox 7">
            <a:extLst>
              <a:ext uri="{FF2B5EF4-FFF2-40B4-BE49-F238E27FC236}">
                <a16:creationId xmlns:a16="http://schemas.microsoft.com/office/drawing/2014/main" xmlns=""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614526" y="1416907"/>
            <a:ext cx="10651572" cy="3019288"/>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ể thực hiện nhiệm vụ nào,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a16="http://schemas.microsoft.com/office/drawing/2014/main" xmlns=""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a16="http://schemas.microsoft.com/office/drawing/2014/main" xmlns=""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a16="http://schemas.microsoft.com/office/drawing/2014/main" xmlns=""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a16="http://schemas.microsoft.com/office/drawing/2014/main" xmlns=""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xmlns=""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a16="http://schemas.microsoft.com/office/drawing/2014/main" xmlns=""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a16="http://schemas.microsoft.com/office/drawing/2014/main" xmlns=""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a16="http://schemas.microsoft.com/office/drawing/2014/main" xmlns=""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a16="http://schemas.microsoft.com/office/drawing/2014/main" xmlns=""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a16="http://schemas.microsoft.com/office/drawing/2014/main" xmlns=""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a16="http://schemas.microsoft.com/office/drawing/2014/main" xmlns=""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a16="http://schemas.microsoft.com/office/drawing/2014/main" xmlns=""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a16="http://schemas.microsoft.com/office/drawing/2014/main" xmlns=""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a16="http://schemas.microsoft.com/office/drawing/2014/main" xmlns=""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a16="http://schemas.microsoft.com/office/drawing/2014/main" xmlns=""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a16="http://schemas.microsoft.com/office/drawing/2014/main" xmlns=""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a16="http://schemas.microsoft.com/office/drawing/2014/main" xmlns=""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a16="http://schemas.microsoft.com/office/drawing/2014/main" xmlns=""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a16="http://schemas.microsoft.com/office/drawing/2014/main" xmlns=""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a16="http://schemas.microsoft.com/office/drawing/2014/main" xmlns=""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a16="http://schemas.microsoft.com/office/drawing/2014/main" xmlns="" id="{212A7655-3111-413C-84E4-09A66B8F30AA}"/>
              </a:ext>
            </a:extLst>
          </p:cNvPr>
          <p:cNvSpPr/>
          <p:nvPr/>
        </p:nvSpPr>
        <p:spPr>
          <a:xfrm>
            <a:off x="614526" y="1484845"/>
            <a:ext cx="4311435" cy="4016484"/>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a16="http://schemas.microsoft.com/office/drawing/2014/main" xmlns=""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xmlns="" id="{212A7655-3111-413C-84E4-09A66B8F30AA}"/>
              </a:ext>
            </a:extLst>
          </p:cNvPr>
          <p:cNvSpPr/>
          <p:nvPr/>
        </p:nvSpPr>
        <p:spPr>
          <a:xfrm>
            <a:off x="614526" y="1484845"/>
            <a:ext cx="47225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a16="http://schemas.microsoft.com/office/drawing/2014/main" xmlns="" id="{371A0ED8-CCDF-44D1-ABCC-38A48B958281}"/>
              </a:ext>
            </a:extLst>
          </p:cNvPr>
          <p:cNvSpPr txBox="1"/>
          <p:nvPr/>
        </p:nvSpPr>
        <p:spPr>
          <a:xfrm>
            <a:off x="7266041" y="5784517"/>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Minsk 22</a:t>
            </a:r>
            <a:endParaRPr lang="en-US" sz="2400" b="1"/>
          </a:p>
        </p:txBody>
      </p:sp>
      <p:pic>
        <p:nvPicPr>
          <p:cNvPr id="3074" name="Picture 2" descr="M=Bàn điều khiển và Phòng máy tính Minsk-22.">
            <a:extLst>
              <a:ext uri="{FF2B5EF4-FFF2-40B4-BE49-F238E27FC236}">
                <a16:creationId xmlns:a16="http://schemas.microsoft.com/office/drawing/2014/main" xmlns=""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72" y="1484845"/>
            <a:ext cx="5791003" cy="42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xmlns="" id="{212A7655-3111-413C-84E4-09A66B8F30AA}"/>
              </a:ext>
            </a:extLst>
          </p:cNvPr>
          <p:cNvSpPr/>
          <p:nvPr/>
        </p:nvSpPr>
        <p:spPr>
          <a:xfrm>
            <a:off x="614526" y="1308453"/>
            <a:ext cx="45906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a16="http://schemas.microsoft.com/office/drawing/2014/main" xmlns=""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pic>
        <p:nvPicPr>
          <p:cNvPr id="7" name="Shape 56">
            <a:extLst>
              <a:ext uri="{FF2B5EF4-FFF2-40B4-BE49-F238E27FC236}">
                <a16:creationId xmlns:a16="http://schemas.microsoft.com/office/drawing/2014/main" xmlns="" id="{855BA5BB-F478-4337-B13F-564B373910C4}"/>
              </a:ext>
            </a:extLst>
          </p:cNvPr>
          <p:cNvPicPr/>
          <p:nvPr/>
        </p:nvPicPr>
        <p:blipFill>
          <a:blip r:embed="rId3"/>
          <a:stretch/>
        </p:blipFill>
        <p:spPr>
          <a:xfrm>
            <a:off x="5205172" y="1491914"/>
            <a:ext cx="6043949" cy="4106165"/>
          </a:xfrm>
          <a:prstGeom prst="rect">
            <a:avLst/>
          </a:prstGeom>
        </p:spPr>
      </p:pic>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430" y="2470629"/>
            <a:ext cx="4570716" cy="3033812"/>
          </a:xfrm>
          <a:prstGeom prst="rect">
            <a:avLst/>
          </a:prstGeom>
        </p:spPr>
      </p:pic>
      <p:sp>
        <p:nvSpPr>
          <p:cNvPr id="5" name="Rectangle 4">
            <a:extLst>
              <a:ext uri="{FF2B5EF4-FFF2-40B4-BE49-F238E27FC236}">
                <a16:creationId xmlns:a16="http://schemas.microsoft.com/office/drawing/2014/main" xmlns="" id="{212A7655-3111-413C-84E4-09A66B8F30AA}"/>
              </a:ext>
            </a:extLst>
          </p:cNvPr>
          <p:cNvSpPr/>
          <p:nvPr/>
        </p:nvSpPr>
        <p:spPr>
          <a:xfrm>
            <a:off x="614526" y="1484845"/>
            <a:ext cx="5922904"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a16="http://schemas.microsoft.com/office/drawing/2014/main" xmlns="" id="{371A0ED8-CCDF-44D1-ABCC-38A48B958281}"/>
              </a:ext>
            </a:extLst>
          </p:cNvPr>
          <p:cNvSpPr txBox="1"/>
          <p:nvPr/>
        </p:nvSpPr>
        <p:spPr>
          <a:xfrm>
            <a:off x="7816645" y="5957934"/>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638" y="2378280"/>
            <a:ext cx="4959438" cy="3266144"/>
          </a:xfrm>
          <a:prstGeom prst="rect">
            <a:avLst/>
          </a:prstGeom>
        </p:spPr>
      </p:pic>
      <p:sp>
        <p:nvSpPr>
          <p:cNvPr id="5" name="Rectangle 4">
            <a:extLst>
              <a:ext uri="{FF2B5EF4-FFF2-40B4-BE49-F238E27FC236}">
                <a16:creationId xmlns:a16="http://schemas.microsoft.com/office/drawing/2014/main" xmlns="" id="{212A7655-3111-413C-84E4-09A66B8F30AA}"/>
              </a:ext>
            </a:extLst>
          </p:cNvPr>
          <p:cNvSpPr/>
          <p:nvPr/>
        </p:nvSpPr>
        <p:spPr>
          <a:xfrm>
            <a:off x="614526" y="1484845"/>
            <a:ext cx="5554112" cy="4515082"/>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a16="http://schemas.microsoft.com/office/drawing/2014/main" xmlns=""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xmlns=""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xmlns=""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xmlns=""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xmlns=""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89EA8E9D-359C-4EA2-8D70-19FD5ED82FBB}"/>
                </a:ext>
              </a:extLst>
            </p:cNvPr>
            <p:cNvSpPr/>
            <p:nvPr/>
          </p:nvSpPr>
          <p:spPr>
            <a:xfrm>
              <a:off x="1440466" y="4684258"/>
              <a:ext cx="9598058" cy="301928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từ được đánh dấu bởi những tiến bộ công nghệ nhằm thu nhỏ các linh kiện điện tử, tích hợp chúng vào những thiết bị nhỏ, có tốc độ xừ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xmlns=""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xmlns=""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xmlns=""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xmlns=""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xmlns=""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cở lớn, gồm hàng chục nghìn đến hàng triệu linh kiện bán dẫn. </a:t>
                </a:r>
              </a:p>
            </p:txBody>
          </p:sp>
        </p:grpSp>
        <p:pic>
          <p:nvPicPr>
            <p:cNvPr id="5" name="Picture 4">
              <a:extLst>
                <a:ext uri="{FF2B5EF4-FFF2-40B4-BE49-F238E27FC236}">
                  <a16:creationId xmlns:a16="http://schemas.microsoft.com/office/drawing/2014/main" xmlns=""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xmlns=""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xmlns=""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a:t>
            </a:r>
            <a:r>
              <a:rPr lang="vi-VN" sz="6600" smtClean="0">
                <a:solidFill>
                  <a:srgbClr val="C00000"/>
                </a:solidFill>
                <a:latin typeface="+mj-lt"/>
              </a:rPr>
              <a:t>Đ</a:t>
            </a:r>
            <a:r>
              <a:rPr lang="en-US" sz="6600" smtClean="0">
                <a:solidFill>
                  <a:srgbClr val="C00000"/>
                </a:solidFill>
                <a:latin typeface="+mj-lt"/>
              </a:rPr>
              <a:t>ỔI</a:t>
            </a:r>
            <a:endParaRPr lang="en-US" sz="6600">
              <a:solidFill>
                <a:srgbClr val="C00000"/>
              </a:solidFill>
              <a:latin typeface="+mj-lt"/>
            </a:endParaRP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xmlns=""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a16="http://schemas.microsoft.com/office/drawing/2014/main" xmlns=""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a16="http://schemas.microsoft.com/office/drawing/2014/main" xmlns=""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a16="http://schemas.microsoft.com/office/drawing/2014/main" xmlns=""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a16="http://schemas.microsoft.com/office/drawing/2014/main" xmlns=""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a16="http://schemas.microsoft.com/office/drawing/2014/main" xmlns=""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a16="http://schemas.microsoft.com/office/drawing/2014/main" xmlns=""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xmlns=""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xmlns=""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FA2A57F-558E-418E-8ED1-3EF71C4010C2}"/>
              </a:ext>
            </a:extLst>
          </p:cNvPr>
          <p:cNvSpPr txBox="1"/>
          <p:nvPr/>
        </p:nvSpPr>
        <p:spPr>
          <a:xfrm>
            <a:off x="1406091" y="550520"/>
            <a:ext cx="5647700" cy="584775"/>
          </a:xfrm>
          <a:prstGeom prst="rect">
            <a:avLst/>
          </a:prstGeom>
          <a:noFill/>
        </p:spPr>
        <p:txBody>
          <a:bodyPr wrap="none" rtlCol="0">
            <a:spAutoFit/>
          </a:bodyPr>
          <a:lstStyle/>
          <a:p>
            <a:r>
              <a:rPr lang="vi-VN" sz="3200" b="1">
                <a:solidFill>
                  <a:srgbClr val="E07235"/>
                </a:solidFill>
                <a:latin typeface="+mj-lt"/>
                <a:cs typeface="Times New Roman" panose="02020603050405020304" pitchFamily="18" charset="0"/>
              </a:rPr>
              <a:t>Công cụ tính toán đầu tiên</a:t>
            </a:r>
            <a:endParaRPr lang="vi-VN" sz="3200" b="1" dirty="0">
              <a:solidFill>
                <a:srgbClr val="E07235"/>
              </a:solidFill>
              <a:latin typeface="+mj-lt"/>
              <a:cs typeface="Times New Roman" panose="02020603050405020304" pitchFamily="18" charset="0"/>
            </a:endParaRPr>
          </a:p>
        </p:txBody>
      </p:sp>
      <p:grpSp>
        <p:nvGrpSpPr>
          <p:cNvPr id="9" name="Group 8">
            <a:extLst>
              <a:ext uri="{FF2B5EF4-FFF2-40B4-BE49-F238E27FC236}">
                <a16:creationId xmlns:a16="http://schemas.microsoft.com/office/drawing/2014/main" xmlns=""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xmlns=""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xmlns="" id="{560C2086-4180-4682-B260-9E7BC3E077F8}"/>
                </a:ext>
              </a:extLst>
            </p:cNvPr>
            <p:cNvSpPr txBox="1"/>
            <p:nvPr/>
          </p:nvSpPr>
          <p:spPr>
            <a:xfrm>
              <a:off x="6865937" y="550520"/>
              <a:ext cx="3684099" cy="2246769"/>
            </a:xfrm>
            <a:prstGeom prst="rect">
              <a:avLst/>
            </a:prstGeom>
            <a:noFill/>
          </p:spPr>
          <p:txBody>
            <a:bodyPr wrap="square" rtlCol="0">
              <a:spAutoFit/>
            </a:bodyPr>
            <a:lstStyle/>
            <a:p>
              <a:pPr algn="ctr"/>
              <a:r>
                <a:rPr lang="vi-VN" sz="2800" i="1"/>
                <a:t>Các phép tính đầu tiên được con người thực hiện bằng cách nào?</a:t>
              </a:r>
            </a:p>
            <a:p>
              <a:pPr algn="ctr"/>
              <a:endParaRPr lang="vi-VN" sz="2800" i="1" dirty="0"/>
            </a:p>
          </p:txBody>
        </p:sp>
      </p:grpSp>
      <p:sp>
        <p:nvSpPr>
          <p:cNvPr id="10" name="TextBox 9">
            <a:extLst>
              <a:ext uri="{FF2B5EF4-FFF2-40B4-BE49-F238E27FC236}">
                <a16:creationId xmlns:a16="http://schemas.microsoft.com/office/drawing/2014/main" xmlns="" id="{160076B5-4EF7-457B-BC2B-47E890E9CD28}"/>
              </a:ext>
            </a:extLst>
          </p:cNvPr>
          <p:cNvSpPr txBox="1"/>
          <p:nvPr/>
        </p:nvSpPr>
        <p:spPr>
          <a:xfrm>
            <a:off x="712838" y="1677617"/>
            <a:ext cx="6153099" cy="4832092"/>
          </a:xfrm>
          <a:prstGeom prst="rect">
            <a:avLst/>
          </a:prstGeom>
          <a:noFill/>
        </p:spPr>
        <p:txBody>
          <a:bodyPr wrap="square" rtlCol="0">
            <a:spAutoFit/>
          </a:bodyPr>
          <a:lstStyle/>
          <a:p>
            <a:r>
              <a:rPr lang="vi-VN" sz="2800">
                <a:latin typeface="UTM Avo" panose="02040603050506020204" pitchFamily="18" charset="0"/>
              </a:rPr>
              <a:t>Các phép tính đầu tiên được con người thực hiện bằng cách sử dụng 10 ngón tay. Cho đến nay, hệ thống ghi số thập phân (cách ghi số sử dụng các chữ số từ 0 đến 9) vẫn là cách ghi số phổ biến hơn cả. Trong tiếng Anh, từ “chữ số” (digit) có nguồn gốc từ chữ digitus (trong tiếng Latin có nghĩa là ngón tay).</a:t>
            </a:r>
          </a:p>
          <a:p>
            <a:endParaRPr lang="en-US" sz="2800">
              <a:latin typeface="UTM Avo" panose="02040603050506020204" pitchFamily="18" charset="0"/>
            </a:endParaRPr>
          </a:p>
        </p:txBody>
      </p:sp>
      <p:pic>
        <p:nvPicPr>
          <p:cNvPr id="26" name="Picture 25">
            <a:extLst>
              <a:ext uri="{FF2B5EF4-FFF2-40B4-BE49-F238E27FC236}">
                <a16:creationId xmlns:a16="http://schemas.microsoft.com/office/drawing/2014/main" xmlns=""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xmlns="" id="{5F2301C5-873D-420D-8724-6BC0534ED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55" y="4799706"/>
            <a:ext cx="2952195" cy="1507774"/>
          </a:xfrm>
          <a:prstGeom prst="rect">
            <a:avLst/>
          </a:prstGeom>
        </p:spPr>
      </p:pic>
    </p:spTree>
    <p:extLst>
      <p:ext uri="{BB962C8B-B14F-4D97-AF65-F5344CB8AC3E}">
        <p14:creationId xmlns:p14="http://schemas.microsoft.com/office/powerpoint/2010/main" val="11077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xmlns=""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xmlns=""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xmlns=""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xmlns=""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a16="http://schemas.microsoft.com/office/drawing/2014/main" xmlns=""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xmlns=""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xmlns=""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cho biết vào thời điểm đất nước ta hoàn toàn thống nhất năm 1975, những thế hệ máy tính điện tử nào đã xuất hiện ở nước ta?</a:t>
            </a:r>
          </a:p>
          <a:p>
            <a:pPr algn="just" defTabSz="342900">
              <a:lnSpc>
                <a:spcPct val="150000"/>
              </a:lnSpc>
            </a:pPr>
            <a:r>
              <a:rPr lang="vi-VN" sz="2400">
                <a:latin typeface="UTM Avo" panose="02040603050506020204" pitchFamily="18" charset="0"/>
                <a:cs typeface="Times New Roman" panose="02020603050405020304" pitchFamily="18" charset="0"/>
              </a:rPr>
              <a:t>2.	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FA2A57F-558E-418E-8ED1-3EF71C4010C2}"/>
              </a:ext>
            </a:extLst>
          </p:cNvPr>
          <p:cNvSpPr txBox="1"/>
          <p:nvPr/>
        </p:nvSpPr>
        <p:spPr>
          <a:xfrm>
            <a:off x="1406091" y="550520"/>
            <a:ext cx="4842992" cy="584775"/>
          </a:xfrm>
          <a:prstGeom prst="rect">
            <a:avLst/>
          </a:prstGeom>
          <a:noFill/>
        </p:spPr>
        <p:txBody>
          <a:bodyPr wrap="none" rtlCol="0">
            <a:spAutoFit/>
          </a:bodyPr>
          <a:lstStyle>
            <a:defPPr>
              <a:defRPr lang="vi-VN"/>
            </a:defPPr>
            <a:lvl1pPr>
              <a:defRPr sz="3200" b="1">
                <a:solidFill>
                  <a:srgbClr val="E07235"/>
                </a:solidFill>
                <a:latin typeface="+mj-lt"/>
                <a:cs typeface="Times New Roman" panose="02020603050405020304" pitchFamily="18" charset="0"/>
              </a:defRPr>
            </a:lvl1pPr>
          </a:lstStyle>
          <a:p>
            <a:r>
              <a:rPr lang="vi-VN"/>
              <a:t>Công cụ tính toán đầu tiên</a:t>
            </a:r>
            <a:endParaRPr lang="vi-VN" dirty="0"/>
          </a:p>
        </p:txBody>
      </p:sp>
      <p:grpSp>
        <p:nvGrpSpPr>
          <p:cNvPr id="9" name="Group 8">
            <a:extLst>
              <a:ext uri="{FF2B5EF4-FFF2-40B4-BE49-F238E27FC236}">
                <a16:creationId xmlns:a16="http://schemas.microsoft.com/office/drawing/2014/main" xmlns=""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xmlns=""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xmlns="" id="{560C2086-4180-4682-B260-9E7BC3E077F8}"/>
                </a:ext>
              </a:extLst>
            </p:cNvPr>
            <p:cNvSpPr txBox="1"/>
            <p:nvPr/>
          </p:nvSpPr>
          <p:spPr>
            <a:xfrm>
              <a:off x="6865937" y="985802"/>
              <a:ext cx="3684099" cy="646331"/>
            </a:xfrm>
            <a:prstGeom prst="rect">
              <a:avLst/>
            </a:prstGeom>
            <a:noFill/>
          </p:spPr>
          <p:txBody>
            <a:bodyPr wrap="square" rtlCol="0">
              <a:spAutoFit/>
            </a:bodyPr>
            <a:lstStyle/>
            <a:p>
              <a:pPr algn="ctr"/>
              <a:r>
                <a:rPr lang="vi-VN" sz="3600"/>
                <a:t>Bàn tính</a:t>
              </a:r>
              <a:endParaRPr lang="vi-VN" sz="3600" i="1" dirty="0"/>
            </a:p>
          </p:txBody>
        </p:sp>
      </p:grpSp>
      <p:sp>
        <p:nvSpPr>
          <p:cNvPr id="10" name="TextBox 9">
            <a:extLst>
              <a:ext uri="{FF2B5EF4-FFF2-40B4-BE49-F238E27FC236}">
                <a16:creationId xmlns:a16="http://schemas.microsoft.com/office/drawing/2014/main" xmlns="" id="{160076B5-4EF7-457B-BC2B-47E890E9CD28}"/>
              </a:ext>
            </a:extLst>
          </p:cNvPr>
          <p:cNvSpPr txBox="1"/>
          <p:nvPr/>
        </p:nvSpPr>
        <p:spPr>
          <a:xfrm>
            <a:off x="712838" y="1677617"/>
            <a:ext cx="6335076" cy="1815882"/>
          </a:xfrm>
          <a:prstGeom prst="rect">
            <a:avLst/>
          </a:prstGeom>
          <a:noFill/>
        </p:spPr>
        <p:txBody>
          <a:bodyPr wrap="square" rtlCol="0">
            <a:spAutoFit/>
          </a:bodyPr>
          <a:lstStyle/>
          <a:p>
            <a:r>
              <a:rPr lang="vi-VN" sz="2800">
                <a:latin typeface="UTM Avo" panose="02040603050506020204" pitchFamily="18" charset="0"/>
              </a:rPr>
              <a:t>Hơn 2000 năm trước Công nguyên, con người đã biết làm các phép tính số học. Một trong những công cụ tính toán sớm nhất là bàn tính.</a:t>
            </a:r>
          </a:p>
        </p:txBody>
      </p:sp>
      <p:pic>
        <p:nvPicPr>
          <p:cNvPr id="26" name="Picture 25">
            <a:extLst>
              <a:ext uri="{FF2B5EF4-FFF2-40B4-BE49-F238E27FC236}">
                <a16:creationId xmlns:a16="http://schemas.microsoft.com/office/drawing/2014/main" xmlns=""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a:extLst>
              <a:ext uri="{FF2B5EF4-FFF2-40B4-BE49-F238E27FC236}">
                <a16:creationId xmlns:a16="http://schemas.microsoft.com/office/drawing/2014/main" xmlns="" id="{5F2301C5-873D-420D-8724-6BC0534ED5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056" r="98889">
                        <a14:foregroundMark x1="13889" y1="26944" x2="2500" y2="36111"/>
                        <a14:foregroundMark x1="2500" y1="36111" x2="3056" y2="75000"/>
                        <a14:foregroundMark x1="3056" y1="75000" x2="3056" y2="75000"/>
                        <a14:foregroundMark x1="87222" y1="30278" x2="98889" y2="41944"/>
                        <a14:foregroundMark x1="98889" y1="41944" x2="93889" y2="74444"/>
                      </a14:backgroundRemoval>
                    </a14:imgEffect>
                  </a14:imgLayer>
                </a14:imgProps>
              </a:ext>
              <a:ext uri="{28A0092B-C50C-407E-A947-70E740481C1C}">
                <a14:useLocalDpi xmlns:a14="http://schemas.microsoft.com/office/drawing/2010/main" val="0"/>
              </a:ext>
            </a:extLst>
          </a:blip>
          <a:srcRect/>
          <a:stretch/>
        </p:blipFill>
        <p:spPr>
          <a:xfrm>
            <a:off x="3849789" y="3100665"/>
            <a:ext cx="3908028" cy="3908028"/>
          </a:xfrm>
          <a:prstGeom prst="rect">
            <a:avLst/>
          </a:prstGeom>
        </p:spPr>
      </p:pic>
    </p:spTree>
    <p:extLst>
      <p:ext uri="{BB962C8B-B14F-4D97-AF65-F5344CB8AC3E}">
        <p14:creationId xmlns:p14="http://schemas.microsoft.com/office/powerpoint/2010/main" val="7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6579A74D-8814-47A7-9B4E-191DBEA4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7" r="13917"/>
          <a:stretch/>
        </p:blipFill>
        <p:spPr bwMode="auto">
          <a:xfrm>
            <a:off x="3764891" y="-1976230"/>
            <a:ext cx="2331109" cy="1770140"/>
          </a:xfrm>
          <a:prstGeom prst="rect">
            <a:avLst/>
          </a:prstGeom>
          <a:solidFill>
            <a:srgbClr val="FFFFFF">
              <a:shade val="85000"/>
            </a:srgbClr>
          </a:solidFill>
          <a:ln w="762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oogle Shape;1765;p26">
            <a:extLst>
              <a:ext uri="{FF2B5EF4-FFF2-40B4-BE49-F238E27FC236}">
                <a16:creationId xmlns:a16="http://schemas.microsoft.com/office/drawing/2014/main" xmlns=""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63550" y="1545509"/>
            <a:ext cx="11612547" cy="1107996"/>
          </a:xfrm>
          <a:prstGeom prst="rect">
            <a:avLst/>
          </a:prstGeom>
          <a:noFill/>
        </p:spPr>
        <p:txBody>
          <a:bodyPr wrap="square" rtlCol="0">
            <a:spAutoFit/>
          </a:bodyPr>
          <a:lstStyle/>
          <a:p>
            <a:pPr algn="ctr"/>
            <a:r>
              <a:rPr lang="vi-VN" sz="6600">
                <a:solidFill>
                  <a:srgbClr val="C00000"/>
                </a:solidFill>
                <a:latin typeface="+mj-lt"/>
              </a:rPr>
              <a:t>1. MÁY TÍNH </a:t>
            </a:r>
            <a:r>
              <a:rPr lang="vi-VN" sz="6600" smtClean="0">
                <a:solidFill>
                  <a:srgbClr val="C00000"/>
                </a:solidFill>
                <a:latin typeface="+mj-lt"/>
              </a:rPr>
              <a:t>C</a:t>
            </a:r>
            <a:r>
              <a:rPr lang="en-US" sz="6600">
                <a:solidFill>
                  <a:srgbClr val="C00000"/>
                </a:solidFill>
                <a:latin typeface="+mj-lt"/>
              </a:rPr>
              <a:t>Ơ</a:t>
            </a:r>
            <a:r>
              <a:rPr lang="vi-VN" sz="6600" smtClean="0">
                <a:solidFill>
                  <a:srgbClr val="C00000"/>
                </a:solidFill>
                <a:latin typeface="+mj-lt"/>
              </a:rPr>
              <a:t> </a:t>
            </a:r>
            <a:r>
              <a:rPr lang="en-US" sz="6600" smtClean="0">
                <a:solidFill>
                  <a:srgbClr val="C00000"/>
                </a:solidFill>
                <a:latin typeface="+mj-lt"/>
              </a:rPr>
              <a:t>HỌC</a:t>
            </a:r>
            <a:endParaRPr lang="vi-VN" sz="6600">
              <a:solidFill>
                <a:srgbClr val="C00000"/>
              </a:solidFill>
              <a:latin typeface="+mj-lt"/>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xmlns="" id="{833736D5-B79E-4BDE-A0F8-5AB7C5568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AB92BBA-1E60-4ED2-90AC-86FC54DFE297}"/>
              </a:ext>
            </a:extLst>
          </p:cNvPr>
          <p:cNvGrpSpPr/>
          <p:nvPr/>
        </p:nvGrpSpPr>
        <p:grpSpPr>
          <a:xfrm>
            <a:off x="614525" y="1103487"/>
            <a:ext cx="10567281" cy="3882581"/>
            <a:chOff x="1117599" y="3488775"/>
            <a:chExt cx="10824275" cy="2518534"/>
          </a:xfrm>
        </p:grpSpPr>
        <p:grpSp>
          <p:nvGrpSpPr>
            <p:cNvPr id="4" name="Group 3">
              <a:extLst>
                <a:ext uri="{FF2B5EF4-FFF2-40B4-BE49-F238E27FC236}">
                  <a16:creationId xmlns:a16="http://schemas.microsoft.com/office/drawing/2014/main" xmlns=""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xmlns=""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xmlns=""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xmlns=""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xmlns="" id="{BB31F5CE-80D7-4838-8DF8-68495E0BA596}"/>
                </a:ext>
              </a:extLst>
            </p:cNvPr>
            <p:cNvSpPr/>
            <p:nvPr/>
          </p:nvSpPr>
          <p:spPr>
            <a:xfrm>
              <a:off x="3789393" y="3488775"/>
              <a:ext cx="4940530" cy="347004"/>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Sự ra đời của máy tính</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xmlns="" id="{995CFEF5-65BB-46A9-93B7-66A5F04A9AB8}"/>
              </a:ext>
            </a:extLst>
          </p:cNvPr>
          <p:cNvSpPr/>
          <p:nvPr/>
        </p:nvSpPr>
        <p:spPr>
          <a:xfrm>
            <a:off x="837541" y="1797702"/>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Hầu hết mọi người nghĩ về máy tính như một thiết bị điện tử, có khả năng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dữ liệu đa dạng với tốc độ cao và có dung lượng lưu trữ lớn. Em hãy tìm hiểu và cho biết:</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Tên của một trong những chiếc máy tính đầu tiên.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Chiếc máy đó có thể làm được những gì?</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Ý tưởng nào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thúc đẩy sự phát minh ra máy tính?</a:t>
            </a:r>
          </a:p>
        </p:txBody>
      </p:sp>
      <p:pic>
        <p:nvPicPr>
          <p:cNvPr id="21" name="Picture 20">
            <a:extLst>
              <a:ext uri="{FF2B5EF4-FFF2-40B4-BE49-F238E27FC236}">
                <a16:creationId xmlns:a16="http://schemas.microsoft.com/office/drawing/2014/main" xmlns=""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663776" y="3734233"/>
            <a:ext cx="2159576" cy="3038475"/>
          </a:xfrm>
          <a:prstGeom prst="rect">
            <a:avLst/>
          </a:prstGeom>
        </p:spPr>
      </p:pic>
      <p:pic>
        <p:nvPicPr>
          <p:cNvPr id="12" name="Picture 11">
            <a:extLst>
              <a:ext uri="{FF2B5EF4-FFF2-40B4-BE49-F238E27FC236}">
                <a16:creationId xmlns:a16="http://schemas.microsoft.com/office/drawing/2014/main" xmlns="" id="{951DD341-7948-4E0E-8328-AFA8331B5C31}"/>
              </a:ext>
            </a:extLst>
          </p:cNvPr>
          <p:cNvPicPr>
            <a:picLocks noChangeAspect="1"/>
          </p:cNvPicPr>
          <p:nvPr/>
        </p:nvPicPr>
        <p:blipFill>
          <a:blip r:embed="rId4"/>
          <a:stretch>
            <a:fillRect/>
          </a:stretch>
        </p:blipFill>
        <p:spPr>
          <a:xfrm>
            <a:off x="533495" y="230527"/>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xmlns=""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7722" y="3689259"/>
            <a:ext cx="4975258" cy="2726442"/>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3429000"/>
            <a:ext cx="2163271" cy="2292274"/>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614526" y="1680862"/>
            <a:ext cx="10651572" cy="1588127"/>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Năm 1642, nhà bác học người Pháp Blaise Pascal, khi đó chưa đầy 20 tuổi,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ã</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cho ra đời chiếc máy tính cơ </a:t>
            </a:r>
            <a:r>
              <a:rPr lang="en-US" sz="2400" noProof="0" smtClean="0">
                <a:solidFill>
                  <a:srgbClr val="000000"/>
                </a:solidFill>
                <a:latin typeface="UTM Avo" panose="02040603050506020204" pitchFamily="18" charset="0"/>
                <a:cs typeface="Times New Roman" panose="02020603050405020304" pitchFamily="18" charset="0"/>
              </a:rPr>
              <a:t>học</a:t>
            </a:r>
            <a:r>
              <a:rPr kumimoji="0" lang="vi-VN" sz="2400" b="0" i="0" u="none" strike="noStrike" kern="1200" cap="none" spc="0" normalizeH="0" baseline="0" noProof="0" smtClean="0">
                <a:ln>
                  <a:noFill/>
                </a:ln>
                <a:solidFill>
                  <a:srgbClr val="000000"/>
                </a:solidFill>
                <a:effectLst/>
                <a:uLnTx/>
                <a:uFillTx/>
                <a:latin typeface="UTM Avo" panose="02040603050506020204" pitchFamily="18" charset="0"/>
                <a:ea typeface="+mn-ea"/>
                <a:cs typeface="Times New Roman" panose="02020603050405020304" pitchFamily="18" charset="0"/>
              </a:rPr>
              <a:t> </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Pascaline (Hình 1.2) để giúp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cha trong việc tính thuế.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xmlns="" id="{99A126B2-B30C-42B5-830A-A4E160515009}"/>
              </a:ext>
            </a:extLst>
          </p:cNvPr>
          <p:cNvSpPr txBox="1"/>
          <p:nvPr/>
        </p:nvSpPr>
        <p:spPr>
          <a:xfrm>
            <a:off x="1639020" y="579711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a16="http://schemas.microsoft.com/office/drawing/2014/main" xmlns=""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a16="http://schemas.microsoft.com/office/drawing/2014/main" xmlns=""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a16="http://schemas.microsoft.com/office/drawing/2014/main" xmlns=""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a16="http://schemas.microsoft.com/office/drawing/2014/main" xmlns=""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2427</TotalTime>
  <Words>1423</Words>
  <Application>Microsoft Office PowerPoint</Application>
  <PresentationFormat>Custom</PresentationFormat>
  <Paragraphs>129</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Times New Roman</vt:lpstr>
      <vt:lpstr>Calibri</vt:lpstr>
      <vt:lpstr>UTM Avo</vt:lpstr>
      <vt:lpstr>字魂36号-正文宋楷</vt:lpstr>
      <vt:lpstr>UTM Cookies</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USER PC</cp:lastModifiedBy>
  <cp:revision>171</cp:revision>
  <dcterms:created xsi:type="dcterms:W3CDTF">2021-06-02T01:34:28Z</dcterms:created>
  <dcterms:modified xsi:type="dcterms:W3CDTF">2024-09-06T08:52:06Z</dcterms:modified>
</cp:coreProperties>
</file>