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19"/>
  </p:notesMasterIdLst>
  <p:sldIdLst>
    <p:sldId id="256" r:id="rId2"/>
    <p:sldId id="258" r:id="rId3"/>
    <p:sldId id="257" r:id="rId4"/>
    <p:sldId id="261" r:id="rId5"/>
    <p:sldId id="295" r:id="rId6"/>
    <p:sldId id="263" r:id="rId7"/>
    <p:sldId id="297" r:id="rId8"/>
    <p:sldId id="298" r:id="rId9"/>
    <p:sldId id="260" r:id="rId10"/>
    <p:sldId id="300" r:id="rId11"/>
    <p:sldId id="301" r:id="rId12"/>
    <p:sldId id="267" r:id="rId13"/>
    <p:sldId id="302" r:id="rId14"/>
    <p:sldId id="262" r:id="rId15"/>
    <p:sldId id="296" r:id="rId16"/>
    <p:sldId id="264" r:id="rId17"/>
    <p:sldId id="278" r:id="rId18"/>
  </p:sldIdLst>
  <p:sldSz cx="9144000" cy="5143500" type="screen16x9"/>
  <p:notesSz cx="6858000" cy="9144000"/>
  <p:embeddedFontLst>
    <p:embeddedFont>
      <p:font typeface="Roboto Condensed" panose="020B0604020202020204" charset="0"/>
      <p:regular r:id="rId20"/>
      <p:bold r:id="rId21"/>
      <p:italic r:id="rId22"/>
      <p:boldItalic r:id="rId23"/>
    </p:embeddedFont>
    <p:embeddedFont>
      <p:font typeface="Roboto Condensed Light" panose="020B0604020202020204" charset="0"/>
      <p:regular r:id="rId24"/>
      <p:bold r:id="rId25"/>
      <p:italic r:id="rId26"/>
      <p:boldItalic r:id="rId27"/>
    </p:embeddedFont>
    <p:embeddedFont>
      <p:font typeface="Arvo" panose="020B060402020202020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7665BA-8202-44FC-AD62-C9F0E3EA811A}">
  <a:tblStyle styleId="{E27665BA-8202-44FC-AD62-C9F0E3EA811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5DE48A-E3B5-44D0-98CB-AE0B3FDC037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4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3217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589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3200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544483" y="657775"/>
            <a:ext cx="1299300" cy="4329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1" name="Google Shape;11;p2"/>
          <p:cNvGrpSpPr/>
          <p:nvPr/>
        </p:nvGrpSpPr>
        <p:grpSpPr>
          <a:xfrm>
            <a:off x="0" y="-7088"/>
            <a:ext cx="8661398" cy="5150588"/>
            <a:chOff x="0" y="-7088"/>
            <a:chExt cx="8661398" cy="5150588"/>
          </a:xfrm>
        </p:grpSpPr>
        <p:sp>
          <p:nvSpPr>
            <p:cNvPr id="12" name="Google Shape;12;p2"/>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4" name="Google Shape;14;p2"/>
          <p:cNvGrpSpPr/>
          <p:nvPr/>
        </p:nvGrpSpPr>
        <p:grpSpPr>
          <a:xfrm rot="10800000" flipH="1">
            <a:off x="1" y="1090763"/>
            <a:ext cx="8847502" cy="2961975"/>
            <a:chOff x="-8178042" y="-4493254"/>
            <a:chExt cx="19483598" cy="6522736"/>
          </a:xfrm>
        </p:grpSpPr>
        <p:sp>
          <p:nvSpPr>
            <p:cNvPr id="15" name="Google Shape;15;p2"/>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7" name="Google Shape;17;p2"/>
          <p:cNvGrpSpPr/>
          <p:nvPr/>
        </p:nvGrpSpPr>
        <p:grpSpPr>
          <a:xfrm>
            <a:off x="3677236" y="4278349"/>
            <a:ext cx="5480829" cy="432996"/>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710175"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txBox="1">
            <a:spLocks noGrp="1"/>
          </p:cNvSpPr>
          <p:nvPr>
            <p:ph type="ctrTitle"/>
          </p:nvPr>
        </p:nvSpPr>
        <p:spPr>
          <a:xfrm>
            <a:off x="685800" y="1090750"/>
            <a:ext cx="5367900" cy="29619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42"/>
        <p:cNvGrpSpPr/>
        <p:nvPr/>
      </p:nvGrpSpPr>
      <p:grpSpPr>
        <a:xfrm>
          <a:off x="0" y="0"/>
          <a:ext cx="0" cy="0"/>
          <a:chOff x="0" y="0"/>
          <a:chExt cx="0" cy="0"/>
        </a:xfrm>
      </p:grpSpPr>
      <p:grpSp>
        <p:nvGrpSpPr>
          <p:cNvPr id="43" name="Google Shape;43;p4"/>
          <p:cNvGrpSpPr/>
          <p:nvPr/>
        </p:nvGrpSpPr>
        <p:grpSpPr>
          <a:xfrm>
            <a:off x="6946842" y="4472723"/>
            <a:ext cx="2202830" cy="670795"/>
            <a:chOff x="5575242" y="4472723"/>
            <a:chExt cx="2202830" cy="670795"/>
          </a:xfrm>
        </p:grpSpPr>
        <p:sp>
          <p:nvSpPr>
            <p:cNvPr id="44" name="Google Shape;44;p4"/>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45;p4"/>
            <p:cNvGrpSpPr/>
            <p:nvPr/>
          </p:nvGrpSpPr>
          <p:grpSpPr>
            <a:xfrm flipH="1">
              <a:off x="5734850" y="4472723"/>
              <a:ext cx="2040837" cy="670795"/>
              <a:chOff x="1297954" y="330075"/>
              <a:chExt cx="5169293" cy="1699506"/>
            </a:xfrm>
          </p:grpSpPr>
          <p:sp>
            <p:nvSpPr>
              <p:cNvPr id="46" name="Google Shape;46;p4"/>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4"/>
            <p:cNvGrpSpPr/>
            <p:nvPr/>
          </p:nvGrpSpPr>
          <p:grpSpPr>
            <a:xfrm flipH="1">
              <a:off x="5578209" y="4646738"/>
              <a:ext cx="2199863" cy="304563"/>
              <a:chOff x="-5827153" y="330075"/>
              <a:chExt cx="12276019" cy="1699569"/>
            </a:xfrm>
          </p:grpSpPr>
          <p:sp>
            <p:nvSpPr>
              <p:cNvPr id="49" name="Google Shape;49;p4"/>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4"/>
          <p:cNvSpPr/>
          <p:nvPr/>
        </p:nvSpPr>
        <p:spPr>
          <a:xfrm>
            <a:off x="7544483" y="657775"/>
            <a:ext cx="1299300" cy="4329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52" name="Google Shape;52;p4"/>
          <p:cNvGrpSpPr/>
          <p:nvPr/>
        </p:nvGrpSpPr>
        <p:grpSpPr>
          <a:xfrm>
            <a:off x="0" y="-7088"/>
            <a:ext cx="8661398" cy="5150588"/>
            <a:chOff x="0" y="-7088"/>
            <a:chExt cx="8661398" cy="5150588"/>
          </a:xfrm>
        </p:grpSpPr>
        <p:sp>
          <p:nvSpPr>
            <p:cNvPr id="53" name="Google Shape;53;p4"/>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55" name="Google Shape;55;p4"/>
          <p:cNvGrpSpPr/>
          <p:nvPr/>
        </p:nvGrpSpPr>
        <p:grpSpPr>
          <a:xfrm rot="10800000" flipH="1">
            <a:off x="1" y="1090763"/>
            <a:ext cx="8847502" cy="2961975"/>
            <a:chOff x="-8178042" y="-4493254"/>
            <a:chExt cx="19483598" cy="6522736"/>
          </a:xfrm>
        </p:grpSpPr>
        <p:sp>
          <p:nvSpPr>
            <p:cNvPr id="56" name="Google Shape;56;p4"/>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57" name="Google Shape;57;p4"/>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sp>
        <p:nvSpPr>
          <p:cNvPr id="58" name="Google Shape;58;p4"/>
          <p:cNvSpPr txBox="1">
            <a:spLocks noGrp="1"/>
          </p:cNvSpPr>
          <p:nvPr>
            <p:ph type="body" idx="1"/>
          </p:nvPr>
        </p:nvSpPr>
        <p:spPr>
          <a:xfrm>
            <a:off x="829775" y="1202000"/>
            <a:ext cx="5090700" cy="27450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Clr>
                <a:srgbClr val="FFFFFF"/>
              </a:buClr>
              <a:buSzPts val="3000"/>
              <a:buChar char="▰"/>
              <a:defRPr sz="3000" i="1">
                <a:solidFill>
                  <a:srgbClr val="FFFFFF"/>
                </a:solidFill>
              </a:defRPr>
            </a:lvl1pPr>
            <a:lvl2pPr marL="914400" lvl="1" indent="-419100" rtl="0">
              <a:spcBef>
                <a:spcPts val="480"/>
              </a:spcBef>
              <a:spcAft>
                <a:spcPts val="0"/>
              </a:spcAft>
              <a:buClr>
                <a:srgbClr val="FFFFFF"/>
              </a:buClr>
              <a:buSzPts val="3000"/>
              <a:buChar char="▻"/>
              <a:defRPr sz="3000" i="1">
                <a:solidFill>
                  <a:srgbClr val="FFFFFF"/>
                </a:solidFill>
              </a:defRPr>
            </a:lvl2pPr>
            <a:lvl3pPr marL="1371600" lvl="2" indent="-419100" rtl="0">
              <a:spcBef>
                <a:spcPts val="480"/>
              </a:spcBef>
              <a:spcAft>
                <a:spcPts val="0"/>
              </a:spcAft>
              <a:buClr>
                <a:srgbClr val="FFFFFF"/>
              </a:buClr>
              <a:buSzPts val="3000"/>
              <a:buChar char="▻"/>
              <a:defRPr sz="3000" i="1">
                <a:solidFill>
                  <a:srgbClr val="FFFFFF"/>
                </a:solidFill>
              </a:defRPr>
            </a:lvl3pPr>
            <a:lvl4pPr marL="1828800" lvl="3" indent="-419100" rtl="0">
              <a:spcBef>
                <a:spcPts val="360"/>
              </a:spcBef>
              <a:spcAft>
                <a:spcPts val="0"/>
              </a:spcAft>
              <a:buClr>
                <a:srgbClr val="FFFFFF"/>
              </a:buClr>
              <a:buSzPts val="3000"/>
              <a:buChar char="▻"/>
              <a:defRPr sz="3000" i="1">
                <a:solidFill>
                  <a:srgbClr val="FFFFFF"/>
                </a:solidFill>
              </a:defRPr>
            </a:lvl4pPr>
            <a:lvl5pPr marL="2286000" lvl="4" indent="-419100" rtl="0">
              <a:spcBef>
                <a:spcPts val="360"/>
              </a:spcBef>
              <a:spcAft>
                <a:spcPts val="0"/>
              </a:spcAft>
              <a:buClr>
                <a:srgbClr val="FFFFFF"/>
              </a:buClr>
              <a:buSzPts val="3000"/>
              <a:buChar char="▻"/>
              <a:defRPr sz="3000" i="1">
                <a:solidFill>
                  <a:srgbClr val="FFFFFF"/>
                </a:solidFill>
              </a:defRPr>
            </a:lvl5pPr>
            <a:lvl6pPr marL="2743200" lvl="5" indent="-419100" rtl="0">
              <a:spcBef>
                <a:spcPts val="360"/>
              </a:spcBef>
              <a:spcAft>
                <a:spcPts val="0"/>
              </a:spcAft>
              <a:buClr>
                <a:srgbClr val="FFFFFF"/>
              </a:buClr>
              <a:buSzPts val="3000"/>
              <a:buChar char="▻"/>
              <a:defRPr sz="3000" i="1">
                <a:solidFill>
                  <a:srgbClr val="FFFFFF"/>
                </a:solidFill>
              </a:defRPr>
            </a:lvl6pPr>
            <a:lvl7pPr marL="3200400" lvl="6" indent="-419100" rtl="0">
              <a:spcBef>
                <a:spcPts val="360"/>
              </a:spcBef>
              <a:spcAft>
                <a:spcPts val="0"/>
              </a:spcAft>
              <a:buClr>
                <a:srgbClr val="FFFFFF"/>
              </a:buClr>
              <a:buSzPts val="3000"/>
              <a:buChar char="▻"/>
              <a:defRPr sz="3000" i="1">
                <a:solidFill>
                  <a:srgbClr val="FFFFFF"/>
                </a:solidFill>
              </a:defRPr>
            </a:lvl7pPr>
            <a:lvl8pPr marL="3657600" lvl="7" indent="-419100" rtl="0">
              <a:spcBef>
                <a:spcPts val="360"/>
              </a:spcBef>
              <a:spcAft>
                <a:spcPts val="0"/>
              </a:spcAft>
              <a:buClr>
                <a:srgbClr val="FFFFFF"/>
              </a:buClr>
              <a:buSzPts val="3000"/>
              <a:buChar char="▻"/>
              <a:defRPr sz="3000" i="1">
                <a:solidFill>
                  <a:srgbClr val="FFFFFF"/>
                </a:solidFill>
              </a:defRPr>
            </a:lvl8pPr>
            <a:lvl9pPr marL="4114800" lvl="8" indent="-419100">
              <a:spcBef>
                <a:spcPts val="360"/>
              </a:spcBef>
              <a:spcAft>
                <a:spcPts val="0"/>
              </a:spcAft>
              <a:buClr>
                <a:srgbClr val="FFFFFF"/>
              </a:buClr>
              <a:buSzPts val="3000"/>
              <a:buChar char="▻"/>
              <a:defRPr sz="3000" i="1">
                <a:solidFill>
                  <a:srgbClr val="FFFFFF"/>
                </a:solidFill>
              </a:defRPr>
            </a:lvl9pPr>
          </a:lstStyle>
          <a:p>
            <a:endParaRPr/>
          </a:p>
        </p:txBody>
      </p:sp>
      <p:sp>
        <p:nvSpPr>
          <p:cNvPr id="59" name="Google Shape;59;p4"/>
          <p:cNvSpPr txBox="1"/>
          <p:nvPr/>
        </p:nvSpPr>
        <p:spPr>
          <a:xfrm>
            <a:off x="286600" y="1014575"/>
            <a:ext cx="6765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a:solidFill>
                  <a:schemeClr val="accent5"/>
                </a:solidFill>
              </a:rPr>
              <a:t>“</a:t>
            </a:r>
            <a:endParaRPr sz="7200" b="1">
              <a:solidFill>
                <a:schemeClr val="accent5"/>
              </a:solidFill>
            </a:endParaRPr>
          </a:p>
        </p:txBody>
      </p:sp>
      <p:sp>
        <p:nvSpPr>
          <p:cNvPr id="60" name="Google Shape;60;p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1"/>
        <p:cNvGrpSpPr/>
        <p:nvPr/>
      </p:nvGrpSpPr>
      <p:grpSpPr>
        <a:xfrm>
          <a:off x="0" y="0"/>
          <a:ext cx="0" cy="0"/>
          <a:chOff x="0" y="0"/>
          <a:chExt cx="0" cy="0"/>
        </a:xfrm>
      </p:grpSpPr>
      <p:grpSp>
        <p:nvGrpSpPr>
          <p:cNvPr id="62" name="Google Shape;62;p5"/>
          <p:cNvGrpSpPr/>
          <p:nvPr/>
        </p:nvGrpSpPr>
        <p:grpSpPr>
          <a:xfrm>
            <a:off x="6946842" y="4472723"/>
            <a:ext cx="2202830" cy="670795"/>
            <a:chOff x="5575242" y="4472723"/>
            <a:chExt cx="2202830" cy="670795"/>
          </a:xfrm>
        </p:grpSpPr>
        <p:sp>
          <p:nvSpPr>
            <p:cNvPr id="63" name="Google Shape;63;p5"/>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 name="Google Shape;70;p5"/>
          <p:cNvGrpSpPr/>
          <p:nvPr/>
        </p:nvGrpSpPr>
        <p:grpSpPr>
          <a:xfrm>
            <a:off x="-4" y="40"/>
            <a:ext cx="7072430" cy="1327315"/>
            <a:chOff x="-4" y="40"/>
            <a:chExt cx="7072430" cy="1327315"/>
          </a:xfrm>
        </p:grpSpPr>
        <p:sp>
          <p:nvSpPr>
            <p:cNvPr id="71" name="Google Shape;71;p5"/>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72" name="Google Shape;72;p5"/>
            <p:cNvGrpSpPr/>
            <p:nvPr/>
          </p:nvGrpSpPr>
          <p:grpSpPr>
            <a:xfrm rot="10800000" flipH="1">
              <a:off x="3" y="40"/>
              <a:ext cx="6756168" cy="1327315"/>
              <a:chOff x="-2168138" y="330075"/>
              <a:chExt cx="8650663" cy="1699506"/>
            </a:xfrm>
          </p:grpSpPr>
          <p:sp>
            <p:nvSpPr>
              <p:cNvPr id="73" name="Google Shape;73;p5"/>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74" name="Google Shape;74;p5"/>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75" name="Google Shape;75;p5"/>
            <p:cNvGrpSpPr/>
            <p:nvPr/>
          </p:nvGrpSpPr>
          <p:grpSpPr>
            <a:xfrm rot="10800000" flipH="1">
              <a:off x="-4" y="381007"/>
              <a:ext cx="7072430" cy="771744"/>
              <a:chOff x="-9092084" y="330075"/>
              <a:chExt cx="15574609" cy="1699501"/>
            </a:xfrm>
          </p:grpSpPr>
          <p:sp>
            <p:nvSpPr>
              <p:cNvPr id="76" name="Google Shape;76;p5"/>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77" name="Google Shape;77;p5"/>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sp>
        <p:nvSpPr>
          <p:cNvPr id="78" name="Google Shape;78;p5"/>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814275" y="1327350"/>
            <a:ext cx="6132600" cy="3145500"/>
          </a:xfrm>
          <a:prstGeom prst="rect">
            <a:avLst/>
          </a:prstGeom>
        </p:spPr>
        <p:txBody>
          <a:bodyPr spcFirstLastPara="1" wrap="square" lIns="91425" tIns="91425" rIns="91425" bIns="91425" anchor="ctr" anchorCtr="0">
            <a:noAutofit/>
          </a:bodyPr>
          <a:lstStyle>
            <a:lvl1pPr marL="457200" lvl="0" indent="-381000">
              <a:spcBef>
                <a:spcPts val="60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80" name="Google Shape;80;p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1"/>
        <p:cNvGrpSpPr/>
        <p:nvPr/>
      </p:nvGrpSpPr>
      <p:grpSpPr>
        <a:xfrm>
          <a:off x="0" y="0"/>
          <a:ext cx="0" cy="0"/>
          <a:chOff x="0" y="0"/>
          <a:chExt cx="0" cy="0"/>
        </a:xfrm>
      </p:grpSpPr>
      <p:grpSp>
        <p:nvGrpSpPr>
          <p:cNvPr id="82" name="Google Shape;82;p6"/>
          <p:cNvGrpSpPr/>
          <p:nvPr/>
        </p:nvGrpSpPr>
        <p:grpSpPr>
          <a:xfrm>
            <a:off x="-4" y="40"/>
            <a:ext cx="7072430" cy="1327315"/>
            <a:chOff x="-4" y="40"/>
            <a:chExt cx="7072430" cy="1327315"/>
          </a:xfrm>
        </p:grpSpPr>
        <p:sp>
          <p:nvSpPr>
            <p:cNvPr id="83" name="Google Shape;83;p6"/>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84" name="Google Shape;84;p6"/>
            <p:cNvGrpSpPr/>
            <p:nvPr/>
          </p:nvGrpSpPr>
          <p:grpSpPr>
            <a:xfrm rot="10800000" flipH="1">
              <a:off x="3" y="40"/>
              <a:ext cx="6756168" cy="1327315"/>
              <a:chOff x="-2168138" y="330075"/>
              <a:chExt cx="8650663" cy="1699506"/>
            </a:xfrm>
          </p:grpSpPr>
          <p:sp>
            <p:nvSpPr>
              <p:cNvPr id="85" name="Google Shape;85;p6"/>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86" name="Google Shape;86;p6"/>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87" name="Google Shape;87;p6"/>
            <p:cNvGrpSpPr/>
            <p:nvPr/>
          </p:nvGrpSpPr>
          <p:grpSpPr>
            <a:xfrm rot="10800000" flipH="1">
              <a:off x="-4" y="381007"/>
              <a:ext cx="7072430" cy="771744"/>
              <a:chOff x="-9092084" y="330075"/>
              <a:chExt cx="15574609" cy="1699501"/>
            </a:xfrm>
          </p:grpSpPr>
          <p:sp>
            <p:nvSpPr>
              <p:cNvPr id="88" name="Google Shape;88;p6"/>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89" name="Google Shape;89;p6"/>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90" name="Google Shape;90;p6"/>
          <p:cNvGrpSpPr/>
          <p:nvPr/>
        </p:nvGrpSpPr>
        <p:grpSpPr>
          <a:xfrm>
            <a:off x="6946842" y="4472723"/>
            <a:ext cx="2202830" cy="670795"/>
            <a:chOff x="5575242" y="4472723"/>
            <a:chExt cx="2202830" cy="670795"/>
          </a:xfrm>
        </p:grpSpPr>
        <p:sp>
          <p:nvSpPr>
            <p:cNvPr id="91" name="Google Shape;91;p6"/>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6"/>
            <p:cNvGrpSpPr/>
            <p:nvPr/>
          </p:nvGrpSpPr>
          <p:grpSpPr>
            <a:xfrm flipH="1">
              <a:off x="5734850" y="4472723"/>
              <a:ext cx="2040837" cy="670795"/>
              <a:chOff x="1297954" y="330075"/>
              <a:chExt cx="5169293" cy="1699506"/>
            </a:xfrm>
          </p:grpSpPr>
          <p:sp>
            <p:nvSpPr>
              <p:cNvPr id="93" name="Google Shape;93;p6"/>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6"/>
            <p:cNvGrpSpPr/>
            <p:nvPr/>
          </p:nvGrpSpPr>
          <p:grpSpPr>
            <a:xfrm flipH="1">
              <a:off x="5578209" y="4646738"/>
              <a:ext cx="2199863" cy="304563"/>
              <a:chOff x="-5827153" y="330075"/>
              <a:chExt cx="12276019" cy="1699569"/>
            </a:xfrm>
          </p:grpSpPr>
          <p:sp>
            <p:nvSpPr>
              <p:cNvPr id="96" name="Google Shape;96;p6"/>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 name="Google Shape;98;p6"/>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Google Shape;99;p6"/>
          <p:cNvSpPr txBox="1">
            <a:spLocks noGrp="1"/>
          </p:cNvSpPr>
          <p:nvPr>
            <p:ph type="body" idx="1"/>
          </p:nvPr>
        </p:nvSpPr>
        <p:spPr>
          <a:xfrm>
            <a:off x="814275" y="1537988"/>
            <a:ext cx="3378300" cy="272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0" name="Google Shape;100;p6"/>
          <p:cNvSpPr txBox="1">
            <a:spLocks noGrp="1"/>
          </p:cNvSpPr>
          <p:nvPr>
            <p:ph type="body" idx="2"/>
          </p:nvPr>
        </p:nvSpPr>
        <p:spPr>
          <a:xfrm>
            <a:off x="4396123" y="1537988"/>
            <a:ext cx="3378300" cy="272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1" name="Google Shape;101;p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02"/>
        <p:cNvGrpSpPr/>
        <p:nvPr/>
      </p:nvGrpSpPr>
      <p:grpSpPr>
        <a:xfrm>
          <a:off x="0" y="0"/>
          <a:ext cx="0" cy="0"/>
          <a:chOff x="0" y="0"/>
          <a:chExt cx="0" cy="0"/>
        </a:xfrm>
      </p:grpSpPr>
      <p:grpSp>
        <p:nvGrpSpPr>
          <p:cNvPr id="103" name="Google Shape;103;p7"/>
          <p:cNvGrpSpPr/>
          <p:nvPr/>
        </p:nvGrpSpPr>
        <p:grpSpPr>
          <a:xfrm>
            <a:off x="-4" y="40"/>
            <a:ext cx="7072430" cy="1327315"/>
            <a:chOff x="-4" y="40"/>
            <a:chExt cx="7072430" cy="1327315"/>
          </a:xfrm>
        </p:grpSpPr>
        <p:sp>
          <p:nvSpPr>
            <p:cNvPr id="104" name="Google Shape;104;p7"/>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05" name="Google Shape;105;p7"/>
            <p:cNvGrpSpPr/>
            <p:nvPr/>
          </p:nvGrpSpPr>
          <p:grpSpPr>
            <a:xfrm rot="10800000" flipH="1">
              <a:off x="3" y="40"/>
              <a:ext cx="6756168" cy="1327315"/>
              <a:chOff x="-2168138" y="330075"/>
              <a:chExt cx="8650663" cy="1699506"/>
            </a:xfrm>
          </p:grpSpPr>
          <p:sp>
            <p:nvSpPr>
              <p:cNvPr id="106" name="Google Shape;106;p7"/>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07" name="Google Shape;107;p7"/>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08" name="Google Shape;108;p7"/>
            <p:cNvGrpSpPr/>
            <p:nvPr/>
          </p:nvGrpSpPr>
          <p:grpSpPr>
            <a:xfrm rot="10800000" flipH="1">
              <a:off x="-4" y="381007"/>
              <a:ext cx="7072430" cy="771744"/>
              <a:chOff x="-9092084" y="330075"/>
              <a:chExt cx="15574609" cy="1699501"/>
            </a:xfrm>
          </p:grpSpPr>
          <p:sp>
            <p:nvSpPr>
              <p:cNvPr id="109" name="Google Shape;109;p7"/>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10" name="Google Shape;110;p7"/>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111" name="Google Shape;111;p7"/>
          <p:cNvGrpSpPr/>
          <p:nvPr/>
        </p:nvGrpSpPr>
        <p:grpSpPr>
          <a:xfrm>
            <a:off x="6946842" y="4472723"/>
            <a:ext cx="2202830" cy="670795"/>
            <a:chOff x="5575242" y="4472723"/>
            <a:chExt cx="2202830" cy="670795"/>
          </a:xfrm>
        </p:grpSpPr>
        <p:sp>
          <p:nvSpPr>
            <p:cNvPr id="112" name="Google Shape;112;p7"/>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3;p7"/>
            <p:cNvGrpSpPr/>
            <p:nvPr/>
          </p:nvGrpSpPr>
          <p:grpSpPr>
            <a:xfrm flipH="1">
              <a:off x="5734850" y="4472723"/>
              <a:ext cx="2040837" cy="670795"/>
              <a:chOff x="1297954" y="330075"/>
              <a:chExt cx="5169293" cy="1699506"/>
            </a:xfrm>
          </p:grpSpPr>
          <p:sp>
            <p:nvSpPr>
              <p:cNvPr id="114" name="Google Shape;114;p7"/>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7"/>
            <p:cNvGrpSpPr/>
            <p:nvPr/>
          </p:nvGrpSpPr>
          <p:grpSpPr>
            <a:xfrm flipH="1">
              <a:off x="5578209" y="4646738"/>
              <a:ext cx="2199863" cy="304563"/>
              <a:chOff x="-5827153" y="330075"/>
              <a:chExt cx="12276019" cy="1699569"/>
            </a:xfrm>
          </p:grpSpPr>
          <p:sp>
            <p:nvSpPr>
              <p:cNvPr id="117" name="Google Shape;117;p7"/>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 name="Google Shape;119;p7"/>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20" name="Google Shape;120;p7"/>
          <p:cNvSpPr txBox="1">
            <a:spLocks noGrp="1"/>
          </p:cNvSpPr>
          <p:nvPr>
            <p:ph type="body" idx="1"/>
          </p:nvPr>
        </p:nvSpPr>
        <p:spPr>
          <a:xfrm>
            <a:off x="870450"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1" name="Google Shape;121;p7"/>
          <p:cNvSpPr txBox="1">
            <a:spLocks noGrp="1"/>
          </p:cNvSpPr>
          <p:nvPr>
            <p:ph type="body" idx="2"/>
          </p:nvPr>
        </p:nvSpPr>
        <p:spPr>
          <a:xfrm>
            <a:off x="3233637"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2" name="Google Shape;122;p7"/>
          <p:cNvSpPr txBox="1">
            <a:spLocks noGrp="1"/>
          </p:cNvSpPr>
          <p:nvPr>
            <p:ph type="body" idx="3"/>
          </p:nvPr>
        </p:nvSpPr>
        <p:spPr>
          <a:xfrm>
            <a:off x="5540650"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3" name="Google Shape;123;p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grpSp>
        <p:nvGrpSpPr>
          <p:cNvPr id="125" name="Google Shape;125;p8"/>
          <p:cNvGrpSpPr/>
          <p:nvPr/>
        </p:nvGrpSpPr>
        <p:grpSpPr>
          <a:xfrm>
            <a:off x="-4" y="40"/>
            <a:ext cx="7072430" cy="1327315"/>
            <a:chOff x="-4" y="40"/>
            <a:chExt cx="7072430" cy="1327315"/>
          </a:xfrm>
        </p:grpSpPr>
        <p:sp>
          <p:nvSpPr>
            <p:cNvPr id="126" name="Google Shape;126;p8"/>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27" name="Google Shape;127;p8"/>
            <p:cNvGrpSpPr/>
            <p:nvPr/>
          </p:nvGrpSpPr>
          <p:grpSpPr>
            <a:xfrm rot="10800000" flipH="1">
              <a:off x="3" y="40"/>
              <a:ext cx="6756168" cy="1327315"/>
              <a:chOff x="-2168138" y="330075"/>
              <a:chExt cx="8650663" cy="1699506"/>
            </a:xfrm>
          </p:grpSpPr>
          <p:sp>
            <p:nvSpPr>
              <p:cNvPr id="128" name="Google Shape;128;p8"/>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29" name="Google Shape;129;p8"/>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30" name="Google Shape;130;p8"/>
            <p:cNvGrpSpPr/>
            <p:nvPr/>
          </p:nvGrpSpPr>
          <p:grpSpPr>
            <a:xfrm rot="10800000" flipH="1">
              <a:off x="-4" y="381007"/>
              <a:ext cx="7072430" cy="771744"/>
              <a:chOff x="-9092084" y="330075"/>
              <a:chExt cx="15574609" cy="1699501"/>
            </a:xfrm>
          </p:grpSpPr>
          <p:sp>
            <p:nvSpPr>
              <p:cNvPr id="131" name="Google Shape;131;p8"/>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32" name="Google Shape;132;p8"/>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133" name="Google Shape;133;p8"/>
          <p:cNvGrpSpPr/>
          <p:nvPr/>
        </p:nvGrpSpPr>
        <p:grpSpPr>
          <a:xfrm>
            <a:off x="6946842" y="4472723"/>
            <a:ext cx="2202830" cy="670795"/>
            <a:chOff x="5575242" y="4472723"/>
            <a:chExt cx="2202830" cy="670795"/>
          </a:xfrm>
        </p:grpSpPr>
        <p:sp>
          <p:nvSpPr>
            <p:cNvPr id="134" name="Google Shape;134;p8"/>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8"/>
            <p:cNvGrpSpPr/>
            <p:nvPr/>
          </p:nvGrpSpPr>
          <p:grpSpPr>
            <a:xfrm flipH="1">
              <a:off x="5734850" y="4472723"/>
              <a:ext cx="2040837" cy="670795"/>
              <a:chOff x="1297954" y="330075"/>
              <a:chExt cx="5169293" cy="1699506"/>
            </a:xfrm>
          </p:grpSpPr>
          <p:sp>
            <p:nvSpPr>
              <p:cNvPr id="136" name="Google Shape;136;p8"/>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8"/>
            <p:cNvGrpSpPr/>
            <p:nvPr/>
          </p:nvGrpSpPr>
          <p:grpSpPr>
            <a:xfrm flipH="1">
              <a:off x="5578209" y="4646738"/>
              <a:ext cx="2199863" cy="304563"/>
              <a:chOff x="-5827153" y="330075"/>
              <a:chExt cx="12276019" cy="1699569"/>
            </a:xfrm>
          </p:grpSpPr>
          <p:sp>
            <p:nvSpPr>
              <p:cNvPr id="139" name="Google Shape;139;p8"/>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1" name="Google Shape;141;p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42" name="Google Shape;142;p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grpSp>
        <p:nvGrpSpPr>
          <p:cNvPr id="163" name="Google Shape;163;p10"/>
          <p:cNvGrpSpPr/>
          <p:nvPr/>
        </p:nvGrpSpPr>
        <p:grpSpPr>
          <a:xfrm rot="10800000">
            <a:off x="-8" y="-2"/>
            <a:ext cx="2202830" cy="670795"/>
            <a:chOff x="5575242" y="4472723"/>
            <a:chExt cx="2202830" cy="670795"/>
          </a:xfrm>
        </p:grpSpPr>
        <p:sp>
          <p:nvSpPr>
            <p:cNvPr id="164" name="Google Shape;164;p10"/>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10"/>
            <p:cNvGrpSpPr/>
            <p:nvPr/>
          </p:nvGrpSpPr>
          <p:grpSpPr>
            <a:xfrm flipH="1">
              <a:off x="5734850" y="4472723"/>
              <a:ext cx="2040837" cy="670795"/>
              <a:chOff x="1297954" y="330075"/>
              <a:chExt cx="5169293" cy="1699506"/>
            </a:xfrm>
          </p:grpSpPr>
          <p:sp>
            <p:nvSpPr>
              <p:cNvPr id="166" name="Google Shape;166;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10"/>
            <p:cNvGrpSpPr/>
            <p:nvPr/>
          </p:nvGrpSpPr>
          <p:grpSpPr>
            <a:xfrm flipH="1">
              <a:off x="5578209" y="4646738"/>
              <a:ext cx="2199863" cy="304563"/>
              <a:chOff x="-5827153" y="330075"/>
              <a:chExt cx="12276019" cy="1699569"/>
            </a:xfrm>
          </p:grpSpPr>
          <p:sp>
            <p:nvSpPr>
              <p:cNvPr id="169" name="Google Shape;169;p10"/>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1" name="Google Shape;171;p10"/>
          <p:cNvGrpSpPr/>
          <p:nvPr/>
        </p:nvGrpSpPr>
        <p:grpSpPr>
          <a:xfrm>
            <a:off x="6946842" y="4472723"/>
            <a:ext cx="2202830" cy="670795"/>
            <a:chOff x="5575242" y="4472723"/>
            <a:chExt cx="2202830" cy="670795"/>
          </a:xfrm>
        </p:grpSpPr>
        <p:sp>
          <p:nvSpPr>
            <p:cNvPr id="172" name="Google Shape;172;p10"/>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10"/>
            <p:cNvGrpSpPr/>
            <p:nvPr/>
          </p:nvGrpSpPr>
          <p:grpSpPr>
            <a:xfrm flipH="1">
              <a:off x="5734850" y="4472723"/>
              <a:ext cx="2040837" cy="670795"/>
              <a:chOff x="1297954" y="330075"/>
              <a:chExt cx="5169293" cy="1699506"/>
            </a:xfrm>
          </p:grpSpPr>
          <p:sp>
            <p:nvSpPr>
              <p:cNvPr id="174" name="Google Shape;174;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10"/>
            <p:cNvGrpSpPr/>
            <p:nvPr/>
          </p:nvGrpSpPr>
          <p:grpSpPr>
            <a:xfrm flipH="1">
              <a:off x="5578209" y="4646738"/>
              <a:ext cx="2199863" cy="304563"/>
              <a:chOff x="-5827153" y="330075"/>
              <a:chExt cx="12276019" cy="1699569"/>
            </a:xfrm>
          </p:grpSpPr>
          <p:sp>
            <p:nvSpPr>
              <p:cNvPr id="177" name="Google Shape;177;p10"/>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0"/>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9" name="Google Shape;179;p1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1pPr>
            <a:lvl2pPr lvl="1">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2pPr>
            <a:lvl3pPr lvl="2">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3pPr>
            <a:lvl4pPr lvl="3">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4pPr>
            <a:lvl5pPr lvl="4">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5pPr>
            <a:lvl6pPr lvl="5">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6pPr>
            <a:lvl7pPr lvl="6">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7pPr>
            <a:lvl8pPr lvl="7">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8pPr>
            <a:lvl9pPr lvl="8">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814275" y="1327350"/>
            <a:ext cx="6132600" cy="3145500"/>
          </a:xfrm>
          <a:prstGeom prst="rect">
            <a:avLst/>
          </a:prstGeom>
          <a:noFill/>
          <a:ln>
            <a:noFill/>
          </a:ln>
        </p:spPr>
        <p:txBody>
          <a:bodyPr spcFirstLastPara="1" wrap="square" lIns="91425" tIns="91425" rIns="91425" bIns="91425" anchor="ctr" anchorCtr="0">
            <a:noAutofit/>
          </a:bodyPr>
          <a:lstStyle>
            <a:lvl1pPr marL="457200" lvl="0" indent="-381000">
              <a:spcBef>
                <a:spcPts val="6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lvl="0" algn="r">
              <a:buNone/>
              <a:defRPr sz="1200" b="1">
                <a:solidFill>
                  <a:schemeClr val="lt1"/>
                </a:solidFill>
                <a:latin typeface="Roboto Condensed"/>
                <a:ea typeface="Roboto Condensed"/>
                <a:cs typeface="Roboto Condensed"/>
                <a:sym typeface="Roboto Condensed"/>
              </a:defRPr>
            </a:lvl1pPr>
            <a:lvl2pPr lvl="1" algn="r">
              <a:buNone/>
              <a:defRPr sz="1200" b="1">
                <a:solidFill>
                  <a:schemeClr val="lt1"/>
                </a:solidFill>
                <a:latin typeface="Roboto Condensed"/>
                <a:ea typeface="Roboto Condensed"/>
                <a:cs typeface="Roboto Condensed"/>
                <a:sym typeface="Roboto Condensed"/>
              </a:defRPr>
            </a:lvl2pPr>
            <a:lvl3pPr lvl="2" algn="r">
              <a:buNone/>
              <a:defRPr sz="1200" b="1">
                <a:solidFill>
                  <a:schemeClr val="lt1"/>
                </a:solidFill>
                <a:latin typeface="Roboto Condensed"/>
                <a:ea typeface="Roboto Condensed"/>
                <a:cs typeface="Roboto Condensed"/>
                <a:sym typeface="Roboto Condensed"/>
              </a:defRPr>
            </a:lvl3pPr>
            <a:lvl4pPr lvl="3" algn="r">
              <a:buNone/>
              <a:defRPr sz="1200" b="1">
                <a:solidFill>
                  <a:schemeClr val="lt1"/>
                </a:solidFill>
                <a:latin typeface="Roboto Condensed"/>
                <a:ea typeface="Roboto Condensed"/>
                <a:cs typeface="Roboto Condensed"/>
                <a:sym typeface="Roboto Condensed"/>
              </a:defRPr>
            </a:lvl4pPr>
            <a:lvl5pPr lvl="4" algn="r">
              <a:buNone/>
              <a:defRPr sz="1200" b="1">
                <a:solidFill>
                  <a:schemeClr val="lt1"/>
                </a:solidFill>
                <a:latin typeface="Roboto Condensed"/>
                <a:ea typeface="Roboto Condensed"/>
                <a:cs typeface="Roboto Condensed"/>
                <a:sym typeface="Roboto Condensed"/>
              </a:defRPr>
            </a:lvl5pPr>
            <a:lvl6pPr lvl="5" algn="r">
              <a:buNone/>
              <a:defRPr sz="1200" b="1">
                <a:solidFill>
                  <a:schemeClr val="lt1"/>
                </a:solidFill>
                <a:latin typeface="Roboto Condensed"/>
                <a:ea typeface="Roboto Condensed"/>
                <a:cs typeface="Roboto Condensed"/>
                <a:sym typeface="Roboto Condensed"/>
              </a:defRPr>
            </a:lvl6pPr>
            <a:lvl7pPr lvl="6" algn="r">
              <a:buNone/>
              <a:defRPr sz="1200" b="1">
                <a:solidFill>
                  <a:schemeClr val="lt1"/>
                </a:solidFill>
                <a:latin typeface="Roboto Condensed"/>
                <a:ea typeface="Roboto Condensed"/>
                <a:cs typeface="Roboto Condensed"/>
                <a:sym typeface="Roboto Condensed"/>
              </a:defRPr>
            </a:lvl7pPr>
            <a:lvl8pPr lvl="7" algn="r">
              <a:buNone/>
              <a:defRPr sz="1200" b="1">
                <a:solidFill>
                  <a:schemeClr val="lt1"/>
                </a:solidFill>
                <a:latin typeface="Roboto Condensed"/>
                <a:ea typeface="Roboto Condensed"/>
                <a:cs typeface="Roboto Condensed"/>
                <a:sym typeface="Roboto Condensed"/>
              </a:defRPr>
            </a:lvl8pPr>
            <a:lvl9pPr lvl="8" algn="r">
              <a:buNone/>
              <a:defRPr sz="1200" b="1">
                <a:solidFill>
                  <a:schemeClr val="lt1"/>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sv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204537" y="693708"/>
            <a:ext cx="7555832" cy="2961900"/>
          </a:xfrm>
          <a:prstGeom prst="rect">
            <a:avLst/>
          </a:prstGeom>
        </p:spPr>
        <p:txBody>
          <a:bodyPr spcFirstLastPara="1" wrap="square" lIns="91425" tIns="91425" rIns="91425" bIns="91425" anchor="ctr" anchorCtr="0">
            <a:noAutofit/>
          </a:bodyPr>
          <a:lstStyle/>
          <a:p>
            <a:pPr marL="0" lvl="0" indent="0" algn="ctr" rtl="0">
              <a:lnSpc>
                <a:spcPct val="130000"/>
              </a:lnSpc>
              <a:spcBef>
                <a:spcPts val="600"/>
              </a:spcBef>
              <a:spcAft>
                <a:spcPts val="600"/>
              </a:spcAft>
              <a:buNone/>
            </a:pPr>
            <a:r>
              <a:rPr lang="en" sz="4500" smtClean="0">
                <a:effectLst>
                  <a:reflection blurRad="6350" stA="55000" endA="300" endPos="45500" dir="5400000" sy="-100000" algn="bl" rotWithShape="0"/>
                </a:effectLst>
                <a:latin typeface="Arial" panose="020B0604020202020204" pitchFamily="34" charset="0"/>
                <a:cs typeface="Arial" panose="020B0604020202020204" pitchFamily="34" charset="0"/>
              </a:rPr>
              <a:t>BÀI 51</a:t>
            </a:r>
            <a:br>
              <a:rPr lang="en" sz="4500" smtClean="0">
                <a:effectLst>
                  <a:reflection blurRad="6350" stA="55000" endA="300" endPos="45500" dir="5400000" sy="-100000" algn="bl" rotWithShape="0"/>
                </a:effectLst>
                <a:latin typeface="Arial" panose="020B0604020202020204" pitchFamily="34" charset="0"/>
                <a:cs typeface="Arial" panose="020B0604020202020204" pitchFamily="34" charset="0"/>
              </a:rPr>
            </a:br>
            <a:r>
              <a:rPr lang="en" sz="4500" smtClean="0">
                <a:effectLst>
                  <a:reflection blurRad="6350" stA="55000" endA="300" endPos="45500" dir="5400000" sy="-100000" algn="bl" rotWithShape="0"/>
                </a:effectLst>
                <a:latin typeface="Arial" panose="020B0604020202020204" pitchFamily="34" charset="0"/>
                <a:cs typeface="Arial" panose="020B0604020202020204" pitchFamily="34" charset="0"/>
              </a:rPr>
              <a:t>TIẾT KIỆM NĂNG LƯỢNG</a:t>
            </a:r>
            <a:endParaRPr sz="4500">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3" name="Google Shape;320;p22"/>
          <p:cNvSpPr txBox="1">
            <a:spLocks/>
          </p:cNvSpPr>
          <p:nvPr/>
        </p:nvSpPr>
        <p:spPr>
          <a:xfrm>
            <a:off x="3130273" y="162977"/>
            <a:ext cx="4836694" cy="766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30000"/>
              </a:lnSpc>
              <a:spcBef>
                <a:spcPts val="600"/>
              </a:spcBef>
              <a:spcAft>
                <a:spcPts val="600"/>
              </a:spcAft>
            </a:pPr>
            <a:r>
              <a:rPr lang="en-US" sz="2000" smtClean="0">
                <a:solidFill>
                  <a:schemeClr val="accent6"/>
                </a:solidFill>
                <a:latin typeface="Arial" panose="020B0604020202020204" pitchFamily="34" charset="0"/>
                <a:cs typeface="Arial" panose="020B0604020202020204" pitchFamily="34" charset="0"/>
              </a:rPr>
              <a:t>Những biện pháp nào dưới đây giúp tiết kiệm năng lượng?</a:t>
            </a:r>
            <a:endParaRPr lang="en-US" sz="2000">
              <a:solidFill>
                <a:schemeClr val="accent6"/>
              </a:solidFill>
              <a:latin typeface="Arial" panose="020B0604020202020204" pitchFamily="34" charset="0"/>
              <a:cs typeface="Arial" panose="020B0604020202020204" pitchFamily="34" charset="0"/>
            </a:endParaRPr>
          </a:p>
        </p:txBody>
      </p:sp>
      <p:sp>
        <p:nvSpPr>
          <p:cNvPr id="4" name="Rectangle 3"/>
          <p:cNvSpPr/>
          <p:nvPr/>
        </p:nvSpPr>
        <p:spPr>
          <a:xfrm>
            <a:off x="166847" y="1131759"/>
            <a:ext cx="7966499" cy="3939540"/>
          </a:xfrm>
          <a:prstGeom prst="rect">
            <a:avLst/>
          </a:prstGeom>
        </p:spPr>
        <p:txBody>
          <a:bodyPr wrap="square">
            <a:spAutoFit/>
          </a:bodyPr>
          <a:lstStyle/>
          <a:p>
            <a:pPr>
              <a:spcBef>
                <a:spcPts val="600"/>
              </a:spcBef>
              <a:spcAft>
                <a:spcPts val="600"/>
              </a:spcAft>
            </a:pPr>
            <a:r>
              <a:rPr lang="en-US" sz="1800" smtClean="0"/>
              <a:t>a</a:t>
            </a:r>
            <a:r>
              <a:rPr lang="en-US" sz="1800"/>
              <a:t>) Sử dụng ánh nắng mặt trời để làm khô quần áo ướt thay vì dùng </a:t>
            </a:r>
            <a:r>
              <a:rPr lang="en-US" sz="1800"/>
              <a:t>máy </a:t>
            </a:r>
            <a:r>
              <a:rPr lang="en-US" sz="1800" smtClean="0"/>
              <a:t>sấy </a:t>
            </a:r>
            <a:r>
              <a:rPr lang="en-US" sz="1800"/>
              <a:t>khô quần áo.</a:t>
            </a:r>
          </a:p>
          <a:p>
            <a:pPr>
              <a:spcBef>
                <a:spcPts val="600"/>
              </a:spcBef>
              <a:spcAft>
                <a:spcPts val="600"/>
              </a:spcAft>
            </a:pPr>
            <a:r>
              <a:rPr lang="en-US" sz="1800"/>
              <a:t>b) Dùng đèn LED để thắp sáng thay thế đèn huỳnh quang hoặc đèn sợi </a:t>
            </a:r>
            <a:r>
              <a:rPr lang="en-US" sz="1800"/>
              <a:t>đốt</a:t>
            </a:r>
            <a:r>
              <a:rPr lang="en-US" sz="1800" smtClean="0"/>
              <a:t>.</a:t>
            </a:r>
            <a:endParaRPr lang="en-US" sz="1800"/>
          </a:p>
          <a:p>
            <a:pPr>
              <a:spcBef>
                <a:spcPts val="600"/>
              </a:spcBef>
              <a:spcAft>
                <a:spcPts val="600"/>
              </a:spcAft>
            </a:pPr>
            <a:r>
              <a:rPr lang="en-US" sz="1800"/>
              <a:t>c) Tận dụng ánh sáng tự nhiên thay vì dùng đèn thắp sáng vào ban </a:t>
            </a:r>
            <a:r>
              <a:rPr lang="en-US" sz="1800"/>
              <a:t>ngày</a:t>
            </a:r>
            <a:r>
              <a:rPr lang="en-US" sz="1800" smtClean="0"/>
              <a:t>.</a:t>
            </a:r>
            <a:endParaRPr lang="en-US" sz="1800"/>
          </a:p>
          <a:p>
            <a:pPr>
              <a:spcBef>
                <a:spcPts val="600"/>
              </a:spcBef>
              <a:spcAft>
                <a:spcPts val="600"/>
              </a:spcAft>
            </a:pPr>
            <a:r>
              <a:rPr lang="en-US" sz="1800"/>
              <a:t>d) Rút </a:t>
            </a:r>
            <a:r>
              <a:rPr lang="en-US" sz="1800"/>
              <a:t>phích </a:t>
            </a:r>
            <a:r>
              <a:rPr lang="en-US" sz="1800" smtClean="0"/>
              <a:t>cắm </a:t>
            </a:r>
            <a:r>
              <a:rPr lang="en-US" sz="1800"/>
              <a:t>hoặc tất các thiết bị điện khi không sử </a:t>
            </a:r>
            <a:r>
              <a:rPr lang="en-US" sz="1800"/>
              <a:t>dụng</a:t>
            </a:r>
            <a:r>
              <a:rPr lang="en-US" sz="1800" smtClean="0"/>
              <a:t>.</a:t>
            </a:r>
            <a:endParaRPr lang="en-US" sz="1800"/>
          </a:p>
          <a:p>
            <a:pPr>
              <a:spcBef>
                <a:spcPts val="600"/>
              </a:spcBef>
              <a:spcAft>
                <a:spcPts val="600"/>
              </a:spcAft>
            </a:pPr>
            <a:r>
              <a:rPr lang="en-US" sz="1800"/>
              <a:t>e) Đóng, mở tủ lạnh hoặc máy điều hòa đúng </a:t>
            </a:r>
            <a:r>
              <a:rPr lang="en-US" sz="1800"/>
              <a:t>cách</a:t>
            </a:r>
            <a:r>
              <a:rPr lang="en-US" sz="1800" smtClean="0"/>
              <a:t>.</a:t>
            </a:r>
            <a:endParaRPr lang="en-US" sz="1800"/>
          </a:p>
          <a:p>
            <a:pPr>
              <a:spcBef>
                <a:spcPts val="600"/>
              </a:spcBef>
              <a:spcAft>
                <a:spcPts val="600"/>
              </a:spcAft>
            </a:pPr>
            <a:r>
              <a:rPr lang="en-US" sz="1800"/>
              <a:t>g) Bật tivi xem cả </a:t>
            </a:r>
            <a:r>
              <a:rPr lang="en-US" sz="1800"/>
              <a:t>ngày</a:t>
            </a:r>
            <a:r>
              <a:rPr lang="en-US" sz="1800" smtClean="0"/>
              <a:t>.</a:t>
            </a:r>
            <a:endParaRPr lang="en-US" sz="1800"/>
          </a:p>
          <a:p>
            <a:pPr>
              <a:spcBef>
                <a:spcPts val="600"/>
              </a:spcBef>
              <a:spcAft>
                <a:spcPts val="600"/>
              </a:spcAft>
            </a:pPr>
            <a:r>
              <a:rPr lang="en-US" sz="1800"/>
              <a:t>h) Tắt vòi nước trong khi đánh </a:t>
            </a:r>
            <a:r>
              <a:rPr lang="en-US" sz="1800"/>
              <a:t>răng</a:t>
            </a:r>
            <a:r>
              <a:rPr lang="en-US" sz="1800" smtClean="0"/>
              <a:t>.</a:t>
            </a:r>
            <a:endParaRPr lang="en-US" sz="1800"/>
          </a:p>
          <a:p>
            <a:pPr>
              <a:spcBef>
                <a:spcPts val="600"/>
              </a:spcBef>
              <a:spcAft>
                <a:spcPts val="600"/>
              </a:spcAft>
            </a:pPr>
            <a:r>
              <a:rPr lang="en-US" sz="1800" smtClean="0"/>
              <a:t>i) </a:t>
            </a:r>
            <a:r>
              <a:rPr lang="en-US" sz="1800"/>
              <a:t>Thu gom các vật dụng (giấy, đồ nhựa,...) đã dùng có thể tái sử dụng hoặc tái chế.</a:t>
            </a:r>
          </a:p>
        </p:txBody>
      </p:sp>
      <p:pic>
        <p:nvPicPr>
          <p:cNvPr id="5" name="Picture 110" desc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877" y="1229477"/>
            <a:ext cx="2270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0" desc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877" y="1852211"/>
            <a:ext cx="2270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0" desc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877" y="2257376"/>
            <a:ext cx="2270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0" desc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877" y="2675814"/>
            <a:ext cx="2270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0" desc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877" y="3050417"/>
            <a:ext cx="2270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0" desc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877" y="3974160"/>
            <a:ext cx="2270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0" desc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877" y="4379325"/>
            <a:ext cx="2270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Google Shape;248;p17"/>
          <p:cNvSpPr txBox="1">
            <a:spLocks/>
          </p:cNvSpPr>
          <p:nvPr/>
        </p:nvSpPr>
        <p:spPr>
          <a:xfrm>
            <a:off x="0" y="65315"/>
            <a:ext cx="2037806" cy="57476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r>
              <a:rPr lang="en-GB" sz="2200" smtClean="0">
                <a:solidFill>
                  <a:schemeClr val="bg1"/>
                </a:solidFill>
                <a:latin typeface="Arial" panose="020B0604020202020204" pitchFamily="34" charset="0"/>
                <a:cs typeface="Arial" panose="020B0604020202020204" pitchFamily="34" charset="0"/>
              </a:rPr>
              <a:t>LUYỆN TẬP</a:t>
            </a:r>
            <a:endParaRPr lang="en-US" sz="2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22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1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heel(1)">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heel(1)">
                                      <p:cBhvr>
                                        <p:cTn id="4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graphicFrame>
        <p:nvGraphicFramePr>
          <p:cNvPr id="3" name="Table 2"/>
          <p:cNvGraphicFramePr>
            <a:graphicFrameLocks noGrp="1"/>
          </p:cNvGraphicFramePr>
          <p:nvPr>
            <p:extLst>
              <p:ext uri="{D42A27DB-BD31-4B8C-83A1-F6EECF244321}">
                <p14:modId xmlns:p14="http://schemas.microsoft.com/office/powerpoint/2010/main" val="3775334316"/>
              </p:ext>
            </p:extLst>
          </p:nvPr>
        </p:nvGraphicFramePr>
        <p:xfrm>
          <a:off x="198006" y="901914"/>
          <a:ext cx="8776765" cy="3766526"/>
        </p:xfrm>
        <a:graphic>
          <a:graphicData uri="http://schemas.openxmlformats.org/drawingml/2006/table">
            <a:tbl>
              <a:tblPr firstRow="1" firstCol="1" bandRow="1">
                <a:tableStyleId>{7DF18680-E054-41AD-8BC1-D1AEF772440D}</a:tableStyleId>
              </a:tblPr>
              <a:tblGrid>
                <a:gridCol w="1291749">
                  <a:extLst>
                    <a:ext uri="{9D8B030D-6E8A-4147-A177-3AD203B41FA5}">
                      <a16:colId xmlns:a16="http://schemas.microsoft.com/office/drawing/2014/main" val="2716921417"/>
                    </a:ext>
                  </a:extLst>
                </a:gridCol>
                <a:gridCol w="1606731">
                  <a:extLst>
                    <a:ext uri="{9D8B030D-6E8A-4147-A177-3AD203B41FA5}">
                      <a16:colId xmlns:a16="http://schemas.microsoft.com/office/drawing/2014/main" val="3242543927"/>
                    </a:ext>
                  </a:extLst>
                </a:gridCol>
                <a:gridCol w="1436915">
                  <a:extLst>
                    <a:ext uri="{9D8B030D-6E8A-4147-A177-3AD203B41FA5}">
                      <a16:colId xmlns:a16="http://schemas.microsoft.com/office/drawing/2014/main" val="1987819858"/>
                    </a:ext>
                  </a:extLst>
                </a:gridCol>
                <a:gridCol w="1998617">
                  <a:extLst>
                    <a:ext uri="{9D8B030D-6E8A-4147-A177-3AD203B41FA5}">
                      <a16:colId xmlns:a16="http://schemas.microsoft.com/office/drawing/2014/main" val="1051832364"/>
                    </a:ext>
                  </a:extLst>
                </a:gridCol>
                <a:gridCol w="2442753">
                  <a:extLst>
                    <a:ext uri="{9D8B030D-6E8A-4147-A177-3AD203B41FA5}">
                      <a16:colId xmlns:a16="http://schemas.microsoft.com/office/drawing/2014/main" val="2194385328"/>
                    </a:ext>
                  </a:extLst>
                </a:gridCol>
              </a:tblGrid>
              <a:tr h="704437">
                <a:tc>
                  <a:txBody>
                    <a:bodyPr/>
                    <a:lstStyle/>
                    <a:p>
                      <a:pPr algn="ctr">
                        <a:lnSpc>
                          <a:spcPct val="120000"/>
                        </a:lnSpc>
                        <a:spcBef>
                          <a:spcPts val="600"/>
                        </a:spcBef>
                        <a:spcAft>
                          <a:spcPts val="600"/>
                        </a:spcAft>
                      </a:pPr>
                      <a:r>
                        <a:rPr lang="vi-VN" sz="2000">
                          <a:effectLst/>
                        </a:rPr>
                        <a:t>Biện pháp</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r>
                        <a:rPr lang="vi-VN" sz="2000">
                          <a:effectLst/>
                        </a:rPr>
                        <a:t>Tiết kiệm điện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r>
                        <a:rPr lang="vi-VN" sz="2000">
                          <a:effectLst/>
                        </a:rPr>
                        <a:t>Tiết kiệm nước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r>
                        <a:rPr lang="vi-VN" sz="2000">
                          <a:effectLst/>
                        </a:rPr>
                        <a:t>Tiết kiệm nhiên liệu</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r>
                        <a:rPr lang="vi-VN" sz="2000">
                          <a:effectLst/>
                        </a:rPr>
                        <a:t>Dùng </a:t>
                      </a:r>
                      <a:r>
                        <a:rPr lang="vi-VN" sz="2000">
                          <a:effectLst/>
                        </a:rPr>
                        <a:t>nguồn </a:t>
                      </a:r>
                      <a:r>
                        <a:rPr lang="vi-VN" sz="2000" smtClean="0">
                          <a:effectLst/>
                        </a:rPr>
                        <a:t>năng</a:t>
                      </a:r>
                      <a:r>
                        <a:rPr lang="en-US" sz="2000" baseline="0" smtClean="0">
                          <a:effectLst/>
                        </a:rPr>
                        <a:t> </a:t>
                      </a:r>
                      <a:r>
                        <a:rPr lang="vi-VN" sz="2000" smtClean="0">
                          <a:effectLst/>
                        </a:rPr>
                        <a:t>lượng </a:t>
                      </a:r>
                      <a:r>
                        <a:rPr lang="vi-VN" sz="2000">
                          <a:effectLst/>
                        </a:rPr>
                        <a:t>tái tạo</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extLst>
                  <a:ext uri="{0D108BD9-81ED-4DB2-BD59-A6C34878D82A}">
                    <a16:rowId xmlns:a16="http://schemas.microsoft.com/office/drawing/2014/main" val="4291745875"/>
                  </a:ext>
                </a:extLst>
              </a:tr>
              <a:tr h="396785">
                <a:tc>
                  <a:txBody>
                    <a:bodyPr/>
                    <a:lstStyle/>
                    <a:p>
                      <a:pPr algn="ctr">
                        <a:lnSpc>
                          <a:spcPct val="120000"/>
                        </a:lnSpc>
                        <a:spcBef>
                          <a:spcPts val="600"/>
                        </a:spcBef>
                        <a:spcAft>
                          <a:spcPts val="600"/>
                        </a:spcAft>
                      </a:pPr>
                      <a:r>
                        <a:rPr lang="vi-VN" sz="2000">
                          <a:effectLst/>
                        </a:rPr>
                        <a:t>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extLst>
                  <a:ext uri="{0D108BD9-81ED-4DB2-BD59-A6C34878D82A}">
                    <a16:rowId xmlns:a16="http://schemas.microsoft.com/office/drawing/2014/main" val="1501079319"/>
                  </a:ext>
                </a:extLst>
              </a:tr>
              <a:tr h="396785">
                <a:tc>
                  <a:txBody>
                    <a:bodyPr/>
                    <a:lstStyle/>
                    <a:p>
                      <a:pPr algn="ctr">
                        <a:lnSpc>
                          <a:spcPct val="120000"/>
                        </a:lnSpc>
                        <a:spcBef>
                          <a:spcPts val="600"/>
                        </a:spcBef>
                        <a:spcAft>
                          <a:spcPts val="600"/>
                        </a:spcAft>
                      </a:pPr>
                      <a:r>
                        <a:rPr lang="vi-VN" sz="2000">
                          <a:effectLst/>
                        </a:rPr>
                        <a:t>b</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extLst>
                  <a:ext uri="{0D108BD9-81ED-4DB2-BD59-A6C34878D82A}">
                    <a16:rowId xmlns:a16="http://schemas.microsoft.com/office/drawing/2014/main" val="4030185185"/>
                  </a:ext>
                </a:extLst>
              </a:tr>
              <a:tr h="396785">
                <a:tc>
                  <a:txBody>
                    <a:bodyPr/>
                    <a:lstStyle/>
                    <a:p>
                      <a:pPr algn="ctr">
                        <a:lnSpc>
                          <a:spcPct val="120000"/>
                        </a:lnSpc>
                        <a:spcBef>
                          <a:spcPts val="600"/>
                        </a:spcBef>
                        <a:spcAft>
                          <a:spcPts val="600"/>
                        </a:spcAft>
                      </a:pPr>
                      <a:r>
                        <a:rPr lang="vi-VN" sz="2000">
                          <a:effectLst/>
                        </a:rPr>
                        <a:t>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extLst>
                  <a:ext uri="{0D108BD9-81ED-4DB2-BD59-A6C34878D82A}">
                    <a16:rowId xmlns:a16="http://schemas.microsoft.com/office/drawing/2014/main" val="49285735"/>
                  </a:ext>
                </a:extLst>
              </a:tr>
              <a:tr h="396785">
                <a:tc>
                  <a:txBody>
                    <a:bodyPr/>
                    <a:lstStyle/>
                    <a:p>
                      <a:pPr algn="ctr">
                        <a:lnSpc>
                          <a:spcPct val="120000"/>
                        </a:lnSpc>
                        <a:spcBef>
                          <a:spcPts val="600"/>
                        </a:spcBef>
                        <a:spcAft>
                          <a:spcPts val="600"/>
                        </a:spcAft>
                      </a:pPr>
                      <a:r>
                        <a:rPr lang="vi-VN" sz="2000">
                          <a:effectLst/>
                        </a:rPr>
                        <a:t>d</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extLst>
                  <a:ext uri="{0D108BD9-81ED-4DB2-BD59-A6C34878D82A}">
                    <a16:rowId xmlns:a16="http://schemas.microsoft.com/office/drawing/2014/main" val="2483852457"/>
                  </a:ext>
                </a:extLst>
              </a:tr>
              <a:tr h="396785">
                <a:tc>
                  <a:txBody>
                    <a:bodyPr/>
                    <a:lstStyle/>
                    <a:p>
                      <a:pPr algn="ctr">
                        <a:lnSpc>
                          <a:spcPct val="120000"/>
                        </a:lnSpc>
                        <a:spcBef>
                          <a:spcPts val="600"/>
                        </a:spcBef>
                        <a:spcAft>
                          <a:spcPts val="600"/>
                        </a:spcAft>
                      </a:pPr>
                      <a:r>
                        <a:rPr lang="vi-VN" sz="2000">
                          <a:effectLst/>
                        </a:rPr>
                        <a:t>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extLst>
                  <a:ext uri="{0D108BD9-81ED-4DB2-BD59-A6C34878D82A}">
                    <a16:rowId xmlns:a16="http://schemas.microsoft.com/office/drawing/2014/main" val="1707904630"/>
                  </a:ext>
                </a:extLst>
              </a:tr>
              <a:tr h="396785">
                <a:tc>
                  <a:txBody>
                    <a:bodyPr/>
                    <a:lstStyle/>
                    <a:p>
                      <a:pPr algn="ctr">
                        <a:lnSpc>
                          <a:spcPct val="120000"/>
                        </a:lnSpc>
                        <a:spcBef>
                          <a:spcPts val="600"/>
                        </a:spcBef>
                        <a:spcAft>
                          <a:spcPts val="600"/>
                        </a:spcAft>
                      </a:pPr>
                      <a:r>
                        <a:rPr lang="vi-VN" sz="2000">
                          <a:effectLst/>
                        </a:rPr>
                        <a:t>h</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extLst>
                  <a:ext uri="{0D108BD9-81ED-4DB2-BD59-A6C34878D82A}">
                    <a16:rowId xmlns:a16="http://schemas.microsoft.com/office/drawing/2014/main" val="3392268374"/>
                  </a:ext>
                </a:extLst>
              </a:tr>
              <a:tr h="362633">
                <a:tc>
                  <a:txBody>
                    <a:bodyPr/>
                    <a:lstStyle/>
                    <a:p>
                      <a:pPr algn="ctr">
                        <a:lnSpc>
                          <a:spcPct val="120000"/>
                        </a:lnSpc>
                        <a:spcBef>
                          <a:spcPts val="600"/>
                        </a:spcBef>
                        <a:spcAft>
                          <a:spcPts val="600"/>
                        </a:spcAft>
                      </a:pPr>
                      <a:r>
                        <a:rPr lang="vi-VN" sz="2000">
                          <a:effectLst/>
                        </a:rPr>
                        <a:t>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extLst>
                  <a:ext uri="{0D108BD9-81ED-4DB2-BD59-A6C34878D82A}">
                    <a16:rowId xmlns:a16="http://schemas.microsoft.com/office/drawing/2014/main" val="3809238350"/>
                  </a:ext>
                </a:extLst>
              </a:tr>
            </a:tbl>
          </a:graphicData>
        </a:graphic>
      </p:graphicFrame>
      <p:sp>
        <p:nvSpPr>
          <p:cNvPr id="6" name="Google Shape;320;p22"/>
          <p:cNvSpPr txBox="1">
            <a:spLocks/>
          </p:cNvSpPr>
          <p:nvPr/>
        </p:nvSpPr>
        <p:spPr>
          <a:xfrm>
            <a:off x="2202809" y="39189"/>
            <a:ext cx="6680521" cy="766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30000"/>
              </a:lnSpc>
              <a:spcBef>
                <a:spcPts val="600"/>
              </a:spcBef>
              <a:spcAft>
                <a:spcPts val="600"/>
              </a:spcAft>
            </a:pPr>
            <a:r>
              <a:rPr lang="en-US" sz="2000" smtClean="0">
                <a:solidFill>
                  <a:srgbClr val="0070C0"/>
                </a:solidFill>
                <a:latin typeface="Arial" panose="020B0604020202020204" pitchFamily="34" charset="0"/>
                <a:cs typeface="Arial" panose="020B0604020202020204" pitchFamily="34" charset="0"/>
              </a:rPr>
              <a:t>Với những biện pháp đã chọn ở câu trên đánh dấu X vào các cột thích hợp trong bảng.</a:t>
            </a:r>
            <a:endParaRPr lang="en-US" sz="2000">
              <a:solidFill>
                <a:srgbClr val="0070C0"/>
              </a:solidFill>
              <a:latin typeface="Arial" panose="020B0604020202020204" pitchFamily="34" charset="0"/>
              <a:cs typeface="Arial" panose="020B0604020202020204" pitchFamily="34" charset="0"/>
            </a:endParaRPr>
          </a:p>
        </p:txBody>
      </p:sp>
      <p:sp>
        <p:nvSpPr>
          <p:cNvPr id="9" name="Rectangle 8"/>
          <p:cNvSpPr/>
          <p:nvPr/>
        </p:nvSpPr>
        <p:spPr>
          <a:xfrm>
            <a:off x="2127291" y="2113400"/>
            <a:ext cx="356188" cy="461665"/>
          </a:xfrm>
          <a:prstGeom prst="rect">
            <a:avLst/>
          </a:prstGeom>
        </p:spPr>
        <p:txBody>
          <a:bodyPr wrap="square">
            <a:spAutoFit/>
          </a:bodyPr>
          <a:lstStyle/>
          <a:p>
            <a:pPr lvl="0" algn="ctr">
              <a:lnSpc>
                <a:spcPct val="120000"/>
              </a:lnSpc>
              <a:spcBef>
                <a:spcPts val="600"/>
              </a:spcBef>
              <a:spcAft>
                <a:spcPts val="600"/>
              </a:spcAft>
            </a:pPr>
            <a:r>
              <a:rPr lang="vi-VN" sz="2000">
                <a:solidFill>
                  <a:srgbClr val="263248"/>
                </a:solidFill>
                <a:latin typeface="Arial" panose="020B0604020202020204" pitchFamily="34" charset="0"/>
                <a:ea typeface="+mn-ea"/>
                <a:cs typeface="+mn-cs"/>
              </a:rPr>
              <a:t>X</a:t>
            </a:r>
            <a:endParaRPr lang="en-US" sz="2000">
              <a:solidFill>
                <a:srgbClr val="26324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2127291" y="3036730"/>
            <a:ext cx="331314" cy="458351"/>
          </a:xfrm>
          <a:prstGeom prst="rect">
            <a:avLst/>
          </a:prstGeom>
        </p:spPr>
        <p:txBody>
          <a:bodyPr wrap="square">
            <a:spAutoFit/>
          </a:bodyPr>
          <a:lstStyle/>
          <a:p>
            <a:pPr lvl="0" algn="ctr">
              <a:lnSpc>
                <a:spcPct val="120000"/>
              </a:lnSpc>
              <a:spcBef>
                <a:spcPts val="600"/>
              </a:spcBef>
              <a:spcAft>
                <a:spcPts val="600"/>
              </a:spcAft>
            </a:pPr>
            <a:r>
              <a:rPr lang="vi-VN" sz="2000">
                <a:solidFill>
                  <a:srgbClr val="263248"/>
                </a:solidFill>
                <a:latin typeface="Arial" panose="020B0604020202020204" pitchFamily="34" charset="0"/>
                <a:ea typeface="+mn-ea"/>
                <a:cs typeface="+mn-cs"/>
              </a:rPr>
              <a:t>X</a:t>
            </a:r>
            <a:endParaRPr lang="en-US" sz="2000">
              <a:solidFill>
                <a:srgbClr val="26324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2114854" y="2575065"/>
            <a:ext cx="356188" cy="461665"/>
          </a:xfrm>
          <a:prstGeom prst="rect">
            <a:avLst/>
          </a:prstGeom>
        </p:spPr>
        <p:txBody>
          <a:bodyPr wrap="none">
            <a:spAutoFit/>
          </a:bodyPr>
          <a:lstStyle/>
          <a:p>
            <a:pPr lvl="0" algn="ctr">
              <a:lnSpc>
                <a:spcPct val="120000"/>
              </a:lnSpc>
              <a:spcBef>
                <a:spcPts val="600"/>
              </a:spcBef>
              <a:spcAft>
                <a:spcPts val="600"/>
              </a:spcAft>
            </a:pPr>
            <a:r>
              <a:rPr lang="vi-VN" sz="2000">
                <a:solidFill>
                  <a:srgbClr val="263248"/>
                </a:solidFill>
                <a:latin typeface="Arial" panose="020B0604020202020204" pitchFamily="34" charset="0"/>
                <a:ea typeface="+mn-ea"/>
                <a:cs typeface="+mn-cs"/>
              </a:rPr>
              <a:t>X</a:t>
            </a:r>
            <a:endParaRPr lang="en-US" sz="2000">
              <a:solidFill>
                <a:srgbClr val="26324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2109464" y="1670778"/>
            <a:ext cx="356188" cy="461665"/>
          </a:xfrm>
          <a:prstGeom prst="rect">
            <a:avLst/>
          </a:prstGeom>
        </p:spPr>
        <p:txBody>
          <a:bodyPr wrap="none">
            <a:spAutoFit/>
          </a:bodyPr>
          <a:lstStyle/>
          <a:p>
            <a:pPr lvl="0" algn="ctr">
              <a:lnSpc>
                <a:spcPct val="120000"/>
              </a:lnSpc>
              <a:spcBef>
                <a:spcPts val="600"/>
              </a:spcBef>
              <a:spcAft>
                <a:spcPts val="600"/>
              </a:spcAft>
            </a:pPr>
            <a:r>
              <a:rPr lang="vi-VN" sz="2000">
                <a:solidFill>
                  <a:srgbClr val="263248"/>
                </a:solidFill>
                <a:latin typeface="Arial" panose="020B0604020202020204" pitchFamily="34" charset="0"/>
                <a:ea typeface="+mn-ea"/>
                <a:cs typeface="+mn-cs"/>
              </a:rPr>
              <a:t>X</a:t>
            </a:r>
            <a:endParaRPr lang="en-US" sz="2000">
              <a:solidFill>
                <a:srgbClr val="26324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5355110" y="4206775"/>
            <a:ext cx="356188" cy="461665"/>
          </a:xfrm>
          <a:prstGeom prst="rect">
            <a:avLst/>
          </a:prstGeom>
        </p:spPr>
        <p:txBody>
          <a:bodyPr wrap="none">
            <a:spAutoFit/>
          </a:bodyPr>
          <a:lstStyle/>
          <a:p>
            <a:pPr lvl="0" algn="ctr">
              <a:lnSpc>
                <a:spcPct val="120000"/>
              </a:lnSpc>
              <a:spcBef>
                <a:spcPts val="600"/>
              </a:spcBef>
              <a:spcAft>
                <a:spcPts val="600"/>
              </a:spcAft>
            </a:pPr>
            <a:r>
              <a:rPr lang="vi-VN" sz="2000">
                <a:solidFill>
                  <a:srgbClr val="263248"/>
                </a:solidFill>
                <a:latin typeface="Arial" panose="020B0604020202020204" pitchFamily="34" charset="0"/>
                <a:ea typeface="+mn-ea"/>
                <a:cs typeface="+mn-cs"/>
              </a:rPr>
              <a:t>X</a:t>
            </a:r>
            <a:endParaRPr lang="en-US" sz="2000">
              <a:solidFill>
                <a:srgbClr val="26324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5355110" y="1670777"/>
            <a:ext cx="356188" cy="461665"/>
          </a:xfrm>
          <a:prstGeom prst="rect">
            <a:avLst/>
          </a:prstGeom>
        </p:spPr>
        <p:txBody>
          <a:bodyPr wrap="none">
            <a:spAutoFit/>
          </a:bodyPr>
          <a:lstStyle/>
          <a:p>
            <a:pPr lvl="0" algn="ctr">
              <a:lnSpc>
                <a:spcPct val="120000"/>
              </a:lnSpc>
              <a:spcBef>
                <a:spcPts val="600"/>
              </a:spcBef>
              <a:spcAft>
                <a:spcPts val="600"/>
              </a:spcAft>
            </a:pPr>
            <a:r>
              <a:rPr lang="vi-VN" sz="2000">
                <a:solidFill>
                  <a:srgbClr val="263248"/>
                </a:solidFill>
                <a:latin typeface="Arial" panose="020B0604020202020204" pitchFamily="34" charset="0"/>
                <a:ea typeface="+mn-ea"/>
                <a:cs typeface="+mn-cs"/>
              </a:rPr>
              <a:t>X</a:t>
            </a:r>
            <a:endParaRPr lang="en-US" sz="2000">
              <a:solidFill>
                <a:srgbClr val="26324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3544820" y="3803958"/>
            <a:ext cx="356188" cy="461665"/>
          </a:xfrm>
          <a:prstGeom prst="rect">
            <a:avLst/>
          </a:prstGeom>
        </p:spPr>
        <p:txBody>
          <a:bodyPr wrap="none">
            <a:spAutoFit/>
          </a:bodyPr>
          <a:lstStyle/>
          <a:p>
            <a:pPr lvl="0" algn="ctr">
              <a:lnSpc>
                <a:spcPct val="120000"/>
              </a:lnSpc>
              <a:spcBef>
                <a:spcPts val="600"/>
              </a:spcBef>
              <a:spcAft>
                <a:spcPts val="600"/>
              </a:spcAft>
            </a:pPr>
            <a:r>
              <a:rPr lang="vi-VN" sz="2000">
                <a:solidFill>
                  <a:srgbClr val="263248"/>
                </a:solidFill>
                <a:latin typeface="Arial" panose="020B0604020202020204" pitchFamily="34" charset="0"/>
                <a:ea typeface="+mn-ea"/>
                <a:cs typeface="+mn-cs"/>
              </a:rPr>
              <a:t>X</a:t>
            </a:r>
            <a:endParaRPr lang="en-US" sz="2000">
              <a:solidFill>
                <a:srgbClr val="26324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7688048" y="2538375"/>
            <a:ext cx="356188" cy="461665"/>
          </a:xfrm>
          <a:prstGeom prst="rect">
            <a:avLst/>
          </a:prstGeom>
        </p:spPr>
        <p:txBody>
          <a:bodyPr wrap="none">
            <a:spAutoFit/>
          </a:bodyPr>
          <a:lstStyle/>
          <a:p>
            <a:pPr lvl="0" algn="ctr">
              <a:lnSpc>
                <a:spcPct val="120000"/>
              </a:lnSpc>
              <a:spcBef>
                <a:spcPts val="600"/>
              </a:spcBef>
              <a:spcAft>
                <a:spcPts val="600"/>
              </a:spcAft>
            </a:pPr>
            <a:r>
              <a:rPr lang="vi-VN" sz="2000">
                <a:solidFill>
                  <a:srgbClr val="263248"/>
                </a:solidFill>
                <a:latin typeface="Arial" panose="020B0604020202020204" pitchFamily="34" charset="0"/>
                <a:ea typeface="+mn-ea"/>
                <a:cs typeface="+mn-cs"/>
              </a:rPr>
              <a:t>X</a:t>
            </a:r>
            <a:endParaRPr lang="en-US" sz="2000">
              <a:solidFill>
                <a:srgbClr val="26324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7688048" y="1670777"/>
            <a:ext cx="356188" cy="461665"/>
          </a:xfrm>
          <a:prstGeom prst="rect">
            <a:avLst/>
          </a:prstGeom>
        </p:spPr>
        <p:txBody>
          <a:bodyPr wrap="none">
            <a:spAutoFit/>
          </a:bodyPr>
          <a:lstStyle/>
          <a:p>
            <a:pPr lvl="0" algn="ctr">
              <a:lnSpc>
                <a:spcPct val="120000"/>
              </a:lnSpc>
              <a:spcBef>
                <a:spcPts val="600"/>
              </a:spcBef>
              <a:spcAft>
                <a:spcPts val="600"/>
              </a:spcAft>
            </a:pPr>
            <a:r>
              <a:rPr lang="vi-VN" sz="2000">
                <a:solidFill>
                  <a:srgbClr val="263248"/>
                </a:solidFill>
                <a:latin typeface="Arial" panose="020B0604020202020204" pitchFamily="34" charset="0"/>
                <a:ea typeface="+mn-ea"/>
                <a:cs typeface="+mn-cs"/>
              </a:rPr>
              <a:t>X</a:t>
            </a:r>
            <a:endParaRPr lang="en-US" sz="2000">
              <a:solidFill>
                <a:srgbClr val="263248"/>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727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1" name="Google Shape;321;p2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grpSp>
        <p:nvGrpSpPr>
          <p:cNvPr id="325" name="Google Shape;325;p22"/>
          <p:cNvGrpSpPr/>
          <p:nvPr/>
        </p:nvGrpSpPr>
        <p:grpSpPr>
          <a:xfrm>
            <a:off x="263101" y="580106"/>
            <a:ext cx="407743" cy="391135"/>
            <a:chOff x="5233525" y="4954450"/>
            <a:chExt cx="538275" cy="516350"/>
          </a:xfrm>
        </p:grpSpPr>
        <p:sp>
          <p:nvSpPr>
            <p:cNvPr id="326" name="Google Shape;326;p22"/>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2"/>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2"/>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2"/>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2"/>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2"/>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2"/>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2"/>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2"/>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2"/>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2"/>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712336" y="319505"/>
            <a:ext cx="6253670" cy="867482"/>
          </a:xfrm>
          <a:prstGeom prst="rect">
            <a:avLst/>
          </a:prstGeom>
        </p:spPr>
        <p:txBody>
          <a:bodyPr wrap="square">
            <a:spAutoFit/>
          </a:bodyPr>
          <a:lstStyle/>
          <a:p>
            <a:pPr>
              <a:lnSpc>
                <a:spcPct val="120000"/>
              </a:lnSpc>
            </a:pPr>
            <a:r>
              <a:rPr lang="vi-VN" sz="2200">
                <a:solidFill>
                  <a:schemeClr val="bg1"/>
                </a:solidFill>
                <a:latin typeface="Arial" panose="020B0604020202020204" pitchFamily="34" charset="0"/>
                <a:cs typeface="Arial" panose="020B0604020202020204" pitchFamily="34" charset="0"/>
              </a:rPr>
              <a:t>Cách sử dụng đèn thắp sáng nào dưới đây không tiết kiệm điện năng?</a:t>
            </a:r>
            <a:endParaRPr lang="en-US" sz="220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263101" y="1531868"/>
            <a:ext cx="8243855" cy="3262432"/>
          </a:xfrm>
          <a:prstGeom prst="rect">
            <a:avLst/>
          </a:prstGeom>
        </p:spPr>
        <p:txBody>
          <a:bodyPr wrap="square">
            <a:spAutoFit/>
          </a:bodyPr>
          <a:lstStyle/>
          <a:p>
            <a:pPr algn="just">
              <a:lnSpc>
                <a:spcPct val="200000"/>
              </a:lnSpc>
              <a:spcBef>
                <a:spcPts val="600"/>
              </a:spcBef>
              <a:spcAft>
                <a:spcPts val="600"/>
              </a:spcAft>
            </a:pPr>
            <a:r>
              <a:rPr lang="vi-VN" sz="2200" b="1">
                <a:solidFill>
                  <a:srgbClr val="0070C0"/>
                </a:solidFill>
                <a:latin typeface="Arial" panose="020B0604020202020204" pitchFamily="34" charset="0"/>
                <a:cs typeface="Arial" panose="020B0604020202020204" pitchFamily="34" charset="0"/>
              </a:rPr>
              <a:t>A. Bật đèn cả khi phòng có đỏ ánh sáng tự nhiên chiếu vào.</a:t>
            </a:r>
          </a:p>
          <a:p>
            <a:pPr algn="just">
              <a:lnSpc>
                <a:spcPct val="200000"/>
              </a:lnSpc>
              <a:spcBef>
                <a:spcPts val="600"/>
              </a:spcBef>
              <a:spcAft>
                <a:spcPts val="600"/>
              </a:spcAft>
            </a:pPr>
            <a:r>
              <a:rPr lang="vi-VN" sz="2200" b="1">
                <a:solidFill>
                  <a:srgbClr val="0070C0"/>
                </a:solidFill>
                <a:latin typeface="Arial" panose="020B0604020202020204" pitchFamily="34" charset="0"/>
                <a:cs typeface="Arial" panose="020B0604020202020204" pitchFamily="34" charset="0"/>
              </a:rPr>
              <a:t>B. Tắt đèn khi ra khỏi phòng quá 15 phút.</a:t>
            </a:r>
          </a:p>
          <a:p>
            <a:pPr algn="just">
              <a:lnSpc>
                <a:spcPct val="200000"/>
              </a:lnSpc>
              <a:spcBef>
                <a:spcPts val="600"/>
              </a:spcBef>
              <a:spcAft>
                <a:spcPts val="600"/>
              </a:spcAft>
            </a:pPr>
            <a:r>
              <a:rPr lang="vi-VN" sz="2200" b="1">
                <a:solidFill>
                  <a:srgbClr val="0070C0"/>
                </a:solidFill>
                <a:latin typeface="Arial" panose="020B0604020202020204" pitchFamily="34" charset="0"/>
                <a:cs typeface="Arial" panose="020B0604020202020204" pitchFamily="34" charset="0"/>
              </a:rPr>
              <a:t>C. Dùng bóng đèn compact thay cho bóng đèn dây tóc.</a:t>
            </a:r>
          </a:p>
          <a:p>
            <a:pPr algn="just">
              <a:lnSpc>
                <a:spcPct val="200000"/>
              </a:lnSpc>
              <a:spcBef>
                <a:spcPts val="600"/>
              </a:spcBef>
              <a:spcAft>
                <a:spcPts val="600"/>
              </a:spcAft>
            </a:pPr>
            <a:r>
              <a:rPr lang="vi-VN" sz="2200" b="1">
                <a:solidFill>
                  <a:srgbClr val="0070C0"/>
                </a:solidFill>
                <a:latin typeface="Arial" panose="020B0604020202020204" pitchFamily="34" charset="0"/>
                <a:cs typeface="Arial" panose="020B0604020202020204" pitchFamily="34" charset="0"/>
              </a:rPr>
              <a:t>D. Chỉ bật bóng đèn đủ sáng gắn nơi sử dụng.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5">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grpSp>
        <p:nvGrpSpPr>
          <p:cNvPr id="4" name="Google Shape;325;p22"/>
          <p:cNvGrpSpPr/>
          <p:nvPr/>
        </p:nvGrpSpPr>
        <p:grpSpPr>
          <a:xfrm>
            <a:off x="263101" y="580106"/>
            <a:ext cx="407743" cy="391135"/>
            <a:chOff x="5233525" y="4954450"/>
            <a:chExt cx="538275" cy="516350"/>
          </a:xfrm>
        </p:grpSpPr>
        <p:sp>
          <p:nvSpPr>
            <p:cNvPr id="5" name="Google Shape;326;p22"/>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27;p22"/>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28;p22"/>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29;p22"/>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30;p22"/>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31;p22"/>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32;p22"/>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33;p22"/>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34;p22"/>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35;p22"/>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36;p22"/>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Rectangle 15"/>
          <p:cNvSpPr/>
          <p:nvPr/>
        </p:nvSpPr>
        <p:spPr>
          <a:xfrm>
            <a:off x="740476" y="313414"/>
            <a:ext cx="5618653" cy="867482"/>
          </a:xfrm>
          <a:prstGeom prst="rect">
            <a:avLst/>
          </a:prstGeom>
        </p:spPr>
        <p:txBody>
          <a:bodyPr wrap="square">
            <a:spAutoFit/>
          </a:bodyPr>
          <a:lstStyle/>
          <a:p>
            <a:pPr algn="just">
              <a:lnSpc>
                <a:spcPct val="120000"/>
              </a:lnSpc>
              <a:spcBef>
                <a:spcPts val="600"/>
              </a:spcBef>
              <a:spcAft>
                <a:spcPts val="600"/>
              </a:spcAft>
            </a:pPr>
            <a:r>
              <a:rPr lang="vi-VN" sz="2200">
                <a:solidFill>
                  <a:schemeClr val="bg1"/>
                </a:solidFill>
                <a:latin typeface="Arial" panose="020B0604020202020204" pitchFamily="34" charset="0"/>
                <a:cs typeface="Arial" panose="020B0604020202020204" pitchFamily="34" charset="0"/>
              </a:rPr>
              <a:t>Biện pháp nào đưới đây không giúp tiết kiệm năng lượng trong gia </a:t>
            </a:r>
            <a:r>
              <a:rPr lang="vi-VN" sz="2200">
                <a:solidFill>
                  <a:schemeClr val="bg1"/>
                </a:solidFill>
                <a:latin typeface="Arial" panose="020B0604020202020204" pitchFamily="34" charset="0"/>
                <a:cs typeface="Arial" panose="020B0604020202020204" pitchFamily="34" charset="0"/>
              </a:rPr>
              <a:t>đình</a:t>
            </a:r>
            <a:r>
              <a:rPr lang="vi-VN" sz="2200" smtClean="0">
                <a:solidFill>
                  <a:schemeClr val="bg1"/>
                </a:solidFill>
                <a:latin typeface="Arial" panose="020B0604020202020204" pitchFamily="34" charset="0"/>
                <a:cs typeface="Arial" panose="020B0604020202020204" pitchFamily="34" charset="0"/>
              </a:rPr>
              <a:t>?</a:t>
            </a:r>
            <a:endParaRPr lang="en-US" sz="2200">
              <a:solidFill>
                <a:schemeClr val="bg1"/>
              </a:solidFill>
              <a:latin typeface="Arial" panose="020B0604020202020204" pitchFamily="34" charset="0"/>
              <a:cs typeface="Arial" panose="020B0604020202020204" pitchFamily="34" charset="0"/>
            </a:endParaRPr>
          </a:p>
        </p:txBody>
      </p:sp>
      <p:sp>
        <p:nvSpPr>
          <p:cNvPr id="17" name="Rectangle 16"/>
          <p:cNvSpPr/>
          <p:nvPr/>
        </p:nvSpPr>
        <p:spPr>
          <a:xfrm>
            <a:off x="454860" y="1614230"/>
            <a:ext cx="7461231" cy="3093154"/>
          </a:xfrm>
          <a:prstGeom prst="rect">
            <a:avLst/>
          </a:prstGeom>
        </p:spPr>
        <p:txBody>
          <a:bodyPr wrap="square">
            <a:spAutoFit/>
          </a:bodyPr>
          <a:lstStyle/>
          <a:p>
            <a:pPr algn="just">
              <a:lnSpc>
                <a:spcPct val="150000"/>
              </a:lnSpc>
              <a:spcBef>
                <a:spcPts val="600"/>
              </a:spcBef>
              <a:spcAft>
                <a:spcPts val="600"/>
              </a:spcAft>
            </a:pPr>
            <a:r>
              <a:rPr lang="vi-VN" sz="2200" b="1">
                <a:solidFill>
                  <a:srgbClr val="0070C0"/>
                </a:solidFill>
                <a:latin typeface="Arial" panose="020B0604020202020204" pitchFamily="34" charset="0"/>
                <a:cs typeface="Arial" panose="020B0604020202020204" pitchFamily="34" charset="0"/>
              </a:rPr>
              <a:t>A</a:t>
            </a:r>
            <a:r>
              <a:rPr lang="vi-VN" sz="2200" b="1">
                <a:solidFill>
                  <a:srgbClr val="0070C0"/>
                </a:solidFill>
                <a:latin typeface="Arial" panose="020B0604020202020204" pitchFamily="34" charset="0"/>
                <a:cs typeface="Arial" panose="020B0604020202020204" pitchFamily="34" charset="0"/>
              </a:rPr>
              <a:t>. </a:t>
            </a:r>
            <a:r>
              <a:rPr lang="vi-VN" sz="2200" b="1">
                <a:solidFill>
                  <a:srgbClr val="0070C0"/>
                </a:solidFill>
                <a:latin typeface="Arial" panose="020B0604020202020204" pitchFamily="34" charset="0"/>
                <a:cs typeface="Arial" panose="020B0604020202020204" pitchFamily="34" charset="0"/>
              </a:rPr>
              <a:t>Dùng ấm siêu tốc thay cho ấm thường để đun </a:t>
            </a:r>
            <a:r>
              <a:rPr lang="vi-VN" sz="2200" b="1">
                <a:solidFill>
                  <a:srgbClr val="0070C0"/>
                </a:solidFill>
                <a:latin typeface="Arial" panose="020B0604020202020204" pitchFamily="34" charset="0"/>
                <a:cs typeface="Arial" panose="020B0604020202020204" pitchFamily="34" charset="0"/>
              </a:rPr>
              <a:t>nước</a:t>
            </a:r>
            <a:r>
              <a:rPr lang="en-GB" sz="2200" b="1" smtClean="0">
                <a:solidFill>
                  <a:srgbClr val="0070C0"/>
                </a:solidFill>
                <a:latin typeface="Arial" panose="020B0604020202020204" pitchFamily="34" charset="0"/>
                <a:cs typeface="Arial" panose="020B0604020202020204" pitchFamily="34" charset="0"/>
              </a:rPr>
              <a:t>.</a:t>
            </a:r>
          </a:p>
          <a:p>
            <a:pPr algn="just">
              <a:lnSpc>
                <a:spcPct val="150000"/>
              </a:lnSpc>
              <a:spcBef>
                <a:spcPts val="600"/>
              </a:spcBef>
              <a:spcAft>
                <a:spcPts val="600"/>
              </a:spcAft>
            </a:pPr>
            <a:r>
              <a:rPr lang="vi-VN" sz="2200" b="1" smtClean="0">
                <a:solidFill>
                  <a:srgbClr val="0070C0"/>
                </a:solidFill>
                <a:latin typeface="Arial" panose="020B0604020202020204" pitchFamily="34" charset="0"/>
                <a:cs typeface="Arial" panose="020B0604020202020204" pitchFamily="34" charset="0"/>
              </a:rPr>
              <a:t>B</a:t>
            </a:r>
            <a:r>
              <a:rPr lang="vi-VN" sz="2200" b="1">
                <a:solidFill>
                  <a:srgbClr val="0070C0"/>
                </a:solidFill>
                <a:latin typeface="Arial" panose="020B0604020202020204" pitchFamily="34" charset="0"/>
                <a:cs typeface="Arial" panose="020B0604020202020204" pitchFamily="34" charset="0"/>
              </a:rPr>
              <a:t>. Tắt bếp sớm hơn vài phút khi luộc một số món ăn.</a:t>
            </a:r>
          </a:p>
          <a:p>
            <a:pPr algn="just">
              <a:lnSpc>
                <a:spcPct val="150000"/>
              </a:lnSpc>
              <a:spcBef>
                <a:spcPts val="600"/>
              </a:spcBef>
              <a:spcAft>
                <a:spcPts val="600"/>
              </a:spcAft>
            </a:pPr>
            <a:r>
              <a:rPr lang="vi-VN" sz="2200" b="1">
                <a:solidFill>
                  <a:srgbClr val="0070C0"/>
                </a:solidFill>
                <a:latin typeface="Arial" panose="020B0604020202020204" pitchFamily="34" charset="0"/>
                <a:cs typeface="Arial" panose="020B0604020202020204" pitchFamily="34" charset="0"/>
              </a:rPr>
              <a:t>C. Đồ nước vừa đủ khí luộc thực phẩm.</a:t>
            </a:r>
          </a:p>
          <a:p>
            <a:pPr algn="just">
              <a:lnSpc>
                <a:spcPct val="150000"/>
              </a:lnSpc>
              <a:spcBef>
                <a:spcPts val="600"/>
              </a:spcBef>
              <a:spcAft>
                <a:spcPts val="600"/>
              </a:spcAft>
            </a:pPr>
            <a:r>
              <a:rPr lang="vi-VN" sz="2200" b="1">
                <a:solidFill>
                  <a:srgbClr val="0070C0"/>
                </a:solidFill>
                <a:latin typeface="Arial" panose="020B0604020202020204" pitchFamily="34" charset="0"/>
                <a:cs typeface="Arial" panose="020B0604020202020204" pitchFamily="34" charset="0"/>
              </a:rPr>
              <a:t>D</a:t>
            </a:r>
            <a:r>
              <a:rPr lang="vi-VN" sz="2200" b="1">
                <a:solidFill>
                  <a:srgbClr val="0070C0"/>
                </a:solidFill>
                <a:latin typeface="Arial" panose="020B0604020202020204" pitchFamily="34" charset="0"/>
                <a:cs typeface="Arial" panose="020B0604020202020204" pitchFamily="34" charset="0"/>
              </a:rPr>
              <a:t>. </a:t>
            </a:r>
            <a:r>
              <a:rPr lang="vi-VN" sz="2200" b="1">
                <a:solidFill>
                  <a:srgbClr val="0070C0"/>
                </a:solidFill>
                <a:latin typeface="Arial" panose="020B0604020202020204" pitchFamily="34" charset="0"/>
                <a:cs typeface="Arial" panose="020B0604020202020204" pitchFamily="34" charset="0"/>
              </a:rPr>
              <a:t>Không đậy nắp nồi khi nấu thức </a:t>
            </a:r>
            <a:r>
              <a:rPr lang="vi-VN" sz="2200" b="1">
                <a:solidFill>
                  <a:srgbClr val="0070C0"/>
                </a:solidFill>
                <a:latin typeface="Arial" panose="020B0604020202020204" pitchFamily="34" charset="0"/>
                <a:cs typeface="Arial" panose="020B0604020202020204" pitchFamily="34" charset="0"/>
              </a:rPr>
              <a:t>ăn</a:t>
            </a:r>
            <a:r>
              <a:rPr lang="vi-VN" sz="2200" b="1" smtClean="0">
                <a:solidFill>
                  <a:srgbClr val="0070C0"/>
                </a:solidFill>
                <a:latin typeface="Arial" panose="020B0604020202020204" pitchFamily="34" charset="0"/>
                <a:cs typeface="Arial" panose="020B0604020202020204" pitchFamily="34" charset="0"/>
              </a:rPr>
              <a:t>.</a:t>
            </a:r>
            <a:endParaRPr lang="en-GB" sz="2200" b="1" smtClean="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016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down)">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wipe(down)">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17">
                                            <p:txEl>
                                              <p:pRg st="3" end="3"/>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62" name="Google Shape;262;p1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3" name="Rectangle 2"/>
          <p:cNvSpPr/>
          <p:nvPr/>
        </p:nvSpPr>
        <p:spPr>
          <a:xfrm>
            <a:off x="2286000" y="2310140"/>
            <a:ext cx="4572000" cy="307777"/>
          </a:xfrm>
          <a:prstGeom prst="rect">
            <a:avLst/>
          </a:prstGeom>
        </p:spPr>
        <p:txBody>
          <a:bodyPr>
            <a:spAutoFit/>
          </a:bodyPr>
          <a:lstStyle/>
          <a:p>
            <a:endParaRPr lang="en-US"/>
          </a:p>
        </p:txBody>
      </p:sp>
      <p:sp>
        <p:nvSpPr>
          <p:cNvPr id="5" name="Rectangle 4"/>
          <p:cNvSpPr/>
          <p:nvPr/>
        </p:nvSpPr>
        <p:spPr>
          <a:xfrm>
            <a:off x="2286000" y="2310140"/>
            <a:ext cx="4572000" cy="307777"/>
          </a:xfrm>
          <a:prstGeom prst="rect">
            <a:avLst/>
          </a:prstGeom>
        </p:spPr>
        <p:txBody>
          <a:bodyPr>
            <a:spAutoFit/>
          </a:bodyPr>
          <a:lstStyle/>
          <a:p>
            <a:endParaRPr lang="en-US"/>
          </a:p>
        </p:txBody>
      </p:sp>
      <p:sp>
        <p:nvSpPr>
          <p:cNvPr id="30" name="Rectangle 29"/>
          <p:cNvSpPr/>
          <p:nvPr/>
        </p:nvSpPr>
        <p:spPr>
          <a:xfrm>
            <a:off x="2116183" y="170487"/>
            <a:ext cx="6858000" cy="923330"/>
          </a:xfrm>
          <a:prstGeom prst="rect">
            <a:avLst/>
          </a:prstGeom>
        </p:spPr>
        <p:txBody>
          <a:bodyPr wrap="square">
            <a:spAutoFit/>
          </a:bodyPr>
          <a:lstStyle/>
          <a:p>
            <a:pPr lvl="0" algn="just" eaLnBrk="0" fontAlgn="base" hangingPunct="0">
              <a:lnSpc>
                <a:spcPct val="135000"/>
              </a:lnSpc>
              <a:spcBef>
                <a:spcPts val="600"/>
              </a:spcBef>
              <a:spcAft>
                <a:spcPts val="600"/>
              </a:spcAft>
              <a:buClrTx/>
            </a:pPr>
            <a:r>
              <a:rPr lang="en-US" altLang="en-US" sz="2000" smtClean="0">
                <a:solidFill>
                  <a:schemeClr val="tx1"/>
                </a:solidFill>
                <a:ea typeface="Calibri" panose="020F0502020204030204" pitchFamily="34" charset="0"/>
                <a:cs typeface="Arial" panose="020B0604020202020204" pitchFamily="34" charset="0"/>
              </a:rPr>
              <a:t>Bảng </a:t>
            </a:r>
            <a:r>
              <a:rPr lang="en-US" altLang="en-US" sz="2000">
                <a:solidFill>
                  <a:schemeClr val="tx1"/>
                </a:solidFill>
                <a:ea typeface="Calibri" panose="020F0502020204030204" pitchFamily="34" charset="0"/>
                <a:cs typeface="Arial" panose="020B0604020202020204" pitchFamily="34" charset="0"/>
              </a:rPr>
              <a:t>số liệu về thời gian thắp sáng tối đa và điện năng tiêu thụ của một số bóng đèn có độ sáng như nhau.</a:t>
            </a:r>
            <a:endParaRPr lang="en-US" altLang="en-US" sz="2000">
              <a:solidFill>
                <a:schemeClr val="tx1"/>
              </a:solidFill>
              <a:ea typeface="Calibri" panose="020F0502020204030204" pitchFamily="34" charset="0"/>
              <a:cs typeface="Arial" panose="020B0604020202020204" pitchFamily="34" charset="0"/>
            </a:endParaRPr>
          </a:p>
        </p:txBody>
      </p:sp>
      <p:sp>
        <p:nvSpPr>
          <p:cNvPr id="31" name="Rectangle 30"/>
          <p:cNvSpPr/>
          <p:nvPr/>
        </p:nvSpPr>
        <p:spPr>
          <a:xfrm>
            <a:off x="61960" y="3163084"/>
            <a:ext cx="9043440" cy="1905073"/>
          </a:xfrm>
          <a:prstGeom prst="rect">
            <a:avLst/>
          </a:prstGeom>
        </p:spPr>
        <p:txBody>
          <a:bodyPr wrap="square">
            <a:spAutoFit/>
          </a:bodyPr>
          <a:lstStyle/>
          <a:p>
            <a:pPr lvl="0" algn="just" eaLnBrk="0" fontAlgn="base" hangingPunct="0">
              <a:lnSpc>
                <a:spcPct val="120000"/>
              </a:lnSpc>
              <a:spcBef>
                <a:spcPct val="0"/>
              </a:spcBef>
              <a:spcAft>
                <a:spcPct val="0"/>
              </a:spcAft>
              <a:buClrTx/>
            </a:pPr>
            <a:r>
              <a:rPr lang="en-US" altLang="en-US" sz="2000">
                <a:solidFill>
                  <a:schemeClr val="tx1"/>
                </a:solidFill>
                <a:ea typeface="Calibri" panose="020F0502020204030204" pitchFamily="34" charset="0"/>
                <a:cs typeface="Arial" panose="020B0604020202020204" pitchFamily="34" charset="0"/>
              </a:rPr>
              <a:t>Dựa vào bảng số liệu về hai loại bóng đèn, em hãy tính toàn bộ chi phí mua bóng đèn và tiền điện phải trả cho việc sử dụng mỗi loại bóng đèn trên trong 1 năm. Từ đó, đưa ra ý kiến của mình về việc sử dụng tiết kiệm điện năng. Cho biết giá điện là 1500 đồng/kW.h và một năm có 365 ngày, mỗi ngày các đèn hoạt động 12 h.</a:t>
            </a:r>
            <a:endParaRPr lang="en-US" altLang="en-US" sz="2000">
              <a:solidFill>
                <a:schemeClr val="tx1"/>
              </a:solidFill>
              <a:cs typeface="Arial" panose="020B0604020202020204" pitchFamily="34"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4148988733"/>
              </p:ext>
            </p:extLst>
          </p:nvPr>
        </p:nvGraphicFramePr>
        <p:xfrm>
          <a:off x="366349" y="1258319"/>
          <a:ext cx="8739051" cy="1716597"/>
        </p:xfrm>
        <a:graphic>
          <a:graphicData uri="http://schemas.openxmlformats.org/drawingml/2006/table">
            <a:tbl>
              <a:tblPr firstRow="1" firstCol="1" bandRow="1">
                <a:tableStyleId>{7DF18680-E054-41AD-8BC1-D1AEF772440D}</a:tableStyleId>
              </a:tblPr>
              <a:tblGrid>
                <a:gridCol w="2184763">
                  <a:extLst>
                    <a:ext uri="{9D8B030D-6E8A-4147-A177-3AD203B41FA5}">
                      <a16:colId xmlns:a16="http://schemas.microsoft.com/office/drawing/2014/main" val="1065455827"/>
                    </a:ext>
                  </a:extLst>
                </a:gridCol>
                <a:gridCol w="2184763">
                  <a:extLst>
                    <a:ext uri="{9D8B030D-6E8A-4147-A177-3AD203B41FA5}">
                      <a16:colId xmlns:a16="http://schemas.microsoft.com/office/drawing/2014/main" val="1469588694"/>
                    </a:ext>
                  </a:extLst>
                </a:gridCol>
                <a:gridCol w="2272171">
                  <a:extLst>
                    <a:ext uri="{9D8B030D-6E8A-4147-A177-3AD203B41FA5}">
                      <a16:colId xmlns:a16="http://schemas.microsoft.com/office/drawing/2014/main" val="2982205685"/>
                    </a:ext>
                  </a:extLst>
                </a:gridCol>
                <a:gridCol w="2097354">
                  <a:extLst>
                    <a:ext uri="{9D8B030D-6E8A-4147-A177-3AD203B41FA5}">
                      <a16:colId xmlns:a16="http://schemas.microsoft.com/office/drawing/2014/main" val="3431990485"/>
                    </a:ext>
                  </a:extLst>
                </a:gridCol>
              </a:tblGrid>
              <a:tr h="0">
                <a:tc>
                  <a:txBody>
                    <a:bodyPr/>
                    <a:lstStyle/>
                    <a:p>
                      <a:pPr algn="ctr">
                        <a:lnSpc>
                          <a:spcPct val="107000"/>
                        </a:lnSpc>
                        <a:spcAft>
                          <a:spcPts val="0"/>
                        </a:spcAft>
                      </a:pPr>
                      <a:r>
                        <a:rPr lang="en-US" sz="1800">
                          <a:effectLst/>
                        </a:rPr>
                        <a:t>Loại đèn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rPr>
                        <a:t>Thời gian thắp sáng tối đa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rPr>
                        <a:t>Điện năng tiêu thụ trong 1 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rPr>
                        <a:t>Giá</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7038795"/>
                  </a:ext>
                </a:extLst>
              </a:tr>
              <a:tr h="0">
                <a:tc>
                  <a:txBody>
                    <a:bodyPr/>
                    <a:lstStyle/>
                    <a:p>
                      <a:pPr algn="ctr">
                        <a:lnSpc>
                          <a:spcPct val="107000"/>
                        </a:lnSpc>
                        <a:spcAft>
                          <a:spcPts val="0"/>
                        </a:spcAft>
                      </a:pPr>
                      <a:r>
                        <a:rPr lang="en-US" sz="1800">
                          <a:effectLst/>
                        </a:rPr>
                        <a:t>Dây tóc</a:t>
                      </a:r>
                    </a:p>
                    <a:p>
                      <a:pPr algn="ctr">
                        <a:lnSpc>
                          <a:spcPct val="107000"/>
                        </a:lnSpc>
                        <a:spcAft>
                          <a:spcPts val="0"/>
                        </a:spcAft>
                      </a:pPr>
                      <a:r>
                        <a:rPr lang="en-US" sz="1800">
                          <a:effectLst/>
                        </a:rPr>
                        <a:t>(220 V – 75 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rPr>
                        <a:t>1000 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rPr>
                        <a:t>0,075 kW.h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rPr>
                        <a:t>5.000 đồng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66459103"/>
                  </a:ext>
                </a:extLst>
              </a:tr>
              <a:tr h="0">
                <a:tc>
                  <a:txBody>
                    <a:bodyPr/>
                    <a:lstStyle/>
                    <a:p>
                      <a:pPr algn="ctr">
                        <a:lnSpc>
                          <a:spcPct val="107000"/>
                        </a:lnSpc>
                        <a:spcAft>
                          <a:spcPts val="0"/>
                        </a:spcAft>
                      </a:pPr>
                      <a:r>
                        <a:rPr lang="en-US" sz="1800">
                          <a:effectLst/>
                        </a:rPr>
                        <a:t>Compact</a:t>
                      </a:r>
                    </a:p>
                    <a:p>
                      <a:pPr algn="ctr">
                        <a:lnSpc>
                          <a:spcPct val="107000"/>
                        </a:lnSpc>
                        <a:spcAft>
                          <a:spcPts val="0"/>
                        </a:spcAft>
                      </a:pPr>
                      <a:r>
                        <a:rPr lang="en-US" sz="1800">
                          <a:effectLst/>
                        </a:rPr>
                        <a:t>(220 V – 20 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rPr>
                        <a:t>5000 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rPr>
                        <a:t>0,02 kW.h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rPr>
                        <a:t>40.000 đồng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6546915"/>
                  </a:ext>
                </a:extLst>
              </a:tr>
            </a:tbl>
          </a:graphicData>
        </a:graphic>
      </p:graphicFrame>
      <p:sp>
        <p:nvSpPr>
          <p:cNvPr id="33" name="Google Shape;248;p17"/>
          <p:cNvSpPr txBox="1">
            <a:spLocks/>
          </p:cNvSpPr>
          <p:nvPr/>
        </p:nvSpPr>
        <p:spPr>
          <a:xfrm>
            <a:off x="0" y="65315"/>
            <a:ext cx="2037806" cy="57476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r>
              <a:rPr lang="en-GB" sz="2200" smtClean="0">
                <a:solidFill>
                  <a:schemeClr val="bg1"/>
                </a:solidFill>
                <a:latin typeface="Arial" panose="020B0604020202020204" pitchFamily="34" charset="0"/>
                <a:cs typeface="Arial" panose="020B0604020202020204" pitchFamily="34" charset="0"/>
              </a:rPr>
              <a:t>VẬN DỤNG</a:t>
            </a:r>
            <a:endParaRPr lang="en-US" sz="220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6" name="Rectangle 1"/>
          <p:cNvSpPr>
            <a:spLocks noChangeArrowheads="1"/>
          </p:cNvSpPr>
          <p:nvPr/>
        </p:nvSpPr>
        <p:spPr bwMode="auto">
          <a:xfrm>
            <a:off x="470852" y="1714445"/>
            <a:ext cx="863454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85763"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R="0" lvl="0" indent="0" algn="just" defTabSz="914400" rtl="0" eaLnBrk="0" fontAlgn="base" latinLnBrk="0" hangingPunct="0">
              <a:lnSpc>
                <a:spcPct val="100000"/>
              </a:lnSpc>
              <a:spcBef>
                <a:spcPct val="0"/>
              </a:spcBef>
              <a:spcAft>
                <a:spcPct val="0"/>
              </a:spcAft>
              <a:buClrTx/>
              <a:buSzTx/>
              <a:buFontTx/>
              <a:buNone/>
              <a:tabLst/>
            </a:pPr>
            <a:endParaRPr lang="en-GB" altLang="en-US" sz="2000">
              <a:ea typeface="Calibri" panose="020F0502020204030204" pitchFamily="34" charset="0"/>
              <a:cs typeface="Arial" panose="020B0604020202020204" pitchFamily="34" charset="0"/>
            </a:endParaRPr>
          </a:p>
          <a:p>
            <a:pPr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smtClean="0">
              <a:ln>
                <a:noFill/>
              </a:ln>
              <a:solidFill>
                <a:schemeClr val="tx1"/>
              </a:solidFill>
              <a:effectLst/>
              <a:ea typeface="Calibri" panose="020F0502020204030204" pitchFamily="34" charset="0"/>
              <a:cs typeface="Arial" panose="020B0604020202020204" pitchFamily="34" charset="0"/>
            </a:endParaRPr>
          </a:p>
          <a:p>
            <a:pPr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smtClean="0">
              <a:ln>
                <a:noFill/>
              </a:ln>
              <a:solidFill>
                <a:schemeClr val="tx1"/>
              </a:solidFill>
              <a:effectLst/>
              <a:cs typeface="Arial" panose="020B0604020202020204" pitchFamily="34" charset="0"/>
            </a:endParaRPr>
          </a:p>
          <a:p>
            <a:pPr marR="0" lvl="0" indent="0" algn="just" defTabSz="914400" rtl="0" eaLnBrk="0" fontAlgn="base" latinLnBrk="0" hangingPunct="0">
              <a:lnSpc>
                <a:spcPct val="100000"/>
              </a:lnSpc>
              <a:spcBef>
                <a:spcPct val="0"/>
              </a:spcBef>
              <a:spcAft>
                <a:spcPct val="0"/>
              </a:spcAft>
              <a:buClrTx/>
              <a:buSzTx/>
              <a:buFontTx/>
              <a:buNone/>
              <a:tabLst/>
            </a:pPr>
            <a:endParaRPr lang="en-GB" altLang="en-US" sz="2000">
              <a:cs typeface="Arial" panose="020B0604020202020204" pitchFamily="34" charset="0"/>
            </a:endParaRPr>
          </a:p>
          <a:p>
            <a:pPr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smtClean="0">
              <a:ln>
                <a:noFill/>
              </a:ln>
              <a:solidFill>
                <a:schemeClr val="tx1"/>
              </a:solidFill>
              <a:effectLst/>
              <a:cs typeface="Arial" panose="020B0604020202020204" pitchFamily="34" charset="0"/>
            </a:endParaRPr>
          </a:p>
          <a:p>
            <a:pPr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smtClean="0">
              <a:ln>
                <a:noFill/>
              </a:ln>
              <a:solidFill>
                <a:schemeClr val="tx1"/>
              </a:solidFill>
              <a:effectLst/>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60795479"/>
              </p:ext>
            </p:extLst>
          </p:nvPr>
        </p:nvGraphicFramePr>
        <p:xfrm>
          <a:off x="112410" y="741324"/>
          <a:ext cx="8875179" cy="3319424"/>
        </p:xfrm>
        <a:graphic>
          <a:graphicData uri="http://schemas.openxmlformats.org/drawingml/2006/table">
            <a:tbl>
              <a:tblPr firstRow="1" bandRow="1">
                <a:tableStyleId>{93296810-A885-4BE3-A3E7-6D5BEEA58F35}</a:tableStyleId>
              </a:tblPr>
              <a:tblGrid>
                <a:gridCol w="1803117">
                  <a:extLst>
                    <a:ext uri="{9D8B030D-6E8A-4147-A177-3AD203B41FA5}">
                      <a16:colId xmlns:a16="http://schemas.microsoft.com/office/drawing/2014/main" val="1257101398"/>
                    </a:ext>
                  </a:extLst>
                </a:gridCol>
                <a:gridCol w="1905282">
                  <a:extLst>
                    <a:ext uri="{9D8B030D-6E8A-4147-A177-3AD203B41FA5}">
                      <a16:colId xmlns:a16="http://schemas.microsoft.com/office/drawing/2014/main" val="1376851893"/>
                    </a:ext>
                  </a:extLst>
                </a:gridCol>
                <a:gridCol w="1872633">
                  <a:extLst>
                    <a:ext uri="{9D8B030D-6E8A-4147-A177-3AD203B41FA5}">
                      <a16:colId xmlns:a16="http://schemas.microsoft.com/office/drawing/2014/main" val="2310054919"/>
                    </a:ext>
                  </a:extLst>
                </a:gridCol>
                <a:gridCol w="3294147">
                  <a:extLst>
                    <a:ext uri="{9D8B030D-6E8A-4147-A177-3AD203B41FA5}">
                      <a16:colId xmlns:a16="http://schemas.microsoft.com/office/drawing/2014/main" val="767036341"/>
                    </a:ext>
                  </a:extLst>
                </a:gridCol>
              </a:tblGrid>
              <a:tr h="469049">
                <a:tc>
                  <a:txBody>
                    <a:bodyPr/>
                    <a:lstStyle/>
                    <a:p>
                      <a:pPr algn="ctr"/>
                      <a:r>
                        <a:rPr lang="en-GB" sz="2000" smtClean="0"/>
                        <a:t>Tiêu</a:t>
                      </a:r>
                      <a:r>
                        <a:rPr lang="en-GB" sz="2000" baseline="0" smtClean="0"/>
                        <a:t> chí</a:t>
                      </a:r>
                      <a:endParaRPr lang="en-US" sz="2000"/>
                    </a:p>
                  </a:txBody>
                  <a:tcPr anchor="ctr"/>
                </a:tc>
                <a:tc>
                  <a:txBody>
                    <a:bodyPr/>
                    <a:lstStyle/>
                    <a:p>
                      <a:pPr algn="ctr"/>
                      <a:r>
                        <a:rPr lang="en-GB" sz="2000" smtClean="0"/>
                        <a:t>Đèn</a:t>
                      </a:r>
                      <a:r>
                        <a:rPr lang="en-GB" sz="2000" baseline="0" smtClean="0"/>
                        <a:t> dây tóc</a:t>
                      </a:r>
                      <a:endParaRPr lang="en-US" sz="2000"/>
                    </a:p>
                  </a:txBody>
                  <a:tcPr anchor="ctr"/>
                </a:tc>
                <a:tc>
                  <a:txBody>
                    <a:bodyPr/>
                    <a:lstStyle/>
                    <a:p>
                      <a:pPr algn="ctr"/>
                      <a:r>
                        <a:rPr lang="en-GB" sz="2000" smtClean="0"/>
                        <a:t>Đèn</a:t>
                      </a:r>
                      <a:r>
                        <a:rPr lang="en-GB" sz="2000" baseline="0" smtClean="0"/>
                        <a:t> compact</a:t>
                      </a:r>
                      <a:endParaRPr lang="en-US" sz="2000"/>
                    </a:p>
                  </a:txBody>
                  <a:tcPr anchor="ctr"/>
                </a:tc>
                <a:tc>
                  <a:txBody>
                    <a:bodyPr/>
                    <a:lstStyle/>
                    <a:p>
                      <a:pPr algn="ctr"/>
                      <a:r>
                        <a:rPr lang="en-GB" sz="2000" smtClean="0"/>
                        <a:t>So sánh</a:t>
                      </a:r>
                      <a:endParaRPr lang="en-US" sz="2000"/>
                    </a:p>
                  </a:txBody>
                  <a:tcPr anchor="ctr"/>
                </a:tc>
                <a:extLst>
                  <a:ext uri="{0D108BD9-81ED-4DB2-BD59-A6C34878D82A}">
                    <a16:rowId xmlns:a16="http://schemas.microsoft.com/office/drawing/2014/main" val="2592720844"/>
                  </a:ext>
                </a:extLst>
              </a:tr>
              <a:tr h="829856">
                <a:tc>
                  <a:txBody>
                    <a:bodyPr/>
                    <a:lstStyle/>
                    <a:p>
                      <a:pPr algn="ctr"/>
                      <a:r>
                        <a:rPr lang="en-GB" sz="2000" smtClean="0"/>
                        <a:t>Giá</a:t>
                      </a:r>
                      <a:endParaRPr lang="en-US" sz="2000"/>
                    </a:p>
                  </a:txBody>
                  <a:tcPr anchor="ctr"/>
                </a:tc>
                <a:tc>
                  <a:txBody>
                    <a:bodyPr/>
                    <a:lstStyle/>
                    <a:p>
                      <a:pPr algn="ctr"/>
                      <a:r>
                        <a:rPr lang="en-GB" sz="2000" smtClean="0"/>
                        <a:t>5</a:t>
                      </a:r>
                      <a:r>
                        <a:rPr lang="en-GB" sz="2000" baseline="0" smtClean="0"/>
                        <a:t> 000 đồng</a:t>
                      </a:r>
                      <a:endParaRPr lang="en-US" sz="2000"/>
                    </a:p>
                  </a:txBody>
                  <a:tcPr anchor="ctr"/>
                </a:tc>
                <a:tc>
                  <a:txBody>
                    <a:bodyPr/>
                    <a:lstStyle/>
                    <a:p>
                      <a:pPr algn="ctr"/>
                      <a:r>
                        <a:rPr lang="en-GB" sz="2000" smtClean="0"/>
                        <a:t>40 000 đồng</a:t>
                      </a:r>
                      <a:endParaRPr lang="en-US" sz="2000"/>
                    </a:p>
                  </a:txBody>
                  <a:tcPr anchor="ctr"/>
                </a:tc>
                <a:tc>
                  <a:txBody>
                    <a:bodyPr/>
                    <a:lstStyle/>
                    <a:p>
                      <a:pPr algn="just"/>
                      <a:r>
                        <a:rPr lang="en-GB" sz="2000" smtClean="0"/>
                        <a:t>Giá</a:t>
                      </a:r>
                      <a:r>
                        <a:rPr lang="en-GB" sz="2000" baseline="0" smtClean="0"/>
                        <a:t> đèn compact đắt hơn 35 000 đồng</a:t>
                      </a:r>
                      <a:endParaRPr lang="en-US" sz="2000"/>
                    </a:p>
                  </a:txBody>
                  <a:tcPr anchor="ctr"/>
                </a:tc>
                <a:extLst>
                  <a:ext uri="{0D108BD9-81ED-4DB2-BD59-A6C34878D82A}">
                    <a16:rowId xmlns:a16="http://schemas.microsoft.com/office/drawing/2014/main" val="3041115291"/>
                  </a:ext>
                </a:extLst>
              </a:tr>
              <a:tr h="829856">
                <a:tc>
                  <a:txBody>
                    <a:bodyPr/>
                    <a:lstStyle/>
                    <a:p>
                      <a:pPr algn="ctr"/>
                      <a:r>
                        <a:rPr lang="en-GB" sz="2000" smtClean="0"/>
                        <a:t>Thời</a:t>
                      </a:r>
                      <a:r>
                        <a:rPr lang="en-GB" sz="2000" baseline="0" smtClean="0"/>
                        <a:t> gian thắp sáng</a:t>
                      </a:r>
                      <a:endParaRPr lang="en-US" sz="2000"/>
                    </a:p>
                  </a:txBody>
                  <a:tcPr anchor="ctr"/>
                </a:tc>
                <a:tc>
                  <a:txBody>
                    <a:bodyPr/>
                    <a:lstStyle/>
                    <a:p>
                      <a:pPr algn="ctr"/>
                      <a:r>
                        <a:rPr lang="en-GB" sz="2000" smtClean="0"/>
                        <a:t>1 000 h</a:t>
                      </a:r>
                      <a:endParaRPr lang="en-US" sz="2000"/>
                    </a:p>
                  </a:txBody>
                  <a:tcPr anchor="ctr"/>
                </a:tc>
                <a:tc>
                  <a:txBody>
                    <a:bodyPr/>
                    <a:lstStyle/>
                    <a:p>
                      <a:pPr algn="ctr"/>
                      <a:r>
                        <a:rPr lang="en-GB" sz="2000" smtClean="0"/>
                        <a:t>5 000</a:t>
                      </a:r>
                      <a:r>
                        <a:rPr lang="en-GB" sz="2000" baseline="0" smtClean="0"/>
                        <a:t> </a:t>
                      </a:r>
                      <a:r>
                        <a:rPr lang="en-GB" sz="2000" smtClean="0"/>
                        <a:t>h</a:t>
                      </a:r>
                      <a:endParaRPr lang="en-US" sz="2000"/>
                    </a:p>
                  </a:txBody>
                  <a:tcPr anchor="ctr"/>
                </a:tc>
                <a:tc>
                  <a:txBody>
                    <a:bodyPr/>
                    <a:lstStyle/>
                    <a:p>
                      <a:pPr algn="just"/>
                      <a:r>
                        <a:rPr lang="en-GB" sz="2000" smtClean="0"/>
                        <a:t>Thời</a:t>
                      </a:r>
                      <a:r>
                        <a:rPr lang="en-GB" sz="2000" baseline="0" smtClean="0"/>
                        <a:t> gian thấp sán tối đa của đèn compact gấp 5 lần</a:t>
                      </a:r>
                      <a:endParaRPr lang="en-US" sz="2000"/>
                    </a:p>
                  </a:txBody>
                  <a:tcPr anchor="ctr"/>
                </a:tc>
                <a:extLst>
                  <a:ext uri="{0D108BD9-81ED-4DB2-BD59-A6C34878D82A}">
                    <a16:rowId xmlns:a16="http://schemas.microsoft.com/office/drawing/2014/main" val="986008077"/>
                  </a:ext>
                </a:extLst>
              </a:tr>
              <a:tr h="1190663">
                <a:tc>
                  <a:txBody>
                    <a:bodyPr/>
                    <a:lstStyle/>
                    <a:p>
                      <a:pPr algn="ctr"/>
                      <a:r>
                        <a:rPr lang="en-GB" sz="2000" smtClean="0"/>
                        <a:t>Chi phí</a:t>
                      </a:r>
                      <a:r>
                        <a:rPr lang="en-GB" sz="2000" baseline="0" smtClean="0"/>
                        <a:t> sử dụng trong 1 năm</a:t>
                      </a:r>
                      <a:endParaRPr lang="en-US" sz="2000"/>
                    </a:p>
                  </a:txBody>
                  <a:tcPr anchor="ctr"/>
                </a:tc>
                <a:tc>
                  <a:txBody>
                    <a:bodyPr/>
                    <a:lstStyle/>
                    <a:p>
                      <a:pPr algn="ctr"/>
                      <a:r>
                        <a:rPr lang="en-GB" sz="2000" smtClean="0"/>
                        <a:t>492 750 đồng</a:t>
                      </a:r>
                      <a:endParaRPr lang="en-US" sz="2000"/>
                    </a:p>
                  </a:txBody>
                  <a:tcPr anchor="ctr"/>
                </a:tc>
                <a:tc>
                  <a:txBody>
                    <a:bodyPr/>
                    <a:lstStyle/>
                    <a:p>
                      <a:pPr algn="ctr"/>
                      <a:r>
                        <a:rPr lang="en-GB" sz="2000" smtClean="0"/>
                        <a:t>131 400 đồng</a:t>
                      </a:r>
                      <a:endParaRPr lang="en-US" sz="2000"/>
                    </a:p>
                  </a:txBody>
                  <a:tcPr anchor="ctr"/>
                </a:tc>
                <a:tc>
                  <a:txBody>
                    <a:bodyPr/>
                    <a:lstStyle/>
                    <a:p>
                      <a:pPr algn="just"/>
                      <a:r>
                        <a:rPr lang="en-GB" sz="2000" smtClean="0"/>
                        <a:t>Một</a:t>
                      </a:r>
                      <a:r>
                        <a:rPr lang="en-GB" sz="2000" baseline="0" smtClean="0"/>
                        <a:t> năm tiền điện của đèn compact ít hơn 361 350 đồng</a:t>
                      </a:r>
                      <a:endParaRPr lang="en-US" sz="2000"/>
                    </a:p>
                  </a:txBody>
                  <a:tcPr anchor="ctr"/>
                </a:tc>
                <a:extLst>
                  <a:ext uri="{0D108BD9-81ED-4DB2-BD59-A6C34878D82A}">
                    <a16:rowId xmlns:a16="http://schemas.microsoft.com/office/drawing/2014/main" val="2046549949"/>
                  </a:ext>
                </a:extLst>
              </a:tr>
            </a:tbl>
          </a:graphicData>
        </a:graphic>
      </p:graphicFrame>
      <p:sp>
        <p:nvSpPr>
          <p:cNvPr id="12" name="Rectangle 11"/>
          <p:cNvSpPr/>
          <p:nvPr/>
        </p:nvSpPr>
        <p:spPr>
          <a:xfrm>
            <a:off x="1469475" y="4156000"/>
            <a:ext cx="5544937" cy="877869"/>
          </a:xfrm>
          <a:prstGeom prst="rect">
            <a:avLst/>
          </a:prstGeom>
        </p:spPr>
        <p:txBody>
          <a:bodyPr wrap="square">
            <a:spAutoFit/>
          </a:bodyPr>
          <a:lstStyle/>
          <a:p>
            <a:pPr>
              <a:lnSpc>
                <a:spcPct val="135000"/>
              </a:lnSpc>
            </a:pPr>
            <a:r>
              <a:rPr lang="en-GB" sz="2000" smtClean="0">
                <a:latin typeface="Arial" panose="020B0604020202020204" pitchFamily="34" charset="0"/>
                <a:ea typeface="Calibri" panose="020F0502020204030204" pitchFamily="34" charset="0"/>
                <a:cs typeface="Arial" panose="020B0604020202020204" pitchFamily="34" charset="0"/>
              </a:rPr>
              <a:t>C</a:t>
            </a:r>
            <a:r>
              <a:rPr lang="vi-VN" sz="2000" smtClean="0">
                <a:latin typeface="Arial" panose="020B0604020202020204" pitchFamily="34" charset="0"/>
                <a:ea typeface="Calibri" panose="020F0502020204030204" pitchFamily="34" charset="0"/>
                <a:cs typeface="Arial" panose="020B0604020202020204" pitchFamily="34" charset="0"/>
              </a:rPr>
              <a:t>ần </a:t>
            </a:r>
            <a:r>
              <a:rPr lang="vi-VN" sz="2000">
                <a:latin typeface="Arial" panose="020B0604020202020204" pitchFamily="34" charset="0"/>
                <a:ea typeface="Calibri" panose="020F0502020204030204" pitchFamily="34" charset="0"/>
                <a:cs typeface="Arial" panose="020B0604020202020204" pitchFamily="34" charset="0"/>
              </a:rPr>
              <a:t>hạn chế sử dụng bóng đèn sợi đốt và nên thay thế bằng bóng </a:t>
            </a:r>
            <a:r>
              <a:rPr lang="vi-VN" sz="2000">
                <a:latin typeface="Arial" panose="020B0604020202020204" pitchFamily="34" charset="0"/>
                <a:ea typeface="Calibri" panose="020F0502020204030204" pitchFamily="34" charset="0"/>
                <a:cs typeface="Arial" panose="020B0604020202020204" pitchFamily="34" charset="0"/>
              </a:rPr>
              <a:t>đèn </a:t>
            </a:r>
            <a:r>
              <a:rPr lang="vi-VN" sz="2000" smtClean="0">
                <a:latin typeface="Arial" panose="020B0604020202020204" pitchFamily="34" charset="0"/>
                <a:ea typeface="Calibri" panose="020F0502020204030204" pitchFamily="34" charset="0"/>
                <a:cs typeface="Arial" panose="020B0604020202020204" pitchFamily="34" charset="0"/>
              </a:rPr>
              <a:t>compact</a:t>
            </a:r>
            <a:endParaRPr lang="en-US" sz="2000">
              <a:latin typeface="Arial" panose="020B0604020202020204" pitchFamily="34" charset="0"/>
              <a:cs typeface="Arial" panose="020B0604020202020204" pitchFamily="34" charset="0"/>
            </a:endParaRPr>
          </a:p>
        </p:txBody>
      </p:sp>
      <p:sp>
        <p:nvSpPr>
          <p:cNvPr id="13" name="Notched Right Arrow 12"/>
          <p:cNvSpPr/>
          <p:nvPr/>
        </p:nvSpPr>
        <p:spPr>
          <a:xfrm>
            <a:off x="470852" y="4379495"/>
            <a:ext cx="720274" cy="572605"/>
          </a:xfrm>
          <a:prstGeom prst="notch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12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9"/>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smtClean="0">
                <a:latin typeface="Arial" panose="020B0604020202020204" pitchFamily="34" charset="0"/>
                <a:cs typeface="Arial" panose="020B0604020202020204" pitchFamily="34" charset="0"/>
              </a:rPr>
              <a:t>NHIỆM VỤ VỀ NHÀ</a:t>
            </a:r>
            <a:endParaRPr sz="2400">
              <a:latin typeface="Arial" panose="020B0604020202020204" pitchFamily="34" charset="0"/>
              <a:cs typeface="Arial" panose="020B0604020202020204" pitchFamily="34" charset="0"/>
            </a:endParaRPr>
          </a:p>
        </p:txBody>
      </p:sp>
      <p:sp>
        <p:nvSpPr>
          <p:cNvPr id="287" name="Google Shape;287;p19"/>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grpSp>
        <p:nvGrpSpPr>
          <p:cNvPr id="288" name="Google Shape;288;p19"/>
          <p:cNvGrpSpPr/>
          <p:nvPr/>
        </p:nvGrpSpPr>
        <p:grpSpPr>
          <a:xfrm>
            <a:off x="312466" y="587260"/>
            <a:ext cx="309022" cy="376837"/>
            <a:chOff x="596350" y="929175"/>
            <a:chExt cx="407950" cy="497475"/>
          </a:xfrm>
        </p:grpSpPr>
        <p:sp>
          <p:nvSpPr>
            <p:cNvPr id="289" name="Google Shape;289;p19"/>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2707104" y="1453394"/>
            <a:ext cx="6304547" cy="2939266"/>
          </a:xfrm>
          <a:prstGeom prst="rect">
            <a:avLst/>
          </a:prstGeom>
        </p:spPr>
        <p:txBody>
          <a:bodyPr wrap="square">
            <a:spAutoFit/>
          </a:bodyPr>
          <a:lstStyle/>
          <a:p>
            <a:pPr algn="just">
              <a:lnSpc>
                <a:spcPct val="150000"/>
              </a:lnSpc>
              <a:spcBef>
                <a:spcPts val="600"/>
              </a:spcBef>
              <a:spcAft>
                <a:spcPts val="600"/>
              </a:spcAft>
            </a:pPr>
            <a:r>
              <a:rPr lang="en-GB" sz="2200" b="1" smtClean="0">
                <a:latin typeface="Arial" panose="020B0604020202020204" pitchFamily="34" charset="0"/>
                <a:ea typeface="Calibri" panose="020F0502020204030204" pitchFamily="34" charset="0"/>
                <a:cs typeface="Arial" panose="020B0604020202020204" pitchFamily="34" charset="0"/>
              </a:rPr>
              <a:t>1. Hình thức: </a:t>
            </a:r>
            <a:r>
              <a:rPr lang="en-GB" sz="2200" smtClean="0">
                <a:latin typeface="Arial" panose="020B0604020202020204" pitchFamily="34" charset="0"/>
                <a:ea typeface="Calibri" panose="020F0502020204030204" pitchFamily="34" charset="0"/>
                <a:cs typeface="Arial" panose="020B0604020202020204" pitchFamily="34" charset="0"/>
              </a:rPr>
              <a:t>Làm việc cá nhân</a:t>
            </a:r>
          </a:p>
          <a:p>
            <a:pPr algn="just">
              <a:lnSpc>
                <a:spcPct val="150000"/>
              </a:lnSpc>
              <a:spcBef>
                <a:spcPts val="600"/>
              </a:spcBef>
              <a:spcAft>
                <a:spcPts val="600"/>
              </a:spcAft>
            </a:pPr>
            <a:r>
              <a:rPr lang="en-GB" sz="2200" b="1" smtClean="0">
                <a:latin typeface="Arial" panose="020B0604020202020204" pitchFamily="34" charset="0"/>
                <a:ea typeface="Calibri" panose="020F0502020204030204" pitchFamily="34" charset="0"/>
                <a:cs typeface="Arial" panose="020B0604020202020204" pitchFamily="34" charset="0"/>
              </a:rPr>
              <a:t>2. Nhiệm vụ:</a:t>
            </a:r>
          </a:p>
          <a:p>
            <a:pPr algn="just">
              <a:lnSpc>
                <a:spcPct val="150000"/>
              </a:lnSpc>
              <a:spcBef>
                <a:spcPts val="600"/>
              </a:spcBef>
              <a:spcAft>
                <a:spcPts val="600"/>
              </a:spcAft>
            </a:pPr>
            <a:r>
              <a:rPr lang="vi-VN" sz="2200" smtClean="0">
                <a:latin typeface="Arial" panose="020B0604020202020204" pitchFamily="34" charset="0"/>
                <a:ea typeface="Calibri" panose="020F0502020204030204" pitchFamily="34" charset="0"/>
                <a:cs typeface="Arial" panose="020B0604020202020204" pitchFamily="34" charset="0"/>
              </a:rPr>
              <a:t>Nếu </a:t>
            </a:r>
            <a:r>
              <a:rPr lang="vi-VN" sz="2200">
                <a:latin typeface="Arial" panose="020B0604020202020204" pitchFamily="34" charset="0"/>
                <a:ea typeface="Calibri" panose="020F0502020204030204" pitchFamily="34" charset="0"/>
                <a:cs typeface="Arial" panose="020B0604020202020204" pitchFamily="34" charset="0"/>
              </a:rPr>
              <a:t>được để cử là một "</a:t>
            </a:r>
            <a:r>
              <a:rPr lang="vi-VN" sz="2200">
                <a:latin typeface="Arial" panose="020B0604020202020204" pitchFamily="34" charset="0"/>
                <a:ea typeface="Calibri" panose="020F0502020204030204" pitchFamily="34" charset="0"/>
                <a:cs typeface="Arial" panose="020B0604020202020204" pitchFamily="34" charset="0"/>
              </a:rPr>
              <a:t>Đại </a:t>
            </a:r>
            <a:r>
              <a:rPr lang="vi-VN" sz="2200" smtClean="0">
                <a:latin typeface="Arial" panose="020B0604020202020204" pitchFamily="34" charset="0"/>
                <a:ea typeface="Calibri" panose="020F0502020204030204" pitchFamily="34" charset="0"/>
                <a:cs typeface="Arial" panose="020B0604020202020204" pitchFamily="34" charset="0"/>
              </a:rPr>
              <a:t>s</a:t>
            </a:r>
            <a:r>
              <a:rPr lang="en-GB" sz="2200" smtClean="0">
                <a:latin typeface="Arial" panose="020B0604020202020204" pitchFamily="34" charset="0"/>
                <a:ea typeface="Calibri" panose="020F0502020204030204" pitchFamily="34" charset="0"/>
                <a:cs typeface="Arial" panose="020B0604020202020204" pitchFamily="34" charset="0"/>
              </a:rPr>
              <a:t>ứ</a:t>
            </a:r>
            <a:r>
              <a:rPr lang="vi-VN" sz="2200" smtClean="0">
                <a:latin typeface="Arial" panose="020B0604020202020204" pitchFamily="34" charset="0"/>
                <a:ea typeface="Calibri" panose="020F0502020204030204" pitchFamily="34" charset="0"/>
                <a:cs typeface="Arial" panose="020B0604020202020204" pitchFamily="34" charset="0"/>
              </a:rPr>
              <a:t> M</a:t>
            </a:r>
            <a:r>
              <a:rPr lang="en-GB" sz="2200" smtClean="0">
                <a:latin typeface="Arial" panose="020B0604020202020204" pitchFamily="34" charset="0"/>
                <a:ea typeface="Calibri" panose="020F0502020204030204" pitchFamily="34" charset="0"/>
                <a:cs typeface="Arial" panose="020B0604020202020204" pitchFamily="34" charset="0"/>
              </a:rPr>
              <a:t>ôi</a:t>
            </a:r>
            <a:r>
              <a:rPr lang="vi-VN" sz="2200" smtClean="0">
                <a:latin typeface="Arial" panose="020B0604020202020204" pitchFamily="34" charset="0"/>
                <a:ea typeface="Calibri" panose="020F0502020204030204" pitchFamily="34" charset="0"/>
                <a:cs typeface="Arial" panose="020B0604020202020204" pitchFamily="34" charset="0"/>
              </a:rPr>
              <a:t>i </a:t>
            </a:r>
            <a:r>
              <a:rPr lang="vi-VN" sz="2200">
                <a:latin typeface="Arial" panose="020B0604020202020204" pitchFamily="34" charset="0"/>
                <a:ea typeface="Calibri" panose="020F0502020204030204" pitchFamily="34" charset="0"/>
                <a:cs typeface="Arial" panose="020B0604020202020204" pitchFamily="34" charset="0"/>
              </a:rPr>
              <a:t>trường" của nhà trường, em hãy để </a:t>
            </a:r>
            <a:r>
              <a:rPr lang="vi-VN" sz="2200">
                <a:latin typeface="Arial" panose="020B0604020202020204" pitchFamily="34" charset="0"/>
                <a:ea typeface="Calibri" panose="020F0502020204030204" pitchFamily="34" charset="0"/>
                <a:cs typeface="Arial" panose="020B0604020202020204" pitchFamily="34" charset="0"/>
              </a:rPr>
              <a:t>ra </a:t>
            </a:r>
            <a:r>
              <a:rPr lang="vi-VN" sz="2200" smtClean="0">
                <a:latin typeface="Arial" panose="020B0604020202020204" pitchFamily="34" charset="0"/>
                <a:ea typeface="Calibri" panose="020F0502020204030204" pitchFamily="34" charset="0"/>
                <a:cs typeface="Arial" panose="020B0604020202020204" pitchFamily="34" charset="0"/>
              </a:rPr>
              <a:t>một</a:t>
            </a:r>
            <a:r>
              <a:rPr lang="en-US" sz="2200" smtClean="0">
                <a:latin typeface="Arial" panose="020B0604020202020204" pitchFamily="34" charset="0"/>
                <a:ea typeface="Calibri" panose="020F0502020204030204" pitchFamily="34" charset="0"/>
                <a:cs typeface="Arial" panose="020B0604020202020204" pitchFamily="34" charset="0"/>
              </a:rPr>
              <a:t> </a:t>
            </a:r>
            <a:r>
              <a:rPr lang="vi-VN" sz="2200" smtClean="0">
                <a:latin typeface="Arial" panose="020B0604020202020204" pitchFamily="34" charset="0"/>
                <a:ea typeface="Calibri" panose="020F0502020204030204" pitchFamily="34" charset="0"/>
                <a:cs typeface="Arial" panose="020B0604020202020204" pitchFamily="34" charset="0"/>
              </a:rPr>
              <a:t>“dự </a:t>
            </a:r>
            <a:r>
              <a:rPr lang="vi-VN" sz="2200">
                <a:latin typeface="Arial" panose="020B0604020202020204" pitchFamily="34" charset="0"/>
                <a:ea typeface="Calibri" panose="020F0502020204030204" pitchFamily="34" charset="0"/>
                <a:cs typeface="Arial" panose="020B0604020202020204" pitchFamily="34" charset="0"/>
              </a:rPr>
              <a:t>án" để góp phần </a:t>
            </a:r>
            <a:r>
              <a:rPr lang="vi-VN" sz="2200">
                <a:latin typeface="Arial" panose="020B0604020202020204" pitchFamily="34" charset="0"/>
                <a:ea typeface="Calibri" panose="020F0502020204030204" pitchFamily="34" charset="0"/>
                <a:cs typeface="Arial" panose="020B0604020202020204" pitchFamily="34" charset="0"/>
              </a:rPr>
              <a:t>bảo </a:t>
            </a:r>
            <a:r>
              <a:rPr lang="vi-VN" sz="2200" smtClean="0">
                <a:latin typeface="Arial" panose="020B0604020202020204" pitchFamily="34" charset="0"/>
                <a:ea typeface="Calibri" panose="020F0502020204030204" pitchFamily="34" charset="0"/>
                <a:cs typeface="Arial" panose="020B0604020202020204" pitchFamily="34" charset="0"/>
              </a:rPr>
              <a:t>t</a:t>
            </a:r>
            <a:r>
              <a:rPr lang="en-GB" sz="2200" smtClean="0">
                <a:latin typeface="Arial" panose="020B0604020202020204" pitchFamily="34" charset="0"/>
                <a:ea typeface="Calibri" panose="020F0502020204030204" pitchFamily="34" charset="0"/>
                <a:cs typeface="Arial" panose="020B0604020202020204" pitchFamily="34" charset="0"/>
              </a:rPr>
              <a:t>ồ</a:t>
            </a:r>
            <a:r>
              <a:rPr lang="vi-VN" sz="2200" smtClean="0">
                <a:latin typeface="Arial" panose="020B0604020202020204" pitchFamily="34" charset="0"/>
                <a:ea typeface="Calibri" panose="020F0502020204030204" pitchFamily="34" charset="0"/>
                <a:cs typeface="Arial" panose="020B0604020202020204" pitchFamily="34" charset="0"/>
              </a:rPr>
              <a:t>n </a:t>
            </a:r>
            <a:r>
              <a:rPr lang="vi-VN" sz="2200">
                <a:latin typeface="Arial" panose="020B0604020202020204" pitchFamily="34" charset="0"/>
                <a:ea typeface="Calibri" panose="020F0502020204030204" pitchFamily="34" charset="0"/>
                <a:cs typeface="Arial" panose="020B0604020202020204" pitchFamily="34" charset="0"/>
              </a:rPr>
              <a:t>năng lượng </a:t>
            </a:r>
            <a:r>
              <a:rPr lang="vi-VN" sz="2200">
                <a:latin typeface="Arial" panose="020B0604020202020204" pitchFamily="34" charset="0"/>
                <a:ea typeface="Calibri" panose="020F0502020204030204" pitchFamily="34" charset="0"/>
                <a:cs typeface="Arial" panose="020B0604020202020204" pitchFamily="34" charset="0"/>
              </a:rPr>
              <a:t>và </a:t>
            </a:r>
            <a:r>
              <a:rPr lang="vi-VN" sz="2200" smtClean="0">
                <a:latin typeface="Arial" panose="020B0604020202020204" pitchFamily="34" charset="0"/>
                <a:ea typeface="Calibri" panose="020F0502020204030204" pitchFamily="34" charset="0"/>
                <a:cs typeface="Arial" panose="020B0604020202020204" pitchFamily="34" charset="0"/>
              </a:rPr>
              <a:t>b</a:t>
            </a:r>
            <a:r>
              <a:rPr lang="en-GB" sz="2200">
                <a:latin typeface="Arial" panose="020B0604020202020204" pitchFamily="34" charset="0"/>
                <a:ea typeface="Calibri" panose="020F0502020204030204" pitchFamily="34" charset="0"/>
                <a:cs typeface="Arial" panose="020B0604020202020204" pitchFamily="34" charset="0"/>
              </a:rPr>
              <a:t>ả</a:t>
            </a:r>
            <a:r>
              <a:rPr lang="vi-VN" sz="2200" smtClean="0">
                <a:latin typeface="Arial" panose="020B0604020202020204" pitchFamily="34" charset="0"/>
                <a:ea typeface="Calibri" panose="020F0502020204030204" pitchFamily="34" charset="0"/>
                <a:cs typeface="Arial" panose="020B0604020202020204" pitchFamily="34" charset="0"/>
              </a:rPr>
              <a:t>o </a:t>
            </a:r>
            <a:r>
              <a:rPr lang="vi-VN" sz="2200">
                <a:latin typeface="Arial" panose="020B0604020202020204" pitchFamily="34" charset="0"/>
                <a:ea typeface="Calibri" panose="020F0502020204030204" pitchFamily="34" charset="0"/>
                <a:cs typeface="Arial" panose="020B0604020202020204" pitchFamily="34" charset="0"/>
              </a:rPr>
              <a:t>vệ môi trường</a:t>
            </a:r>
            <a:r>
              <a:rPr lang="vi-VN">
                <a:latin typeface="Times New Roman" panose="02020603050405020304" pitchFamily="18"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2" name="Graphic 7">
            <a:extLst>
              <a:ext uri="{FF2B5EF4-FFF2-40B4-BE49-F238E27FC236}">
                <a16:creationId xmlns:a16="http://schemas.microsoft.com/office/drawing/2014/main" id="{C03D23B8-42A7-4DE8-AFA6-A3C0D0B8B97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12466" y="1973179"/>
            <a:ext cx="2226976" cy="222697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3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grpSp>
        <p:nvGrpSpPr>
          <p:cNvPr id="526" name="Google Shape;526;p33"/>
          <p:cNvGrpSpPr/>
          <p:nvPr/>
        </p:nvGrpSpPr>
        <p:grpSpPr>
          <a:xfrm>
            <a:off x="3370567" y="111591"/>
            <a:ext cx="1197664" cy="1126777"/>
            <a:chOff x="5972700" y="2330200"/>
            <a:chExt cx="411625" cy="387275"/>
          </a:xfrm>
        </p:grpSpPr>
        <p:sp>
          <p:nvSpPr>
            <p:cNvPr id="527" name="Google Shape;527;p3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WordArt 11"/>
          <p:cNvSpPr>
            <a:spLocks noChangeArrowheads="1" noChangeShapeType="1" noTextEdit="1"/>
          </p:cNvSpPr>
          <p:nvPr/>
        </p:nvSpPr>
        <p:spPr bwMode="auto">
          <a:xfrm>
            <a:off x="388307" y="2091847"/>
            <a:ext cx="8319777" cy="601249"/>
          </a:xfrm>
          <a:prstGeom prst="rect">
            <a:avLst/>
          </a:prstGeom>
        </p:spPr>
        <p:txBody>
          <a:bodyPr wrap="none" fromWordArt="1">
            <a:prstTxWarp prst="textChevron">
              <a:avLst/>
            </a:prstTxWarp>
          </a:bodyPr>
          <a:lstStyle/>
          <a:p>
            <a:pPr algn="ctr"/>
            <a:r>
              <a:rPr lang="en-US" sz="4000" b="1" kern="1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000" b="1" kern="1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CẢM ƠN CÁC EM ĐÃ LẮNG NGHE!</a:t>
            </a:r>
            <a:endParaRPr lang="en-US" sz="4000" b="1" kern="1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6" name="Google Shape;216;p1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2" name="Picture 1"/>
          <p:cNvPicPr>
            <a:picLocks noChangeAspect="1"/>
          </p:cNvPicPr>
          <p:nvPr/>
        </p:nvPicPr>
        <p:blipFill>
          <a:blip r:embed="rId5"/>
          <a:stretch>
            <a:fillRect/>
          </a:stretch>
        </p:blipFill>
        <p:spPr>
          <a:xfrm>
            <a:off x="3963701" y="1158037"/>
            <a:ext cx="4975761" cy="3332747"/>
          </a:xfrm>
          <a:prstGeom prst="rect">
            <a:avLst/>
          </a:prstGeom>
        </p:spPr>
      </p:pic>
      <p:sp>
        <p:nvSpPr>
          <p:cNvPr id="8" name="Google Shape;189;p12"/>
          <p:cNvSpPr txBox="1">
            <a:spLocks/>
          </p:cNvSpPr>
          <p:nvPr/>
        </p:nvSpPr>
        <p:spPr>
          <a:xfrm>
            <a:off x="2947736" y="100398"/>
            <a:ext cx="3128211" cy="46094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800" b="1" smtClean="0">
                <a:solidFill>
                  <a:srgbClr val="FF0000"/>
                </a:solidFill>
              </a:rPr>
              <a:t>AI NHANH HƠN?</a:t>
            </a:r>
            <a:endParaRPr lang="en-US" sz="2800" b="1">
              <a:solidFill>
                <a:srgbClr val="FF0000"/>
              </a:solidFill>
            </a:endParaRPr>
          </a:p>
        </p:txBody>
      </p:sp>
      <p:sp>
        <p:nvSpPr>
          <p:cNvPr id="9" name="Google Shape;189;p12"/>
          <p:cNvSpPr txBox="1">
            <a:spLocks/>
          </p:cNvSpPr>
          <p:nvPr/>
        </p:nvSpPr>
        <p:spPr>
          <a:xfrm>
            <a:off x="99060" y="1714498"/>
            <a:ext cx="4030579" cy="221982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30000"/>
              </a:lnSpc>
              <a:spcBef>
                <a:spcPts val="600"/>
              </a:spcBef>
              <a:spcAft>
                <a:spcPts val="600"/>
              </a:spcAft>
            </a:pPr>
            <a:r>
              <a:rPr lang="en-GB" sz="2200" smtClean="0">
                <a:solidFill>
                  <a:srgbClr val="002060"/>
                </a:solidFill>
              </a:rPr>
              <a:t>Các thành viên trong tổ luân phiên nhau ghi lên bảng các chi tiết gây lãng phí năng lượng có trong hình và biện pháp khắc phục.</a:t>
            </a:r>
            <a:endParaRPr lang="en-US" sz="2200">
              <a:solidFill>
                <a:srgbClr val="002060"/>
              </a:solidFill>
            </a:endParaRPr>
          </a:p>
        </p:txBody>
      </p:sp>
      <p:pic>
        <p:nvPicPr>
          <p:cNvPr id="10" name="Countdown 2 minutes-Nho">
            <a:hlinkClick r:id="" action="ppaction://media"/>
            <a:extLst>
              <a:ext uri="{FF2B5EF4-FFF2-40B4-BE49-F238E27FC236}">
                <a16:creationId xmlns:a16="http://schemas.microsoft.com/office/drawing/2014/main" id="{5E67E12D-8903-45FC-B50D-8C7E785A9E6C}"/>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7495673" y="100398"/>
            <a:ext cx="1443789" cy="811546"/>
          </a:xfrm>
          <a:prstGeom prst="rect">
            <a:avLst/>
          </a:prstGeom>
          <a:solidFill>
            <a:srgbClr val="4472C4"/>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0"/>
                </p:tgtEl>
              </p:cMediaNode>
            </p:video>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602392" y="429448"/>
            <a:ext cx="6592366"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300" smtClean="0">
                <a:latin typeface="Arial" panose="020B0604020202020204" pitchFamily="34" charset="0"/>
                <a:cs typeface="Arial" panose="020B0604020202020204" pitchFamily="34" charset="0"/>
              </a:rPr>
              <a:t>I. TẠI SAO CẦN TIẾT KIỆM NĂNG LƯỢNG</a:t>
            </a:r>
            <a:endParaRPr lang="vi-VN" sz="2300">
              <a:latin typeface="Arial" panose="020B0604020202020204" pitchFamily="34" charset="0"/>
              <a:cs typeface="Arial" panose="020B0604020202020204" pitchFamily="34" charset="0"/>
            </a:endParaRPr>
          </a:p>
        </p:txBody>
      </p:sp>
      <p:sp>
        <p:nvSpPr>
          <p:cNvPr id="192" name="Google Shape;192;p1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193" name="Google Shape;193;p12"/>
          <p:cNvSpPr txBox="1">
            <a:spLocks noGrp="1"/>
          </p:cNvSpPr>
          <p:nvPr>
            <p:ph type="body" idx="1"/>
          </p:nvPr>
        </p:nvSpPr>
        <p:spPr>
          <a:xfrm>
            <a:off x="772209" y="1586625"/>
            <a:ext cx="6252731" cy="3207675"/>
          </a:xfrm>
          <a:prstGeom prst="rect">
            <a:avLst/>
          </a:prstGeom>
        </p:spPr>
        <p:txBody>
          <a:bodyPr spcFirstLastPara="1" wrap="square" lIns="91425" tIns="91425" rIns="91425" bIns="91425" anchor="t" anchorCtr="0">
            <a:noAutofit/>
          </a:bodyPr>
          <a:lstStyle/>
          <a:p>
            <a:pPr marL="0" lvl="0" indent="0" algn="just" rtl="0">
              <a:lnSpc>
                <a:spcPct val="135000"/>
              </a:lnSpc>
              <a:spcBef>
                <a:spcPts val="600"/>
              </a:spcBef>
              <a:spcAft>
                <a:spcPts val="600"/>
              </a:spcAft>
              <a:buClr>
                <a:schemeClr val="dk1"/>
              </a:buClr>
              <a:buSzPts val="1100"/>
              <a:buFont typeface="Arial"/>
              <a:buNone/>
            </a:pPr>
            <a:r>
              <a:rPr lang="en-GB" sz="2200" b="1" smtClean="0">
                <a:solidFill>
                  <a:srgbClr val="FF9800"/>
                </a:solidFill>
                <a:latin typeface="Arial" panose="020B0604020202020204" pitchFamily="34" charset="0"/>
                <a:cs typeface="Arial" panose="020B0604020202020204" pitchFamily="34" charset="0"/>
              </a:rPr>
              <a:t>Tiết kiệm năng lượng giúp:</a:t>
            </a:r>
            <a:endParaRPr sz="2200">
              <a:solidFill>
                <a:srgbClr val="FF9800"/>
              </a:solidFill>
              <a:latin typeface="Arial" panose="020B0604020202020204" pitchFamily="34" charset="0"/>
              <a:cs typeface="Arial" panose="020B0604020202020204" pitchFamily="34" charset="0"/>
            </a:endParaRPr>
          </a:p>
          <a:p>
            <a:pPr marL="342900" lvl="0" indent="-342900" algn="just" rtl="0">
              <a:lnSpc>
                <a:spcPct val="135000"/>
              </a:lnSpc>
              <a:spcBef>
                <a:spcPts val="600"/>
              </a:spcBef>
              <a:spcAft>
                <a:spcPts val="600"/>
              </a:spcAft>
              <a:buClr>
                <a:schemeClr val="dk1"/>
              </a:buClr>
              <a:buSzPts val="1100"/>
              <a:buFont typeface="Wingdings" panose="05000000000000000000" pitchFamily="2" charset="2"/>
              <a:buChar char="q"/>
            </a:pPr>
            <a:r>
              <a:rPr lang="en-GB" sz="2200" smtClean="0">
                <a:latin typeface="Arial" panose="020B0604020202020204" pitchFamily="34" charset="0"/>
                <a:cs typeface="Arial" panose="020B0604020202020204" pitchFamily="34" charset="0"/>
              </a:rPr>
              <a:t>Tiết kiệm chi phí</a:t>
            </a:r>
          </a:p>
          <a:p>
            <a:pPr marL="342900" lvl="0" indent="-342900" algn="just" rtl="0">
              <a:lnSpc>
                <a:spcPct val="135000"/>
              </a:lnSpc>
              <a:spcBef>
                <a:spcPts val="600"/>
              </a:spcBef>
              <a:spcAft>
                <a:spcPts val="600"/>
              </a:spcAft>
              <a:buClr>
                <a:schemeClr val="dk1"/>
              </a:buClr>
              <a:buSzPts val="1100"/>
              <a:buFont typeface="Wingdings" panose="05000000000000000000" pitchFamily="2" charset="2"/>
              <a:buChar char="q"/>
            </a:pPr>
            <a:r>
              <a:rPr lang="en-GB" sz="2200" smtClean="0">
                <a:latin typeface="Arial" panose="020B0604020202020204" pitchFamily="34" charset="0"/>
                <a:cs typeface="Arial" panose="020B0604020202020204" pitchFamily="34" charset="0"/>
              </a:rPr>
              <a:t>Bảo tồn các nguồn năng lượng không tái tạo</a:t>
            </a:r>
          </a:p>
          <a:p>
            <a:pPr marL="342900" lvl="0" indent="-342900" algn="just" rtl="0">
              <a:lnSpc>
                <a:spcPct val="135000"/>
              </a:lnSpc>
              <a:spcBef>
                <a:spcPts val="600"/>
              </a:spcBef>
              <a:spcAft>
                <a:spcPts val="600"/>
              </a:spcAft>
              <a:buClr>
                <a:schemeClr val="dk1"/>
              </a:buClr>
              <a:buSzPts val="1100"/>
              <a:buFont typeface="Wingdings" panose="05000000000000000000" pitchFamily="2" charset="2"/>
              <a:buChar char="q"/>
            </a:pPr>
            <a:r>
              <a:rPr lang="en-GB" sz="2200" smtClean="0">
                <a:latin typeface="Arial" panose="020B0604020202020204" pitchFamily="34" charset="0"/>
                <a:cs typeface="Arial" panose="020B0604020202020204" pitchFamily="34" charset="0"/>
              </a:rPr>
              <a:t>Góp phần giảm lượng chất thải, giảm ô nhiễm môi trường.</a:t>
            </a:r>
            <a:endParaRPr sz="2200">
              <a:latin typeface="Arial" panose="020B0604020202020204" pitchFamily="34" charset="0"/>
              <a:cs typeface="Arial" panose="020B0604020202020204" pitchFamily="34" charset="0"/>
            </a:endParaRPr>
          </a:p>
          <a:p>
            <a:pPr marL="0" lvl="0" indent="0" algn="just" rtl="0">
              <a:lnSpc>
                <a:spcPct val="135000"/>
              </a:lnSpc>
              <a:spcBef>
                <a:spcPts val="600"/>
              </a:spcBef>
              <a:spcAft>
                <a:spcPts val="600"/>
              </a:spcAft>
              <a:buNone/>
            </a:pPr>
            <a:endParaRPr sz="2200">
              <a:latin typeface="Arial" panose="020B0604020202020204" pitchFamily="34" charset="0"/>
              <a:cs typeface="Arial" panose="020B0604020202020204" pitchFamily="34" charset="0"/>
            </a:endParaRPr>
          </a:p>
        </p:txBody>
      </p:sp>
      <p:grpSp>
        <p:nvGrpSpPr>
          <p:cNvPr id="194" name="Google Shape;194;p12"/>
          <p:cNvGrpSpPr/>
          <p:nvPr/>
        </p:nvGrpSpPr>
        <p:grpSpPr>
          <a:xfrm>
            <a:off x="149991" y="610986"/>
            <a:ext cx="309041" cy="403123"/>
            <a:chOff x="590250" y="244200"/>
            <a:chExt cx="407975" cy="532175"/>
          </a:xfrm>
        </p:grpSpPr>
        <p:sp>
          <p:nvSpPr>
            <p:cNvPr id="195" name="Google Shape;195;p12"/>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2"/>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2"/>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2"/>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2"/>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2"/>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2"/>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2"/>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2"/>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2"/>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2"/>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2"/>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2"/>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2"/>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3">
                                            <p:txEl>
                                              <p:pRg st="0" end="0"/>
                                            </p:txEl>
                                          </p:spTgt>
                                        </p:tgtEl>
                                        <p:attrNameLst>
                                          <p:attrName>style.visibility</p:attrName>
                                        </p:attrNameLst>
                                      </p:cBhvr>
                                      <p:to>
                                        <p:strVal val="visible"/>
                                      </p:to>
                                    </p:set>
                                    <p:anim calcmode="lin" valueType="num">
                                      <p:cBhvr additive="base">
                                        <p:cTn id="7" dur="500" fill="hold"/>
                                        <p:tgtEl>
                                          <p:spTgt spid="19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3">
                                            <p:txEl>
                                              <p:pRg st="1" end="1"/>
                                            </p:txEl>
                                          </p:spTgt>
                                        </p:tgtEl>
                                        <p:attrNameLst>
                                          <p:attrName>style.visibility</p:attrName>
                                        </p:attrNameLst>
                                      </p:cBhvr>
                                      <p:to>
                                        <p:strVal val="visible"/>
                                      </p:to>
                                    </p:set>
                                    <p:anim calcmode="lin" valueType="num">
                                      <p:cBhvr additive="base">
                                        <p:cTn id="13" dur="500" fill="hold"/>
                                        <p:tgtEl>
                                          <p:spTgt spid="19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3">
                                            <p:txEl>
                                              <p:pRg st="2" end="2"/>
                                            </p:txEl>
                                          </p:spTgt>
                                        </p:tgtEl>
                                        <p:attrNameLst>
                                          <p:attrName>style.visibility</p:attrName>
                                        </p:attrNameLst>
                                      </p:cBhvr>
                                      <p:to>
                                        <p:strVal val="visible"/>
                                      </p:to>
                                    </p:set>
                                    <p:anim calcmode="lin" valueType="num">
                                      <p:cBhvr additive="base">
                                        <p:cTn id="19" dur="500" fill="hold"/>
                                        <p:tgtEl>
                                          <p:spTgt spid="19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3">
                                            <p:txEl>
                                              <p:pRg st="3" end="3"/>
                                            </p:txEl>
                                          </p:spTgt>
                                        </p:tgtEl>
                                        <p:attrNameLst>
                                          <p:attrName>style.visibility</p:attrName>
                                        </p:attrNameLst>
                                      </p:cBhvr>
                                      <p:to>
                                        <p:strVal val="visible"/>
                                      </p:to>
                                    </p:set>
                                    <p:anim calcmode="lin" valueType="num">
                                      <p:cBhvr additive="base">
                                        <p:cTn id="25" dur="500" fill="hold"/>
                                        <p:tgtEl>
                                          <p:spTgt spid="19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8" name="Google Shape;238;p1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grpSp>
        <p:nvGrpSpPr>
          <p:cNvPr id="239" name="Google Shape;239;p16"/>
          <p:cNvGrpSpPr/>
          <p:nvPr/>
        </p:nvGrpSpPr>
        <p:grpSpPr>
          <a:xfrm>
            <a:off x="282216" y="590918"/>
            <a:ext cx="369505" cy="369505"/>
            <a:chOff x="2594050" y="1631825"/>
            <a:chExt cx="439625" cy="439625"/>
          </a:xfrm>
        </p:grpSpPr>
        <p:sp>
          <p:nvSpPr>
            <p:cNvPr id="240" name="Google Shape;240;p16"/>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248;p17"/>
          <p:cNvSpPr txBox="1">
            <a:spLocks/>
          </p:cNvSpPr>
          <p:nvPr/>
        </p:nvSpPr>
        <p:spPr>
          <a:xfrm>
            <a:off x="815493" y="514900"/>
            <a:ext cx="2374978" cy="57476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r>
              <a:rPr lang="en-US" sz="2800" smtClean="0">
                <a:solidFill>
                  <a:schemeClr val="bg1"/>
                </a:solidFill>
                <a:latin typeface="Arial" panose="020B0604020202020204" pitchFamily="34" charset="0"/>
                <a:cs typeface="Arial" panose="020B0604020202020204" pitchFamily="34" charset="0"/>
              </a:rPr>
              <a:t>Thảo luận</a:t>
            </a:r>
            <a:endParaRPr lang="en-US" sz="2800">
              <a:solidFill>
                <a:schemeClr val="bg1"/>
              </a:solidFill>
              <a:latin typeface="Arial" panose="020B0604020202020204" pitchFamily="34" charset="0"/>
              <a:cs typeface="Arial" panose="020B0604020202020204" pitchFamily="34" charset="0"/>
            </a:endParaRPr>
          </a:p>
        </p:txBody>
      </p:sp>
      <p:sp>
        <p:nvSpPr>
          <p:cNvPr id="13" name="Google Shape;249;p17"/>
          <p:cNvSpPr txBox="1">
            <a:spLocks/>
          </p:cNvSpPr>
          <p:nvPr/>
        </p:nvSpPr>
        <p:spPr>
          <a:xfrm>
            <a:off x="282216" y="1596931"/>
            <a:ext cx="5923442" cy="28979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marL="0" indent="0" algn="just">
              <a:lnSpc>
                <a:spcPct val="135000"/>
              </a:lnSpc>
              <a:spcAft>
                <a:spcPts val="600"/>
              </a:spcAft>
              <a:buFont typeface="Roboto Condensed Light"/>
              <a:buNone/>
            </a:pPr>
            <a:r>
              <a:rPr lang="vi-VN" b="1" smtClean="0">
                <a:latin typeface="Arial" panose="020B0604020202020204" pitchFamily="34" charset="0"/>
                <a:cs typeface="Arial" panose="020B0604020202020204" pitchFamily="34" charset="0"/>
              </a:rPr>
              <a:t>1. </a:t>
            </a:r>
            <a:r>
              <a:rPr lang="vi-VN" smtClean="0">
                <a:latin typeface="Arial" panose="020B0604020202020204" pitchFamily="34" charset="0"/>
                <a:ea typeface="Calibri" panose="020F0502020204030204" pitchFamily="34" charset="0"/>
                <a:cs typeface="Arial" panose="020B0604020202020204" pitchFamily="34" charset="0"/>
              </a:rPr>
              <a:t>Theo em, sự lãng phí năng lượng có thường xuyên xảy ra trong lớp học, trong nhà trường không</a:t>
            </a:r>
            <a:r>
              <a:rPr lang="en-GB" smtClean="0">
                <a:latin typeface="Arial" panose="020B0604020202020204" pitchFamily="34" charset="0"/>
                <a:ea typeface="Calibri" panose="020F0502020204030204" pitchFamily="34" charset="0"/>
                <a:cs typeface="Arial" panose="020B0604020202020204" pitchFamily="34" charset="0"/>
              </a:rPr>
              <a:t>?</a:t>
            </a:r>
            <a:endParaRPr lang="vi-VN" smtClean="0">
              <a:latin typeface="Arial" panose="020B0604020202020204" pitchFamily="34" charset="0"/>
              <a:cs typeface="Arial" panose="020B0604020202020204" pitchFamily="34" charset="0"/>
            </a:endParaRPr>
          </a:p>
          <a:p>
            <a:pPr marL="0" indent="0" algn="just">
              <a:lnSpc>
                <a:spcPct val="135000"/>
              </a:lnSpc>
              <a:spcAft>
                <a:spcPts val="600"/>
              </a:spcAft>
              <a:buFont typeface="Roboto Condensed Light"/>
              <a:buNone/>
            </a:pPr>
            <a:r>
              <a:rPr lang="vi-VN" b="1" smtClean="0">
                <a:latin typeface="Arial" panose="020B0604020202020204" pitchFamily="34" charset="0"/>
                <a:cs typeface="Arial" panose="020B0604020202020204" pitchFamily="34" charset="0"/>
              </a:rPr>
              <a:t>2. </a:t>
            </a:r>
            <a:r>
              <a:rPr lang="vi-VN" smtClean="0">
                <a:latin typeface="Arial" panose="020B0604020202020204" pitchFamily="34" charset="0"/>
                <a:cs typeface="Arial" panose="020B0604020202020204" pitchFamily="34" charset="0"/>
              </a:rPr>
              <a:t>T</a:t>
            </a:r>
            <a:r>
              <a:rPr lang="vi-VN" smtClean="0">
                <a:latin typeface="Arial" panose="020B0604020202020204" pitchFamily="34" charset="0"/>
                <a:ea typeface="Calibri" panose="020F0502020204030204" pitchFamily="34" charset="0"/>
                <a:cs typeface="Arial" panose="020B0604020202020204" pitchFamily="34" charset="0"/>
              </a:rPr>
              <a:t>hảo luận về các biện pháp tiết kiệm năng lượng trong lớp học.</a:t>
            </a:r>
            <a:endParaRPr lang="vi-VN" smtClean="0">
              <a:latin typeface="Arial" panose="020B0604020202020204" pitchFamily="34" charset="0"/>
              <a:cs typeface="Arial" panose="020B0604020202020204" pitchFamily="34" charset="0"/>
            </a:endParaRPr>
          </a:p>
        </p:txBody>
      </p:sp>
      <p:pic>
        <p:nvPicPr>
          <p:cNvPr id="14" name="Graphic 13">
            <a:extLst>
              <a:ext uri="{FF2B5EF4-FFF2-40B4-BE49-F238E27FC236}">
                <a16:creationId xmlns:a16="http://schemas.microsoft.com/office/drawing/2014/main" id="{F04B2743-4F8D-42C9-9828-F01FE22CA76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059717" y="1937673"/>
            <a:ext cx="1758602" cy="1758602"/>
          </a:xfrm>
          <a:prstGeom prst="rect">
            <a:avLst/>
          </a:prstGeom>
        </p:spPr>
      </p:pic>
      <p:pic>
        <p:nvPicPr>
          <p:cNvPr id="15"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328482" y="32352"/>
            <a:ext cx="1669698" cy="965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5"/>
                </p:tgtEl>
              </p:cMediaNode>
            </p:video>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136031" y="415622"/>
            <a:ext cx="6285402"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300" smtClean="0">
                <a:latin typeface="Arial" panose="020B0604020202020204" pitchFamily="34" charset="0"/>
                <a:cs typeface="Arial" panose="020B0604020202020204" pitchFamily="34" charset="0"/>
              </a:rPr>
              <a:t>I</a:t>
            </a:r>
            <a:r>
              <a:rPr lang="en-GB" sz="2300" smtClean="0">
                <a:latin typeface="Arial" panose="020B0604020202020204" pitchFamily="34" charset="0"/>
                <a:cs typeface="Arial" panose="020B0604020202020204" pitchFamily="34" charset="0"/>
              </a:rPr>
              <a:t>I</a:t>
            </a:r>
            <a:r>
              <a:rPr lang="vi-VN" sz="2300" smtClean="0">
                <a:latin typeface="Arial" panose="020B0604020202020204" pitchFamily="34" charset="0"/>
                <a:cs typeface="Arial" panose="020B0604020202020204" pitchFamily="34" charset="0"/>
              </a:rPr>
              <a:t>. </a:t>
            </a:r>
            <a:r>
              <a:rPr lang="en-GB" sz="2300" smtClean="0">
                <a:latin typeface="Arial" panose="020B0604020202020204" pitchFamily="34" charset="0"/>
                <a:cs typeface="Arial" panose="020B0604020202020204" pitchFamily="34" charset="0"/>
              </a:rPr>
              <a:t>MỘT SỐ BIỆN PHÁP TIẾT KIỆM NĂNG LƯỢNG TRONG HOẠT ĐỘNG HÀNG NGÀY</a:t>
            </a:r>
            <a:endParaRPr lang="vi-VN" sz="2300">
              <a:latin typeface="Arial" panose="020B0604020202020204" pitchFamily="34" charset="0"/>
              <a:cs typeface="Arial" panose="020B0604020202020204" pitchFamily="34" charset="0"/>
            </a:endParaRPr>
          </a:p>
        </p:txBody>
      </p:sp>
      <p:sp>
        <p:nvSpPr>
          <p:cNvPr id="192" name="Google Shape;192;p1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193" name="Google Shape;193;p12"/>
          <p:cNvSpPr txBox="1">
            <a:spLocks noGrp="1"/>
          </p:cNvSpPr>
          <p:nvPr>
            <p:ph type="body" idx="1"/>
          </p:nvPr>
        </p:nvSpPr>
        <p:spPr>
          <a:xfrm>
            <a:off x="608815" y="1743381"/>
            <a:ext cx="7042765" cy="1666026"/>
          </a:xfrm>
          <a:prstGeom prst="rect">
            <a:avLst/>
          </a:prstGeom>
        </p:spPr>
        <p:txBody>
          <a:bodyPr spcFirstLastPara="1" wrap="square" lIns="91425" tIns="91425" rIns="91425" bIns="91425" anchor="t" anchorCtr="0">
            <a:noAutofit/>
          </a:bodyPr>
          <a:lstStyle/>
          <a:p>
            <a:pPr marL="0" lvl="0" indent="0" algn="just" rtl="0">
              <a:lnSpc>
                <a:spcPct val="135000"/>
              </a:lnSpc>
              <a:spcBef>
                <a:spcPts val="600"/>
              </a:spcBef>
              <a:spcAft>
                <a:spcPts val="600"/>
              </a:spcAft>
              <a:buClr>
                <a:schemeClr val="dk1"/>
              </a:buClr>
              <a:buSzPts val="1100"/>
              <a:buFont typeface="Arial"/>
              <a:buNone/>
            </a:pPr>
            <a:r>
              <a:rPr lang="en-GB" sz="2200" b="1" smtClean="0">
                <a:solidFill>
                  <a:srgbClr val="FF9800"/>
                </a:solidFill>
                <a:latin typeface="Arial" panose="020B0604020202020204" pitchFamily="34" charset="0"/>
                <a:cs typeface="Arial" panose="020B0604020202020204" pitchFamily="34" charset="0"/>
              </a:rPr>
              <a:t>Hoạt động nhóm</a:t>
            </a:r>
            <a:endParaRPr sz="2200">
              <a:solidFill>
                <a:srgbClr val="FF9800"/>
              </a:solidFill>
              <a:latin typeface="Arial" panose="020B0604020202020204" pitchFamily="34" charset="0"/>
              <a:cs typeface="Arial" panose="020B0604020202020204" pitchFamily="34" charset="0"/>
            </a:endParaRPr>
          </a:p>
          <a:p>
            <a:pPr marL="342900" lvl="0" indent="-342900" algn="just" rtl="0">
              <a:lnSpc>
                <a:spcPct val="135000"/>
              </a:lnSpc>
              <a:spcBef>
                <a:spcPts val="600"/>
              </a:spcBef>
              <a:spcAft>
                <a:spcPts val="600"/>
              </a:spcAft>
              <a:buClr>
                <a:schemeClr val="dk1"/>
              </a:buClr>
              <a:buSzPts val="1100"/>
              <a:buFont typeface="Wingdings" panose="05000000000000000000" pitchFamily="2" charset="2"/>
              <a:buChar char="q"/>
            </a:pPr>
            <a:r>
              <a:rPr lang="en-GB" sz="2200" smtClean="0">
                <a:latin typeface="Arial" panose="020B0604020202020204" pitchFamily="34" charset="0"/>
                <a:cs typeface="Arial" panose="020B0604020202020204" pitchFamily="34" charset="0"/>
              </a:rPr>
              <a:t>Yêu cầu: Trình bày nội dung cần tìm hiểu ra giấy A</a:t>
            </a:r>
            <a:r>
              <a:rPr lang="en-GB" sz="2200" baseline="-25000" smtClean="0">
                <a:latin typeface="Arial" panose="020B0604020202020204" pitchFamily="34" charset="0"/>
                <a:cs typeface="Arial" panose="020B0604020202020204" pitchFamily="34" charset="0"/>
              </a:rPr>
              <a:t>0</a:t>
            </a:r>
            <a:endParaRPr sz="2200">
              <a:latin typeface="Arial" panose="020B0604020202020204" pitchFamily="34" charset="0"/>
              <a:cs typeface="Arial" panose="020B0604020202020204" pitchFamily="34" charset="0"/>
            </a:endParaRPr>
          </a:p>
          <a:p>
            <a:pPr marL="0" lvl="0" indent="0" algn="just" rtl="0">
              <a:lnSpc>
                <a:spcPct val="135000"/>
              </a:lnSpc>
              <a:spcBef>
                <a:spcPts val="600"/>
              </a:spcBef>
              <a:spcAft>
                <a:spcPts val="600"/>
              </a:spcAft>
              <a:buNone/>
            </a:pPr>
            <a:endParaRPr sz="2200">
              <a:latin typeface="Arial" panose="020B0604020202020204" pitchFamily="34" charset="0"/>
              <a:cs typeface="Arial" panose="020B0604020202020204" pitchFamily="34" charset="0"/>
            </a:endParaRPr>
          </a:p>
        </p:txBody>
      </p:sp>
      <p:pic>
        <p:nvPicPr>
          <p:cNvPr id="20" name="Countdown 5 minutes-Nho">
            <a:hlinkClick r:id="" action="ppaction://media"/>
            <a:extLst>
              <a:ext uri="{FF2B5EF4-FFF2-40B4-BE49-F238E27FC236}">
                <a16:creationId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3556858" y="3437688"/>
            <a:ext cx="1941251" cy="1066556"/>
          </a:xfrm>
          <a:prstGeom prst="rect">
            <a:avLst/>
          </a:prstGeom>
        </p:spPr>
      </p:pic>
    </p:spTree>
    <p:extLst>
      <p:ext uri="{BB962C8B-B14F-4D97-AF65-F5344CB8AC3E}">
        <p14:creationId xmlns:p14="http://schemas.microsoft.com/office/powerpoint/2010/main" val="406880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3">
                                            <p:txEl>
                                              <p:pRg st="0" end="0"/>
                                            </p:txEl>
                                          </p:spTgt>
                                        </p:tgtEl>
                                        <p:attrNameLst>
                                          <p:attrName>style.visibility</p:attrName>
                                        </p:attrNameLst>
                                      </p:cBhvr>
                                      <p:to>
                                        <p:strVal val="visible"/>
                                      </p:to>
                                    </p:set>
                                    <p:anim calcmode="lin" valueType="num">
                                      <p:cBhvr additive="base">
                                        <p:cTn id="7" dur="500" fill="hold"/>
                                        <p:tgtEl>
                                          <p:spTgt spid="19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3">
                                            <p:txEl>
                                              <p:pRg st="1" end="1"/>
                                            </p:txEl>
                                          </p:spTgt>
                                        </p:tgtEl>
                                        <p:attrNameLst>
                                          <p:attrName>style.visibility</p:attrName>
                                        </p:attrNameLst>
                                      </p:cBhvr>
                                      <p:to>
                                        <p:strVal val="visible"/>
                                      </p:to>
                                    </p:set>
                                    <p:anim calcmode="lin" valueType="num">
                                      <p:cBhvr additive="base">
                                        <p:cTn id="13" dur="500" fill="hold"/>
                                        <p:tgtEl>
                                          <p:spTgt spid="19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70" name="Google Shape;270;p1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grpSp>
        <p:nvGrpSpPr>
          <p:cNvPr id="271" name="Google Shape;271;p18"/>
          <p:cNvGrpSpPr/>
          <p:nvPr/>
        </p:nvGrpSpPr>
        <p:grpSpPr>
          <a:xfrm>
            <a:off x="312466" y="587260"/>
            <a:ext cx="309022" cy="376837"/>
            <a:chOff x="596350" y="929175"/>
            <a:chExt cx="407950" cy="497475"/>
          </a:xfrm>
        </p:grpSpPr>
        <p:sp>
          <p:nvSpPr>
            <p:cNvPr id="272" name="Google Shape;272;p18"/>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8"/>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8"/>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8"/>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8"/>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8"/>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8"/>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248;p17"/>
          <p:cNvSpPr txBox="1">
            <a:spLocks/>
          </p:cNvSpPr>
          <p:nvPr/>
        </p:nvSpPr>
        <p:spPr>
          <a:xfrm>
            <a:off x="843794" y="506049"/>
            <a:ext cx="5256559" cy="57476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r>
              <a:rPr lang="en-US" sz="2800" smtClean="0">
                <a:solidFill>
                  <a:schemeClr val="bg1"/>
                </a:solidFill>
                <a:latin typeface="Arial" panose="020B0604020202020204" pitchFamily="34" charset="0"/>
                <a:cs typeface="Arial" panose="020B0604020202020204" pitchFamily="34" charset="0"/>
              </a:rPr>
              <a:t>NHÓM 1: TIẾT KIỆM NƯỚC</a:t>
            </a:r>
            <a:endParaRPr lang="en-US" sz="280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382573" y="1494101"/>
            <a:ext cx="4959448" cy="3142399"/>
          </a:xfrm>
          <a:prstGeom prst="rect">
            <a:avLst/>
          </a:prstGeom>
        </p:spPr>
        <p:txBody>
          <a:bodyPr wrap="square">
            <a:spAutoFit/>
          </a:bodyPr>
          <a:lstStyle/>
          <a:p>
            <a:pPr algn="just">
              <a:lnSpc>
                <a:spcPct val="135000"/>
              </a:lnSpc>
              <a:spcBef>
                <a:spcPts val="600"/>
              </a:spcBef>
              <a:spcAft>
                <a:spcPts val="600"/>
              </a:spcAft>
            </a:pPr>
            <a:r>
              <a:rPr lang="en-US" sz="2200" b="1">
                <a:solidFill>
                  <a:schemeClr val="accent5"/>
                </a:solidFill>
                <a:latin typeface="Arial" panose="020B0604020202020204" pitchFamily="34" charset="0"/>
                <a:ea typeface="Calibri" panose="020F0502020204030204" pitchFamily="34" charset="0"/>
                <a:cs typeface="Arial" panose="020B0604020202020204" pitchFamily="34" charset="0"/>
              </a:rPr>
              <a:t>Câu </a:t>
            </a:r>
            <a:r>
              <a:rPr lang="en-US" sz="2200" b="1" smtClean="0">
                <a:solidFill>
                  <a:schemeClr val="accent5"/>
                </a:solidFill>
                <a:latin typeface="Arial" panose="020B0604020202020204" pitchFamily="34" charset="0"/>
                <a:ea typeface="Calibri" panose="020F0502020204030204" pitchFamily="34" charset="0"/>
                <a:cs typeface="Arial" panose="020B0604020202020204" pitchFamily="34" charset="0"/>
              </a:rPr>
              <a:t>hỏi:</a:t>
            </a:r>
            <a:endParaRPr lang="en-US" sz="2200" smtClean="0">
              <a:solidFill>
                <a:schemeClr val="accent5"/>
              </a:solidFill>
              <a:latin typeface="Arial" panose="020B0604020202020204" pitchFamily="34" charset="0"/>
              <a:ea typeface="Calibri" panose="020F0502020204030204" pitchFamily="34" charset="0"/>
              <a:cs typeface="Arial" panose="020B0604020202020204" pitchFamily="34" charset="0"/>
            </a:endParaRPr>
          </a:p>
          <a:p>
            <a:pPr algn="just">
              <a:lnSpc>
                <a:spcPct val="135000"/>
              </a:lnSpc>
              <a:spcBef>
                <a:spcPts val="600"/>
              </a:spcBef>
              <a:spcAft>
                <a:spcPts val="600"/>
              </a:spcAft>
            </a:pPr>
            <a:r>
              <a:rPr lang="en-US" sz="2200" smtClean="0">
                <a:latin typeface="Arial" panose="020B0604020202020204" pitchFamily="34" charset="0"/>
                <a:ea typeface="Calibri" panose="020F0502020204030204" pitchFamily="34" charset="0"/>
                <a:cs typeface="Arial" panose="020B0604020202020204" pitchFamily="34" charset="0"/>
              </a:rPr>
              <a:t>a) Nước </a:t>
            </a:r>
            <a:r>
              <a:rPr lang="en-US" sz="2200">
                <a:latin typeface="Arial" panose="020B0604020202020204" pitchFamily="34" charset="0"/>
                <a:ea typeface="Calibri" panose="020F0502020204030204" pitchFamily="34" charset="0"/>
                <a:cs typeface="Arial" panose="020B0604020202020204" pitchFamily="34" charset="0"/>
              </a:rPr>
              <a:t>dùng để </a:t>
            </a:r>
            <a:r>
              <a:rPr lang="en-US" sz="2200">
                <a:latin typeface="Arial" panose="020B0604020202020204" pitchFamily="34" charset="0"/>
                <a:ea typeface="Calibri" panose="020F0502020204030204" pitchFamily="34" charset="0"/>
                <a:cs typeface="Arial" panose="020B0604020202020204" pitchFamily="34" charset="0"/>
              </a:rPr>
              <a:t>làm </a:t>
            </a:r>
            <a:r>
              <a:rPr lang="en-US" sz="2200" smtClean="0">
                <a:latin typeface="Arial" panose="020B0604020202020204" pitchFamily="34" charset="0"/>
                <a:ea typeface="Calibri" panose="020F0502020204030204" pitchFamily="34" charset="0"/>
                <a:cs typeface="Arial" panose="020B0604020202020204" pitchFamily="34" charset="0"/>
              </a:rPr>
              <a:t>gì? Vì sao phải tiết kiệm nước?</a:t>
            </a:r>
          </a:p>
          <a:p>
            <a:pPr algn="just">
              <a:lnSpc>
                <a:spcPct val="135000"/>
              </a:lnSpc>
              <a:spcBef>
                <a:spcPts val="600"/>
              </a:spcBef>
              <a:spcAft>
                <a:spcPts val="600"/>
              </a:spcAft>
            </a:pPr>
            <a:r>
              <a:rPr lang="en-US" sz="2200" smtClean="0">
                <a:latin typeface="Arial" panose="020B0604020202020204" pitchFamily="34" charset="0"/>
                <a:ea typeface="Calibri" panose="020F0502020204030204" pitchFamily="34" charset="0"/>
                <a:cs typeface="Arial" panose="020B0604020202020204" pitchFamily="34" charset="0"/>
              </a:rPr>
              <a:t>c</a:t>
            </a:r>
            <a:r>
              <a:rPr lang="en-US" sz="2200">
                <a:latin typeface="Arial" panose="020B0604020202020204" pitchFamily="34" charset="0"/>
                <a:ea typeface="Calibri" panose="020F0502020204030204" pitchFamily="34" charset="0"/>
                <a:cs typeface="Arial" panose="020B0604020202020204" pitchFamily="34" charset="0"/>
              </a:rPr>
              <a:t>) Hãy liệt kê một số tình huống gây lãng phí nước và đề xuất biện pháp tiết kiệm nước tương ứng.</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pic>
        <p:nvPicPr>
          <p:cNvPr id="6146" name="Picture 2" descr="https://trithucchoban.com/wp-content/uploads/2020/08/Tiet-kiem-dien-nu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293" y="1494101"/>
            <a:ext cx="2609189" cy="26439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70" name="Google Shape;270;p1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grpSp>
        <p:nvGrpSpPr>
          <p:cNvPr id="271" name="Google Shape;271;p18"/>
          <p:cNvGrpSpPr/>
          <p:nvPr/>
        </p:nvGrpSpPr>
        <p:grpSpPr>
          <a:xfrm>
            <a:off x="312466" y="587260"/>
            <a:ext cx="309022" cy="376837"/>
            <a:chOff x="596350" y="929175"/>
            <a:chExt cx="407950" cy="497475"/>
          </a:xfrm>
        </p:grpSpPr>
        <p:sp>
          <p:nvSpPr>
            <p:cNvPr id="272" name="Google Shape;272;p18"/>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8"/>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8"/>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8"/>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8"/>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8"/>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8"/>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248;p17"/>
          <p:cNvSpPr txBox="1">
            <a:spLocks/>
          </p:cNvSpPr>
          <p:nvPr/>
        </p:nvSpPr>
        <p:spPr>
          <a:xfrm>
            <a:off x="843795" y="506049"/>
            <a:ext cx="5003552" cy="57476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r>
              <a:rPr lang="en-US" sz="2800" smtClean="0">
                <a:solidFill>
                  <a:schemeClr val="bg1"/>
                </a:solidFill>
                <a:latin typeface="Arial" panose="020B0604020202020204" pitchFamily="34" charset="0"/>
                <a:cs typeface="Arial" panose="020B0604020202020204" pitchFamily="34" charset="0"/>
              </a:rPr>
              <a:t>NHÓM 2: TIẾT KIỆM ĐIỆN</a:t>
            </a:r>
            <a:endParaRPr lang="en-US" sz="280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335513" y="1494101"/>
            <a:ext cx="4762568" cy="3142399"/>
          </a:xfrm>
          <a:prstGeom prst="rect">
            <a:avLst/>
          </a:prstGeom>
        </p:spPr>
        <p:txBody>
          <a:bodyPr wrap="square">
            <a:spAutoFit/>
          </a:bodyPr>
          <a:lstStyle/>
          <a:p>
            <a:pPr lvl="0" algn="just" eaLnBrk="0" fontAlgn="base" hangingPunct="0">
              <a:lnSpc>
                <a:spcPct val="135000"/>
              </a:lnSpc>
              <a:spcBef>
                <a:spcPts val="600"/>
              </a:spcBef>
              <a:spcAft>
                <a:spcPts val="600"/>
              </a:spcAft>
              <a:buClrTx/>
            </a:pPr>
            <a:r>
              <a:rPr lang="en-US" altLang="en-US" sz="2200" b="1">
                <a:solidFill>
                  <a:schemeClr val="accent5"/>
                </a:solidFill>
                <a:ea typeface="Calibri" panose="020F0502020204030204" pitchFamily="34" charset="0"/>
                <a:cs typeface="Arial" panose="020B0604020202020204" pitchFamily="34" charset="0"/>
              </a:rPr>
              <a:t>Câu hỏi:</a:t>
            </a:r>
            <a:endParaRPr lang="en-US" altLang="en-US" sz="2200">
              <a:solidFill>
                <a:schemeClr val="accent5"/>
              </a:solidFill>
              <a:cs typeface="Arial" panose="020B0604020202020204" pitchFamily="34" charset="0"/>
            </a:endParaRPr>
          </a:p>
          <a:p>
            <a:pPr lvl="0" algn="just" eaLnBrk="0" fontAlgn="base" hangingPunct="0">
              <a:lnSpc>
                <a:spcPct val="135000"/>
              </a:lnSpc>
              <a:spcBef>
                <a:spcPts val="600"/>
              </a:spcBef>
              <a:spcAft>
                <a:spcPts val="600"/>
              </a:spcAft>
              <a:buClrTx/>
            </a:pPr>
            <a:r>
              <a:rPr lang="en-US" altLang="en-US" sz="2200">
                <a:solidFill>
                  <a:schemeClr val="tx1">
                    <a:lumMod val="50000"/>
                  </a:schemeClr>
                </a:solidFill>
                <a:ea typeface="Calibri" panose="020F0502020204030204" pitchFamily="34" charset="0"/>
                <a:cs typeface="Arial" panose="020B0604020202020204" pitchFamily="34" charset="0"/>
              </a:rPr>
              <a:t>a) Điện dùng để làm gì? Vì sao phải tiết kiệm điện?</a:t>
            </a:r>
            <a:endParaRPr lang="en-US" altLang="en-US" sz="2200">
              <a:solidFill>
                <a:schemeClr val="tx1">
                  <a:lumMod val="50000"/>
                </a:schemeClr>
              </a:solidFill>
              <a:cs typeface="Arial" panose="020B0604020202020204" pitchFamily="34" charset="0"/>
            </a:endParaRPr>
          </a:p>
          <a:p>
            <a:pPr lvl="0" algn="just" eaLnBrk="0" fontAlgn="base" hangingPunct="0">
              <a:lnSpc>
                <a:spcPct val="135000"/>
              </a:lnSpc>
              <a:spcBef>
                <a:spcPts val="600"/>
              </a:spcBef>
              <a:spcAft>
                <a:spcPts val="600"/>
              </a:spcAft>
              <a:buClrTx/>
            </a:pPr>
            <a:r>
              <a:rPr lang="en-US" altLang="en-US" sz="2200">
                <a:solidFill>
                  <a:schemeClr val="tx1">
                    <a:lumMod val="50000"/>
                  </a:schemeClr>
                </a:solidFill>
                <a:ea typeface="Calibri" panose="020F0502020204030204" pitchFamily="34" charset="0"/>
                <a:cs typeface="Arial" panose="020B0604020202020204" pitchFamily="34" charset="0"/>
              </a:rPr>
              <a:t>b) Trình bày một số tình huống gây lãng phí điện năng và biện pháp tiết kiệm điện năng tương </a:t>
            </a:r>
            <a:r>
              <a:rPr lang="en-US" altLang="en-US" sz="2200">
                <a:solidFill>
                  <a:schemeClr val="tx1">
                    <a:lumMod val="50000"/>
                  </a:schemeClr>
                </a:solidFill>
                <a:ea typeface="Calibri" panose="020F0502020204030204" pitchFamily="34" charset="0"/>
                <a:cs typeface="Arial" panose="020B0604020202020204" pitchFamily="34" charset="0"/>
              </a:rPr>
              <a:t>ứng</a:t>
            </a:r>
            <a:r>
              <a:rPr lang="en-US" altLang="en-US" sz="2200" smtClean="0">
                <a:solidFill>
                  <a:schemeClr val="tx1">
                    <a:lumMod val="50000"/>
                  </a:schemeClr>
                </a:solidFill>
                <a:ea typeface="Calibri" panose="020F0502020204030204" pitchFamily="34" charset="0"/>
                <a:cs typeface="Arial" panose="020B0604020202020204" pitchFamily="34" charset="0"/>
              </a:rPr>
              <a:t>.</a:t>
            </a:r>
            <a:endParaRPr lang="en-US" altLang="en-US" sz="2200">
              <a:solidFill>
                <a:schemeClr val="tx1">
                  <a:lumMod val="50000"/>
                </a:schemeClr>
              </a:solidFill>
              <a:cs typeface="Arial" panose="020B0604020202020204" pitchFamily="34" charset="0"/>
            </a:endParaRPr>
          </a:p>
        </p:txBody>
      </p:sp>
      <p:pic>
        <p:nvPicPr>
          <p:cNvPr id="5122" name="Picture 2" descr="https://abientan.com/wp-content/uploads/2019/09/Gi%E1%BA%A3i-ph%C3%A1p-ti%E1%BA%BFt-ki%E1%BB%87m-%C4%91i%E1%BB%87n-n%C4%83ng-l%C6%B0%E1%BB%A3ng-cho-nh%C3%A0-m%C3%A1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8146" y="1952690"/>
            <a:ext cx="3505600" cy="1922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50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70" name="Google Shape;270;p1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grpSp>
        <p:nvGrpSpPr>
          <p:cNvPr id="271" name="Google Shape;271;p18"/>
          <p:cNvGrpSpPr/>
          <p:nvPr/>
        </p:nvGrpSpPr>
        <p:grpSpPr>
          <a:xfrm>
            <a:off x="312466" y="587260"/>
            <a:ext cx="309022" cy="376837"/>
            <a:chOff x="596350" y="929175"/>
            <a:chExt cx="407950" cy="497475"/>
          </a:xfrm>
        </p:grpSpPr>
        <p:sp>
          <p:nvSpPr>
            <p:cNvPr id="272" name="Google Shape;272;p18"/>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8"/>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8"/>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8"/>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8"/>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8"/>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8"/>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248;p17"/>
          <p:cNvSpPr txBox="1">
            <a:spLocks/>
          </p:cNvSpPr>
          <p:nvPr/>
        </p:nvSpPr>
        <p:spPr>
          <a:xfrm>
            <a:off x="798611" y="506049"/>
            <a:ext cx="5821700" cy="57476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r>
              <a:rPr lang="en-US" sz="2800" smtClean="0">
                <a:solidFill>
                  <a:schemeClr val="bg1"/>
                </a:solidFill>
                <a:latin typeface="Arial" panose="020B0604020202020204" pitchFamily="34" charset="0"/>
                <a:cs typeface="Arial" panose="020B0604020202020204" pitchFamily="34" charset="0"/>
              </a:rPr>
              <a:t>NHÓM 3: TIẾT KIỆM NHIÊN LIỆU</a:t>
            </a:r>
            <a:endParaRPr lang="en-US" sz="280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382573" y="1494101"/>
            <a:ext cx="5352289" cy="3142399"/>
          </a:xfrm>
          <a:prstGeom prst="rect">
            <a:avLst/>
          </a:prstGeom>
        </p:spPr>
        <p:txBody>
          <a:bodyPr wrap="square">
            <a:spAutoFit/>
          </a:bodyPr>
          <a:lstStyle/>
          <a:p>
            <a:pPr algn="just">
              <a:lnSpc>
                <a:spcPct val="135000"/>
              </a:lnSpc>
              <a:spcBef>
                <a:spcPts val="600"/>
              </a:spcBef>
              <a:spcAft>
                <a:spcPts val="600"/>
              </a:spcAft>
            </a:pPr>
            <a:r>
              <a:rPr lang="en-US" sz="2200" b="1">
                <a:solidFill>
                  <a:schemeClr val="accent5"/>
                </a:solidFill>
                <a:latin typeface="Arial" panose="020B0604020202020204" pitchFamily="34" charset="0"/>
                <a:ea typeface="Calibri" panose="020F0502020204030204" pitchFamily="34" charset="0"/>
                <a:cs typeface="Arial" panose="020B0604020202020204" pitchFamily="34" charset="0"/>
              </a:rPr>
              <a:t>Câu hỏi: </a:t>
            </a:r>
            <a:endParaRPr lang="en-US" sz="2200">
              <a:solidFill>
                <a:schemeClr val="accent5"/>
              </a:solidFill>
              <a:latin typeface="Arial" panose="020B0604020202020204" pitchFamily="34" charset="0"/>
              <a:ea typeface="Calibri" panose="020F0502020204030204" pitchFamily="34" charset="0"/>
              <a:cs typeface="Arial" panose="020B0604020202020204" pitchFamily="34" charset="0"/>
            </a:endParaRPr>
          </a:p>
          <a:p>
            <a:pPr algn="just">
              <a:lnSpc>
                <a:spcPct val="135000"/>
              </a:lnSpc>
              <a:spcBef>
                <a:spcPts val="600"/>
              </a:spcBef>
              <a:spcAft>
                <a:spcPts val="600"/>
              </a:spcAft>
            </a:pPr>
            <a:r>
              <a:rPr lang="en-US" sz="2200">
                <a:latin typeface="Arial" panose="020B0604020202020204" pitchFamily="34" charset="0"/>
                <a:ea typeface="Calibri" panose="020F0502020204030204" pitchFamily="34" charset="0"/>
                <a:cs typeface="Arial" panose="020B0604020202020204" pitchFamily="34" charset="0"/>
              </a:rPr>
              <a:t>a)</a:t>
            </a:r>
            <a:r>
              <a:rPr lang="en-US" sz="2200" b="1">
                <a:latin typeface="Arial" panose="020B0604020202020204" pitchFamily="34" charset="0"/>
                <a:ea typeface="Calibri" panose="020F0502020204030204" pitchFamily="34" charset="0"/>
                <a:cs typeface="Arial" panose="020B0604020202020204" pitchFamily="34" charset="0"/>
              </a:rPr>
              <a:t> </a:t>
            </a:r>
            <a:r>
              <a:rPr lang="en-US" sz="2200">
                <a:latin typeface="Arial" panose="020B0604020202020204" pitchFamily="34" charset="0"/>
                <a:ea typeface="Calibri" panose="020F0502020204030204" pitchFamily="34" charset="0"/>
                <a:cs typeface="Arial" panose="020B0604020202020204" pitchFamily="34" charset="0"/>
              </a:rPr>
              <a:t>Năng lượng không tái tạo là gì? Kể tên các nguồn </a:t>
            </a:r>
            <a:r>
              <a:rPr lang="en-US" sz="2200">
                <a:latin typeface="Arial" panose="020B0604020202020204" pitchFamily="34" charset="0"/>
                <a:ea typeface="Calibri" panose="020F0502020204030204" pitchFamily="34" charset="0"/>
                <a:cs typeface="Arial" panose="020B0604020202020204" pitchFamily="34" charset="0"/>
              </a:rPr>
              <a:t>năng </a:t>
            </a:r>
            <a:r>
              <a:rPr lang="en-US" sz="2200" smtClean="0">
                <a:latin typeface="Arial" panose="020B0604020202020204" pitchFamily="34" charset="0"/>
                <a:ea typeface="Calibri" panose="020F0502020204030204" pitchFamily="34" charset="0"/>
                <a:cs typeface="Arial" panose="020B0604020202020204" pitchFamily="34" charset="0"/>
              </a:rPr>
              <a:t>lượng không </a:t>
            </a:r>
            <a:r>
              <a:rPr lang="en-US" sz="2200">
                <a:latin typeface="Arial" panose="020B0604020202020204" pitchFamily="34" charset="0"/>
                <a:ea typeface="Calibri" panose="020F0502020204030204" pitchFamily="34" charset="0"/>
                <a:cs typeface="Arial" panose="020B0604020202020204" pitchFamily="34" charset="0"/>
              </a:rPr>
              <a:t>tái tạo.</a:t>
            </a:r>
          </a:p>
          <a:p>
            <a:pPr algn="just">
              <a:lnSpc>
                <a:spcPct val="135000"/>
              </a:lnSpc>
              <a:spcBef>
                <a:spcPts val="600"/>
              </a:spcBef>
              <a:spcAft>
                <a:spcPts val="600"/>
              </a:spcAft>
            </a:pPr>
            <a:r>
              <a:rPr lang="en-US" sz="2200">
                <a:latin typeface="Arial" panose="020B0604020202020204" pitchFamily="34" charset="0"/>
                <a:ea typeface="Calibri" panose="020F0502020204030204" pitchFamily="34" charset="0"/>
                <a:cs typeface="Arial" panose="020B0604020202020204" pitchFamily="34" charset="0"/>
              </a:rPr>
              <a:t>b) Vì sao khi sử dụng nguồn năng lượng không tái tạo gây ra vấn đề nghiêm trọng về môi trường, về con người?</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pic>
        <p:nvPicPr>
          <p:cNvPr id="4098" name="Picture 2" descr="https://petrotimes.vn/stores/news_dataimages/lethutrang/102017/03/15/in_article/4055_8454380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599" y="1899791"/>
            <a:ext cx="3048669" cy="2152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6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5"/>
          <p:cNvSpPr txBox="1">
            <a:spLocks noGrp="1"/>
          </p:cNvSpPr>
          <p:nvPr>
            <p:ph type="body" idx="1"/>
          </p:nvPr>
        </p:nvSpPr>
        <p:spPr>
          <a:xfrm>
            <a:off x="212444" y="1876456"/>
            <a:ext cx="6400800" cy="1937899"/>
          </a:xfrm>
          <a:prstGeom prst="rect">
            <a:avLst/>
          </a:prstGeom>
        </p:spPr>
        <p:txBody>
          <a:bodyPr spcFirstLastPara="1" wrap="square" lIns="91425" tIns="91425" rIns="91425" bIns="91425" anchor="t" anchorCtr="0">
            <a:noAutofit/>
          </a:bodyPr>
          <a:lstStyle/>
          <a:p>
            <a:pPr indent="-457200">
              <a:lnSpc>
                <a:spcPct val="135000"/>
              </a:lnSpc>
              <a:spcAft>
                <a:spcPts val="600"/>
              </a:spcAft>
              <a:buFont typeface="Wingdings" panose="05000000000000000000" pitchFamily="2" charset="2"/>
              <a:buChar char="Ø"/>
            </a:pPr>
            <a:r>
              <a:rPr lang="en-US" sz="2200" i="0" smtClean="0">
                <a:solidFill>
                  <a:schemeClr val="bg1"/>
                </a:solidFill>
                <a:latin typeface="Arial" panose="020B0604020202020204" pitchFamily="34" charset="0"/>
                <a:cs typeface="Arial" panose="020B0604020202020204" pitchFamily="34" charset="0"/>
              </a:rPr>
              <a:t>Sử </a:t>
            </a:r>
            <a:r>
              <a:rPr lang="en-US" sz="2200" i="0">
                <a:solidFill>
                  <a:schemeClr val="bg1"/>
                </a:solidFill>
                <a:latin typeface="Arial" panose="020B0604020202020204" pitchFamily="34" charset="0"/>
                <a:cs typeface="Arial" panose="020B0604020202020204" pitchFamily="34" charset="0"/>
              </a:rPr>
              <a:t>dụng điện, nước hợp lí.</a:t>
            </a:r>
          </a:p>
          <a:p>
            <a:pPr indent="-457200">
              <a:lnSpc>
                <a:spcPct val="135000"/>
              </a:lnSpc>
              <a:spcAft>
                <a:spcPts val="600"/>
              </a:spcAft>
              <a:buFont typeface="Wingdings" panose="05000000000000000000" pitchFamily="2" charset="2"/>
              <a:buChar char="Ø"/>
            </a:pPr>
            <a:r>
              <a:rPr lang="en-US" sz="2200" i="0">
                <a:solidFill>
                  <a:schemeClr val="bg1"/>
                </a:solidFill>
                <a:latin typeface="Arial" panose="020B0604020202020204" pitchFamily="34" charset="0"/>
                <a:cs typeface="Arial" panose="020B0604020202020204" pitchFamily="34" charset="0"/>
              </a:rPr>
              <a:t>Tiết kiệm nhiên liệu.</a:t>
            </a:r>
          </a:p>
          <a:p>
            <a:pPr indent="-457200">
              <a:lnSpc>
                <a:spcPct val="135000"/>
              </a:lnSpc>
              <a:spcAft>
                <a:spcPts val="600"/>
              </a:spcAft>
              <a:buFont typeface="Wingdings" panose="05000000000000000000" pitchFamily="2" charset="2"/>
              <a:buChar char="Ø"/>
            </a:pPr>
            <a:r>
              <a:rPr lang="en-US" sz="2200" i="0">
                <a:solidFill>
                  <a:schemeClr val="bg1"/>
                </a:solidFill>
                <a:latin typeface="Arial" panose="020B0604020202020204" pitchFamily="34" charset="0"/>
                <a:cs typeface="Arial" panose="020B0604020202020204" pitchFamily="34" charset="0"/>
              </a:rPr>
              <a:t>Ưu tiên dùng các nguồn năng lượng tái tạo.</a:t>
            </a:r>
            <a:endParaRPr lang="en-US" sz="2200" i="0" dirty="0">
              <a:solidFill>
                <a:schemeClr val="bg1"/>
              </a:solidFill>
              <a:latin typeface="Arial" panose="020B0604020202020204" pitchFamily="34" charset="0"/>
              <a:cs typeface="Arial" panose="020B0604020202020204" pitchFamily="34" charset="0"/>
            </a:endParaRPr>
          </a:p>
        </p:txBody>
      </p:sp>
      <p:sp>
        <p:nvSpPr>
          <p:cNvPr id="230" name="Google Shape;230;p15"/>
          <p:cNvSpPr txBox="1">
            <a:spLocks noGrp="1"/>
          </p:cNvSpPr>
          <p:nvPr>
            <p:ph type="sldNum" idx="4294967295"/>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231" name="Google Shape;231;p1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2" name="Rectangle 1"/>
          <p:cNvSpPr/>
          <p:nvPr/>
        </p:nvSpPr>
        <p:spPr>
          <a:xfrm>
            <a:off x="901837" y="1191439"/>
            <a:ext cx="5992346" cy="536301"/>
          </a:xfrm>
          <a:prstGeom prst="rect">
            <a:avLst/>
          </a:prstGeom>
        </p:spPr>
        <p:txBody>
          <a:bodyPr wrap="none">
            <a:spAutoFit/>
          </a:bodyPr>
          <a:lstStyle/>
          <a:p>
            <a:pPr marL="38100" indent="0">
              <a:lnSpc>
                <a:spcPct val="135000"/>
              </a:lnSpc>
              <a:spcAft>
                <a:spcPts val="600"/>
              </a:spcAft>
              <a:buNone/>
            </a:pPr>
            <a:r>
              <a:rPr lang="en-US" sz="2400" b="1">
                <a:solidFill>
                  <a:srgbClr val="FFC000"/>
                </a:solidFill>
                <a:latin typeface="Arial" panose="020B0604020202020204" pitchFamily="34" charset="0"/>
                <a:cs typeface="Arial" panose="020B0604020202020204" pitchFamily="34" charset="0"/>
              </a:rPr>
              <a:t>Một số biện pháp tiết kiệm năng lượng:</a:t>
            </a:r>
            <a:endParaRPr lang="en-US" sz="2400" b="1">
              <a:solidFill>
                <a:srgbClr val="FFC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9">
                                            <p:txEl>
                                              <p:pRg st="0" end="0"/>
                                            </p:txEl>
                                          </p:spTgt>
                                        </p:tgtEl>
                                        <p:attrNameLst>
                                          <p:attrName>style.visibility</p:attrName>
                                        </p:attrNameLst>
                                      </p:cBhvr>
                                      <p:to>
                                        <p:strVal val="visible"/>
                                      </p:to>
                                    </p:set>
                                    <p:animEffect transition="in" filter="circle(in)">
                                      <p:cBhvr>
                                        <p:cTn id="7" dur="2000"/>
                                        <p:tgtEl>
                                          <p:spTgt spid="2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9">
                                            <p:txEl>
                                              <p:pRg st="1" end="1"/>
                                            </p:txEl>
                                          </p:spTgt>
                                        </p:tgtEl>
                                        <p:attrNameLst>
                                          <p:attrName>style.visibility</p:attrName>
                                        </p:attrNameLst>
                                      </p:cBhvr>
                                      <p:to>
                                        <p:strVal val="visible"/>
                                      </p:to>
                                    </p:set>
                                    <p:animEffect transition="in" filter="circle(in)">
                                      <p:cBhvr>
                                        <p:cTn id="12" dur="2000"/>
                                        <p:tgtEl>
                                          <p:spTgt spid="2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29">
                                            <p:txEl>
                                              <p:pRg st="2" end="2"/>
                                            </p:txEl>
                                          </p:spTgt>
                                        </p:tgtEl>
                                        <p:attrNameLst>
                                          <p:attrName>style.visibility</p:attrName>
                                        </p:attrNameLst>
                                      </p:cBhvr>
                                      <p:to>
                                        <p:strVal val="visible"/>
                                      </p:to>
                                    </p:set>
                                    <p:animEffect transition="in" filter="circle(in)">
                                      <p:cBhvr>
                                        <p:cTn id="17" dur="2000"/>
                                        <p:tgtEl>
                                          <p:spTgt spid="2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alerio template">
  <a:themeElements>
    <a:clrScheme name="Custom 347">
      <a:dk1>
        <a:srgbClr val="263248"/>
      </a:dk1>
      <a:lt1>
        <a:srgbClr val="FFFFFF"/>
      </a:lt1>
      <a:dk2>
        <a:srgbClr val="434343"/>
      </a:dk2>
      <a:lt2>
        <a:srgbClr val="E0E4E9"/>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TotalTime>
  <Words>998</Words>
  <Application>Microsoft Office PowerPoint</Application>
  <PresentationFormat>On-screen Show (16:9)</PresentationFormat>
  <Paragraphs>132</Paragraphs>
  <Slides>17</Slides>
  <Notes>13</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Roboto Condensed</vt:lpstr>
      <vt:lpstr>Arial</vt:lpstr>
      <vt:lpstr>Times New Roman</vt:lpstr>
      <vt:lpstr>Roboto Condensed Light</vt:lpstr>
      <vt:lpstr>Arvo</vt:lpstr>
      <vt:lpstr>Calibri</vt:lpstr>
      <vt:lpstr>Wingdings</vt:lpstr>
      <vt:lpstr>Salerio template</vt:lpstr>
      <vt:lpstr>BÀI 51 TIẾT KIỆM NĂNG LƯỢNG</vt:lpstr>
      <vt:lpstr>PowerPoint Presentation</vt:lpstr>
      <vt:lpstr>I. TẠI SAO CẦN TIẾT KIỆM NĂNG LƯỢNG</vt:lpstr>
      <vt:lpstr>PowerPoint Presentation</vt:lpstr>
      <vt:lpstr>II. MỘT SỐ BIỆN PHÁP TIẾT KIỆM NĂNG LƯỢNG TRONG HOẠT ĐỘNG HÀNG NGÀY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51 TIẾT KIỆM NĂNG LƯỢNG</dc:title>
  <dc:creator>VnTeach.Com</dc:creator>
  <cp:keywords>VnTeach.Com</cp:keywords>
  <cp:lastModifiedBy>Admin</cp:lastModifiedBy>
  <cp:revision>16</cp:revision>
  <dcterms:modified xsi:type="dcterms:W3CDTF">2021-07-29T06:48:25Z</dcterms:modified>
</cp:coreProperties>
</file>