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61" r:id="rId5"/>
    <p:sldId id="295" r:id="rId6"/>
    <p:sldId id="262" r:id="rId7"/>
    <p:sldId id="296" r:id="rId8"/>
    <p:sldId id="297" r:id="rId9"/>
    <p:sldId id="263" r:id="rId10"/>
    <p:sldId id="298" r:id="rId11"/>
    <p:sldId id="299" r:id="rId12"/>
    <p:sldId id="300" r:id="rId13"/>
    <p:sldId id="260" r:id="rId14"/>
    <p:sldId id="301" r:id="rId15"/>
    <p:sldId id="302" r:id="rId16"/>
    <p:sldId id="303" r:id="rId17"/>
    <p:sldId id="264" r:id="rId18"/>
    <p:sldId id="259" r:id="rId19"/>
    <p:sldId id="277" r:id="rId20"/>
    <p:sldId id="278" r:id="rId21"/>
  </p:sldIdLst>
  <p:sldSz cx="9144000" cy="5143500" type="screen16x9"/>
  <p:notesSz cx="6858000" cy="9144000"/>
  <p:embeddedFontLst>
    <p:embeddedFont>
      <p:font typeface="Oswald" panose="02000503000000000000" pitchFamily="2" charset="0"/>
      <p:regular r:id="rId23"/>
      <p:bold r:id="rId24"/>
    </p:embeddedFont>
    <p:embeddedFont>
      <p:font typeface="Calibri" panose="020F0502020204030204" pitchFamily="34"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77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1519975" y="2161800"/>
            <a:ext cx="61041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119" name="Google Shape;119;p4"/>
          <p:cNvSpPr txBox="1"/>
          <p:nvPr/>
        </p:nvSpPr>
        <p:spPr>
          <a:xfrm>
            <a:off x="3593400" y="552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1"/>
                </a:solidFill>
              </a:rPr>
              <a:t>“</a:t>
            </a:r>
            <a:endParaRPr sz="9600">
              <a:solidFill>
                <a:schemeClr val="accent1"/>
              </a:solidFill>
            </a:endParaRPr>
          </a:p>
        </p:txBody>
      </p:sp>
      <p:sp>
        <p:nvSpPr>
          <p:cNvPr id="120" name="Google Shape;120;p4"/>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21" name="Google Shape;121;p4"/>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2" name="Google Shape;122;p4"/>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a:off x="-9525" y="4462475"/>
            <a:ext cx="9167825" cy="595300"/>
            <a:chOff x="-9525" y="4462475"/>
            <a:chExt cx="9167825" cy="595300"/>
          </a:xfrm>
        </p:grpSpPr>
        <p:sp>
          <p:nvSpPr>
            <p:cNvPr id="126" name="Google Shape;126;p4"/>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27" name="Google Shape;127;p4"/>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28" name="Google Shape;128;p4"/>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29" name="Google Shape;129;p4"/>
          <p:cNvGrpSpPr/>
          <p:nvPr/>
        </p:nvGrpSpPr>
        <p:grpSpPr>
          <a:xfrm>
            <a:off x="-42837" y="4443488"/>
            <a:ext cx="9229575" cy="642787"/>
            <a:chOff x="-42837" y="4443488"/>
            <a:chExt cx="9229575" cy="642787"/>
          </a:xfrm>
        </p:grpSpPr>
        <p:sp>
          <p:nvSpPr>
            <p:cNvPr id="130" name="Google Shape;130;p4"/>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4"/>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05" name="Google Shape;205;p6"/>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6" name="Google Shape;206;p6"/>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6"/>
          <p:cNvGrpSpPr/>
          <p:nvPr/>
        </p:nvGrpSpPr>
        <p:grpSpPr>
          <a:xfrm>
            <a:off x="-9525" y="4462475"/>
            <a:ext cx="9167825" cy="595300"/>
            <a:chOff x="-9525" y="4462475"/>
            <a:chExt cx="9167825" cy="595300"/>
          </a:xfrm>
        </p:grpSpPr>
        <p:sp>
          <p:nvSpPr>
            <p:cNvPr id="210" name="Google Shape;210;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211" name="Google Shape;211;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212" name="Google Shape;212;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213" name="Google Shape;213;p6"/>
          <p:cNvGrpSpPr/>
          <p:nvPr/>
        </p:nvGrpSpPr>
        <p:grpSpPr>
          <a:xfrm>
            <a:off x="-42837" y="4443488"/>
            <a:ext cx="9229575" cy="642788"/>
            <a:chOff x="-42837" y="4443488"/>
            <a:chExt cx="9229575" cy="642788"/>
          </a:xfrm>
        </p:grpSpPr>
        <p:sp>
          <p:nvSpPr>
            <p:cNvPr id="214" name="Google Shape;214;p6"/>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6"/>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44" name="Google Shape;244;p6"/>
          <p:cNvSpPr txBox="1">
            <a:spLocks noGrp="1"/>
          </p:cNvSpPr>
          <p:nvPr>
            <p:ph type="body" idx="1"/>
          </p:nvPr>
        </p:nvSpPr>
        <p:spPr>
          <a:xfrm>
            <a:off x="1131500" y="1552950"/>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5" name="Google Shape;245;p6"/>
          <p:cNvSpPr txBox="1">
            <a:spLocks noGrp="1"/>
          </p:cNvSpPr>
          <p:nvPr>
            <p:ph type="body" idx="2"/>
          </p:nvPr>
        </p:nvSpPr>
        <p:spPr>
          <a:xfrm>
            <a:off x="4672563" y="1552950"/>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6" name="Google Shape;246;p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47"/>
        <p:cNvGrpSpPr/>
        <p:nvPr/>
      </p:nvGrpSpPr>
      <p:grpSpPr>
        <a:xfrm>
          <a:off x="0" y="0"/>
          <a:ext cx="0" cy="0"/>
          <a:chOff x="0" y="0"/>
          <a:chExt cx="0" cy="0"/>
        </a:xfrm>
      </p:grpSpPr>
      <p:sp>
        <p:nvSpPr>
          <p:cNvPr id="248" name="Google Shape;248;p7"/>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49" name="Google Shape;249;p7"/>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50" name="Google Shape;250;p7"/>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7"/>
          <p:cNvGrpSpPr/>
          <p:nvPr/>
        </p:nvGrpSpPr>
        <p:grpSpPr>
          <a:xfrm>
            <a:off x="-9525" y="4462475"/>
            <a:ext cx="9167825" cy="595300"/>
            <a:chOff x="-9525" y="4462475"/>
            <a:chExt cx="9167825" cy="595300"/>
          </a:xfrm>
        </p:grpSpPr>
        <p:sp>
          <p:nvSpPr>
            <p:cNvPr id="254" name="Google Shape;254;p7"/>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255" name="Google Shape;255;p7"/>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256" name="Google Shape;256;p7"/>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257" name="Google Shape;257;p7"/>
          <p:cNvGrpSpPr/>
          <p:nvPr/>
        </p:nvGrpSpPr>
        <p:grpSpPr>
          <a:xfrm>
            <a:off x="-42837" y="4443488"/>
            <a:ext cx="9229575" cy="642788"/>
            <a:chOff x="-42837" y="4443488"/>
            <a:chExt cx="9229575" cy="642788"/>
          </a:xfrm>
        </p:grpSpPr>
        <p:sp>
          <p:nvSpPr>
            <p:cNvPr id="258" name="Google Shape;258;p7"/>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7"/>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288" name="Google Shape;288;p7"/>
          <p:cNvSpPr txBox="1">
            <a:spLocks noGrp="1"/>
          </p:cNvSpPr>
          <p:nvPr>
            <p:ph type="body" idx="1"/>
          </p:nvPr>
        </p:nvSpPr>
        <p:spPr>
          <a:xfrm>
            <a:off x="705900" y="1626600"/>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9" name="Google Shape;289;p7"/>
          <p:cNvSpPr txBox="1">
            <a:spLocks noGrp="1"/>
          </p:cNvSpPr>
          <p:nvPr>
            <p:ph type="body" idx="2"/>
          </p:nvPr>
        </p:nvSpPr>
        <p:spPr>
          <a:xfrm>
            <a:off x="3304125" y="1626600"/>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90" name="Google Shape;290;p7"/>
          <p:cNvSpPr txBox="1">
            <a:spLocks noGrp="1"/>
          </p:cNvSpPr>
          <p:nvPr>
            <p:ph type="body" idx="3"/>
          </p:nvPr>
        </p:nvSpPr>
        <p:spPr>
          <a:xfrm>
            <a:off x="5902350" y="1626600"/>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91" name="Google Shape;291;p7"/>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l graph">
  <p:cSld name="BLANK_2">
    <p:spTree>
      <p:nvGrpSpPr>
        <p:cNvPr id="1" name="Shape 417"/>
        <p:cNvGrpSpPr/>
        <p:nvPr/>
      </p:nvGrpSpPr>
      <p:grpSpPr>
        <a:xfrm>
          <a:off x="0" y="0"/>
          <a:ext cx="0" cy="0"/>
          <a:chOff x="0" y="0"/>
          <a:chExt cx="0" cy="0"/>
        </a:xfrm>
      </p:grpSpPr>
      <p:sp>
        <p:nvSpPr>
          <p:cNvPr id="418" name="Google Shape;418;p11"/>
          <p:cNvSpPr/>
          <p:nvPr/>
        </p:nvSpPr>
        <p:spPr>
          <a:xfrm>
            <a:off x="-20075" y="636775"/>
            <a:ext cx="9203950" cy="4550900"/>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33475" y="768100"/>
            <a:ext cx="9210650" cy="4406200"/>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8100000">
            <a:off x="6038981" y="72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8100000">
            <a:off x="7181981" y="76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2990700" y="77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085700" y="106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895700" y="70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8100000">
            <a:off x="8699949" y="51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0.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0.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Title 1"/>
          <p:cNvSpPr>
            <a:spLocks noGrp="1"/>
          </p:cNvSpPr>
          <p:nvPr>
            <p:ph type="ctrTitle"/>
          </p:nvPr>
        </p:nvSpPr>
        <p:spPr>
          <a:xfrm>
            <a:off x="1192834" y="3019927"/>
            <a:ext cx="7174331" cy="1624262"/>
          </a:xfrm>
        </p:spPr>
        <p:txBody>
          <a:bodyPr/>
          <a:lstStyle/>
          <a:p>
            <a:pPr algn="ctr">
              <a:lnSpc>
                <a:spcPct val="135000"/>
              </a:lnSpc>
              <a:spcBef>
                <a:spcPts val="600"/>
              </a:spcBef>
              <a:spcAft>
                <a:spcPts val="600"/>
              </a:spcAft>
            </a:pPr>
            <a:r>
              <a:rPr lang="en-GB" smtClean="0">
                <a:latin typeface="Arial" panose="020B0604020202020204" pitchFamily="34" charset="0"/>
                <a:cs typeface="Arial" panose="020B0604020202020204" pitchFamily="34" charset="0"/>
              </a:rPr>
              <a:t>SỰ CHUYỂN HÓA NĂNG LƯỢNG</a:t>
            </a:r>
            <a:endParaRPr lang="en-US">
              <a:latin typeface="Arial" panose="020B0604020202020204" pitchFamily="34" charset="0"/>
              <a:cs typeface="Arial" panose="020B0604020202020204" pitchFamily="34" charset="0"/>
            </a:endParaRPr>
          </a:p>
        </p:txBody>
      </p:sp>
      <p:sp>
        <p:nvSpPr>
          <p:cNvPr id="3" name="Rectangle 2"/>
          <p:cNvSpPr/>
          <p:nvPr/>
        </p:nvSpPr>
        <p:spPr>
          <a:xfrm>
            <a:off x="3643311" y="853756"/>
            <a:ext cx="2273379" cy="830997"/>
          </a:xfrm>
          <a:prstGeom prst="rect">
            <a:avLst/>
          </a:prstGeom>
        </p:spPr>
        <p:txBody>
          <a:bodyPr wrap="none">
            <a:spAutoFit/>
          </a:bodyPr>
          <a:lstStyle/>
          <a:p>
            <a:r>
              <a:rPr lang="en-GB" sz="4800" b="1" i="1">
                <a:solidFill>
                  <a:srgbClr val="FF0000"/>
                </a:solidFill>
                <a:latin typeface="Arial" panose="020B0604020202020204" pitchFamily="34" charset="0"/>
                <a:cs typeface="Arial" panose="020B0604020202020204" pitchFamily="34" charset="0"/>
              </a:rPr>
              <a:t>BÀI </a:t>
            </a:r>
            <a:r>
              <a:rPr lang="en-GB" sz="4800" b="1" i="1" smtClean="0">
                <a:solidFill>
                  <a:srgbClr val="FF0000"/>
                </a:solidFill>
                <a:latin typeface="Arial" panose="020B0604020202020204" pitchFamily="34" charset="0"/>
                <a:cs typeface="Arial" panose="020B0604020202020204" pitchFamily="34" charset="0"/>
              </a:rPr>
              <a:t>48 </a:t>
            </a:r>
            <a:endParaRPr lang="en-US" sz="4800" b="1" i="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8" name="Rectangle 7"/>
          <p:cNvSpPr/>
          <p:nvPr/>
        </p:nvSpPr>
        <p:spPr>
          <a:xfrm>
            <a:off x="3788648" y="1622038"/>
            <a:ext cx="5124323" cy="1771254"/>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a:t>
            </a:r>
            <a:r>
              <a:rPr lang="en-US" sz="2200" b="1" smtClean="0">
                <a:solidFill>
                  <a:schemeClr val="accent5">
                    <a:lumMod val="75000"/>
                  </a:schemeClr>
                </a:solidFill>
              </a:rPr>
              <a:t>: </a:t>
            </a:r>
            <a:r>
              <a:rPr lang="en-US" sz="2200" smtClean="0">
                <a:solidFill>
                  <a:schemeClr val="tx1">
                    <a:lumMod val="50000"/>
                  </a:schemeClr>
                </a:solidFill>
              </a:rPr>
              <a:t>Trả lời câu hỏi </a:t>
            </a:r>
          </a:p>
          <a:p>
            <a:pPr marL="342900" indent="-342900" algn="just">
              <a:lnSpc>
                <a:spcPct val="135000"/>
              </a:lnSpc>
              <a:spcBef>
                <a:spcPts val="600"/>
              </a:spcBef>
              <a:spcAft>
                <a:spcPts val="600"/>
              </a:spcAft>
              <a:buFont typeface="Wingdings" panose="05000000000000000000" pitchFamily="2" charset="2"/>
              <a:buChar char="v"/>
            </a:pPr>
            <a:r>
              <a:rPr lang="en-GB" sz="2200" smtClean="0">
                <a:solidFill>
                  <a:schemeClr val="tx1">
                    <a:lumMod val="50000"/>
                  </a:schemeClr>
                </a:solidFill>
              </a:rPr>
              <a:t>Tại sao ống chỉ lăn được?</a:t>
            </a:r>
          </a:p>
          <a:p>
            <a:pPr marL="342900" indent="-342900" algn="just">
              <a:lnSpc>
                <a:spcPct val="135000"/>
              </a:lnSpc>
              <a:spcBef>
                <a:spcPts val="600"/>
              </a:spcBef>
              <a:spcAft>
                <a:spcPts val="600"/>
              </a:spcAft>
              <a:buFont typeface="Wingdings" panose="05000000000000000000" pitchFamily="2" charset="2"/>
              <a:buChar char="v"/>
            </a:pPr>
            <a:r>
              <a:rPr lang="en-GB" sz="2200" smtClean="0">
                <a:solidFill>
                  <a:schemeClr val="tx1">
                    <a:lumMod val="50000"/>
                  </a:schemeClr>
                </a:solidFill>
              </a:rPr>
              <a:t>Làm thế nào để ống chỉ lăn xa hơn?</a:t>
            </a:r>
          </a:p>
        </p:txBody>
      </p:sp>
      <p:pic>
        <p:nvPicPr>
          <p:cNvPr id="10" name="Graphic 13">
            <a:extLst>
              <a:ext uri="{FF2B5EF4-FFF2-40B4-BE49-F238E27FC236}">
                <a16:creationId xmlns:a16="http://schemas.microsoft.com/office/drawing/2014/main" id="{F04B2743-4F8D-42C9-9828-F01FE22CA76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42326" y="1241922"/>
            <a:ext cx="1676978" cy="1676978"/>
          </a:xfrm>
          <a:prstGeom prst="rect">
            <a:avLst/>
          </a:prstGeom>
        </p:spPr>
      </p:pic>
      <p:sp>
        <p:nvSpPr>
          <p:cNvPr id="11" name="Rectangle 10"/>
          <p:cNvSpPr/>
          <p:nvPr/>
        </p:nvSpPr>
        <p:spPr>
          <a:xfrm>
            <a:off x="312644" y="516662"/>
            <a:ext cx="2736341" cy="430887"/>
          </a:xfrm>
          <a:prstGeom prst="rect">
            <a:avLst/>
          </a:prstGeom>
          <a:noFill/>
        </p:spPr>
        <p:txBody>
          <a:bodyPr wrap="square">
            <a:spAutoFit/>
          </a:bodyPr>
          <a:lstStyle/>
          <a:p>
            <a:pPr algn="just"/>
            <a:r>
              <a:rPr lang="en-US" sz="2200" b="1">
                <a:solidFill>
                  <a:schemeClr val="accent5">
                    <a:lumMod val="75000"/>
                  </a:schemeClr>
                </a:solidFill>
              </a:rPr>
              <a:t>Hoạt động cặp đôi</a:t>
            </a:r>
          </a:p>
        </p:txBody>
      </p:sp>
      <p:pic>
        <p:nvPicPr>
          <p:cNvPr id="12" name="Countdown 2 minutes-Nho">
            <a:hlinkClick r:id="" action="ppaction://media"/>
            <a:extLst>
              <a:ext uri="{FF2B5EF4-FFF2-40B4-BE49-F238E27FC236}">
                <a16:creationId xmlns:a16="http://schemas.microsoft.com/office/drawing/2014/main" id="{5E67E12D-8903-45FC-B50D-8C7E785A9E6C}"/>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842085" y="3213273"/>
            <a:ext cx="1847472" cy="1038454"/>
          </a:xfrm>
          <a:prstGeom prst="rect">
            <a:avLst/>
          </a:prstGeom>
          <a:solidFill>
            <a:srgbClr val="4472C4"/>
          </a:solidFill>
        </p:spPr>
      </p:pic>
    </p:spTree>
    <p:extLst>
      <p:ext uri="{BB962C8B-B14F-4D97-AF65-F5344CB8AC3E}">
        <p14:creationId xmlns:p14="http://schemas.microsoft.com/office/powerpoint/2010/main" val="14257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12"/>
                </p:tgtEl>
              </p:cMediaNode>
            </p:video>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302" y="121003"/>
            <a:ext cx="6840521" cy="566153"/>
          </a:xfrm>
        </p:spPr>
        <p:txBody>
          <a:bodyPr/>
          <a:lstStyle/>
          <a:p>
            <a:r>
              <a:rPr lang="en-GB" sz="2400" smtClean="0">
                <a:latin typeface="Arial" panose="020B0604020202020204" pitchFamily="34" charset="0"/>
                <a:cs typeface="Arial" panose="020B0604020202020204" pitchFamily="34" charset="0"/>
              </a:rPr>
              <a:t>II. ĐỊNH LUẬN BẢO TOÀN NĂNG LƯỢNG</a:t>
            </a:r>
            <a:endParaRPr lang="en-US" sz="240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9" name="Group 8"/>
          <p:cNvGrpSpPr/>
          <p:nvPr/>
        </p:nvGrpSpPr>
        <p:grpSpPr>
          <a:xfrm>
            <a:off x="539714" y="1101619"/>
            <a:ext cx="7781712" cy="2968467"/>
            <a:chOff x="539714" y="1101619"/>
            <a:chExt cx="7781712" cy="2968467"/>
          </a:xfrm>
        </p:grpSpPr>
        <p:sp>
          <p:nvSpPr>
            <p:cNvPr id="6" name="Google Shape;524;p20"/>
            <p:cNvSpPr txBox="1">
              <a:spLocks/>
            </p:cNvSpPr>
            <p:nvPr/>
          </p:nvSpPr>
          <p:spPr>
            <a:xfrm>
              <a:off x="539714" y="2008289"/>
              <a:ext cx="4260887" cy="115512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400" smtClean="0">
                  <a:solidFill>
                    <a:schemeClr val="tx1"/>
                  </a:solidFill>
                  <a:latin typeface="+mn-lt"/>
                </a:rPr>
                <a:t>* Thí nghiệm về sự bảo toàn năng lượng</a:t>
              </a:r>
              <a:endParaRPr lang="en-US" sz="2400">
                <a:solidFill>
                  <a:schemeClr val="tx1"/>
                </a:solidFill>
                <a:latin typeface="+mn-lt"/>
              </a:endParaRPr>
            </a:p>
          </p:txBody>
        </p:sp>
        <p:pic>
          <p:nvPicPr>
            <p:cNvPr id="8" name="Picture 7"/>
            <p:cNvPicPr>
              <a:picLocks noChangeAspect="1"/>
            </p:cNvPicPr>
            <p:nvPr/>
          </p:nvPicPr>
          <p:blipFill>
            <a:blip r:embed="rId2"/>
            <a:stretch>
              <a:fillRect/>
            </a:stretch>
          </p:blipFill>
          <p:spPr>
            <a:xfrm>
              <a:off x="5727034" y="1101619"/>
              <a:ext cx="2594392" cy="2968467"/>
            </a:xfrm>
            <a:prstGeom prst="rect">
              <a:avLst/>
            </a:prstGeom>
          </p:spPr>
        </p:pic>
      </p:grpSp>
    </p:spTree>
    <p:extLst>
      <p:ext uri="{BB962C8B-B14F-4D97-AF65-F5344CB8AC3E}">
        <p14:creationId xmlns:p14="http://schemas.microsoft.com/office/powerpoint/2010/main" val="2227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6" name="Graphic 5">
            <a:extLst>
              <a:ext uri="{FF2B5EF4-FFF2-40B4-BE49-F238E27FC236}">
                <a16:creationId xmlns:a16="http://schemas.microsoft.com/office/drawing/2014/main" id="{0C278755-B198-4F11-A226-314BB0C52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9934" y="1029322"/>
            <a:ext cx="1701764" cy="1701764"/>
          </a:xfrm>
          <a:prstGeom prst="rect">
            <a:avLst/>
          </a:prstGeom>
        </p:spPr>
      </p:pic>
      <p:sp>
        <p:nvSpPr>
          <p:cNvPr id="7" name="Rectangle 6"/>
          <p:cNvSpPr/>
          <p:nvPr/>
        </p:nvSpPr>
        <p:spPr>
          <a:xfrm>
            <a:off x="385010" y="291064"/>
            <a:ext cx="2682368" cy="549381"/>
          </a:xfrm>
          <a:prstGeom prst="rect">
            <a:avLst/>
          </a:prstGeom>
        </p:spPr>
        <p:txBody>
          <a:bodyPr wrap="square">
            <a:spAutoFit/>
          </a:bodyPr>
          <a:lstStyle/>
          <a:p>
            <a:pPr algn="ctr">
              <a:lnSpc>
                <a:spcPct val="135000"/>
              </a:lnSpc>
            </a:pPr>
            <a:r>
              <a:rPr lang="en-US" sz="2200" b="1" smtClean="0">
                <a:solidFill>
                  <a:schemeClr val="accent5">
                    <a:lumMod val="75000"/>
                  </a:schemeClr>
                </a:solidFill>
              </a:rPr>
              <a:t>Làm việc nhóm</a:t>
            </a:r>
            <a:endParaRPr lang="en-US" sz="2200" b="1">
              <a:solidFill>
                <a:schemeClr val="accent5">
                  <a:lumMod val="75000"/>
                </a:schemeClr>
              </a:solidFill>
            </a:endParaRPr>
          </a:p>
        </p:txBody>
      </p:sp>
      <p:sp>
        <p:nvSpPr>
          <p:cNvPr id="8" name="Rectangle 7"/>
          <p:cNvSpPr/>
          <p:nvPr/>
        </p:nvSpPr>
        <p:spPr>
          <a:xfrm>
            <a:off x="3788648" y="1622038"/>
            <a:ext cx="5124323" cy="1771254"/>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a:t>
            </a:r>
            <a:r>
              <a:rPr lang="en-US" sz="2200" b="1" smtClean="0">
                <a:solidFill>
                  <a:schemeClr val="accent5">
                    <a:lumMod val="75000"/>
                  </a:schemeClr>
                </a:solidFill>
              </a:rPr>
              <a:t>:</a:t>
            </a:r>
            <a:endParaRPr lang="en-US" sz="2200" smtClean="0">
              <a:solidFill>
                <a:schemeClr val="tx1">
                  <a:lumMod val="50000"/>
                </a:schemeClr>
              </a:solidFill>
            </a:endParaRPr>
          </a:p>
          <a:p>
            <a:pPr marL="342900" indent="-342900" algn="just">
              <a:lnSpc>
                <a:spcPct val="135000"/>
              </a:lnSpc>
              <a:spcBef>
                <a:spcPts val="600"/>
              </a:spcBef>
              <a:spcAft>
                <a:spcPts val="600"/>
              </a:spcAft>
              <a:buFont typeface="Wingdings" panose="05000000000000000000" pitchFamily="2" charset="2"/>
              <a:buChar char="v"/>
            </a:pPr>
            <a:r>
              <a:rPr lang="en-GB" sz="2200" smtClean="0">
                <a:solidFill>
                  <a:schemeClr val="tx1">
                    <a:lumMod val="50000"/>
                  </a:schemeClr>
                </a:solidFill>
              </a:rPr>
              <a:t>Thực hiện thí nghiệm</a:t>
            </a:r>
          </a:p>
          <a:p>
            <a:pPr marL="342900" indent="-342900" algn="just">
              <a:lnSpc>
                <a:spcPct val="135000"/>
              </a:lnSpc>
              <a:spcBef>
                <a:spcPts val="600"/>
              </a:spcBef>
              <a:spcAft>
                <a:spcPts val="600"/>
              </a:spcAft>
              <a:buFont typeface="Wingdings" panose="05000000000000000000" pitchFamily="2" charset="2"/>
              <a:buChar char="v"/>
            </a:pPr>
            <a:r>
              <a:rPr lang="en-GB" sz="2200" smtClean="0">
                <a:solidFill>
                  <a:schemeClr val="tx1">
                    <a:lumMod val="50000"/>
                  </a:schemeClr>
                </a:solidFill>
              </a:rPr>
              <a:t>Thí nghiệm chứng tỏ điều gì?</a:t>
            </a:r>
          </a:p>
        </p:txBody>
      </p:sp>
      <p:pic>
        <p:nvPicPr>
          <p:cNvPr id="9"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84555" y="3076760"/>
            <a:ext cx="1792521" cy="1036088"/>
          </a:xfrm>
          <a:prstGeom prst="rect">
            <a:avLst/>
          </a:prstGeom>
        </p:spPr>
      </p:pic>
    </p:spTree>
    <p:extLst>
      <p:ext uri="{BB962C8B-B14F-4D97-AF65-F5344CB8AC3E}">
        <p14:creationId xmlns:p14="http://schemas.microsoft.com/office/powerpoint/2010/main" val="5323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90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
                                        </p:tgtEl>
                                      </p:cBhvr>
                                    </p:cmd>
                                  </p:childTnLst>
                                </p:cTn>
                              </p:par>
                            </p:childTnLst>
                          </p:cTn>
                        </p:par>
                      </p:childTnLst>
                    </p:cTn>
                  </p:par>
                </p:childTnLst>
              </p:cTn>
              <p:nextCondLst>
                <p:cond evt="onClick" delay="0">
                  <p:tgtEl>
                    <p:spTgt spid="9"/>
                  </p:tgtEl>
                </p:cond>
              </p:nextCondLst>
            </p:seq>
            <p:video>
              <p:cMediaNode vol="80000">
                <p:cTn id="21" fill="hold" display="0">
                  <p:stCondLst>
                    <p:cond delay="indefinite"/>
                  </p:stCondLst>
                </p:cTn>
                <p:tgtEl>
                  <p:spTgt spid="9"/>
                </p:tgtEl>
              </p:cMediaNode>
            </p:video>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17"/>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4" name="Rectangle 3"/>
          <p:cNvSpPr/>
          <p:nvPr/>
        </p:nvSpPr>
        <p:spPr>
          <a:xfrm>
            <a:off x="1227220" y="1502312"/>
            <a:ext cx="7014411" cy="24365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1000"/>
              </a:spcAft>
            </a:pPr>
            <a:r>
              <a:rPr lang="vi-VN" sz="2400" b="1">
                <a:solidFill>
                  <a:schemeClr val="accent3"/>
                </a:solidFill>
                <a:latin typeface="Arial" panose="020B0604020202020204" pitchFamily="34" charset="0"/>
                <a:ea typeface="Calibri" panose="020F0502020204030204" pitchFamily="34" charset="0"/>
                <a:cs typeface="Arial" panose="020B0604020202020204" pitchFamily="34" charset="0"/>
              </a:rPr>
              <a:t>Định </a:t>
            </a:r>
            <a:r>
              <a:rPr lang="vi-VN" sz="2400" b="1" smtClean="0">
                <a:solidFill>
                  <a:schemeClr val="accent3"/>
                </a:solidFill>
                <a:latin typeface="Arial" panose="020B0604020202020204" pitchFamily="34" charset="0"/>
                <a:ea typeface="Calibri" panose="020F0502020204030204" pitchFamily="34" charset="0"/>
                <a:cs typeface="Arial" panose="020B0604020202020204" pitchFamily="34" charset="0"/>
              </a:rPr>
              <a:t>luật</a:t>
            </a:r>
            <a:r>
              <a:rPr lang="en-GB" sz="2400" b="1">
                <a:solidFill>
                  <a:schemeClr val="accent3"/>
                </a:solidFill>
                <a:latin typeface="Arial" panose="020B0604020202020204" pitchFamily="34" charset="0"/>
                <a:ea typeface="Calibri" panose="020F0502020204030204" pitchFamily="34" charset="0"/>
                <a:cs typeface="Arial" panose="020B0604020202020204" pitchFamily="34" charset="0"/>
              </a:rPr>
              <a:t> </a:t>
            </a:r>
            <a:r>
              <a:rPr lang="en-GB" sz="2400" b="1" smtClean="0">
                <a:solidFill>
                  <a:schemeClr val="accent3"/>
                </a:solidFill>
                <a:latin typeface="Arial" panose="020B0604020202020204" pitchFamily="34" charset="0"/>
                <a:ea typeface="Calibri" panose="020F0502020204030204" pitchFamily="34" charset="0"/>
                <a:cs typeface="Arial" panose="020B0604020202020204" pitchFamily="34" charset="0"/>
              </a:rPr>
              <a:t>bảo toàn năng lượng:</a:t>
            </a:r>
            <a:endParaRPr lang="en-US" sz="2400">
              <a:solidFill>
                <a:schemeClr val="accent3"/>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vi-VN" sz="2400">
                <a:latin typeface="Arial" panose="020B0604020202020204" pitchFamily="34" charset="0"/>
                <a:ea typeface="Calibri" panose="020F0502020204030204" pitchFamily="34" charset="0"/>
                <a:cs typeface="Arial" panose="020B0604020202020204" pitchFamily="34" charset="0"/>
              </a:rPr>
              <a:t>Năng lượng không tự sinh ra hoặc tự mất đi mà chỉ chuyển hóa từ dạng năng lượng này sang dạng khác hoặc truyền từ vật này sang </a:t>
            </a:r>
            <a:r>
              <a:rPr lang="vi-VN" sz="2400">
                <a:latin typeface="Arial" panose="020B0604020202020204" pitchFamily="34" charset="0"/>
                <a:ea typeface="Calibri" panose="020F0502020204030204" pitchFamily="34" charset="0"/>
                <a:cs typeface="Arial" panose="020B0604020202020204" pitchFamily="34" charset="0"/>
              </a:rPr>
              <a:t>vật </a:t>
            </a:r>
            <a:r>
              <a:rPr lang="vi-VN" sz="2400" smtClean="0">
                <a:latin typeface="Arial" panose="020B0604020202020204" pitchFamily="34" charset="0"/>
                <a:ea typeface="Calibri" panose="020F0502020204030204" pitchFamily="34" charset="0"/>
                <a:cs typeface="Arial" panose="020B0604020202020204" pitchFamily="34" charset="0"/>
              </a:rPr>
              <a:t>khác</a:t>
            </a:r>
            <a:r>
              <a:rPr lang="en-GB" sz="2400" smtClean="0">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Picture 5"/>
          <p:cNvPicPr>
            <a:picLocks noChangeAspect="1"/>
          </p:cNvPicPr>
          <p:nvPr/>
        </p:nvPicPr>
        <p:blipFill>
          <a:blip r:embed="rId2"/>
          <a:stretch>
            <a:fillRect/>
          </a:stretch>
        </p:blipFill>
        <p:spPr>
          <a:xfrm>
            <a:off x="2795175" y="1756610"/>
            <a:ext cx="3848511" cy="2552449"/>
          </a:xfrm>
          <a:prstGeom prst="rect">
            <a:avLst/>
          </a:prstGeom>
        </p:spPr>
      </p:pic>
      <p:sp>
        <p:nvSpPr>
          <p:cNvPr id="7" name="Google Shape;524;p20"/>
          <p:cNvSpPr txBox="1">
            <a:spLocks/>
          </p:cNvSpPr>
          <p:nvPr/>
        </p:nvSpPr>
        <p:spPr>
          <a:xfrm>
            <a:off x="673768" y="0"/>
            <a:ext cx="7591927" cy="16139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b="0" smtClean="0">
                <a:solidFill>
                  <a:schemeClr val="tx1"/>
                </a:solidFill>
                <a:latin typeface="Arial" panose="020B0604020202020204" pitchFamily="34" charset="0"/>
                <a:cs typeface="Arial" panose="020B0604020202020204" pitchFamily="34" charset="0"/>
              </a:rPr>
              <a:t>Một em bé đang chơi xích đu. Muốn cho xích đu bay lên độ cao ban đầu, thỉnh thoảng người bố phải đẩy vào xích đu. Tại sao cần làm như thế? </a:t>
            </a:r>
            <a:endParaRPr lang="en-US" sz="22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166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6" name="Google Shape;524;p20"/>
          <p:cNvSpPr txBox="1">
            <a:spLocks/>
          </p:cNvSpPr>
          <p:nvPr/>
        </p:nvSpPr>
        <p:spPr>
          <a:xfrm>
            <a:off x="1371599" y="1852860"/>
            <a:ext cx="2358190" cy="11125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400" smtClean="0">
                <a:solidFill>
                  <a:schemeClr val="tx1"/>
                </a:solidFill>
                <a:latin typeface="+mn-lt"/>
              </a:rPr>
              <a:t>* Thí nghiệm:</a:t>
            </a:r>
          </a:p>
          <a:p>
            <a:pPr>
              <a:lnSpc>
                <a:spcPct val="135000"/>
              </a:lnSpc>
            </a:pPr>
            <a:r>
              <a:rPr lang="en-US" sz="2400" smtClean="0">
                <a:solidFill>
                  <a:schemeClr val="tx1"/>
                </a:solidFill>
                <a:latin typeface="+mn-lt"/>
              </a:rPr>
              <a:t>Quả bóng nảy</a:t>
            </a:r>
            <a:endParaRPr lang="en-US" sz="2400">
              <a:solidFill>
                <a:schemeClr val="tx1"/>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486" y="803360"/>
            <a:ext cx="2516232" cy="3211507"/>
          </a:xfrm>
          <a:prstGeom prst="rect">
            <a:avLst/>
          </a:prstGeom>
        </p:spPr>
      </p:pic>
    </p:spTree>
    <p:extLst>
      <p:ext uri="{BB962C8B-B14F-4D97-AF65-F5344CB8AC3E}">
        <p14:creationId xmlns:p14="http://schemas.microsoft.com/office/powerpoint/2010/main" val="3695285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6" name="Graphic 5">
            <a:extLst>
              <a:ext uri="{FF2B5EF4-FFF2-40B4-BE49-F238E27FC236}">
                <a16:creationId xmlns:a16="http://schemas.microsoft.com/office/drawing/2014/main" id="{0C278755-B198-4F11-A226-314BB0C52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65235" y="1029322"/>
            <a:ext cx="1701764" cy="1701764"/>
          </a:xfrm>
          <a:prstGeom prst="rect">
            <a:avLst/>
          </a:prstGeom>
        </p:spPr>
      </p:pic>
      <p:sp>
        <p:nvSpPr>
          <p:cNvPr id="7" name="Rectangle 6"/>
          <p:cNvSpPr/>
          <p:nvPr/>
        </p:nvSpPr>
        <p:spPr>
          <a:xfrm>
            <a:off x="120311" y="291064"/>
            <a:ext cx="2682368" cy="549381"/>
          </a:xfrm>
          <a:prstGeom prst="rect">
            <a:avLst/>
          </a:prstGeom>
        </p:spPr>
        <p:txBody>
          <a:bodyPr wrap="square">
            <a:spAutoFit/>
          </a:bodyPr>
          <a:lstStyle/>
          <a:p>
            <a:pPr algn="ctr">
              <a:lnSpc>
                <a:spcPct val="135000"/>
              </a:lnSpc>
            </a:pPr>
            <a:r>
              <a:rPr lang="en-US" sz="2200" b="1" smtClean="0">
                <a:solidFill>
                  <a:schemeClr val="accent5">
                    <a:lumMod val="75000"/>
                  </a:schemeClr>
                </a:solidFill>
              </a:rPr>
              <a:t>Làm việc nhóm</a:t>
            </a:r>
            <a:endParaRPr lang="en-US" sz="2200" b="1">
              <a:solidFill>
                <a:schemeClr val="accent5">
                  <a:lumMod val="75000"/>
                </a:schemeClr>
              </a:solidFill>
            </a:endParaRPr>
          </a:p>
        </p:txBody>
      </p:sp>
      <p:sp>
        <p:nvSpPr>
          <p:cNvPr id="8" name="Rectangle 7"/>
          <p:cNvSpPr/>
          <p:nvPr/>
        </p:nvSpPr>
        <p:spPr>
          <a:xfrm>
            <a:off x="3263956" y="1029322"/>
            <a:ext cx="5711548" cy="3088538"/>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a:t>
            </a:r>
            <a:r>
              <a:rPr lang="en-US" sz="2200" b="1" smtClean="0">
                <a:solidFill>
                  <a:schemeClr val="accent5">
                    <a:lumMod val="75000"/>
                  </a:schemeClr>
                </a:solidFill>
              </a:rPr>
              <a:t>:</a:t>
            </a:r>
            <a:endParaRPr lang="en-US" sz="2200" smtClean="0">
              <a:solidFill>
                <a:schemeClr val="tx1">
                  <a:lumMod val="50000"/>
                </a:schemeClr>
              </a:solidFill>
            </a:endParaRPr>
          </a:p>
          <a:p>
            <a:pPr marL="342900" indent="-342900" algn="just">
              <a:lnSpc>
                <a:spcPct val="135000"/>
              </a:lnSpc>
              <a:spcBef>
                <a:spcPts val="600"/>
              </a:spcBef>
              <a:spcAft>
                <a:spcPts val="600"/>
              </a:spcAft>
              <a:buFont typeface="Wingdings" panose="05000000000000000000" pitchFamily="2" charset="2"/>
              <a:buChar char="v"/>
            </a:pPr>
            <a:r>
              <a:rPr lang="en-GB" sz="2000" smtClean="0">
                <a:solidFill>
                  <a:schemeClr val="tx1">
                    <a:lumMod val="50000"/>
                  </a:schemeClr>
                </a:solidFill>
              </a:rPr>
              <a:t>Tiến hành thí nghiệm, đo độ cao mà quả bóng đạt yêu cầu sau lần nảy đầu tiên.</a:t>
            </a:r>
          </a:p>
          <a:p>
            <a:pPr marL="342900" indent="-342900" algn="just">
              <a:lnSpc>
                <a:spcPct val="135000"/>
              </a:lnSpc>
              <a:spcBef>
                <a:spcPts val="600"/>
              </a:spcBef>
              <a:spcAft>
                <a:spcPts val="600"/>
              </a:spcAft>
              <a:buFont typeface="Wingdings" panose="05000000000000000000" pitchFamily="2" charset="2"/>
              <a:buChar char="v"/>
            </a:pPr>
            <a:r>
              <a:rPr lang="en-GB" sz="2000" smtClean="0">
                <a:solidFill>
                  <a:schemeClr val="tx1">
                    <a:lumMod val="50000"/>
                  </a:schemeClr>
                </a:solidFill>
              </a:rPr>
              <a:t>Nêu nhận xét về kết quả đo? Giải thích?</a:t>
            </a:r>
          </a:p>
          <a:p>
            <a:pPr marL="342900" indent="-342900" algn="just">
              <a:lnSpc>
                <a:spcPct val="135000"/>
              </a:lnSpc>
              <a:spcBef>
                <a:spcPts val="600"/>
              </a:spcBef>
              <a:spcAft>
                <a:spcPts val="600"/>
              </a:spcAft>
              <a:buFont typeface="Wingdings" panose="05000000000000000000" pitchFamily="2" charset="2"/>
              <a:buChar char="v"/>
            </a:pPr>
            <a:r>
              <a:rPr lang="en-GB" sz="2000" smtClean="0">
                <a:solidFill>
                  <a:schemeClr val="tx1">
                    <a:lumMod val="50000"/>
                  </a:schemeClr>
                </a:solidFill>
              </a:rPr>
              <a:t>Có phải trong trường hợp này định luật bảo toàn năng lượng không còn đúng?</a:t>
            </a:r>
          </a:p>
        </p:txBody>
      </p:sp>
      <p:pic>
        <p:nvPicPr>
          <p:cNvPr id="9"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19856" y="3076760"/>
            <a:ext cx="1792521" cy="1036088"/>
          </a:xfrm>
          <a:prstGeom prst="rect">
            <a:avLst/>
          </a:prstGeom>
        </p:spPr>
      </p:pic>
    </p:spTree>
    <p:extLst>
      <p:ext uri="{BB962C8B-B14F-4D97-AF65-F5344CB8AC3E}">
        <p14:creationId xmlns:p14="http://schemas.microsoft.com/office/powerpoint/2010/main" val="30513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90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
                                        </p:tgtEl>
                                      </p:cBhvr>
                                    </p:cmd>
                                  </p:childTnLst>
                                </p:cTn>
                              </p:par>
                            </p:childTnLst>
                          </p:cTn>
                        </p:par>
                      </p:childTnLst>
                    </p:cTn>
                  </p:par>
                </p:childTnLst>
              </p:cTn>
              <p:nextCondLst>
                <p:cond evt="onClick" delay="0">
                  <p:tgtEl>
                    <p:spTgt spid="9"/>
                  </p:tgtEl>
                </p:cond>
              </p:nextCondLst>
            </p:seq>
            <p:video>
              <p:cMediaNode vol="80000">
                <p:cTn id="21" fill="hold" display="0">
                  <p:stCondLst>
                    <p:cond delay="indefinite"/>
                  </p:stCondLst>
                </p:cTn>
                <p:tgtEl>
                  <p:spTgt spid="9"/>
                </p:tgtEl>
              </p:cMediaNode>
            </p:video>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3320336" y="20163"/>
            <a:ext cx="2425603" cy="5558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smtClean="0">
                <a:latin typeface="Arial" panose="020B0604020202020204" pitchFamily="34" charset="0"/>
                <a:cs typeface="Arial" panose="020B0604020202020204" pitchFamily="34" charset="0"/>
              </a:rPr>
              <a:t>LUYỆN TẬP</a:t>
            </a:r>
            <a:endParaRPr lang="en-US" sz="2400">
              <a:latin typeface="Arial" panose="020B0604020202020204" pitchFamily="34" charset="0"/>
              <a:cs typeface="Arial" panose="020B0604020202020204" pitchFamily="34"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mtClean="0"/>
              <a:t>17</a:t>
            </a:fld>
            <a:endParaRPr/>
          </a:p>
        </p:txBody>
      </p:sp>
      <p:sp>
        <p:nvSpPr>
          <p:cNvPr id="10" name="Rectangle 9"/>
          <p:cNvSpPr/>
          <p:nvPr/>
        </p:nvSpPr>
        <p:spPr>
          <a:xfrm>
            <a:off x="749205" y="67250"/>
            <a:ext cx="7567864" cy="461665"/>
          </a:xfrm>
          <a:prstGeom prst="rect">
            <a:avLst/>
          </a:prstGeom>
        </p:spPr>
        <p:txBody>
          <a:bodyPr wrap="square">
            <a:spAutoFit/>
          </a:bodyPr>
          <a:lstStyle/>
          <a:p>
            <a:pPr lvl="0" algn="ctr">
              <a:lnSpc>
                <a:spcPct val="120000"/>
              </a:lnSpc>
              <a:spcAft>
                <a:spcPts val="1000"/>
              </a:spcAft>
            </a:pPr>
            <a:r>
              <a:rPr lang="en-GB" sz="2000" b="1" smtClean="0">
                <a:solidFill>
                  <a:schemeClr val="accent3"/>
                </a:solidFill>
                <a:latin typeface="Arial" panose="020B0604020202020204" pitchFamily="34" charset="0"/>
                <a:ea typeface="Calibri" panose="020F0502020204030204" pitchFamily="34" charset="0"/>
                <a:cs typeface="Arial" panose="020B0604020202020204" pitchFamily="34" charset="0"/>
              </a:rPr>
              <a:t>Dùng các từ trong khung hoàn thành các câu sau đây:</a:t>
            </a:r>
            <a:endParaRPr lang="en-US" sz="20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7418635" y="1088454"/>
            <a:ext cx="1627910" cy="35209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 động năng</a:t>
            </a:r>
          </a:p>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 thế năng</a:t>
            </a:r>
          </a:p>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 nhiệt năng</a:t>
            </a:r>
          </a:p>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 chuyển hóa</a:t>
            </a:r>
          </a:p>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 bảo toàn</a:t>
            </a:r>
          </a:p>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 tự mất đi</a:t>
            </a:r>
          </a:p>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 năng lượng âm</a:t>
            </a:r>
            <a:endParaRPr lang="en-US" sz="18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66846" y="528915"/>
            <a:ext cx="7158446" cy="4388894"/>
          </a:xfrm>
          <a:prstGeom prst="rect">
            <a:avLst/>
          </a:prstGeom>
        </p:spPr>
        <p:txBody>
          <a:bodyPr wrap="square">
            <a:spAutoFit/>
          </a:bodyPr>
          <a:lstStyle/>
          <a:p>
            <a:pPr algn="just">
              <a:lnSpc>
                <a:spcPct val="120000"/>
              </a:lnSpc>
              <a:spcBef>
                <a:spcPts val="600"/>
              </a:spcBef>
              <a:spcAft>
                <a:spcPts val="600"/>
              </a:spcAft>
            </a:pPr>
            <a:r>
              <a:rPr lang="en-US" sz="1800" smtClean="0"/>
              <a:t>a) Khi quả bóng được giữ yên ở trên cao, nó đang có (1) …………… Khi quả bóng được thả rơi, (2) ………………… của nó được chuyển hoá thành (3)………………….</a:t>
            </a:r>
          </a:p>
          <a:p>
            <a:pPr algn="just">
              <a:lnSpc>
                <a:spcPct val="120000"/>
              </a:lnSpc>
              <a:spcBef>
                <a:spcPts val="600"/>
              </a:spcBef>
              <a:spcAft>
                <a:spcPts val="600"/>
              </a:spcAft>
            </a:pPr>
            <a:r>
              <a:rPr lang="en-US" sz="1800" smtClean="0"/>
              <a:t>b</a:t>
            </a:r>
            <a:r>
              <a:rPr lang="en-US" sz="1800"/>
              <a:t>) Quả bóng không thể nảy trở lại độ cao ban đầu, nơi </a:t>
            </a:r>
            <a:r>
              <a:rPr lang="en-US" sz="1800"/>
              <a:t>nó </a:t>
            </a:r>
            <a:r>
              <a:rPr lang="en-US" sz="1800" smtClean="0"/>
              <a:t>được thả </a:t>
            </a:r>
            <a:r>
              <a:rPr lang="en-US" sz="1800"/>
              <a:t>rơi, bởi vì không phải tất </a:t>
            </a:r>
            <a:r>
              <a:rPr lang="en-US" sz="1800"/>
              <a:t>cả </a:t>
            </a:r>
            <a:r>
              <a:rPr lang="en-US" sz="1800" smtClean="0"/>
              <a:t>(4)…..................... của </a:t>
            </a:r>
            <a:r>
              <a:rPr lang="en-US" sz="1800"/>
              <a:t>nó </a:t>
            </a:r>
            <a:r>
              <a:rPr lang="en-US" sz="1800"/>
              <a:t>biến </a:t>
            </a:r>
            <a:r>
              <a:rPr lang="en-US" sz="1800" smtClean="0"/>
              <a:t>thành (</a:t>
            </a:r>
            <a:r>
              <a:rPr lang="en-US" sz="1800"/>
              <a:t>5</a:t>
            </a:r>
            <a:r>
              <a:rPr lang="en-US" sz="1800" smtClean="0"/>
              <a:t>)…………… </a:t>
            </a:r>
            <a:r>
              <a:rPr lang="en-US" sz="1800"/>
              <a:t>Thực tế, luôn có một phần năng lượng của </a:t>
            </a:r>
            <a:r>
              <a:rPr lang="en-US" sz="1800"/>
              <a:t>nó </a:t>
            </a:r>
            <a:r>
              <a:rPr lang="en-US" sz="1800" smtClean="0"/>
              <a:t>được chuyển </a:t>
            </a:r>
            <a:r>
              <a:rPr lang="en-US" sz="1800"/>
              <a:t>hoá </a:t>
            </a:r>
            <a:r>
              <a:rPr lang="en-US" sz="1800"/>
              <a:t>thành </a:t>
            </a:r>
            <a:r>
              <a:rPr lang="en-US" sz="1800" smtClean="0"/>
              <a:t>(</a:t>
            </a:r>
            <a:r>
              <a:rPr lang="en-US" sz="1800"/>
              <a:t>6</a:t>
            </a:r>
            <a:r>
              <a:rPr lang="en-US" sz="1800"/>
              <a:t>) </a:t>
            </a:r>
            <a:r>
              <a:rPr lang="en-US" sz="1800" smtClean="0"/>
              <a:t>…………………… và </a:t>
            </a:r>
            <a:r>
              <a:rPr lang="en-US" sz="1800"/>
              <a:t>(</a:t>
            </a:r>
            <a:r>
              <a:rPr lang="en-US" sz="1800" smtClean="0"/>
              <a:t>7)………………………… trong </a:t>
            </a:r>
            <a:r>
              <a:rPr lang="en-US" sz="1800"/>
              <a:t>khi va </a:t>
            </a:r>
            <a:r>
              <a:rPr lang="en-US" sz="1800"/>
              <a:t>chạm</a:t>
            </a:r>
            <a:r>
              <a:rPr lang="en-US" sz="1800" smtClean="0"/>
              <a:t>.</a:t>
            </a:r>
            <a:endParaRPr lang="en-US" sz="1800"/>
          </a:p>
          <a:p>
            <a:pPr algn="just">
              <a:lnSpc>
                <a:spcPct val="120000"/>
              </a:lnSpc>
              <a:spcBef>
                <a:spcPts val="600"/>
              </a:spcBef>
              <a:spcAft>
                <a:spcPts val="600"/>
              </a:spcAft>
            </a:pPr>
            <a:r>
              <a:rPr lang="en-US" sz="1800"/>
              <a:t>c) Trong quá trình chuyển động của quả bóng, luôn </a:t>
            </a:r>
            <a:r>
              <a:rPr lang="en-US" sz="1800"/>
              <a:t>có </a:t>
            </a:r>
            <a:r>
              <a:rPr lang="en-US" sz="1800" smtClean="0"/>
              <a:t>sự (8)………………… </a:t>
            </a:r>
            <a:r>
              <a:rPr lang="en-US" sz="1800"/>
              <a:t>từ dạng năng lượng này sang dạng năng </a:t>
            </a:r>
            <a:r>
              <a:rPr lang="en-US" sz="1800"/>
              <a:t>lượng </a:t>
            </a:r>
            <a:r>
              <a:rPr lang="en-US" sz="1800" smtClean="0"/>
              <a:t>khác. Năng </a:t>
            </a:r>
            <a:r>
              <a:rPr lang="en-US" sz="1800"/>
              <a:t>lượng toàn phần của quả bóng luôn được </a:t>
            </a:r>
            <a:r>
              <a:rPr lang="en-US" sz="1800"/>
              <a:t>(</a:t>
            </a:r>
            <a:r>
              <a:rPr lang="en-US" sz="1800" smtClean="0"/>
              <a:t>9)…………… không </a:t>
            </a:r>
            <a:r>
              <a:rPr lang="en-US" sz="1800"/>
              <a:t>bao giờ (</a:t>
            </a:r>
            <a:r>
              <a:rPr lang="en-US" sz="1800"/>
              <a:t>10</a:t>
            </a:r>
            <a:r>
              <a:rPr lang="en-US" sz="1800" smtClean="0"/>
              <a:t>)..................... </a:t>
            </a:r>
            <a:r>
              <a:rPr lang="en-US" sz="1800"/>
              <a:t>hoặc được tạo ra thêm.</a:t>
            </a:r>
          </a:p>
        </p:txBody>
      </p:sp>
      <p:sp>
        <p:nvSpPr>
          <p:cNvPr id="6" name="Rectangle 5"/>
          <p:cNvSpPr/>
          <p:nvPr/>
        </p:nvSpPr>
        <p:spPr>
          <a:xfrm>
            <a:off x="5912381" y="448714"/>
            <a:ext cx="1146468"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thế năng</a:t>
            </a:r>
          </a:p>
        </p:txBody>
      </p:sp>
      <p:sp>
        <p:nvSpPr>
          <p:cNvPr id="7" name="Rectangle 6"/>
          <p:cNvSpPr/>
          <p:nvPr/>
        </p:nvSpPr>
        <p:spPr>
          <a:xfrm>
            <a:off x="3545464" y="817791"/>
            <a:ext cx="1146468"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thế năng</a:t>
            </a:r>
          </a:p>
        </p:txBody>
      </p:sp>
      <p:sp>
        <p:nvSpPr>
          <p:cNvPr id="8" name="Rectangle 7"/>
          <p:cNvSpPr/>
          <p:nvPr/>
        </p:nvSpPr>
        <p:spPr>
          <a:xfrm>
            <a:off x="1642777" y="1147297"/>
            <a:ext cx="1364476" cy="369332"/>
          </a:xfrm>
          <a:prstGeom prst="rect">
            <a:avLst/>
          </a:prstGeom>
        </p:spPr>
        <p:txBody>
          <a:bodyPr wrap="none">
            <a:spAutoFit/>
          </a:bodyPr>
          <a:lstStyle/>
          <a:p>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động năng</a:t>
            </a:r>
            <a:endParaRPr lang="en-US" sz="1800"/>
          </a:p>
        </p:txBody>
      </p:sp>
      <p:sp>
        <p:nvSpPr>
          <p:cNvPr id="9" name="Rectangle 8"/>
          <p:cNvSpPr/>
          <p:nvPr/>
        </p:nvSpPr>
        <p:spPr>
          <a:xfrm>
            <a:off x="3616586" y="1948686"/>
            <a:ext cx="1364476" cy="369332"/>
          </a:xfrm>
          <a:prstGeom prst="rect">
            <a:avLst/>
          </a:prstGeom>
        </p:spPr>
        <p:txBody>
          <a:bodyPr wrap="none">
            <a:spAutoFit/>
          </a:bodyPr>
          <a:lstStyle/>
          <a:p>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động năng</a:t>
            </a:r>
            <a:endParaRPr lang="en-US" sz="1800"/>
          </a:p>
        </p:txBody>
      </p:sp>
      <p:sp>
        <p:nvSpPr>
          <p:cNvPr id="18" name="Rectangle 17"/>
          <p:cNvSpPr/>
          <p:nvPr/>
        </p:nvSpPr>
        <p:spPr>
          <a:xfrm>
            <a:off x="439865" y="2268670"/>
            <a:ext cx="1146468"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thế năng</a:t>
            </a:r>
          </a:p>
        </p:txBody>
      </p:sp>
      <p:sp>
        <p:nvSpPr>
          <p:cNvPr id="13" name="Rectangle 12"/>
          <p:cNvSpPr/>
          <p:nvPr/>
        </p:nvSpPr>
        <p:spPr>
          <a:xfrm>
            <a:off x="4691932" y="2658434"/>
            <a:ext cx="1351652"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nhiệt năng</a:t>
            </a:r>
          </a:p>
        </p:txBody>
      </p:sp>
      <p:sp>
        <p:nvSpPr>
          <p:cNvPr id="15" name="Rectangle 14"/>
          <p:cNvSpPr/>
          <p:nvPr/>
        </p:nvSpPr>
        <p:spPr>
          <a:xfrm>
            <a:off x="649217" y="2908129"/>
            <a:ext cx="1874231"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năng lượng âm</a:t>
            </a:r>
            <a:endParaRPr lang="en-US" sz="18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580760" y="3741488"/>
            <a:ext cx="1467068"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chuyển hóa</a:t>
            </a:r>
          </a:p>
        </p:txBody>
      </p:sp>
      <p:sp>
        <p:nvSpPr>
          <p:cNvPr id="17" name="Rectangle 16"/>
          <p:cNvSpPr/>
          <p:nvPr/>
        </p:nvSpPr>
        <p:spPr>
          <a:xfrm>
            <a:off x="6018132" y="4083179"/>
            <a:ext cx="1146468"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b</a:t>
            </a: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ảo toàn</a:t>
            </a:r>
            <a:endParaRPr lang="en-GB" sz="18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2148220" y="4397052"/>
            <a:ext cx="1172116"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tự mất 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xit" presetSubtype="4" fill="hold" grpId="0" nodeType="withEffect">
                                  <p:stCondLst>
                                    <p:cond delay="0"/>
                                  </p:stCondLst>
                                  <p:childTnLst>
                                    <p:animEffect transition="out" filter="wipe(down)">
                                      <p:cBhvr>
                                        <p:cTn id="8" dur="500"/>
                                        <p:tgtEl>
                                          <p:spTgt spid="531"/>
                                        </p:tgtEl>
                                      </p:cBhvr>
                                    </p:animEffect>
                                    <p:set>
                                      <p:cBhvr>
                                        <p:cTn id="9" dur="1" fill="hold">
                                          <p:stCondLst>
                                            <p:cond delay="499"/>
                                          </p:stCondLst>
                                        </p:cTn>
                                        <p:tgtEl>
                                          <p:spTgt spid="531"/>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arn(inVertical)">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barn(inVertical)">
                                      <p:cBhvr>
                                        <p:cTn id="43" dur="5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p:bldP spid="10" grpId="0"/>
      <p:bldP spid="11" grpId="0" animBg="1"/>
      <p:bldP spid="5" grpId="0"/>
      <p:bldP spid="6" grpId="0"/>
      <p:bldP spid="8" grpId="0"/>
      <p:bldP spid="18" grpId="0"/>
      <p:bldP spid="15" grpId="0"/>
      <p:bldP spid="16"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8" name="Google Shape;478;p15"/>
          <p:cNvSpPr txBox="1">
            <a:spLocks/>
          </p:cNvSpPr>
          <p:nvPr/>
        </p:nvSpPr>
        <p:spPr>
          <a:xfrm>
            <a:off x="2724097" y="763226"/>
            <a:ext cx="3428510" cy="5734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r>
              <a:rPr lang="en-GB" sz="3000" smtClean="0">
                <a:latin typeface="Arial" panose="020B0604020202020204" pitchFamily="34" charset="0"/>
                <a:cs typeface="Arial" panose="020B0604020202020204" pitchFamily="34" charset="0"/>
              </a:rPr>
              <a:t>VẬN DỤNG</a:t>
            </a:r>
            <a:endParaRPr lang="vi-VN" sz="3000">
              <a:latin typeface="Arial" panose="020B0604020202020204" pitchFamily="34" charset="0"/>
              <a:cs typeface="Arial" panose="020B0604020202020204" pitchFamily="34" charset="0"/>
            </a:endParaRPr>
          </a:p>
        </p:txBody>
      </p:sp>
      <p:sp>
        <p:nvSpPr>
          <p:cNvPr id="6" name="Rectangle 5"/>
          <p:cNvSpPr/>
          <p:nvPr/>
        </p:nvSpPr>
        <p:spPr>
          <a:xfrm>
            <a:off x="564182" y="2616238"/>
            <a:ext cx="8091950" cy="2368662"/>
          </a:xfrm>
          <a:prstGeom prst="rect">
            <a:avLst/>
          </a:prstGeom>
        </p:spPr>
        <p:txBody>
          <a:bodyPr wrap="square">
            <a:spAutoFit/>
          </a:bodyPr>
          <a:lstStyle/>
          <a:p>
            <a:pPr algn="just">
              <a:lnSpc>
                <a:spcPct val="150000"/>
              </a:lnSpc>
              <a:spcBef>
                <a:spcPts val="600"/>
              </a:spcBef>
              <a:spcAft>
                <a:spcPts val="600"/>
              </a:spcAft>
            </a:pPr>
            <a:r>
              <a:rPr lang="fr-FR" sz="2200">
                <a:latin typeface="Arial" panose="020B0604020202020204" pitchFamily="34" charset="0"/>
                <a:ea typeface="Calibri" panose="020F0502020204030204" pitchFamily="34" charset="0"/>
                <a:cs typeface="Arial" panose="020B0604020202020204" pitchFamily="34" charset="0"/>
              </a:rPr>
              <a:t>Hãy chỉ ra sự biến đổi từ dạng năng lượng này sang đạng năng lượng khác trong các trường hợp sau:</a:t>
            </a:r>
            <a:endParaRPr lang="en-US" sz="22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2200">
                <a:latin typeface="Arial" panose="020B0604020202020204" pitchFamily="34" charset="0"/>
                <a:ea typeface="Calibri" panose="020F0502020204030204" pitchFamily="34" charset="0"/>
                <a:cs typeface="Arial" panose="020B0604020202020204" pitchFamily="34" charset="0"/>
              </a:rPr>
              <a:t>a) Khi nước đố từ trên mặt đập thuỷ điện xuống.</a:t>
            </a:r>
            <a:endParaRPr lang="en-US" sz="22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2200">
                <a:latin typeface="Arial" panose="020B0604020202020204" pitchFamily="34" charset="0"/>
                <a:ea typeface="Calibri" panose="020F0502020204030204" pitchFamily="34" charset="0"/>
                <a:cs typeface="Arial" panose="020B0604020202020204" pitchFamily="34" charset="0"/>
              </a:rPr>
              <a:t>b) Khi ném một vật lên theo phương thẳng đứng.</a:t>
            </a:r>
            <a:endParaRPr lang="en-US" sz="22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4"/>
          <p:cNvSpPr txBox="1">
            <a:spLocks noGrp="1"/>
          </p:cNvSpPr>
          <p:nvPr>
            <p:ph type="body" idx="4294967295"/>
          </p:nvPr>
        </p:nvSpPr>
        <p:spPr>
          <a:xfrm>
            <a:off x="288724" y="2258582"/>
            <a:ext cx="2676546" cy="1406128"/>
          </a:xfrm>
          <a:prstGeom prst="rect">
            <a:avLst/>
          </a:prstGeom>
        </p:spPr>
        <p:txBody>
          <a:bodyPr spcFirstLastPara="1" wrap="square" lIns="91425" tIns="91425" rIns="91425" bIns="91425" anchor="b" anchorCtr="0">
            <a:noAutofit/>
          </a:bodyPr>
          <a:lstStyle/>
          <a:p>
            <a:pPr marL="0" lvl="0" indent="0" algn="ctr" rtl="0">
              <a:lnSpc>
                <a:spcPct val="135000"/>
              </a:lnSpc>
              <a:spcBef>
                <a:spcPts val="600"/>
              </a:spcBef>
              <a:spcAft>
                <a:spcPts val="600"/>
              </a:spcAft>
              <a:buNone/>
            </a:pPr>
            <a:r>
              <a:rPr lang="en-GB" sz="2600" b="1" smtClean="0">
                <a:solidFill>
                  <a:srgbClr val="FFFFFF"/>
                </a:solidFill>
                <a:latin typeface="Arial" panose="020B0604020202020204" pitchFamily="34" charset="0"/>
                <a:ea typeface="Oswald"/>
                <a:cs typeface="Arial" panose="020B0604020202020204" pitchFamily="34" charset="0"/>
                <a:sym typeface="Oswald"/>
              </a:rPr>
              <a:t>HƯỚNG DẪN VỀ NHÀ</a:t>
            </a:r>
            <a:r>
              <a:rPr lang="en" smtClean="0"/>
              <a:t>.</a:t>
            </a:r>
            <a:endParaRPr/>
          </a:p>
        </p:txBody>
      </p:sp>
      <p:sp>
        <p:nvSpPr>
          <p:cNvPr id="708" name="Google Shape;708;p3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709" name="Google Shape;709;p34"/>
          <p:cNvGrpSpPr/>
          <p:nvPr/>
        </p:nvGrpSpPr>
        <p:grpSpPr>
          <a:xfrm>
            <a:off x="3422469" y="966652"/>
            <a:ext cx="5238205" cy="4176848"/>
            <a:chOff x="1177450" y="241631"/>
            <a:chExt cx="6173152" cy="3616776"/>
          </a:xfrm>
        </p:grpSpPr>
        <p:sp>
          <p:nvSpPr>
            <p:cNvPr id="710" name="Google Shape;710;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707;p34"/>
          <p:cNvSpPr txBox="1">
            <a:spLocks/>
          </p:cNvSpPr>
          <p:nvPr/>
        </p:nvSpPr>
        <p:spPr>
          <a:xfrm>
            <a:off x="4241349" y="966552"/>
            <a:ext cx="3824849" cy="88854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buFont typeface="Source Sans Pro"/>
              <a:buNone/>
            </a:pPr>
            <a:r>
              <a:rPr lang="vi-VN" smtClean="0"/>
              <a:t>.</a:t>
            </a:r>
            <a:endParaRPr lang="vi-VN"/>
          </a:p>
        </p:txBody>
      </p:sp>
      <p:sp>
        <p:nvSpPr>
          <p:cNvPr id="11" name="Text Box 3"/>
          <p:cNvSpPr txBox="1">
            <a:spLocks noChangeArrowheads="1"/>
          </p:cNvSpPr>
          <p:nvPr/>
        </p:nvSpPr>
        <p:spPr bwMode="gray">
          <a:xfrm>
            <a:off x="3968143" y="1410824"/>
            <a:ext cx="413715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smtClean="0">
                <a:latin typeface="+mn-lt"/>
                <a:ea typeface="+mn-ea"/>
                <a:cs typeface="Arial" panose="020B0604020202020204" pitchFamily="34" charset="0"/>
              </a:rPr>
              <a:t>Học thuộc ghi nhớ</a:t>
            </a:r>
          </a:p>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smtClean="0">
                <a:latin typeface="+mn-lt"/>
                <a:ea typeface="+mn-ea"/>
                <a:cs typeface="Arial" panose="020B0604020202020204" pitchFamily="34" charset="0"/>
              </a:rPr>
              <a:t>Hoàn thành các bài tập trong SBT</a:t>
            </a:r>
          </a:p>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smtClean="0">
                <a:latin typeface="+mn-lt"/>
                <a:ea typeface="+mn-ea"/>
                <a:cs typeface="Arial" panose="020B0604020202020204" pitchFamily="34" charset="0"/>
              </a:rPr>
              <a:t>Đọc trước bài mới: </a:t>
            </a:r>
            <a:endParaRPr lang="en-GB" altLang="en-US" sz="2400" kern="1200" smtClean="0">
              <a:latin typeface="+mn-lt"/>
              <a:ea typeface="+mn-ea"/>
              <a:cs typeface="Arial" panose="020B0604020202020204" pitchFamily="34" charset="0"/>
            </a:endParaRPr>
          </a:p>
          <a:p>
            <a:pPr algn="just" defTabSz="685800" fontAlgn="base">
              <a:lnSpc>
                <a:spcPct val="135000"/>
              </a:lnSpc>
              <a:spcBef>
                <a:spcPts val="600"/>
              </a:spcBef>
              <a:spcAft>
                <a:spcPts val="600"/>
              </a:spcAft>
              <a:buClrTx/>
              <a:buNone/>
            </a:pPr>
            <a:r>
              <a:rPr lang="en-GB" altLang="en-US" sz="2400" kern="1200" smtClean="0">
                <a:latin typeface="+mn-lt"/>
                <a:ea typeface="+mn-ea"/>
                <a:cs typeface="Arial" panose="020B0604020202020204" pitchFamily="34" charset="0"/>
              </a:rPr>
              <a:t>Bài 49 </a:t>
            </a:r>
            <a:r>
              <a:rPr lang="en-GB" altLang="en-US" sz="2400" kern="1200" smtClean="0">
                <a:latin typeface="+mn-lt"/>
                <a:ea typeface="+mn-ea"/>
                <a:cs typeface="Arial" panose="020B0604020202020204" pitchFamily="34" charset="0"/>
              </a:rPr>
              <a:t>– </a:t>
            </a:r>
            <a:r>
              <a:rPr lang="en-GB" altLang="en-US" sz="2400" kern="1200" smtClean="0">
                <a:latin typeface="+mn-lt"/>
                <a:ea typeface="+mn-ea"/>
                <a:cs typeface="Arial" panose="020B0604020202020204" pitchFamily="34" charset="0"/>
              </a:rPr>
              <a:t>Năng lượng hao phí</a:t>
            </a:r>
            <a:endParaRPr lang="vi-VN" altLang="en-US" sz="2400" kern="120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3" name="Google Shape;473;p1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9" name="Group 8"/>
          <p:cNvGrpSpPr/>
          <p:nvPr/>
        </p:nvGrpSpPr>
        <p:grpSpPr>
          <a:xfrm>
            <a:off x="212602" y="168442"/>
            <a:ext cx="8481933" cy="2232496"/>
            <a:chOff x="212602" y="168442"/>
            <a:chExt cx="8481933" cy="2232496"/>
          </a:xfrm>
        </p:grpSpPr>
        <p:pic>
          <p:nvPicPr>
            <p:cNvPr id="3" name="Picture 2"/>
            <p:cNvPicPr>
              <a:picLocks noChangeAspect="1"/>
            </p:cNvPicPr>
            <p:nvPr/>
          </p:nvPicPr>
          <p:blipFill>
            <a:blip r:embed="rId3"/>
            <a:stretch>
              <a:fillRect/>
            </a:stretch>
          </p:blipFill>
          <p:spPr>
            <a:xfrm>
              <a:off x="5921221" y="168442"/>
              <a:ext cx="2773314" cy="2232496"/>
            </a:xfrm>
            <a:prstGeom prst="rect">
              <a:avLst/>
            </a:prstGeom>
          </p:spPr>
        </p:pic>
        <p:sp>
          <p:nvSpPr>
            <p:cNvPr id="5" name="Rectangle 4"/>
            <p:cNvSpPr/>
            <p:nvPr/>
          </p:nvSpPr>
          <p:spPr>
            <a:xfrm>
              <a:off x="212602" y="646471"/>
              <a:ext cx="5197643" cy="1107996"/>
            </a:xfrm>
            <a:prstGeom prst="rect">
              <a:avLst/>
            </a:prstGeom>
          </p:spPr>
          <p:txBody>
            <a:bodyPr wrap="square">
              <a:spAutoFit/>
            </a:bodyPr>
            <a:lstStyle/>
            <a:p>
              <a:pPr lvl="0" algn="just">
                <a:lnSpc>
                  <a:spcPct val="15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Khi trời lạnh, ta thường xoa hai bàn tay vào nhau và thấy tay nóng lên. Tại sao?</a:t>
              </a:r>
            </a:p>
          </p:txBody>
        </p:sp>
      </p:grpSp>
      <p:grpSp>
        <p:nvGrpSpPr>
          <p:cNvPr id="10" name="Group 9"/>
          <p:cNvGrpSpPr/>
          <p:nvPr/>
        </p:nvGrpSpPr>
        <p:grpSpPr>
          <a:xfrm>
            <a:off x="212602" y="2135881"/>
            <a:ext cx="8481933" cy="2179253"/>
            <a:chOff x="212602" y="2135881"/>
            <a:chExt cx="8481933" cy="2179253"/>
          </a:xfrm>
        </p:grpSpPr>
        <p:pic>
          <p:nvPicPr>
            <p:cNvPr id="1026" name="Picture 2" descr="https://t.vietgiaitri.com/2018/09/6/vo-tay-dc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02" y="2135881"/>
              <a:ext cx="2826214" cy="20348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00605" y="2699307"/>
              <a:ext cx="5293930" cy="1615827"/>
            </a:xfrm>
            <a:prstGeom prst="rect">
              <a:avLst/>
            </a:prstGeom>
          </p:spPr>
          <p:txBody>
            <a:bodyPr wrap="square">
              <a:spAutoFit/>
            </a:bodyPr>
            <a:lstStyle/>
            <a:p>
              <a:pPr lvl="0" algn="just">
                <a:lnSpc>
                  <a:spcPct val="15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Khi vỗ hai tay vào nhau, ta nghe được tiếng vỗ tay. Trong hoạt động này đã có sự chuyển hóa năng lượng nào?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1" name="Google Shape;721;p3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5" name="WordArt 11"/>
          <p:cNvSpPr>
            <a:spLocks noChangeArrowheads="1" noChangeShapeType="1" noTextEdit="1"/>
          </p:cNvSpPr>
          <p:nvPr/>
        </p:nvSpPr>
        <p:spPr bwMode="auto">
          <a:xfrm>
            <a:off x="181627" y="1728591"/>
            <a:ext cx="7954027" cy="983063"/>
          </a:xfrm>
          <a:prstGeom prst="rect">
            <a:avLst/>
          </a:prstGeom>
        </p:spPr>
        <p:txBody>
          <a:bodyPr wrap="none" fromWordArt="1">
            <a:prstTxWarp prst="textChevron">
              <a:avLst/>
            </a:prstTxWarp>
            <a:scene3d>
              <a:camera prst="perspectiveLeft"/>
              <a:lightRig rig="threePt" dir="t"/>
            </a:scene3d>
          </a:bodyPr>
          <a:lstStyle/>
          <a:p>
            <a:pPr algn="ctr"/>
            <a:r>
              <a:rPr lang="en-US" sz="5300" b="1" kern="1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5300" b="1" kern="1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CẢM ƠN CÁC EM ĐÃ LẮNG NGHE!</a:t>
            </a:r>
            <a:endParaRPr lang="en-US" sz="5300" b="1" kern="1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5"/>
          <p:cNvSpPr txBox="1">
            <a:spLocks noGrp="1"/>
          </p:cNvSpPr>
          <p:nvPr>
            <p:ph type="ctrTitle" idx="4294967295"/>
          </p:nvPr>
        </p:nvSpPr>
        <p:spPr>
          <a:xfrm>
            <a:off x="1287182" y="108284"/>
            <a:ext cx="6593700" cy="5734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800" smtClean="0">
                <a:latin typeface="Arial" panose="020B0604020202020204" pitchFamily="34" charset="0"/>
                <a:cs typeface="Arial" panose="020B0604020202020204" pitchFamily="34" charset="0"/>
              </a:rPr>
              <a:t>I. CHUYỂN HÓA NĂNG LƯỢNG</a:t>
            </a:r>
            <a:endParaRPr lang="vi-VN" sz="2800">
              <a:latin typeface="Arial" panose="020B0604020202020204" pitchFamily="34" charset="0"/>
              <a:cs typeface="Arial" panose="020B0604020202020204" pitchFamily="34" charset="0"/>
            </a:endParaRPr>
          </a:p>
        </p:txBody>
      </p:sp>
      <p:sp>
        <p:nvSpPr>
          <p:cNvPr id="480" name="Google Shape;480;p1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7" name="Rectangle 6"/>
          <p:cNvSpPr/>
          <p:nvPr/>
        </p:nvSpPr>
        <p:spPr>
          <a:xfrm>
            <a:off x="5158602" y="3602278"/>
            <a:ext cx="3398173" cy="830997"/>
          </a:xfrm>
          <a:prstGeom prst="rect">
            <a:avLst/>
          </a:prstGeom>
        </p:spPr>
        <p:txBody>
          <a:bodyPr wrap="square">
            <a:spAutoFit/>
          </a:bodyPr>
          <a:lstStyle/>
          <a:p>
            <a:pPr lvl="0" algn="ctr">
              <a:lnSpc>
                <a:spcPct val="120000"/>
              </a:lnSpc>
              <a:spcAft>
                <a:spcPts val="1000"/>
              </a:spcAft>
            </a:pPr>
            <a:r>
              <a:rPr lang="en-US" sz="2000" smtClean="0">
                <a:latin typeface="Arial" panose="020B0604020202020204" pitchFamily="34" charset="0"/>
                <a:ea typeface="Calibri" panose="020F0502020204030204" pitchFamily="34" charset="0"/>
                <a:cs typeface="Arial" panose="020B0604020202020204" pitchFamily="34" charset="0"/>
              </a:rPr>
              <a:t>b) Sơ đồ chuyển hóa năng lượng của quả bóng</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10" name="Freeform 9"/>
          <p:cNvSpPr/>
          <p:nvPr/>
        </p:nvSpPr>
        <p:spPr>
          <a:xfrm>
            <a:off x="4584032" y="1734554"/>
            <a:ext cx="1631285" cy="813305"/>
          </a:xfrm>
          <a:custGeom>
            <a:avLst/>
            <a:gdLst>
              <a:gd name="connsiteX0" fmla="*/ 0 w 1631285"/>
              <a:gd name="connsiteY0" fmla="*/ 135554 h 813305"/>
              <a:gd name="connsiteX1" fmla="*/ 135554 w 1631285"/>
              <a:gd name="connsiteY1" fmla="*/ 0 h 813305"/>
              <a:gd name="connsiteX2" fmla="*/ 1495731 w 1631285"/>
              <a:gd name="connsiteY2" fmla="*/ 0 h 813305"/>
              <a:gd name="connsiteX3" fmla="*/ 1631285 w 1631285"/>
              <a:gd name="connsiteY3" fmla="*/ 135554 h 813305"/>
              <a:gd name="connsiteX4" fmla="*/ 1631285 w 1631285"/>
              <a:gd name="connsiteY4" fmla="*/ 677751 h 813305"/>
              <a:gd name="connsiteX5" fmla="*/ 1495731 w 1631285"/>
              <a:gd name="connsiteY5" fmla="*/ 813305 h 813305"/>
              <a:gd name="connsiteX6" fmla="*/ 135554 w 1631285"/>
              <a:gd name="connsiteY6" fmla="*/ 813305 h 813305"/>
              <a:gd name="connsiteX7" fmla="*/ 0 w 1631285"/>
              <a:gd name="connsiteY7" fmla="*/ 677751 h 813305"/>
              <a:gd name="connsiteX8" fmla="*/ 0 w 1631285"/>
              <a:gd name="connsiteY8" fmla="*/ 135554 h 81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285" h="813305">
                <a:moveTo>
                  <a:pt x="0" y="135554"/>
                </a:moveTo>
                <a:cubicBezTo>
                  <a:pt x="0" y="60690"/>
                  <a:pt x="60690" y="0"/>
                  <a:pt x="135554" y="0"/>
                </a:cubicBezTo>
                <a:lnTo>
                  <a:pt x="1495731" y="0"/>
                </a:lnTo>
                <a:cubicBezTo>
                  <a:pt x="1570595" y="0"/>
                  <a:pt x="1631285" y="60690"/>
                  <a:pt x="1631285" y="135554"/>
                </a:cubicBezTo>
                <a:lnTo>
                  <a:pt x="1631285" y="677751"/>
                </a:lnTo>
                <a:cubicBezTo>
                  <a:pt x="1631285" y="752615"/>
                  <a:pt x="1570595" y="813305"/>
                  <a:pt x="1495731" y="813305"/>
                </a:cubicBezTo>
                <a:lnTo>
                  <a:pt x="135554" y="813305"/>
                </a:lnTo>
                <a:cubicBezTo>
                  <a:pt x="60690" y="813305"/>
                  <a:pt x="0" y="752615"/>
                  <a:pt x="0" y="677751"/>
                </a:cubicBezTo>
                <a:lnTo>
                  <a:pt x="0" y="135554"/>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95582" tIns="95582" rIns="95582" bIns="95582" numCol="1" spcCol="1270" anchor="ctr" anchorCtr="0">
            <a:noAutofit/>
          </a:bodyPr>
          <a:lstStyle/>
          <a:p>
            <a:pPr lvl="0" algn="ctr" defTabSz="977900">
              <a:lnSpc>
                <a:spcPct val="90000"/>
              </a:lnSpc>
              <a:spcBef>
                <a:spcPct val="0"/>
              </a:spcBef>
              <a:spcAft>
                <a:spcPct val="35000"/>
              </a:spcAft>
            </a:pPr>
            <a:r>
              <a:rPr lang="en-GB" sz="2200" kern="1200" smtClean="0"/>
              <a:t>Động năng</a:t>
            </a:r>
            <a:endParaRPr lang="en-US" sz="2200" kern="1200"/>
          </a:p>
        </p:txBody>
      </p:sp>
      <p:sp>
        <p:nvSpPr>
          <p:cNvPr id="12" name="Freeform 11"/>
          <p:cNvSpPr/>
          <p:nvPr/>
        </p:nvSpPr>
        <p:spPr>
          <a:xfrm>
            <a:off x="6961009" y="958953"/>
            <a:ext cx="1764359" cy="666415"/>
          </a:xfrm>
          <a:custGeom>
            <a:avLst/>
            <a:gdLst>
              <a:gd name="connsiteX0" fmla="*/ 0 w 1554660"/>
              <a:gd name="connsiteY0" fmla="*/ 111071 h 666415"/>
              <a:gd name="connsiteX1" fmla="*/ 111071 w 1554660"/>
              <a:gd name="connsiteY1" fmla="*/ 0 h 666415"/>
              <a:gd name="connsiteX2" fmla="*/ 1443589 w 1554660"/>
              <a:gd name="connsiteY2" fmla="*/ 0 h 666415"/>
              <a:gd name="connsiteX3" fmla="*/ 1554660 w 1554660"/>
              <a:gd name="connsiteY3" fmla="*/ 111071 h 666415"/>
              <a:gd name="connsiteX4" fmla="*/ 1554660 w 1554660"/>
              <a:gd name="connsiteY4" fmla="*/ 555344 h 666415"/>
              <a:gd name="connsiteX5" fmla="*/ 1443589 w 1554660"/>
              <a:gd name="connsiteY5" fmla="*/ 666415 h 666415"/>
              <a:gd name="connsiteX6" fmla="*/ 111071 w 1554660"/>
              <a:gd name="connsiteY6" fmla="*/ 666415 h 666415"/>
              <a:gd name="connsiteX7" fmla="*/ 0 w 1554660"/>
              <a:gd name="connsiteY7" fmla="*/ 555344 h 666415"/>
              <a:gd name="connsiteX8" fmla="*/ 0 w 1554660"/>
              <a:gd name="connsiteY8" fmla="*/ 111071 h 6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660" h="666415">
                <a:moveTo>
                  <a:pt x="0" y="111071"/>
                </a:moveTo>
                <a:cubicBezTo>
                  <a:pt x="0" y="49728"/>
                  <a:pt x="49728" y="0"/>
                  <a:pt x="111071" y="0"/>
                </a:cubicBezTo>
                <a:lnTo>
                  <a:pt x="1443589" y="0"/>
                </a:lnTo>
                <a:cubicBezTo>
                  <a:pt x="1504932" y="0"/>
                  <a:pt x="1554660" y="49728"/>
                  <a:pt x="1554660" y="111071"/>
                </a:cubicBezTo>
                <a:lnTo>
                  <a:pt x="1554660" y="555344"/>
                </a:lnTo>
                <a:cubicBezTo>
                  <a:pt x="1554660" y="616687"/>
                  <a:pt x="1504932" y="666415"/>
                  <a:pt x="1443589" y="666415"/>
                </a:cubicBezTo>
                <a:lnTo>
                  <a:pt x="111071" y="666415"/>
                </a:lnTo>
                <a:cubicBezTo>
                  <a:pt x="49728" y="666415"/>
                  <a:pt x="0" y="616687"/>
                  <a:pt x="0" y="555344"/>
                </a:cubicBezTo>
                <a:lnTo>
                  <a:pt x="0" y="111071"/>
                </a:lnTo>
                <a:close/>
              </a:path>
            </a:pathLst>
          </a:custGeom>
        </p:spPr>
        <p:style>
          <a:lnRef idx="3">
            <a:schemeClr val="lt1">
              <a:hueOff val="0"/>
              <a:satOff val="0"/>
              <a:lumOff val="0"/>
              <a:alphaOff val="0"/>
            </a:schemeClr>
          </a:lnRef>
          <a:fillRef idx="1">
            <a:schemeClr val="accent3">
              <a:hueOff val="-2267391"/>
              <a:satOff val="0"/>
              <a:lumOff val="-262"/>
              <a:alphaOff val="0"/>
            </a:schemeClr>
          </a:fillRef>
          <a:effectRef idx="1">
            <a:schemeClr val="accent3">
              <a:hueOff val="-2267391"/>
              <a:satOff val="0"/>
              <a:lumOff val="-262"/>
              <a:alphaOff val="0"/>
            </a:schemeClr>
          </a:effectRef>
          <a:fontRef idx="minor">
            <a:schemeClr val="lt1"/>
          </a:fontRef>
        </p:style>
        <p:txBody>
          <a:bodyPr spcFirstLastPara="0" vert="horz" wrap="square" lIns="88412" tIns="88412" rIns="88412" bIns="88412" numCol="1" spcCol="1270" anchor="ctr" anchorCtr="0">
            <a:noAutofit/>
          </a:bodyPr>
          <a:lstStyle/>
          <a:p>
            <a:pPr lvl="0" algn="ctr" defTabSz="977900">
              <a:lnSpc>
                <a:spcPct val="90000"/>
              </a:lnSpc>
              <a:spcBef>
                <a:spcPct val="0"/>
              </a:spcBef>
              <a:spcAft>
                <a:spcPct val="35000"/>
              </a:spcAft>
            </a:pPr>
            <a:r>
              <a:rPr lang="en-GB" sz="2200" kern="1200" smtClean="0"/>
              <a:t>Thế năng</a:t>
            </a:r>
            <a:endParaRPr lang="en-US" sz="2200" kern="1200"/>
          </a:p>
        </p:txBody>
      </p:sp>
      <p:sp>
        <p:nvSpPr>
          <p:cNvPr id="14" name="Freeform 13"/>
          <p:cNvSpPr/>
          <p:nvPr/>
        </p:nvSpPr>
        <p:spPr>
          <a:xfrm>
            <a:off x="6961009" y="1807997"/>
            <a:ext cx="1771185" cy="666415"/>
          </a:xfrm>
          <a:custGeom>
            <a:avLst/>
            <a:gdLst>
              <a:gd name="connsiteX0" fmla="*/ 0 w 1771185"/>
              <a:gd name="connsiteY0" fmla="*/ 111071 h 666415"/>
              <a:gd name="connsiteX1" fmla="*/ 111071 w 1771185"/>
              <a:gd name="connsiteY1" fmla="*/ 0 h 666415"/>
              <a:gd name="connsiteX2" fmla="*/ 1660114 w 1771185"/>
              <a:gd name="connsiteY2" fmla="*/ 0 h 666415"/>
              <a:gd name="connsiteX3" fmla="*/ 1771185 w 1771185"/>
              <a:gd name="connsiteY3" fmla="*/ 111071 h 666415"/>
              <a:gd name="connsiteX4" fmla="*/ 1771185 w 1771185"/>
              <a:gd name="connsiteY4" fmla="*/ 555344 h 666415"/>
              <a:gd name="connsiteX5" fmla="*/ 1660114 w 1771185"/>
              <a:gd name="connsiteY5" fmla="*/ 666415 h 666415"/>
              <a:gd name="connsiteX6" fmla="*/ 111071 w 1771185"/>
              <a:gd name="connsiteY6" fmla="*/ 666415 h 666415"/>
              <a:gd name="connsiteX7" fmla="*/ 0 w 1771185"/>
              <a:gd name="connsiteY7" fmla="*/ 555344 h 666415"/>
              <a:gd name="connsiteX8" fmla="*/ 0 w 1771185"/>
              <a:gd name="connsiteY8" fmla="*/ 111071 h 6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185" h="666415">
                <a:moveTo>
                  <a:pt x="0" y="111071"/>
                </a:moveTo>
                <a:cubicBezTo>
                  <a:pt x="0" y="49728"/>
                  <a:pt x="49728" y="0"/>
                  <a:pt x="111071" y="0"/>
                </a:cubicBezTo>
                <a:lnTo>
                  <a:pt x="1660114" y="0"/>
                </a:lnTo>
                <a:cubicBezTo>
                  <a:pt x="1721457" y="0"/>
                  <a:pt x="1771185" y="49728"/>
                  <a:pt x="1771185" y="111071"/>
                </a:cubicBezTo>
                <a:lnTo>
                  <a:pt x="1771185" y="555344"/>
                </a:lnTo>
                <a:cubicBezTo>
                  <a:pt x="1771185" y="616687"/>
                  <a:pt x="1721457" y="666415"/>
                  <a:pt x="1660114" y="666415"/>
                </a:cubicBezTo>
                <a:lnTo>
                  <a:pt x="111071" y="666415"/>
                </a:lnTo>
                <a:cubicBezTo>
                  <a:pt x="49728" y="666415"/>
                  <a:pt x="0" y="616687"/>
                  <a:pt x="0" y="555344"/>
                </a:cubicBezTo>
                <a:lnTo>
                  <a:pt x="0" y="111071"/>
                </a:lnTo>
                <a:close/>
              </a:path>
            </a:pathLst>
          </a:custGeom>
        </p:spPr>
        <p:style>
          <a:lnRef idx="3">
            <a:schemeClr val="lt1">
              <a:hueOff val="0"/>
              <a:satOff val="0"/>
              <a:lumOff val="0"/>
              <a:alphaOff val="0"/>
            </a:schemeClr>
          </a:lnRef>
          <a:fillRef idx="1">
            <a:schemeClr val="accent3">
              <a:hueOff val="-4534782"/>
              <a:satOff val="0"/>
              <a:lumOff val="-523"/>
              <a:alphaOff val="0"/>
            </a:schemeClr>
          </a:fillRef>
          <a:effectRef idx="1">
            <a:schemeClr val="accent3">
              <a:hueOff val="-4534782"/>
              <a:satOff val="0"/>
              <a:lumOff val="-523"/>
              <a:alphaOff val="0"/>
            </a:schemeClr>
          </a:effectRef>
          <a:fontRef idx="minor">
            <a:schemeClr val="lt1"/>
          </a:fontRef>
        </p:style>
        <p:txBody>
          <a:bodyPr spcFirstLastPara="0" vert="horz" wrap="square" lIns="88412" tIns="88412" rIns="88412" bIns="88412" numCol="1" spcCol="1270" anchor="ctr" anchorCtr="0">
            <a:noAutofit/>
          </a:bodyPr>
          <a:lstStyle/>
          <a:p>
            <a:pPr lvl="0" algn="ctr" defTabSz="977900">
              <a:lnSpc>
                <a:spcPct val="90000"/>
              </a:lnSpc>
              <a:spcBef>
                <a:spcPct val="0"/>
              </a:spcBef>
              <a:spcAft>
                <a:spcPct val="35000"/>
              </a:spcAft>
            </a:pPr>
            <a:r>
              <a:rPr lang="en-GB" sz="2200" kern="1200" smtClean="0"/>
              <a:t>Nhiệt năng</a:t>
            </a:r>
            <a:endParaRPr lang="en-US" sz="2200" kern="1200"/>
          </a:p>
        </p:txBody>
      </p:sp>
      <p:sp>
        <p:nvSpPr>
          <p:cNvPr id="16" name="Freeform 15"/>
          <p:cNvSpPr/>
          <p:nvPr/>
        </p:nvSpPr>
        <p:spPr>
          <a:xfrm>
            <a:off x="6961009" y="2633817"/>
            <a:ext cx="1808744" cy="758240"/>
          </a:xfrm>
          <a:custGeom>
            <a:avLst/>
            <a:gdLst>
              <a:gd name="connsiteX0" fmla="*/ 0 w 1808744"/>
              <a:gd name="connsiteY0" fmla="*/ 126376 h 758240"/>
              <a:gd name="connsiteX1" fmla="*/ 126376 w 1808744"/>
              <a:gd name="connsiteY1" fmla="*/ 0 h 758240"/>
              <a:gd name="connsiteX2" fmla="*/ 1682368 w 1808744"/>
              <a:gd name="connsiteY2" fmla="*/ 0 h 758240"/>
              <a:gd name="connsiteX3" fmla="*/ 1808744 w 1808744"/>
              <a:gd name="connsiteY3" fmla="*/ 126376 h 758240"/>
              <a:gd name="connsiteX4" fmla="*/ 1808744 w 1808744"/>
              <a:gd name="connsiteY4" fmla="*/ 631864 h 758240"/>
              <a:gd name="connsiteX5" fmla="*/ 1682368 w 1808744"/>
              <a:gd name="connsiteY5" fmla="*/ 758240 h 758240"/>
              <a:gd name="connsiteX6" fmla="*/ 126376 w 1808744"/>
              <a:gd name="connsiteY6" fmla="*/ 758240 h 758240"/>
              <a:gd name="connsiteX7" fmla="*/ 0 w 1808744"/>
              <a:gd name="connsiteY7" fmla="*/ 631864 h 758240"/>
              <a:gd name="connsiteX8" fmla="*/ 0 w 1808744"/>
              <a:gd name="connsiteY8" fmla="*/ 126376 h 7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744" h="758240">
                <a:moveTo>
                  <a:pt x="0" y="126376"/>
                </a:moveTo>
                <a:cubicBezTo>
                  <a:pt x="0" y="56580"/>
                  <a:pt x="56580" y="0"/>
                  <a:pt x="126376" y="0"/>
                </a:cubicBezTo>
                <a:lnTo>
                  <a:pt x="1682368" y="0"/>
                </a:lnTo>
                <a:cubicBezTo>
                  <a:pt x="1752164" y="0"/>
                  <a:pt x="1808744" y="56580"/>
                  <a:pt x="1808744" y="126376"/>
                </a:cubicBezTo>
                <a:lnTo>
                  <a:pt x="1808744" y="631864"/>
                </a:lnTo>
                <a:cubicBezTo>
                  <a:pt x="1808744" y="701660"/>
                  <a:pt x="1752164" y="758240"/>
                  <a:pt x="1682368" y="758240"/>
                </a:cubicBezTo>
                <a:lnTo>
                  <a:pt x="126376" y="758240"/>
                </a:lnTo>
                <a:cubicBezTo>
                  <a:pt x="56580" y="758240"/>
                  <a:pt x="0" y="701660"/>
                  <a:pt x="0" y="631864"/>
                </a:cubicBezTo>
                <a:lnTo>
                  <a:pt x="0" y="126376"/>
                </a:lnTo>
                <a:close/>
              </a:path>
            </a:pathLst>
          </a:custGeom>
        </p:spPr>
        <p:style>
          <a:lnRef idx="3">
            <a:schemeClr val="lt1">
              <a:hueOff val="0"/>
              <a:satOff val="0"/>
              <a:lumOff val="0"/>
              <a:alphaOff val="0"/>
            </a:schemeClr>
          </a:lnRef>
          <a:fillRef idx="1">
            <a:schemeClr val="accent3">
              <a:hueOff val="-6802173"/>
              <a:satOff val="0"/>
              <a:lumOff val="-785"/>
              <a:alphaOff val="0"/>
            </a:schemeClr>
          </a:fillRef>
          <a:effectRef idx="1">
            <a:schemeClr val="accent3">
              <a:hueOff val="-6802173"/>
              <a:satOff val="0"/>
              <a:lumOff val="-785"/>
              <a:alphaOff val="0"/>
            </a:schemeClr>
          </a:effectRef>
          <a:fontRef idx="minor">
            <a:schemeClr val="lt1"/>
          </a:fontRef>
        </p:style>
        <p:txBody>
          <a:bodyPr spcFirstLastPara="0" vert="horz" wrap="square" lIns="92894" tIns="92894" rIns="92894" bIns="92894" numCol="1" spcCol="1270" anchor="ctr" anchorCtr="0">
            <a:noAutofit/>
          </a:bodyPr>
          <a:lstStyle/>
          <a:p>
            <a:pPr lvl="0" algn="ctr" defTabSz="977900">
              <a:lnSpc>
                <a:spcPct val="90000"/>
              </a:lnSpc>
              <a:spcBef>
                <a:spcPct val="0"/>
              </a:spcBef>
              <a:spcAft>
                <a:spcPct val="35000"/>
              </a:spcAft>
            </a:pPr>
            <a:r>
              <a:rPr lang="en-GB" sz="2200" kern="1200" smtClean="0"/>
              <a:t>Năng lượng âm</a:t>
            </a:r>
            <a:endParaRPr lang="en-US" sz="2200" kern="1200"/>
          </a:p>
        </p:txBody>
      </p:sp>
      <p:cxnSp>
        <p:nvCxnSpPr>
          <p:cNvPr id="18" name="Straight Arrow Connector 17"/>
          <p:cNvCxnSpPr/>
          <p:nvPr/>
        </p:nvCxnSpPr>
        <p:spPr>
          <a:xfrm>
            <a:off x="6215317" y="2141205"/>
            <a:ext cx="3341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6567711" y="2139555"/>
            <a:ext cx="3341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6558590" y="1459927"/>
            <a:ext cx="352394" cy="584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6552511" y="2206149"/>
            <a:ext cx="358473" cy="7027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a:off x="517354" y="697877"/>
            <a:ext cx="2735135" cy="3735397"/>
            <a:chOff x="517354" y="697877"/>
            <a:chExt cx="2735135" cy="373539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90" y="697877"/>
              <a:ext cx="2326264" cy="2761501"/>
            </a:xfrm>
            <a:prstGeom prst="rect">
              <a:avLst/>
            </a:prstGeom>
          </p:spPr>
        </p:pic>
        <p:sp>
          <p:nvSpPr>
            <p:cNvPr id="31" name="Rectangle 30"/>
            <p:cNvSpPr/>
            <p:nvPr/>
          </p:nvSpPr>
          <p:spPr>
            <a:xfrm>
              <a:off x="517354" y="3602277"/>
              <a:ext cx="2735135" cy="830997"/>
            </a:xfrm>
            <a:prstGeom prst="rect">
              <a:avLst/>
            </a:prstGeom>
          </p:spPr>
          <p:txBody>
            <a:bodyPr wrap="square">
              <a:spAutoFit/>
            </a:bodyPr>
            <a:lstStyle/>
            <a:p>
              <a:pPr lvl="0" algn="ctr">
                <a:lnSpc>
                  <a:spcPct val="120000"/>
                </a:lnSpc>
                <a:spcAft>
                  <a:spcPts val="1000"/>
                </a:spcAft>
              </a:pPr>
              <a:r>
                <a:rPr lang="en-US" sz="2000" smtClean="0">
                  <a:latin typeface="Arial" panose="020B0604020202020204" pitchFamily="34" charset="0"/>
                  <a:ea typeface="Calibri" panose="020F0502020204030204" pitchFamily="34" charset="0"/>
                  <a:cs typeface="Arial" panose="020B0604020202020204" pitchFamily="34" charset="0"/>
                </a:rPr>
                <a:t>a) Sự chuyển động của quả bóng</a:t>
              </a:r>
              <a:endParaRPr lang="en-US" sz="2000">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par>
                                <p:cTn id="21" presetID="6"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8" name="Google Shape;478;p15"/>
          <p:cNvSpPr txBox="1">
            <a:spLocks/>
          </p:cNvSpPr>
          <p:nvPr/>
        </p:nvSpPr>
        <p:spPr>
          <a:xfrm>
            <a:off x="1287181" y="97021"/>
            <a:ext cx="6593700" cy="5734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r>
              <a:rPr lang="en-GB" sz="3000" smtClean="0">
                <a:latin typeface="Arial" panose="020B0604020202020204" pitchFamily="34" charset="0"/>
                <a:cs typeface="Arial" panose="020B0604020202020204" pitchFamily="34" charset="0"/>
              </a:rPr>
              <a:t>Thảo luận trả lời các câu hỏi</a:t>
            </a:r>
            <a:endParaRPr lang="vi-VN" sz="3000">
              <a:latin typeface="Arial" panose="020B0604020202020204" pitchFamily="34" charset="0"/>
              <a:cs typeface="Arial" panose="020B0604020202020204" pitchFamily="34" charset="0"/>
            </a:endParaRPr>
          </a:p>
        </p:txBody>
      </p:sp>
      <p:grpSp>
        <p:nvGrpSpPr>
          <p:cNvPr id="40" name="Group 39"/>
          <p:cNvGrpSpPr/>
          <p:nvPr/>
        </p:nvGrpSpPr>
        <p:grpSpPr>
          <a:xfrm>
            <a:off x="890237" y="883389"/>
            <a:ext cx="8215238" cy="3310293"/>
            <a:chOff x="900699" y="774452"/>
            <a:chExt cx="8215238" cy="3310293"/>
          </a:xfrm>
        </p:grpSpPr>
        <p:pic>
          <p:nvPicPr>
            <p:cNvPr id="4" name="Picture 3"/>
            <p:cNvPicPr>
              <a:picLocks noChangeAspect="1"/>
            </p:cNvPicPr>
            <p:nvPr/>
          </p:nvPicPr>
          <p:blipFill>
            <a:blip r:embed="rId3"/>
            <a:stretch>
              <a:fillRect/>
            </a:stretch>
          </p:blipFill>
          <p:spPr>
            <a:xfrm>
              <a:off x="5795220" y="1768096"/>
              <a:ext cx="3320717" cy="2316649"/>
            </a:xfrm>
            <a:prstGeom prst="rect">
              <a:avLst/>
            </a:prstGeom>
          </p:spPr>
        </p:pic>
        <p:sp>
          <p:nvSpPr>
            <p:cNvPr id="9" name="Rectangle 8"/>
            <p:cNvSpPr/>
            <p:nvPr/>
          </p:nvSpPr>
          <p:spPr>
            <a:xfrm>
              <a:off x="900699" y="774452"/>
              <a:ext cx="7387587" cy="830997"/>
            </a:xfrm>
            <a:prstGeom prst="rect">
              <a:avLst/>
            </a:prstGeom>
          </p:spPr>
          <p:txBody>
            <a:bodyPr wrap="square">
              <a:spAutoFit/>
            </a:bodyPr>
            <a:lstStyle/>
            <a:p>
              <a:pPr lvl="0" algn="ctr">
                <a:lnSpc>
                  <a:spcPct val="120000"/>
                </a:lnSpc>
                <a:spcAft>
                  <a:spcPts val="1000"/>
                </a:spcAft>
              </a:pPr>
              <a:r>
                <a:rPr lang="en-US" sz="2000" smtClean="0">
                  <a:latin typeface="Arial" panose="020B0604020202020204" pitchFamily="34" charset="0"/>
                  <a:ea typeface="Calibri" panose="020F0502020204030204" pitchFamily="34" charset="0"/>
                  <a:cs typeface="Arial" panose="020B0604020202020204" pitchFamily="34" charset="0"/>
                </a:rPr>
                <a:t>Gọi tên các dạng năng lượng xuất hiện khi đèn pin bật sáng. </a:t>
              </a:r>
              <a:r>
                <a:rPr lang="en-GB" sz="2000" smtClean="0">
                  <a:latin typeface="Arial" panose="020B0604020202020204" pitchFamily="34" charset="0"/>
                  <a:ea typeface="Calibri" panose="020F0502020204030204" pitchFamily="34" charset="0"/>
                  <a:cs typeface="Arial" panose="020B0604020202020204" pitchFamily="34" charset="0"/>
                </a:rPr>
                <a:t>Vẽ sơ đồ chỉ ra sự chuyển hóa năng lượng</a:t>
              </a:r>
              <a:endParaRPr lang="en-US" sz="2000">
                <a:latin typeface="Arial" panose="020B0604020202020204" pitchFamily="34" charset="0"/>
                <a:ea typeface="Calibri" panose="020F0502020204030204" pitchFamily="34" charset="0"/>
                <a:cs typeface="Arial" panose="020B0604020202020204" pitchFamily="34" charset="0"/>
              </a:endParaRPr>
            </a:p>
          </p:txBody>
        </p:sp>
      </p:grpSp>
      <p:cxnSp>
        <p:nvCxnSpPr>
          <p:cNvPr id="14" name="Straight Arrow Connector 13"/>
          <p:cNvCxnSpPr/>
          <p:nvPr/>
        </p:nvCxnSpPr>
        <p:spPr>
          <a:xfrm>
            <a:off x="1543193" y="3022909"/>
            <a:ext cx="33415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flipV="1">
            <a:off x="3466232" y="2547713"/>
            <a:ext cx="355553" cy="36667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3432706" y="3168127"/>
            <a:ext cx="358713" cy="31552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9" name="Freeform 18"/>
          <p:cNvSpPr/>
          <p:nvPr/>
        </p:nvSpPr>
        <p:spPr>
          <a:xfrm>
            <a:off x="226176" y="2745582"/>
            <a:ext cx="1243682" cy="587165"/>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000" kern="1200" smtClean="0">
                <a:latin typeface="Arial" panose="020B0604020202020204" pitchFamily="34" charset="0"/>
                <a:cs typeface="Arial" panose="020B0604020202020204" pitchFamily="34" charset="0"/>
              </a:rPr>
              <a:t>Hóa năng</a:t>
            </a:r>
            <a:endParaRPr lang="en-US" sz="2000" kern="1200">
              <a:latin typeface="Arial" panose="020B0604020202020204" pitchFamily="34" charset="0"/>
              <a:cs typeface="Arial" panose="020B0604020202020204" pitchFamily="34" charset="0"/>
            </a:endParaRPr>
          </a:p>
        </p:txBody>
      </p:sp>
      <p:sp>
        <p:nvSpPr>
          <p:cNvPr id="21" name="Freeform 20"/>
          <p:cNvSpPr/>
          <p:nvPr/>
        </p:nvSpPr>
        <p:spPr>
          <a:xfrm>
            <a:off x="1949537" y="2745582"/>
            <a:ext cx="1379204" cy="587165"/>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000" kern="1200" smtClean="0">
                <a:latin typeface="Arial" panose="020B0604020202020204" pitchFamily="34" charset="0"/>
                <a:cs typeface="Arial" panose="020B0604020202020204" pitchFamily="34" charset="0"/>
              </a:rPr>
              <a:t>Điện năng</a:t>
            </a:r>
            <a:endParaRPr lang="en-US" sz="2000" kern="1200">
              <a:latin typeface="Arial" panose="020B0604020202020204" pitchFamily="34" charset="0"/>
              <a:cs typeface="Arial" panose="020B0604020202020204" pitchFamily="34" charset="0"/>
            </a:endParaRPr>
          </a:p>
        </p:txBody>
      </p:sp>
      <p:sp>
        <p:nvSpPr>
          <p:cNvPr id="23" name="Freeform 22"/>
          <p:cNvSpPr/>
          <p:nvPr/>
        </p:nvSpPr>
        <p:spPr>
          <a:xfrm>
            <a:off x="3889064" y="2217854"/>
            <a:ext cx="1603374" cy="527728"/>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000" kern="1200" smtClean="0">
                <a:latin typeface="Arial" panose="020B0604020202020204" pitchFamily="34" charset="0"/>
                <a:cs typeface="Arial" panose="020B0604020202020204" pitchFamily="34" charset="0"/>
              </a:rPr>
              <a:t>Nhiệt năng</a:t>
            </a:r>
            <a:endParaRPr lang="en-US" sz="2000" kern="1200">
              <a:latin typeface="Arial" panose="020B0604020202020204" pitchFamily="34" charset="0"/>
              <a:cs typeface="Arial" panose="020B0604020202020204" pitchFamily="34" charset="0"/>
            </a:endParaRPr>
          </a:p>
        </p:txBody>
      </p:sp>
      <p:sp>
        <p:nvSpPr>
          <p:cNvPr id="25" name="Freeform 24"/>
          <p:cNvSpPr/>
          <p:nvPr/>
        </p:nvSpPr>
        <p:spPr>
          <a:xfrm>
            <a:off x="3872063" y="3168127"/>
            <a:ext cx="1603374" cy="56415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000" kern="1200" smtClean="0">
                <a:latin typeface="Arial" panose="020B0604020202020204" pitchFamily="34" charset="0"/>
                <a:cs typeface="Arial" panose="020B0604020202020204" pitchFamily="34" charset="0"/>
              </a:rPr>
              <a:t>Quang năng</a:t>
            </a:r>
            <a:endParaRPr lang="en-US" sz="2000" kern="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9" name="Rectangle 8"/>
          <p:cNvSpPr/>
          <p:nvPr/>
        </p:nvSpPr>
        <p:spPr>
          <a:xfrm>
            <a:off x="2297113" y="75084"/>
            <a:ext cx="3765984" cy="959237"/>
          </a:xfrm>
          <a:prstGeom prst="rect">
            <a:avLst/>
          </a:prstGeom>
        </p:spPr>
        <p:txBody>
          <a:bodyPr wrap="square">
            <a:spAutoFit/>
          </a:bodyPr>
          <a:lstStyle/>
          <a:p>
            <a:pPr lvl="0" algn="just">
              <a:lnSpc>
                <a:spcPct val="120000"/>
              </a:lnSpc>
              <a:spcAft>
                <a:spcPts val="1000"/>
              </a:spcAft>
            </a:pPr>
            <a:r>
              <a:rPr lang="en-US" sz="2000" smtClean="0">
                <a:latin typeface="Arial" panose="020B0604020202020204" pitchFamily="34" charset="0"/>
                <a:ea typeface="Calibri" panose="020F0502020204030204" pitchFamily="34" charset="0"/>
                <a:cs typeface="Arial" panose="020B0604020202020204" pitchFamily="34" charset="0"/>
              </a:rPr>
              <a:t>a) Gọi tên </a:t>
            </a:r>
            <a:r>
              <a:rPr lang="en-GB" sz="2000" smtClean="0">
                <a:latin typeface="Arial" panose="020B0604020202020204" pitchFamily="34" charset="0"/>
                <a:ea typeface="Calibri" panose="020F0502020204030204" pitchFamily="34" charset="0"/>
                <a:cs typeface="Arial" panose="020B0604020202020204" pitchFamily="34" charset="0"/>
              </a:rPr>
              <a:t>3 dạng năng lượng</a:t>
            </a:r>
          </a:p>
          <a:p>
            <a:pPr lvl="0" algn="just">
              <a:lnSpc>
                <a:spcPct val="120000"/>
              </a:lnSpc>
              <a:spcAft>
                <a:spcPts val="1000"/>
              </a:spcAft>
            </a:pPr>
            <a:r>
              <a:rPr lang="en-GB" sz="2000" smtClean="0">
                <a:latin typeface="Arial" panose="020B0604020202020204" pitchFamily="34" charset="0"/>
                <a:ea typeface="Calibri" panose="020F0502020204030204" pitchFamily="34" charset="0"/>
                <a:cs typeface="Arial" panose="020B0604020202020204" pitchFamily="34" charset="0"/>
              </a:rPr>
              <a:t>b) Lấy ví dụ khác</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19" name="Freeform 18"/>
          <p:cNvSpPr/>
          <p:nvPr/>
        </p:nvSpPr>
        <p:spPr>
          <a:xfrm>
            <a:off x="2700681" y="2588492"/>
            <a:ext cx="1613845" cy="587165"/>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000" kern="1200" smtClean="0">
                <a:latin typeface="Arial" panose="020B0604020202020204" pitchFamily="34" charset="0"/>
                <a:cs typeface="Arial" panose="020B0604020202020204" pitchFamily="34" charset="0"/>
              </a:rPr>
              <a:t>Động năng</a:t>
            </a:r>
            <a:endParaRPr lang="en-US" sz="2000" kern="1200">
              <a:latin typeface="Arial" panose="020B0604020202020204" pitchFamily="34" charset="0"/>
              <a:cs typeface="Arial" panose="020B0604020202020204" pitchFamily="34" charset="0"/>
            </a:endParaRPr>
          </a:p>
        </p:txBody>
      </p:sp>
      <p:sp>
        <p:nvSpPr>
          <p:cNvPr id="23" name="Freeform 22"/>
          <p:cNvSpPr/>
          <p:nvPr/>
        </p:nvSpPr>
        <p:spPr>
          <a:xfrm>
            <a:off x="2711152" y="1636503"/>
            <a:ext cx="1603374" cy="527728"/>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000" kern="1200" smtClean="0">
                <a:latin typeface="Arial" panose="020B0604020202020204" pitchFamily="34" charset="0"/>
                <a:cs typeface="Arial" panose="020B0604020202020204" pitchFamily="34" charset="0"/>
              </a:rPr>
              <a:t>Nhiệt năng</a:t>
            </a:r>
            <a:endParaRPr lang="en-US" sz="2000" kern="1200">
              <a:latin typeface="Arial" panose="020B0604020202020204" pitchFamily="34" charset="0"/>
              <a:cs typeface="Arial" panose="020B0604020202020204" pitchFamily="34" charset="0"/>
            </a:endParaRPr>
          </a:p>
        </p:txBody>
      </p:sp>
      <p:sp>
        <p:nvSpPr>
          <p:cNvPr id="25" name="Freeform 24"/>
          <p:cNvSpPr/>
          <p:nvPr/>
        </p:nvSpPr>
        <p:spPr>
          <a:xfrm>
            <a:off x="2711152" y="3475527"/>
            <a:ext cx="2140415" cy="56415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000" kern="1200" smtClean="0">
                <a:latin typeface="Arial" panose="020B0604020202020204" pitchFamily="34" charset="0"/>
                <a:cs typeface="Arial" panose="020B0604020202020204" pitchFamily="34" charset="0"/>
              </a:rPr>
              <a:t>Năng lượng âm</a:t>
            </a:r>
            <a:endParaRPr lang="en-US" sz="2000" kern="12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464966" y="1034321"/>
            <a:ext cx="3448558" cy="3108342"/>
          </a:xfrm>
          <a:prstGeom prst="rect">
            <a:avLst/>
          </a:prstGeom>
        </p:spPr>
      </p:pic>
      <p:grpSp>
        <p:nvGrpSpPr>
          <p:cNvPr id="24" name="Group 23"/>
          <p:cNvGrpSpPr/>
          <p:nvPr/>
        </p:nvGrpSpPr>
        <p:grpSpPr>
          <a:xfrm>
            <a:off x="171037" y="1993822"/>
            <a:ext cx="2457453" cy="1763783"/>
            <a:chOff x="171037" y="1993822"/>
            <a:chExt cx="2457453" cy="1763783"/>
          </a:xfrm>
        </p:grpSpPr>
        <p:cxnSp>
          <p:nvCxnSpPr>
            <p:cNvPr id="14" name="Straight Arrow Connector 13"/>
            <p:cNvCxnSpPr/>
            <p:nvPr/>
          </p:nvCxnSpPr>
          <p:spPr>
            <a:xfrm flipV="1">
              <a:off x="1595459" y="2882075"/>
              <a:ext cx="331113" cy="1182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1" name="Freeform 20"/>
            <p:cNvSpPr/>
            <p:nvPr/>
          </p:nvSpPr>
          <p:spPr>
            <a:xfrm>
              <a:off x="171037" y="2588493"/>
              <a:ext cx="1379204" cy="587165"/>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000" kern="1200" smtClean="0">
                  <a:latin typeface="Arial" panose="020B0604020202020204" pitchFamily="34" charset="0"/>
                  <a:cs typeface="Arial" panose="020B0604020202020204" pitchFamily="34" charset="0"/>
                </a:rPr>
                <a:t>Điện năng</a:t>
              </a:r>
              <a:endParaRPr lang="en-US" sz="2000" kern="1200">
                <a:latin typeface="Arial" panose="020B0604020202020204" pitchFamily="34" charset="0"/>
                <a:cs typeface="Arial" panose="020B0604020202020204" pitchFamily="34" charset="0"/>
              </a:endParaRPr>
            </a:p>
          </p:txBody>
        </p:sp>
        <p:cxnSp>
          <p:nvCxnSpPr>
            <p:cNvPr id="17" name="Straight Arrow Connector 16"/>
            <p:cNvCxnSpPr/>
            <p:nvPr/>
          </p:nvCxnSpPr>
          <p:spPr>
            <a:xfrm flipV="1">
              <a:off x="2089430" y="2893904"/>
              <a:ext cx="539060" cy="1183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V="1">
              <a:off x="1995406" y="1993822"/>
              <a:ext cx="603415" cy="79644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a:off x="1995406" y="3009369"/>
              <a:ext cx="603415" cy="74823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633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5244377" y="1395576"/>
            <a:ext cx="3861098" cy="2620944"/>
          </a:xfrm>
          <a:prstGeom prst="rect">
            <a:avLst/>
          </a:prstGeom>
        </p:spPr>
      </p:pic>
      <p:sp>
        <p:nvSpPr>
          <p:cNvPr id="16" name="Rectangle 15"/>
          <p:cNvSpPr/>
          <p:nvPr/>
        </p:nvSpPr>
        <p:spPr>
          <a:xfrm>
            <a:off x="2073836" y="199242"/>
            <a:ext cx="5199017" cy="867482"/>
          </a:xfrm>
          <a:prstGeom prst="rect">
            <a:avLst/>
          </a:prstGeom>
        </p:spPr>
        <p:txBody>
          <a:bodyPr wrap="square">
            <a:spAutoFit/>
          </a:bodyPr>
          <a:lstStyle/>
          <a:p>
            <a:pPr lvl="0" algn="ctr">
              <a:lnSpc>
                <a:spcPct val="120000"/>
              </a:lnSpc>
              <a:spcAft>
                <a:spcPts val="1000"/>
              </a:spcAft>
            </a:pPr>
            <a:r>
              <a:rPr lang="en-GB" sz="2200" smtClean="0">
                <a:latin typeface="Arial" panose="020B0604020202020204" pitchFamily="34" charset="0"/>
                <a:ea typeface="Calibri" panose="020F0502020204030204" pitchFamily="34" charset="0"/>
                <a:cs typeface="Arial" panose="020B0604020202020204" pitchFamily="34" charset="0"/>
              </a:rPr>
              <a:t>Quạt điện biến đổi điện năng thành các dạng năng lượng</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22" name="Freeform 21"/>
          <p:cNvSpPr/>
          <p:nvPr/>
        </p:nvSpPr>
        <p:spPr>
          <a:xfrm>
            <a:off x="288758" y="2504272"/>
            <a:ext cx="1574304" cy="587165"/>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200" b="1" kern="1200" smtClean="0">
                <a:latin typeface="Arial" panose="020B0604020202020204" pitchFamily="34" charset="0"/>
                <a:cs typeface="Arial" panose="020B0604020202020204" pitchFamily="34" charset="0"/>
              </a:rPr>
              <a:t>Điện năng</a:t>
            </a:r>
            <a:endParaRPr lang="en-US" sz="2200" b="1" kern="1200">
              <a:latin typeface="Arial" panose="020B0604020202020204" pitchFamily="34" charset="0"/>
              <a:cs typeface="Arial" panose="020B0604020202020204" pitchFamily="34" charset="0"/>
            </a:endParaRPr>
          </a:p>
        </p:txBody>
      </p:sp>
      <p:grpSp>
        <p:nvGrpSpPr>
          <p:cNvPr id="6" name="Group 5"/>
          <p:cNvGrpSpPr/>
          <p:nvPr/>
        </p:nvGrpSpPr>
        <p:grpSpPr>
          <a:xfrm>
            <a:off x="2402251" y="2504271"/>
            <a:ext cx="2465795" cy="587165"/>
            <a:chOff x="2402251" y="2504271"/>
            <a:chExt cx="2465795" cy="587165"/>
          </a:xfrm>
        </p:grpSpPr>
        <p:sp>
          <p:nvSpPr>
            <p:cNvPr id="17" name="Freeform 16"/>
            <p:cNvSpPr/>
            <p:nvPr/>
          </p:nvSpPr>
          <p:spPr>
            <a:xfrm>
              <a:off x="3013502" y="2504271"/>
              <a:ext cx="1854544" cy="587165"/>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200" b="1" kern="1200" smtClean="0">
                  <a:latin typeface="Arial" panose="020B0604020202020204" pitchFamily="34" charset="0"/>
                  <a:cs typeface="Arial" panose="020B0604020202020204" pitchFamily="34" charset="0"/>
                </a:rPr>
                <a:t>Nhiệt năng</a:t>
              </a:r>
              <a:endParaRPr lang="en-US" sz="2200" b="1" kern="120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2402251" y="2809683"/>
              <a:ext cx="539060" cy="1183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7" name="Group 6"/>
          <p:cNvGrpSpPr/>
          <p:nvPr/>
        </p:nvGrpSpPr>
        <p:grpSpPr>
          <a:xfrm>
            <a:off x="1908280" y="1552282"/>
            <a:ext cx="2940445" cy="1257401"/>
            <a:chOff x="1908280" y="1552282"/>
            <a:chExt cx="2940445" cy="1257401"/>
          </a:xfrm>
        </p:grpSpPr>
        <p:cxnSp>
          <p:nvCxnSpPr>
            <p:cNvPr id="21" name="Straight Arrow Connector 20"/>
            <p:cNvCxnSpPr/>
            <p:nvPr/>
          </p:nvCxnSpPr>
          <p:spPr>
            <a:xfrm flipV="1">
              <a:off x="1908280" y="2797854"/>
              <a:ext cx="331113" cy="1182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4" name="Group 3"/>
            <p:cNvGrpSpPr/>
            <p:nvPr/>
          </p:nvGrpSpPr>
          <p:grpSpPr>
            <a:xfrm>
              <a:off x="2308227" y="1552282"/>
              <a:ext cx="2540498" cy="1153766"/>
              <a:chOff x="2308227" y="1552282"/>
              <a:chExt cx="2540498" cy="1153766"/>
            </a:xfrm>
          </p:grpSpPr>
          <p:sp>
            <p:nvSpPr>
              <p:cNvPr id="18" name="Freeform 17"/>
              <p:cNvSpPr/>
              <p:nvPr/>
            </p:nvSpPr>
            <p:spPr>
              <a:xfrm>
                <a:off x="3023972" y="1552282"/>
                <a:ext cx="1824753" cy="527728"/>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200" b="1" kern="1200" smtClean="0">
                    <a:latin typeface="Arial" panose="020B0604020202020204" pitchFamily="34" charset="0"/>
                    <a:cs typeface="Arial" panose="020B0604020202020204" pitchFamily="34" charset="0"/>
                  </a:rPr>
                  <a:t>Cơ năng</a:t>
                </a:r>
                <a:endParaRPr lang="en-US" sz="2200" b="1" kern="1200">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2308227" y="1909601"/>
                <a:ext cx="603415" cy="79644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grpSp>
        <p:nvGrpSpPr>
          <p:cNvPr id="5" name="Group 4"/>
          <p:cNvGrpSpPr/>
          <p:nvPr/>
        </p:nvGrpSpPr>
        <p:grpSpPr>
          <a:xfrm>
            <a:off x="2308227" y="2925148"/>
            <a:ext cx="2552531" cy="1030315"/>
            <a:chOff x="2308227" y="2925148"/>
            <a:chExt cx="2552531" cy="1030315"/>
          </a:xfrm>
        </p:grpSpPr>
        <p:sp>
          <p:nvSpPr>
            <p:cNvPr id="19" name="Freeform 18"/>
            <p:cNvSpPr/>
            <p:nvPr/>
          </p:nvSpPr>
          <p:spPr>
            <a:xfrm>
              <a:off x="3023974" y="3391306"/>
              <a:ext cx="1836784" cy="56415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36181" tIns="36181" rIns="36181" bIns="36181" numCol="1" spcCol="1270" anchor="ctr" anchorCtr="0">
              <a:noAutofit/>
            </a:bodyPr>
            <a:lstStyle/>
            <a:p>
              <a:pPr lvl="0" algn="ctr" defTabSz="889000">
                <a:lnSpc>
                  <a:spcPct val="90000"/>
                </a:lnSpc>
                <a:spcBef>
                  <a:spcPct val="0"/>
                </a:spcBef>
                <a:spcAft>
                  <a:spcPct val="35000"/>
                </a:spcAft>
              </a:pPr>
              <a:r>
                <a:rPr lang="en-GB" sz="2200" b="1" kern="1200" smtClean="0">
                  <a:latin typeface="Arial" panose="020B0604020202020204" pitchFamily="34" charset="0"/>
                  <a:cs typeface="Arial" panose="020B0604020202020204" pitchFamily="34" charset="0"/>
                </a:rPr>
                <a:t>Quang năng</a:t>
              </a:r>
              <a:endParaRPr lang="en-US" sz="2200" b="1" kern="1200">
                <a:latin typeface="Arial" panose="020B0604020202020204" pitchFamily="34" charset="0"/>
                <a:cs typeface="Arial" panose="020B0604020202020204" pitchFamily="34" charset="0"/>
              </a:endParaRPr>
            </a:p>
          </p:txBody>
        </p:sp>
        <p:cxnSp>
          <p:nvCxnSpPr>
            <p:cNvPr id="25" name="Straight Arrow Connector 24"/>
            <p:cNvCxnSpPr/>
            <p:nvPr/>
          </p:nvCxnSpPr>
          <p:spPr>
            <a:xfrm>
              <a:off x="2308227" y="2925148"/>
              <a:ext cx="603415" cy="74823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8" name="Cloud Callout 7"/>
          <p:cNvSpPr/>
          <p:nvPr/>
        </p:nvSpPr>
        <p:spPr>
          <a:xfrm>
            <a:off x="1323474" y="0"/>
            <a:ext cx="4608095" cy="1756610"/>
          </a:xfrm>
          <a:prstGeom prst="cloudCallout">
            <a:avLst>
              <a:gd name="adj1" fmla="val -22922"/>
              <a:gd name="adj2" fmla="val 70719"/>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6" name="Rectangle 15"/>
          <p:cNvSpPr/>
          <p:nvPr/>
        </p:nvSpPr>
        <p:spPr>
          <a:xfrm>
            <a:off x="1672389" y="222741"/>
            <a:ext cx="3705727" cy="1311128"/>
          </a:xfrm>
          <a:prstGeom prst="rect">
            <a:avLst/>
          </a:prstGeom>
        </p:spPr>
        <p:txBody>
          <a:bodyPr wrap="square">
            <a:spAutoFit/>
          </a:bodyPr>
          <a:lstStyle/>
          <a:p>
            <a:pPr lvl="0" algn="ctr">
              <a:lnSpc>
                <a:spcPct val="120000"/>
              </a:lnSpc>
              <a:spcAft>
                <a:spcPts val="1000"/>
              </a:spcAft>
            </a:pPr>
            <a:r>
              <a:rPr lang="en-GB" sz="2200" smtClean="0">
                <a:latin typeface="Arial" panose="020B0604020202020204" pitchFamily="34" charset="0"/>
                <a:ea typeface="Calibri" panose="020F0502020204030204" pitchFamily="34" charset="0"/>
                <a:cs typeface="Arial" panose="020B0604020202020204" pitchFamily="34" charset="0"/>
              </a:rPr>
              <a:t>Hóa năng có thể chuyển hóa thành các dạng năng lượng nào?</a:t>
            </a:r>
            <a:endParaRPr lang="en-US" sz="220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86374" y="2129590"/>
            <a:ext cx="2700705" cy="2171701"/>
          </a:xfrm>
          <a:prstGeom prst="rect">
            <a:avLst/>
          </a:prstGeom>
        </p:spPr>
      </p:pic>
      <p:sp>
        <p:nvSpPr>
          <p:cNvPr id="11" name="Rectangle 10"/>
          <p:cNvSpPr/>
          <p:nvPr/>
        </p:nvSpPr>
        <p:spPr>
          <a:xfrm>
            <a:off x="4102768" y="2517063"/>
            <a:ext cx="4728358" cy="161582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50000"/>
              </a:lnSpc>
              <a:spcAft>
                <a:spcPts val="1000"/>
              </a:spcAft>
            </a:pPr>
            <a:r>
              <a:rPr lang="vi-VN" sz="2200">
                <a:latin typeface="Arial" panose="020B0604020202020204" pitchFamily="34" charset="0"/>
                <a:ea typeface="Calibri" panose="020F0502020204030204" pitchFamily="34" charset="0"/>
                <a:cs typeface="Arial" panose="020B0604020202020204" pitchFamily="34" charset="0"/>
              </a:rPr>
              <a:t>Hóa năng có thể chuyển hóa thành</a:t>
            </a:r>
            <a:r>
              <a:rPr lang="vi-VN" sz="2200">
                <a:latin typeface="Arial" panose="020B0604020202020204" pitchFamily="34" charset="0"/>
                <a:ea typeface="Calibri" panose="020F0502020204030204" pitchFamily="34" charset="0"/>
                <a:cs typeface="Arial" panose="020B0604020202020204" pitchFamily="34" charset="0"/>
              </a:rPr>
              <a:t>: </a:t>
            </a:r>
            <a:r>
              <a:rPr lang="en-GB" sz="2200" smtClean="0">
                <a:latin typeface="Arial" panose="020B0604020202020204" pitchFamily="34" charset="0"/>
                <a:ea typeface="Calibri" panose="020F0502020204030204" pitchFamily="34" charset="0"/>
                <a:cs typeface="Arial" panose="020B0604020202020204" pitchFamily="34" charset="0"/>
              </a:rPr>
              <a:t>động năng, nhiệt năng, năng lượng ánh sáng….</a:t>
            </a:r>
            <a:endParaRPr lang="en-US" sz="22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746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Rectangle 2"/>
          <p:cNvSpPr/>
          <p:nvPr/>
        </p:nvSpPr>
        <p:spPr>
          <a:xfrm>
            <a:off x="264693" y="849598"/>
            <a:ext cx="6196263" cy="3690177"/>
          </a:xfrm>
          <a:prstGeom prst="rect">
            <a:avLst/>
          </a:prstGeom>
        </p:spPr>
        <p:txBody>
          <a:bodyPr wrap="square">
            <a:spAutoFit/>
          </a:bodyPr>
          <a:lstStyle/>
          <a:p>
            <a:pPr>
              <a:lnSpc>
                <a:spcPct val="120000"/>
              </a:lnSpc>
              <a:spcBef>
                <a:spcPts val="600"/>
              </a:spcBef>
              <a:spcAft>
                <a:spcPts val="600"/>
              </a:spcAft>
            </a:pPr>
            <a:r>
              <a:rPr lang="en-US" sz="2000" smtClean="0"/>
              <a:t>a) Hoá năng lưu trữ trong thực phẩm, khi ta ăn, được chuyển hoá thành (1) ………………… giúp ta đạp xe.</a:t>
            </a:r>
          </a:p>
          <a:p>
            <a:pPr>
              <a:lnSpc>
                <a:spcPct val="120000"/>
              </a:lnSpc>
              <a:spcBef>
                <a:spcPts val="600"/>
              </a:spcBef>
              <a:spcAft>
                <a:spcPts val="600"/>
              </a:spcAft>
            </a:pPr>
            <a:r>
              <a:rPr lang="en-US" sz="2000" smtClean="0"/>
              <a:t>b) Hoá năng lưu trữ trong que diêm, khi cọ xát với vỏ bao diêm, được chuyển hoá thành (2)……................. và (3)………………………</a:t>
            </a:r>
          </a:p>
          <a:p>
            <a:pPr algn="just">
              <a:lnSpc>
                <a:spcPct val="120000"/>
              </a:lnSpc>
              <a:spcBef>
                <a:spcPts val="600"/>
              </a:spcBef>
              <a:spcAft>
                <a:spcPts val="600"/>
              </a:spcAft>
            </a:pPr>
            <a:r>
              <a:rPr lang="en-US" sz="2000" smtClean="0"/>
              <a:t>c) Hoá năng trong nhiên liệu (xăng, dầu) khi đốt cháy được chuyển hoá thành (4)……………………, (5)…………………… và (6)………………………… của máy bay, tàu hoả.</a:t>
            </a:r>
            <a:endParaRPr lang="en-US" sz="2000"/>
          </a:p>
        </p:txBody>
      </p:sp>
      <p:sp>
        <p:nvSpPr>
          <p:cNvPr id="4" name="Rectangle 3"/>
          <p:cNvSpPr/>
          <p:nvPr/>
        </p:nvSpPr>
        <p:spPr>
          <a:xfrm>
            <a:off x="842210" y="144379"/>
            <a:ext cx="7567864" cy="461665"/>
          </a:xfrm>
          <a:prstGeom prst="rect">
            <a:avLst/>
          </a:prstGeom>
        </p:spPr>
        <p:txBody>
          <a:bodyPr wrap="square">
            <a:spAutoFit/>
          </a:bodyPr>
          <a:lstStyle/>
          <a:p>
            <a:pPr lvl="0" algn="ctr">
              <a:lnSpc>
                <a:spcPct val="120000"/>
              </a:lnSpc>
              <a:spcAft>
                <a:spcPts val="1000"/>
              </a:spcAft>
            </a:pPr>
            <a:r>
              <a:rPr lang="en-GB" sz="2000" b="1" smtClean="0">
                <a:solidFill>
                  <a:schemeClr val="accent3"/>
                </a:solidFill>
                <a:latin typeface="Arial" panose="020B0604020202020204" pitchFamily="34" charset="0"/>
                <a:ea typeface="Calibri" panose="020F0502020204030204" pitchFamily="34" charset="0"/>
                <a:cs typeface="Arial" panose="020B0604020202020204" pitchFamily="34" charset="0"/>
              </a:rPr>
              <a:t>Dùng các từ trong khung hoàn thành các câu sau đây:</a:t>
            </a:r>
            <a:endParaRPr lang="en-US" sz="20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6980692" y="1140527"/>
            <a:ext cx="1850433" cy="282128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lnSpc>
                <a:spcPct val="120000"/>
              </a:lnSpc>
              <a:spcAft>
                <a:spcPts val="1000"/>
              </a:spcAft>
            </a:pPr>
            <a:r>
              <a:rPr lang="en-GB" sz="2000" b="1" smtClean="0">
                <a:solidFill>
                  <a:srgbClr val="FF0000"/>
                </a:solidFill>
                <a:latin typeface="Arial" panose="020B0604020202020204" pitchFamily="34" charset="0"/>
                <a:ea typeface="Calibri" panose="020F0502020204030204" pitchFamily="34" charset="0"/>
                <a:cs typeface="Arial" panose="020B0604020202020204" pitchFamily="34" charset="0"/>
              </a:rPr>
              <a:t>- động năng</a:t>
            </a:r>
          </a:p>
          <a:p>
            <a:pPr lvl="0" algn="just">
              <a:lnSpc>
                <a:spcPct val="120000"/>
              </a:lnSpc>
              <a:spcAft>
                <a:spcPts val="1000"/>
              </a:spcAft>
            </a:pPr>
            <a:r>
              <a:rPr lang="en-GB" sz="2000" b="1" smtClean="0">
                <a:solidFill>
                  <a:srgbClr val="FF0000"/>
                </a:solidFill>
                <a:latin typeface="Arial" panose="020B0604020202020204" pitchFamily="34" charset="0"/>
                <a:ea typeface="Calibri" panose="020F0502020204030204" pitchFamily="34" charset="0"/>
                <a:cs typeface="Arial" panose="020B0604020202020204" pitchFamily="34" charset="0"/>
              </a:rPr>
              <a:t>- thế năng</a:t>
            </a:r>
          </a:p>
          <a:p>
            <a:pPr lvl="0" algn="just">
              <a:lnSpc>
                <a:spcPct val="120000"/>
              </a:lnSpc>
              <a:spcAft>
                <a:spcPts val="1000"/>
              </a:spcAft>
            </a:pPr>
            <a:r>
              <a:rPr lang="en-GB" sz="2000" b="1" smtClean="0">
                <a:solidFill>
                  <a:srgbClr val="FF0000"/>
                </a:solidFill>
                <a:latin typeface="Arial" panose="020B0604020202020204" pitchFamily="34" charset="0"/>
                <a:ea typeface="Calibri" panose="020F0502020204030204" pitchFamily="34" charset="0"/>
                <a:cs typeface="Arial" panose="020B0604020202020204" pitchFamily="34" charset="0"/>
              </a:rPr>
              <a:t>- điện năng</a:t>
            </a:r>
          </a:p>
          <a:p>
            <a:pPr lvl="0" algn="just">
              <a:lnSpc>
                <a:spcPct val="120000"/>
              </a:lnSpc>
              <a:spcAft>
                <a:spcPts val="1000"/>
              </a:spcAft>
            </a:pPr>
            <a:r>
              <a:rPr lang="en-GB" sz="2000" b="1" smtClean="0">
                <a:solidFill>
                  <a:srgbClr val="FF0000"/>
                </a:solidFill>
                <a:latin typeface="Arial" panose="020B0604020202020204" pitchFamily="34" charset="0"/>
                <a:ea typeface="Calibri" panose="020F0502020204030204" pitchFamily="34" charset="0"/>
                <a:cs typeface="Arial" panose="020B0604020202020204" pitchFamily="34" charset="0"/>
              </a:rPr>
              <a:t>- nhiệt năng</a:t>
            </a:r>
          </a:p>
          <a:p>
            <a:pPr lvl="0" algn="just">
              <a:lnSpc>
                <a:spcPct val="120000"/>
              </a:lnSpc>
              <a:spcAft>
                <a:spcPts val="1000"/>
              </a:spcAft>
            </a:pPr>
            <a:r>
              <a:rPr lang="en-GB" sz="2000" b="1" smtClean="0">
                <a:solidFill>
                  <a:srgbClr val="FF0000"/>
                </a:solidFill>
                <a:latin typeface="Arial" panose="020B0604020202020204" pitchFamily="34" charset="0"/>
                <a:ea typeface="Calibri" panose="020F0502020204030204" pitchFamily="34" charset="0"/>
                <a:cs typeface="Arial" panose="020B0604020202020204" pitchFamily="34" charset="0"/>
              </a:rPr>
              <a:t>- năng lượng ánh sáng</a:t>
            </a:r>
            <a:endParaRPr lang="en-US" sz="20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934702" y="1140527"/>
            <a:ext cx="1497526" cy="461665"/>
          </a:xfrm>
          <a:prstGeom prst="rect">
            <a:avLst/>
          </a:prstGeom>
        </p:spPr>
        <p:txBody>
          <a:bodyPr wrap="none">
            <a:spAutoFit/>
          </a:bodyPr>
          <a:lstStyle/>
          <a:p>
            <a:pPr lvl="0" algn="just">
              <a:lnSpc>
                <a:spcPct val="120000"/>
              </a:lnSpc>
              <a:spcAft>
                <a:spcPts val="1000"/>
              </a:spcAft>
            </a:pPr>
            <a:r>
              <a:rPr lang="en-GB" sz="2000" b="1">
                <a:solidFill>
                  <a:srgbClr val="FF0000"/>
                </a:solidFill>
                <a:latin typeface="Arial" panose="020B0604020202020204" pitchFamily="34" charset="0"/>
                <a:ea typeface="Calibri" panose="020F0502020204030204" pitchFamily="34" charset="0"/>
                <a:cs typeface="Arial" panose="020B0604020202020204" pitchFamily="34" charset="0"/>
              </a:rPr>
              <a:t>động năng</a:t>
            </a:r>
          </a:p>
        </p:txBody>
      </p:sp>
      <p:sp>
        <p:nvSpPr>
          <p:cNvPr id="8" name="Rectangle 7"/>
          <p:cNvSpPr/>
          <p:nvPr/>
        </p:nvSpPr>
        <p:spPr>
          <a:xfrm>
            <a:off x="4626142" y="2053935"/>
            <a:ext cx="1481496" cy="461665"/>
          </a:xfrm>
          <a:prstGeom prst="rect">
            <a:avLst/>
          </a:prstGeom>
        </p:spPr>
        <p:txBody>
          <a:bodyPr wrap="none">
            <a:spAutoFit/>
          </a:bodyPr>
          <a:lstStyle/>
          <a:p>
            <a:pPr lvl="0" algn="just">
              <a:lnSpc>
                <a:spcPct val="120000"/>
              </a:lnSpc>
              <a:spcAft>
                <a:spcPts val="1000"/>
              </a:spcAft>
            </a:pPr>
            <a:r>
              <a:rPr lang="en-GB" sz="2000" b="1">
                <a:solidFill>
                  <a:srgbClr val="FF0000"/>
                </a:solidFill>
                <a:latin typeface="Arial" panose="020B0604020202020204" pitchFamily="34" charset="0"/>
                <a:ea typeface="Calibri" panose="020F0502020204030204" pitchFamily="34" charset="0"/>
                <a:cs typeface="Arial" panose="020B0604020202020204" pitchFamily="34" charset="0"/>
              </a:rPr>
              <a:t>nhiệt năng</a:t>
            </a:r>
          </a:p>
        </p:txBody>
      </p:sp>
      <p:sp>
        <p:nvSpPr>
          <p:cNvPr id="9" name="Rectangle 8"/>
          <p:cNvSpPr/>
          <p:nvPr/>
        </p:nvSpPr>
        <p:spPr>
          <a:xfrm>
            <a:off x="965527" y="2418051"/>
            <a:ext cx="2820003" cy="461665"/>
          </a:xfrm>
          <a:prstGeom prst="rect">
            <a:avLst/>
          </a:prstGeom>
        </p:spPr>
        <p:txBody>
          <a:bodyPr wrap="none">
            <a:spAutoFit/>
          </a:bodyPr>
          <a:lstStyle/>
          <a:p>
            <a:pPr lvl="0" algn="just">
              <a:lnSpc>
                <a:spcPct val="120000"/>
              </a:lnSpc>
              <a:spcAft>
                <a:spcPts val="1000"/>
              </a:spcAft>
            </a:pPr>
            <a:r>
              <a:rPr lang="en-GB" sz="2000" b="1">
                <a:solidFill>
                  <a:srgbClr val="FF0000"/>
                </a:solidFill>
                <a:latin typeface="Arial" panose="020B0604020202020204" pitchFamily="34" charset="0"/>
                <a:ea typeface="Calibri" panose="020F0502020204030204" pitchFamily="34" charset="0"/>
                <a:cs typeface="Arial" panose="020B0604020202020204" pitchFamily="34" charset="0"/>
              </a:rPr>
              <a:t>năng lượng ánh sáng</a:t>
            </a:r>
            <a:endParaRPr lang="en-US" sz="20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4247296" y="3296855"/>
            <a:ext cx="1497526" cy="461665"/>
          </a:xfrm>
          <a:prstGeom prst="rect">
            <a:avLst/>
          </a:prstGeom>
        </p:spPr>
        <p:txBody>
          <a:bodyPr wrap="none">
            <a:spAutoFit/>
          </a:bodyPr>
          <a:lstStyle/>
          <a:p>
            <a:pPr lvl="0" algn="just">
              <a:lnSpc>
                <a:spcPct val="120000"/>
              </a:lnSpc>
              <a:spcAft>
                <a:spcPts val="1000"/>
              </a:spcAft>
            </a:pPr>
            <a:r>
              <a:rPr lang="en-GB" sz="2000" b="1">
                <a:solidFill>
                  <a:srgbClr val="FF0000"/>
                </a:solidFill>
                <a:latin typeface="Arial" panose="020B0604020202020204" pitchFamily="34" charset="0"/>
                <a:ea typeface="Calibri" panose="020F0502020204030204" pitchFamily="34" charset="0"/>
                <a:cs typeface="Arial" panose="020B0604020202020204" pitchFamily="34" charset="0"/>
              </a:rPr>
              <a:t>động năng</a:t>
            </a:r>
          </a:p>
        </p:txBody>
      </p:sp>
      <p:sp>
        <p:nvSpPr>
          <p:cNvPr id="11" name="Rectangle 10"/>
          <p:cNvSpPr/>
          <p:nvPr/>
        </p:nvSpPr>
        <p:spPr>
          <a:xfrm>
            <a:off x="774499" y="3646090"/>
            <a:ext cx="1481496" cy="461665"/>
          </a:xfrm>
          <a:prstGeom prst="rect">
            <a:avLst/>
          </a:prstGeom>
        </p:spPr>
        <p:txBody>
          <a:bodyPr wrap="none">
            <a:spAutoFit/>
          </a:bodyPr>
          <a:lstStyle/>
          <a:p>
            <a:pPr lvl="0" algn="just">
              <a:lnSpc>
                <a:spcPct val="120000"/>
              </a:lnSpc>
              <a:spcAft>
                <a:spcPts val="1000"/>
              </a:spcAft>
            </a:pPr>
            <a:r>
              <a:rPr lang="en-GB" sz="2000" b="1">
                <a:solidFill>
                  <a:srgbClr val="FF0000"/>
                </a:solidFill>
                <a:latin typeface="Arial" panose="020B0604020202020204" pitchFamily="34" charset="0"/>
                <a:ea typeface="Calibri" panose="020F0502020204030204" pitchFamily="34" charset="0"/>
                <a:cs typeface="Arial" panose="020B0604020202020204" pitchFamily="34" charset="0"/>
              </a:rPr>
              <a:t>nhiệt năng</a:t>
            </a:r>
          </a:p>
        </p:txBody>
      </p:sp>
      <p:sp>
        <p:nvSpPr>
          <p:cNvPr id="12" name="Rectangle 11"/>
          <p:cNvSpPr/>
          <p:nvPr/>
        </p:nvSpPr>
        <p:spPr>
          <a:xfrm>
            <a:off x="3809594" y="3668274"/>
            <a:ext cx="2820003" cy="461665"/>
          </a:xfrm>
          <a:prstGeom prst="rect">
            <a:avLst/>
          </a:prstGeom>
        </p:spPr>
        <p:txBody>
          <a:bodyPr wrap="none">
            <a:spAutoFit/>
          </a:bodyPr>
          <a:lstStyle/>
          <a:p>
            <a:pPr lvl="0" algn="just">
              <a:lnSpc>
                <a:spcPct val="120000"/>
              </a:lnSpc>
              <a:spcAft>
                <a:spcPts val="1000"/>
              </a:spcAft>
            </a:pPr>
            <a:r>
              <a:rPr lang="en-GB" sz="2000" b="1">
                <a:solidFill>
                  <a:srgbClr val="FF0000"/>
                </a:solidFill>
                <a:latin typeface="Arial" panose="020B0604020202020204" pitchFamily="34" charset="0"/>
                <a:ea typeface="Calibri" panose="020F0502020204030204" pitchFamily="34" charset="0"/>
                <a:cs typeface="Arial" panose="020B0604020202020204" pitchFamily="34" charset="0"/>
              </a:rPr>
              <a:t>năng lượng </a:t>
            </a:r>
            <a:r>
              <a:rPr lang="en-GB" sz="2000" b="1">
                <a:solidFill>
                  <a:srgbClr val="FF0000"/>
                </a:solidFill>
                <a:latin typeface="Arial" panose="020B0604020202020204" pitchFamily="34" charset="0"/>
                <a:ea typeface="Calibri" panose="020F0502020204030204" pitchFamily="34" charset="0"/>
                <a:cs typeface="Arial" panose="020B0604020202020204" pitchFamily="34" charset="0"/>
              </a:rPr>
              <a:t>ánh </a:t>
            </a:r>
            <a:r>
              <a:rPr lang="en-GB" sz="2000" b="1" smtClean="0">
                <a:solidFill>
                  <a:srgbClr val="FF0000"/>
                </a:solidFill>
                <a:latin typeface="Arial" panose="020B0604020202020204" pitchFamily="34" charset="0"/>
                <a:ea typeface="Calibri" panose="020F0502020204030204" pitchFamily="34" charset="0"/>
                <a:cs typeface="Arial" panose="020B0604020202020204" pitchFamily="34" charset="0"/>
              </a:rPr>
              <a:t>sáng</a:t>
            </a:r>
            <a:endParaRPr lang="en-US" sz="20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00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20"/>
          <p:cNvSpPr txBox="1">
            <a:spLocks noGrp="1"/>
          </p:cNvSpPr>
          <p:nvPr>
            <p:ph type="title"/>
          </p:nvPr>
        </p:nvSpPr>
        <p:spPr>
          <a:xfrm>
            <a:off x="2370221" y="283289"/>
            <a:ext cx="4030579" cy="5558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latin typeface="+mn-lt"/>
              </a:rPr>
              <a:t>Ố</a:t>
            </a:r>
            <a:r>
              <a:rPr lang="en" sz="2400" smtClean="0">
                <a:latin typeface="+mn-lt"/>
              </a:rPr>
              <a:t>ng chỉ biết lăn</a:t>
            </a:r>
            <a:endParaRPr sz="2400">
              <a:latin typeface="+mn-lt"/>
            </a:endParaRPr>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273" y="1239907"/>
            <a:ext cx="4993106" cy="227946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859</Words>
  <Application>Microsoft Office PowerPoint</Application>
  <PresentationFormat>On-screen Show (16:9)</PresentationFormat>
  <Paragraphs>118</Paragraphs>
  <Slides>20</Slides>
  <Notes>13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Oswald</vt:lpstr>
      <vt:lpstr>Calibri</vt:lpstr>
      <vt:lpstr>Wingdings</vt:lpstr>
      <vt:lpstr>Source Sans Pro</vt:lpstr>
      <vt:lpstr>Quince template</vt:lpstr>
      <vt:lpstr>SỰ CHUYỂN HÓA NĂNG LƯỢNG</vt:lpstr>
      <vt:lpstr>PowerPoint Presentation</vt:lpstr>
      <vt:lpstr>I. CHUYỂN HÓA NĂNG LƯỢNG</vt:lpstr>
      <vt:lpstr>PowerPoint Presentation</vt:lpstr>
      <vt:lpstr>PowerPoint Presentation</vt:lpstr>
      <vt:lpstr>PowerPoint Presentation</vt:lpstr>
      <vt:lpstr>PowerPoint Presentation</vt:lpstr>
      <vt:lpstr>PowerPoint Presentation</vt:lpstr>
      <vt:lpstr>Ống chỉ biết lăn</vt:lpstr>
      <vt:lpstr>PowerPoint Presentation</vt:lpstr>
      <vt:lpstr>II. ĐỊNH LUẬN BẢO TOÀN NĂNG LƯỢNG</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CHUYỂN HÓA NĂNG LƯỢNG</dc:title>
  <dc:creator>VnTeach.Com</dc:creator>
  <cp:keywords>VnTeach.Com</cp:keywords>
  <cp:lastModifiedBy>Admin</cp:lastModifiedBy>
  <cp:revision>15</cp:revision>
  <dcterms:modified xsi:type="dcterms:W3CDTF">2021-07-28T09:09:20Z</dcterms:modified>
</cp:coreProperties>
</file>