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57" r:id="rId3"/>
    <p:sldId id="263" r:id="rId4"/>
    <p:sldId id="285" r:id="rId5"/>
    <p:sldId id="264" r:id="rId6"/>
    <p:sldId id="265" r:id="rId7"/>
    <p:sldId id="286" r:id="rId8"/>
    <p:sldId id="267" r:id="rId9"/>
    <p:sldId id="272" r:id="rId10"/>
    <p:sldId id="273" r:id="rId11"/>
    <p:sldId id="278" r:id="rId12"/>
    <p:sldId id="280" r:id="rId13"/>
    <p:sldId id="287" r:id="rId14"/>
    <p:sldId id="288" r:id="rId15"/>
    <p:sldId id="289" r:id="rId16"/>
    <p:sldId id="281" r:id="rId17"/>
    <p:sldId id="290" r:id="rId18"/>
    <p:sldId id="28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arela Round" panose="020B0604020202020204" charset="-79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8068B5-05EC-40D0-BF61-CF48C4B65AA2}">
  <a:tblStyle styleId="{238068B5-05EC-40D0-BF61-CF48C4B65A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985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710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670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77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43adc3712_136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143adc3712_136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76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15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068850" y="1991825"/>
            <a:ext cx="5006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613863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2700000">
            <a:off x="24133" y="2719061"/>
            <a:ext cx="542634" cy="54263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2700000">
            <a:off x="8500119" y="1033337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44450" y="1432591"/>
            <a:ext cx="625800" cy="625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1799860">
            <a:off x="8472675" y="3105703"/>
            <a:ext cx="607243" cy="607243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1527899">
            <a:off x="453203" y="3864921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75778" y="3374078"/>
            <a:ext cx="450000" cy="4500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05617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-722907">
            <a:off x="1483696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498435">
            <a:off x="553712" y="273510"/>
            <a:ext cx="386542" cy="38654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040268" y="3312272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2893300" y="2099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029015" y="425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701275" y="214850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415225" y="444955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479240" y="22205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371265" y="4390604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-2700000">
            <a:off x="6337338" y="4348472"/>
            <a:ext cx="260074" cy="26007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×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717750" y="1357125"/>
            <a:ext cx="37416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2"/>
          </p:nvPr>
        </p:nvSpPr>
        <p:spPr>
          <a:xfrm>
            <a:off x="4684654" y="1357125"/>
            <a:ext cx="37416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457200" y="1363150"/>
            <a:ext cx="2631900" cy="3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2"/>
          </p:nvPr>
        </p:nvSpPr>
        <p:spPr>
          <a:xfrm>
            <a:off x="3223964" y="1363150"/>
            <a:ext cx="2631900" cy="3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3"/>
          </p:nvPr>
        </p:nvSpPr>
        <p:spPr>
          <a:xfrm>
            <a:off x="5990727" y="1363150"/>
            <a:ext cx="2631900" cy="3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/>
          <p:nvPr/>
        </p:nvSpPr>
        <p:spPr>
          <a:xfrm rot="10800000" flipH="1">
            <a:off x="0" y="4394700"/>
            <a:ext cx="9144000" cy="748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 rot="10800000" flipH="1">
            <a:off x="25" y="0"/>
            <a:ext cx="9144000" cy="439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"/>
          <p:cNvSpPr/>
          <p:nvPr/>
        </p:nvSpPr>
        <p:spPr>
          <a:xfrm rot="10800000" flipH="1">
            <a:off x="600363" y="4468213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/>
          <p:nvPr/>
        </p:nvSpPr>
        <p:spPr>
          <a:xfrm rot="10800000" flipH="1">
            <a:off x="2072752" y="4305585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"/>
          <p:cNvSpPr/>
          <p:nvPr/>
        </p:nvSpPr>
        <p:spPr>
          <a:xfrm rot="-9504435" flipH="1">
            <a:off x="1719786" y="4902830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 rot="10800000" flipH="1">
            <a:off x="7099013" y="4898763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"/>
          <p:cNvSpPr/>
          <p:nvPr/>
        </p:nvSpPr>
        <p:spPr>
          <a:xfrm rot="9749673" flipH="1">
            <a:off x="6663925" y="4453738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 rot="9301861" flipH="1">
            <a:off x="8006334" y="4368566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/>
          <p:nvPr/>
        </p:nvSpPr>
        <p:spPr>
          <a:xfrm rot="10800000" flipH="1">
            <a:off x="990538" y="4864100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"/>
          <p:cNvSpPr/>
          <p:nvPr/>
        </p:nvSpPr>
        <p:spPr>
          <a:xfrm rot="9577518" flipH="1">
            <a:off x="108260" y="4767237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 rot="8100000" flipH="1">
            <a:off x="1289705" y="4512591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 rot="10800000" flipH="1">
            <a:off x="8761763" y="4596250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 rot="10800000" flipH="1">
            <a:off x="8309194" y="4823445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/>
          <p:nvPr/>
        </p:nvSpPr>
        <p:spPr>
          <a:xfrm rot="10800000" flipH="1">
            <a:off x="7656300" y="4650068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2346325" y="4406300"/>
            <a:ext cx="44514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sldNum" idx="12"/>
          </p:nvPr>
        </p:nvSpPr>
        <p:spPr>
          <a:xfrm>
            <a:off x="4297650" y="4829475"/>
            <a:ext cx="548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7813718" y="4683129"/>
            <a:ext cx="499200" cy="499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"/>
          <p:cNvSpPr/>
          <p:nvPr/>
        </p:nvSpPr>
        <p:spPr>
          <a:xfrm rot="2700000">
            <a:off x="14775" y="2902622"/>
            <a:ext cx="497237" cy="497237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 rot="2700000">
            <a:off x="8520218" y="1141799"/>
            <a:ext cx="719128" cy="71912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310640" y="1552220"/>
            <a:ext cx="573600" cy="573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/>
          <p:nvPr/>
        </p:nvSpPr>
        <p:spPr>
          <a:xfrm rot="-1799089">
            <a:off x="8562084" y="3081720"/>
            <a:ext cx="542049" cy="542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/>
          <p:nvPr/>
        </p:nvSpPr>
        <p:spPr>
          <a:xfrm rot="-1528015">
            <a:off x="184406" y="4107717"/>
            <a:ext cx="826066" cy="826066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/>
          <p:nvPr/>
        </p:nvSpPr>
        <p:spPr>
          <a:xfrm>
            <a:off x="1240046" y="3562976"/>
            <a:ext cx="412500" cy="4125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>
            <a:off x="7555136" y="603174"/>
            <a:ext cx="389700" cy="3897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/>
          <p:nvPr/>
        </p:nvSpPr>
        <p:spPr>
          <a:xfrm rot="-722532">
            <a:off x="970776" y="658602"/>
            <a:ext cx="593869" cy="593869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7957723" y="-74674"/>
            <a:ext cx="355200" cy="355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"/>
          <p:cNvSpPr/>
          <p:nvPr/>
        </p:nvSpPr>
        <p:spPr>
          <a:xfrm rot="1500134">
            <a:off x="270777" y="190736"/>
            <a:ext cx="354191" cy="35419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"/>
          <p:cNvSpPr/>
          <p:nvPr/>
        </p:nvSpPr>
        <p:spPr>
          <a:xfrm>
            <a:off x="7675748" y="3826977"/>
            <a:ext cx="511800" cy="511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"/>
          <p:cNvSpPr/>
          <p:nvPr/>
        </p:nvSpPr>
        <p:spPr>
          <a:xfrm>
            <a:off x="2065152" y="244976"/>
            <a:ext cx="245700" cy="2457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"/>
          <p:cNvSpPr/>
          <p:nvPr/>
        </p:nvSpPr>
        <p:spPr>
          <a:xfrm>
            <a:off x="1857705" y="4581900"/>
            <a:ext cx="238500" cy="2385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"/>
          <p:cNvSpPr/>
          <p:nvPr/>
        </p:nvSpPr>
        <p:spPr>
          <a:xfrm>
            <a:off x="3015532" y="94100"/>
            <a:ext cx="353700" cy="353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"/>
          <p:cNvSpPr/>
          <p:nvPr/>
        </p:nvSpPr>
        <p:spPr>
          <a:xfrm>
            <a:off x="8066932" y="2335938"/>
            <a:ext cx="239400" cy="2394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"/>
          <p:cNvSpPr/>
          <p:nvPr/>
        </p:nvSpPr>
        <p:spPr>
          <a:xfrm>
            <a:off x="3200947" y="4718270"/>
            <a:ext cx="245700" cy="2457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"/>
          <p:cNvSpPr/>
          <p:nvPr/>
        </p:nvSpPr>
        <p:spPr>
          <a:xfrm>
            <a:off x="1348282" y="2445799"/>
            <a:ext cx="353700" cy="353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"/>
          <p:cNvSpPr/>
          <p:nvPr/>
        </p:nvSpPr>
        <p:spPr>
          <a:xfrm>
            <a:off x="5643076" y="4619286"/>
            <a:ext cx="344700" cy="344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"/>
          <p:cNvSpPr/>
          <p:nvPr/>
        </p:nvSpPr>
        <p:spPr>
          <a:xfrm rot="-2700000">
            <a:off x="6674441" y="4438128"/>
            <a:ext cx="232072" cy="23207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"/>
          <p:cNvSpPr/>
          <p:nvPr/>
        </p:nvSpPr>
        <p:spPr>
          <a:xfrm>
            <a:off x="6422057" y="132477"/>
            <a:ext cx="232200" cy="2322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out decoration">
  <p:cSld name="BLANK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BD1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3000"/>
              <a:buFont typeface="Varela Round"/>
              <a:buChar char="×"/>
              <a:defRPr sz="30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●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○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■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>
            <a:spLocks noGrp="1"/>
          </p:cNvSpPr>
          <p:nvPr>
            <p:ph type="ctrTitle"/>
          </p:nvPr>
        </p:nvSpPr>
        <p:spPr>
          <a:xfrm>
            <a:off x="203954" y="1696452"/>
            <a:ext cx="9036297" cy="1671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 SỐ DẠNG NĂNG LƯỢNG</a:t>
            </a:r>
            <a:endParaRPr sz="450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6229" y="1142516"/>
            <a:ext cx="198002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5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46</a:t>
            </a:r>
            <a:endParaRPr lang="en-US" sz="45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Hãy chọn dạng năng lượng ở cột A phù hợp với phần mô tả ở cột B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504665"/>
              </p:ext>
            </p:extLst>
          </p:nvPr>
        </p:nvGraphicFramePr>
        <p:xfrm>
          <a:off x="228600" y="1215189"/>
          <a:ext cx="8686800" cy="384399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791326">
                  <a:extLst>
                    <a:ext uri="{9D8B030D-6E8A-4147-A177-3AD203B41FA5}">
                      <a16:colId xmlns:a16="http://schemas.microsoft.com/office/drawing/2014/main" val="2940596273"/>
                    </a:ext>
                  </a:extLst>
                </a:gridCol>
                <a:gridCol w="5895474">
                  <a:extLst>
                    <a:ext uri="{9D8B030D-6E8A-4147-A177-3AD203B41FA5}">
                      <a16:colId xmlns:a16="http://schemas.microsoft.com/office/drawing/2014/main" val="1525363108"/>
                    </a:ext>
                  </a:extLst>
                </a:gridCol>
              </a:tblGrid>
              <a:tr h="405464"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lượng (cột A)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tả (cột B)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679436"/>
                  </a:ext>
                </a:extLst>
              </a:tr>
              <a:tr h="569094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Hóa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năng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tỏa ra từ Mặt Trời, ngọn lửa, bóng đèn sợi đốt...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68318"/>
                  </a:ext>
                </a:extLst>
              </a:tr>
              <a:tr h="717360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Nhiệt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năng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tạo ra từ pin, acquy, máy phát điện, pin mặt trời, thuỷ điện, sét,...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7403093"/>
                  </a:ext>
                </a:extLst>
              </a:tr>
              <a:tr h="717360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Năng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lượng âm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phát ra từ Mặt Trời, từ các phản ứng hoá học, từ một số loài</a:t>
                      </a:r>
                      <a:r>
                        <a:rPr lang="en-US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 vật (đom đóm, sứa biển),...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172450"/>
                  </a:ext>
                </a:extLst>
              </a:tr>
              <a:tr h="717360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Điện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năng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vi-VN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lưu trữ trong các hoá chất tạo thành vật (trong thực phẩm, pin,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nến, diêm, pháo hoa,...).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4518716"/>
                  </a:ext>
                </a:extLst>
              </a:tr>
              <a:tr h="717360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Quang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năng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 được lan truyền từ một nguồn phát âm (dây đàn, mặt trống,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màng loa,...)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9028178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093495" y="1876926"/>
            <a:ext cx="890337" cy="21175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945106" y="1876926"/>
            <a:ext cx="1038726" cy="6617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18347" y="3294384"/>
            <a:ext cx="565485" cy="12512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093495" y="2507104"/>
            <a:ext cx="1010652" cy="15504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173704" y="3137188"/>
            <a:ext cx="930443" cy="16521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D100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4"/>
          <p:cNvSpPr/>
          <p:nvPr/>
        </p:nvSpPr>
        <p:spPr>
          <a:xfrm>
            <a:off x="1636295" y="1046747"/>
            <a:ext cx="5498431" cy="3489157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4"/>
          <p:cNvSpPr/>
          <p:nvPr/>
        </p:nvSpPr>
        <p:spPr>
          <a:xfrm>
            <a:off x="1864895" y="1251284"/>
            <a:ext cx="5074869" cy="2598821"/>
          </a:xfrm>
          <a:prstGeom prst="rect">
            <a:avLst/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smtClean="0">
                <a:solidFill>
                  <a:schemeClr val="tx1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Một số dạng năng lượng thường găp: động năng, thế năng hấp dẫn, năng lượng hóa học, năng lượng điện, năng lượng ánh sáng, năng lượng nhiệt, năng lượng âm,….</a:t>
            </a:r>
            <a:endParaRPr sz="2200">
              <a:solidFill>
                <a:schemeClr val="tx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414" name="Google Shape;414;p34"/>
          <p:cNvSpPr txBox="1">
            <a:spLocks noGrp="1"/>
          </p:cNvSpPr>
          <p:nvPr>
            <p:ph type="body" idx="4294967295"/>
          </p:nvPr>
        </p:nvSpPr>
        <p:spPr>
          <a:xfrm>
            <a:off x="2615011" y="231055"/>
            <a:ext cx="3365277" cy="6596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Google Shape;416;p3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Google Shape;431;p3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98797" y="1266098"/>
            <a:ext cx="874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US" altLang="en-US" sz="2400" smtClean="0">
                <a:latin typeface="Arial" panose="020B0604020202020204" pitchFamily="34" charset="0"/>
              </a:rPr>
              <a:t>Trường </a:t>
            </a:r>
            <a:r>
              <a:rPr lang="en-US" altLang="en-US" sz="2400">
                <a:latin typeface="Arial" panose="020B0604020202020204" pitchFamily="34" charset="0"/>
              </a:rPr>
              <a:t>hợp nào dưới đây là biểu hiện của nhiệt năng ?</a:t>
            </a:r>
          </a:p>
        </p:txBody>
      </p:sp>
      <p:sp>
        <p:nvSpPr>
          <p:cNvPr id="8" name="Google Shape;521;p54"/>
          <p:cNvSpPr/>
          <p:nvPr/>
        </p:nvSpPr>
        <p:spPr>
          <a:xfrm>
            <a:off x="1030365" y="2306336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" name="Google Shape;533;p54"/>
          <p:cNvSpPr txBox="1"/>
          <p:nvPr/>
        </p:nvSpPr>
        <p:spPr>
          <a:xfrm>
            <a:off x="1684207" y="2227715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en-US" altLang="en-US" sz="2400">
                <a:latin typeface="Arial" panose="020B0604020202020204" pitchFamily="34" charset="0"/>
              </a:rPr>
              <a:t>Làm cho vật nóng </a:t>
            </a:r>
            <a:r>
              <a:rPr lang="en-US" altLang="en-US" sz="2400" smtClean="0">
                <a:latin typeface="Arial" panose="020B0604020202020204" pitchFamily="34" charset="0"/>
              </a:rPr>
              <a:t>lên.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0" name="Google Shape;521;p54"/>
          <p:cNvSpPr/>
          <p:nvPr/>
        </p:nvSpPr>
        <p:spPr>
          <a:xfrm>
            <a:off x="1036135" y="4322560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1" name="Google Shape;533;p54"/>
          <p:cNvSpPr txBox="1"/>
          <p:nvPr/>
        </p:nvSpPr>
        <p:spPr>
          <a:xfrm>
            <a:off x="1684207" y="3016921"/>
            <a:ext cx="6850123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en-US" sz="2400">
                <a:latin typeface="Arial" panose="020B0604020202020204" pitchFamily="34" charset="0"/>
              </a:rPr>
              <a:t>Truyền được </a:t>
            </a:r>
            <a:r>
              <a:rPr lang="en-US" altLang="en-US" sz="2400" smtClean="0">
                <a:latin typeface="Arial" panose="020B0604020202020204" pitchFamily="34" charset="0"/>
              </a:rPr>
              <a:t>âm.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2" name="Google Shape;521;p54"/>
          <p:cNvSpPr/>
          <p:nvPr/>
        </p:nvSpPr>
        <p:spPr>
          <a:xfrm>
            <a:off x="1030365" y="2990220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3" name="Google Shape;533;p54"/>
          <p:cNvSpPr txBox="1"/>
          <p:nvPr/>
        </p:nvSpPr>
        <p:spPr>
          <a:xfrm>
            <a:off x="1684207" y="4389261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en-US" sz="2400">
                <a:latin typeface="Arial" panose="020B0604020202020204" pitchFamily="34" charset="0"/>
              </a:rPr>
              <a:t>Làm cho vật chuyển động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4" name="Google Shape;521;p54"/>
          <p:cNvSpPr/>
          <p:nvPr/>
        </p:nvSpPr>
        <p:spPr>
          <a:xfrm>
            <a:off x="1042397" y="367195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5" name="Google Shape;533;p54"/>
          <p:cNvSpPr txBox="1"/>
          <p:nvPr/>
        </p:nvSpPr>
        <p:spPr>
          <a:xfrm>
            <a:off x="1579065" y="3660806"/>
            <a:ext cx="7336699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vi-VN" sz="2400" smtClean="0">
                <a:solidFill>
                  <a:srgbClr val="336699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Phản chiếu được ánh sáng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/>
      <p:bldP spid="9" grpId="1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Google Shape;431;p3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98797" y="1266098"/>
            <a:ext cx="8536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2400"/>
              <a:t>Dạng năng lượng nào cần thiết để nước đá tan thành nước?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" name="Google Shape;521;p54"/>
          <p:cNvSpPr/>
          <p:nvPr/>
        </p:nvSpPr>
        <p:spPr>
          <a:xfrm>
            <a:off x="1030365" y="2306336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" name="Google Shape;533;p54"/>
          <p:cNvSpPr txBox="1"/>
          <p:nvPr/>
        </p:nvSpPr>
        <p:spPr>
          <a:xfrm>
            <a:off x="1684207" y="2227715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vi-VN" sz="2400"/>
              <a:t>Năng lượng ánh sáng.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0" name="Google Shape;521;p54"/>
          <p:cNvSpPr/>
          <p:nvPr/>
        </p:nvSpPr>
        <p:spPr>
          <a:xfrm>
            <a:off x="1036135" y="4322560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1" name="Google Shape;533;p54"/>
          <p:cNvSpPr txBox="1"/>
          <p:nvPr/>
        </p:nvSpPr>
        <p:spPr>
          <a:xfrm>
            <a:off x="1684207" y="3016921"/>
            <a:ext cx="6850123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400"/>
              <a:t>Năng lượng âm thanh.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2" name="Google Shape;521;p54"/>
          <p:cNvSpPr/>
          <p:nvPr/>
        </p:nvSpPr>
        <p:spPr>
          <a:xfrm>
            <a:off x="1030365" y="2990220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3" name="Google Shape;533;p54"/>
          <p:cNvSpPr txBox="1"/>
          <p:nvPr/>
        </p:nvSpPr>
        <p:spPr>
          <a:xfrm>
            <a:off x="1684207" y="4355910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400"/>
              <a:t>Năng lượng nhiệt.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4" name="Google Shape;521;p54"/>
          <p:cNvSpPr/>
          <p:nvPr/>
        </p:nvSpPr>
        <p:spPr>
          <a:xfrm>
            <a:off x="1030365" y="3683983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5" name="Google Shape;533;p54"/>
          <p:cNvSpPr txBox="1"/>
          <p:nvPr/>
        </p:nvSpPr>
        <p:spPr>
          <a:xfrm>
            <a:off x="1579065" y="3696340"/>
            <a:ext cx="7336699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vi-VN" sz="2400" smtClean="0">
                <a:solidFill>
                  <a:srgbClr val="336699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vi-VN" sz="2400"/>
              <a:t>Năng lượng hoá học.</a:t>
            </a: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0" grpId="1" animBg="1"/>
      <p:bldP spid="11" grpId="0"/>
      <p:bldP spid="12" grpId="0" animBg="1"/>
      <p:bldP spid="13" grpId="0"/>
      <p:bldP spid="13" grpId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Google Shape;431;p3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98797" y="1266098"/>
            <a:ext cx="8536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vi-VN" sz="2400"/>
              <a:t>Dạng năng lượng được dự trữ trong que diêm, pháo hoa </a:t>
            </a:r>
            <a:r>
              <a:rPr lang="vi-VN" sz="2400" smtClean="0"/>
              <a:t>là</a:t>
            </a:r>
            <a:r>
              <a:rPr lang="en-GB" sz="2400" smtClean="0"/>
              <a:t>: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" name="Google Shape;521;p54"/>
          <p:cNvSpPr/>
          <p:nvPr/>
        </p:nvSpPr>
        <p:spPr>
          <a:xfrm>
            <a:off x="2297462" y="218492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" name="Google Shape;533;p54"/>
          <p:cNvSpPr txBox="1"/>
          <p:nvPr/>
        </p:nvSpPr>
        <p:spPr>
          <a:xfrm>
            <a:off x="2951304" y="2106306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en-GB" sz="2400" smtClean="0"/>
              <a:t>nhiệt năng</a:t>
            </a:r>
            <a:r>
              <a:rPr lang="vi-VN" sz="2400" smtClean="0"/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0" name="Google Shape;521;p54"/>
          <p:cNvSpPr/>
          <p:nvPr/>
        </p:nvSpPr>
        <p:spPr>
          <a:xfrm>
            <a:off x="2303232" y="420115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1" name="Google Shape;533;p54"/>
          <p:cNvSpPr txBox="1"/>
          <p:nvPr/>
        </p:nvSpPr>
        <p:spPr>
          <a:xfrm>
            <a:off x="2951304" y="2895512"/>
            <a:ext cx="3593187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2400" smtClean="0"/>
              <a:t>quang năng</a:t>
            </a:r>
            <a:r>
              <a:rPr lang="vi-VN" sz="2400" smtClean="0"/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2" name="Google Shape;521;p54"/>
          <p:cNvSpPr/>
          <p:nvPr/>
        </p:nvSpPr>
        <p:spPr>
          <a:xfrm>
            <a:off x="2297462" y="286881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3" name="Google Shape;533;p54"/>
          <p:cNvSpPr txBox="1"/>
          <p:nvPr/>
        </p:nvSpPr>
        <p:spPr>
          <a:xfrm>
            <a:off x="2951304" y="4234501"/>
            <a:ext cx="232609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2400" smtClean="0"/>
              <a:t>cơ năng</a:t>
            </a:r>
            <a:r>
              <a:rPr lang="vi-VN" sz="2400" smtClean="0"/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4" name="Google Shape;521;p54"/>
          <p:cNvSpPr/>
          <p:nvPr/>
        </p:nvSpPr>
        <p:spPr>
          <a:xfrm>
            <a:off x="2297462" y="356257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5" name="Google Shape;533;p54"/>
          <p:cNvSpPr txBox="1"/>
          <p:nvPr/>
        </p:nvSpPr>
        <p:spPr>
          <a:xfrm>
            <a:off x="2846163" y="3574931"/>
            <a:ext cx="3032124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vi-VN" sz="2400" smtClean="0">
                <a:solidFill>
                  <a:srgbClr val="336699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-GB" sz="2400" smtClean="0"/>
              <a:t>hóa năng</a:t>
            </a:r>
            <a:r>
              <a:rPr lang="vi-VN" sz="2400" smtClean="0"/>
              <a:t>.</a:t>
            </a: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2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4" grpId="1" animBg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Câu 4: Ghép mỗi hoạt động ở cột bên trái với nguồn năng lượng ở cột bên phải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473288"/>
              </p:ext>
            </p:extLst>
          </p:nvPr>
        </p:nvGraphicFramePr>
        <p:xfrm>
          <a:off x="228600" y="1215189"/>
          <a:ext cx="8686800" cy="363987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931568">
                  <a:extLst>
                    <a:ext uri="{9D8B030D-6E8A-4147-A177-3AD203B41FA5}">
                      <a16:colId xmlns:a16="http://schemas.microsoft.com/office/drawing/2014/main" val="2940596273"/>
                    </a:ext>
                  </a:extLst>
                </a:gridCol>
                <a:gridCol w="2755232">
                  <a:extLst>
                    <a:ext uri="{9D8B030D-6E8A-4147-A177-3AD203B41FA5}">
                      <a16:colId xmlns:a16="http://schemas.microsoft.com/office/drawing/2014/main" val="1525363108"/>
                    </a:ext>
                  </a:extLst>
                </a:gridCol>
              </a:tblGrid>
              <a:tr h="299817"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động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Nguồn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năng lượng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679436"/>
                  </a:ext>
                </a:extLst>
              </a:tr>
              <a:tr h="420812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Máy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hút 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bụi 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đang 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họat 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động.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Nước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68318"/>
                  </a:ext>
                </a:extLst>
              </a:tr>
              <a:tr h="530446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Chong chóng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giấy đang quay.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Gió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7403093"/>
                  </a:ext>
                </a:extLst>
              </a:tr>
              <a:tr h="530446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Học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sinh 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đạp xe 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 công viên.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Điện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172450"/>
                  </a:ext>
                </a:extLst>
              </a:tr>
              <a:tr h="530446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Mặt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nước trong chiếc cốc rung động khi </a:t>
                      </a:r>
                    </a:p>
                    <a:p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đặt cốc nước trước màng loa đang hoạt động.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vi-VN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Ánh sáng Mặt Trời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4518716"/>
                  </a:ext>
                </a:extLst>
              </a:tr>
              <a:tr h="530446">
                <a:tc>
                  <a:txBody>
                    <a:bodyPr/>
                    <a:lstStyle/>
                    <a:p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Cầu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thủ chuyền bóng cho đồng 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đội.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Âm thanh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9028178"/>
                  </a:ext>
                </a:extLst>
              </a:tr>
              <a:tr h="530446"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Thực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phẩm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7713073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4969042" y="1876926"/>
            <a:ext cx="1231036" cy="10335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52637" y="2271033"/>
            <a:ext cx="2147441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03826" y="4060828"/>
            <a:ext cx="1507764" cy="5411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52585" y="2888166"/>
            <a:ext cx="959005" cy="1657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30644" y="3495800"/>
            <a:ext cx="880946" cy="5409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4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Google Shape;439;p3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4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0123CD6F-260F-40C9-A96B-5E68A9968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227" y="3887036"/>
            <a:ext cx="1792521" cy="1036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303" y="1283135"/>
            <a:ext cx="2682368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2200" b="1" smtClean="0">
                <a:solidFill>
                  <a:schemeClr val="accent5">
                    <a:lumMod val="75000"/>
                  </a:schemeClr>
                </a:solidFill>
              </a:rPr>
              <a:t>Làm việc cá nhân</a:t>
            </a:r>
            <a:endParaRPr lang="en-US" sz="22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2651" y="1874451"/>
            <a:ext cx="5124323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>
                <a:solidFill>
                  <a:schemeClr val="accent5">
                    <a:lumMod val="75000"/>
                  </a:schemeClr>
                </a:solidFill>
              </a:rPr>
              <a:t>Nhiệm vụ: 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/>
              <a:t>Trình bày trước lớp ý kiến của mình về dạng năng lượng dễ vận chuyển, dễ sử dụng và dễ chuyển hóa thành dạng năng lượng khác.</a:t>
            </a:r>
            <a:endParaRPr lang="en-US" sz="2200"/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96A0E7E3-845D-4751-854C-80431DBDF2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08749" y="2023597"/>
            <a:ext cx="1638601" cy="1638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</a:pPr>
            <a:r>
              <a:rPr lang="en-US" sz="2800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VỀ NHÀ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9" name="Google Shape;444;p38"/>
          <p:cNvGrpSpPr/>
          <p:nvPr/>
        </p:nvGrpSpPr>
        <p:grpSpPr>
          <a:xfrm>
            <a:off x="2288130" y="312258"/>
            <a:ext cx="347107" cy="438984"/>
            <a:chOff x="584925" y="238125"/>
            <a:chExt cx="415200" cy="525100"/>
          </a:xfrm>
        </p:grpSpPr>
        <p:sp>
          <p:nvSpPr>
            <p:cNvPr id="10" name="Google Shape;445;p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46;p3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47;p3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48;p3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49;p3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0;p3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723;p38"/>
          <p:cNvGrpSpPr/>
          <p:nvPr/>
        </p:nvGrpSpPr>
        <p:grpSpPr>
          <a:xfrm>
            <a:off x="611988" y="2509033"/>
            <a:ext cx="1075937" cy="1047989"/>
            <a:chOff x="5926225" y="921350"/>
            <a:chExt cx="517800" cy="504350"/>
          </a:xfrm>
        </p:grpSpPr>
        <p:sp>
          <p:nvSpPr>
            <p:cNvPr id="17" name="Google Shape;724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5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Flowchart: Punched Tape 18"/>
          <p:cNvSpPr/>
          <p:nvPr/>
        </p:nvSpPr>
        <p:spPr>
          <a:xfrm>
            <a:off x="2328948" y="1142931"/>
            <a:ext cx="6123783" cy="360692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9695" y="1961749"/>
            <a:ext cx="6088558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Ôn tập các kiến thức đã học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Làm các bài tập trong sách bài tập 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Chuẩn bị bài mới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Bài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48 – Sự chuyển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hóa năng lượng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9"/>
          <p:cNvSpPr txBox="1"/>
          <p:nvPr/>
        </p:nvSpPr>
        <p:spPr>
          <a:xfrm>
            <a:off x="648975" y="551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00"/>
                </a:solidFill>
              </a:rPr>
              <a:t>😉</a:t>
            </a:r>
            <a:endParaRPr sz="9600">
              <a:solidFill>
                <a:srgbClr val="FFFF00"/>
              </a:solidFill>
            </a:endParaRPr>
          </a:p>
        </p:txBody>
      </p:sp>
      <p:sp>
        <p:nvSpPr>
          <p:cNvPr id="736" name="Google Shape;736;p3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241982" y="1497786"/>
            <a:ext cx="5715000" cy="20560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ct val="135000"/>
              </a:lnSpc>
            </a:pPr>
            <a:r>
              <a:rPr lang="en-GB" sz="5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CẢM ƠN CÁC EM ĐÃ LẮNG NGHE!</a:t>
            </a:r>
            <a:endParaRPr lang="en-US" sz="5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Em hãy chỉ ra các dạng năng lượng xuất hiện trong những hiện tượng ở hình? 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27" y="1945857"/>
            <a:ext cx="7187119" cy="2421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"/>
          <p:cNvSpPr txBox="1">
            <a:spLocks noGrp="1"/>
          </p:cNvSpPr>
          <p:nvPr>
            <p:ph type="title"/>
          </p:nvPr>
        </p:nvSpPr>
        <p:spPr>
          <a:xfrm>
            <a:off x="493294" y="-1"/>
            <a:ext cx="8193505" cy="10634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I. NHẬN BIẾT NĂNG LƯỢNG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Google Shape;272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80" y="2648532"/>
            <a:ext cx="3353937" cy="1941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69" y="1721783"/>
            <a:ext cx="3159599" cy="3376010"/>
          </a:xfrm>
          <a:prstGeom prst="rect">
            <a:avLst/>
          </a:prstGeom>
        </p:spPr>
      </p:pic>
      <p:sp>
        <p:nvSpPr>
          <p:cNvPr id="14" name="Google Shape;212;p13"/>
          <p:cNvSpPr txBox="1">
            <a:spLocks/>
          </p:cNvSpPr>
          <p:nvPr/>
        </p:nvSpPr>
        <p:spPr>
          <a:xfrm>
            <a:off x="146980" y="931522"/>
            <a:ext cx="8539819" cy="132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algn="just">
              <a:lnSpc>
                <a:spcPct val="135000"/>
              </a:lnSpc>
            </a:pPr>
            <a:r>
              <a:rPr lang="en-GB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cuộc sống hàng ngày chúng ta có thể nhận biết năng lượng qua các biểu hiển của nó.</a:t>
            </a:r>
            <a:endParaRPr lang="vi-VN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930706" y="2151201"/>
            <a:ext cx="2003672" cy="2644564"/>
            <a:chOff x="6930706" y="2105287"/>
            <a:chExt cx="2003672" cy="264456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7734" y="2105287"/>
              <a:ext cx="709615" cy="130450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0706" y="3472060"/>
              <a:ext cx="2003672" cy="127779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708863" y="0"/>
            <a:ext cx="8002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</a:t>
            </a:r>
            <a:r>
              <a:rPr lang="vi-VN" sz="210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ìm </a:t>
            </a:r>
            <a:r>
              <a:rPr lang="vi-VN" sz="210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ra những vật đang sử dụng năng </a:t>
            </a:r>
            <a:r>
              <a:rPr lang="vi-VN" sz="210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210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quanh phòng học</a:t>
            </a:r>
            <a:r>
              <a:rPr lang="vi-VN" sz="210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vi-VN" sz="210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Sắp xếp những thứ tìm thấy theo dạng năng lượng sử dụng tương ứng (điện, nhiệt, âm thanh, ánh sáng). </a:t>
            </a:r>
            <a:endParaRPr lang="en-US" sz="210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9842" y="1405112"/>
            <a:ext cx="3973429" cy="3559740"/>
            <a:chOff x="179842" y="1405112"/>
            <a:chExt cx="3973429" cy="35597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842" y="1405112"/>
              <a:ext cx="3973429" cy="221002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24221" y="3958423"/>
              <a:ext cx="3399421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200" smtClean="0">
                  <a:latin typeface="Arial" panose="020B0604020202020204" pitchFamily="34" charset="0"/>
                  <a:cs typeface="Arial" panose="020B0604020202020204" pitchFamily="34" charset="0"/>
                </a:rPr>
                <a:t>Quạt </a:t>
              </a:r>
              <a:r>
                <a:rPr lang="vi-VN" sz="2200">
                  <a:latin typeface="Arial" panose="020B0604020202020204" pitchFamily="34" charset="0"/>
                  <a:cs typeface="Arial" panose="020B0604020202020204" pitchFamily="34" charset="0"/>
                </a:rPr>
                <a:t>sử dụng năng lượng điện để hoạt </a:t>
              </a:r>
              <a:r>
                <a:rPr lang="vi-VN" sz="2200" smtClean="0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97650" y="1391829"/>
            <a:ext cx="4607590" cy="3699475"/>
            <a:chOff x="4297650" y="1391829"/>
            <a:chExt cx="4607590" cy="36994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650" y="1391829"/>
              <a:ext cx="4607590" cy="221363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227221" y="4084875"/>
              <a:ext cx="3377229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200" smtClean="0">
                  <a:latin typeface="Arial" panose="020B0604020202020204" pitchFamily="34" charset="0"/>
                  <a:cs typeface="Arial" panose="020B0604020202020204" pitchFamily="34" charset="0"/>
                </a:rPr>
                <a:t>Điều </a:t>
              </a:r>
              <a:r>
                <a:rPr lang="vi-VN" sz="2200">
                  <a:latin typeface="Arial" panose="020B0604020202020204" pitchFamily="34" charset="0"/>
                  <a:cs typeface="Arial" panose="020B0604020202020204" pitchFamily="34" charset="0"/>
                </a:rPr>
                <a:t>hòa sử dụng năng lượng điện để hoạt </a:t>
              </a:r>
              <a:r>
                <a:rPr lang="vi-VN" sz="2200" smtClean="0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69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547654" y="1107996"/>
            <a:ext cx="3498864" cy="3641855"/>
            <a:chOff x="559569" y="1331312"/>
            <a:chExt cx="3498864" cy="364185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382" y="1331312"/>
              <a:ext cx="2949237" cy="272854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59569" y="4203726"/>
              <a:ext cx="349886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200">
                  <a:latin typeface="Arial" panose="020B0604020202020204" pitchFamily="34" charset="0"/>
                  <a:cs typeface="Arial" panose="020B0604020202020204" pitchFamily="34" charset="0"/>
                </a:rPr>
                <a:t>Loa của máy tính sử dụng năng lượng </a:t>
              </a:r>
              <a:r>
                <a:rPr lang="vi-VN" sz="2200" smtClean="0">
                  <a:latin typeface="Arial" panose="020B0604020202020204" pitchFamily="34" charset="0"/>
                  <a:cs typeface="Arial" panose="020B0604020202020204" pitchFamily="34" charset="0"/>
                </a:rPr>
                <a:t>âm</a:t>
              </a: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 thanh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48614" y="1138067"/>
            <a:ext cx="3429916" cy="3611784"/>
            <a:chOff x="5398718" y="1331312"/>
            <a:chExt cx="3429916" cy="36117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7738" y="1331312"/>
              <a:ext cx="2691735" cy="261661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398718" y="4173655"/>
              <a:ext cx="34299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200">
                  <a:latin typeface="Arial" panose="020B0604020202020204" pitchFamily="34" charset="0"/>
                  <a:cs typeface="Arial" panose="020B0604020202020204" pitchFamily="34" charset="0"/>
                </a:rPr>
                <a:t>Cây cảnh sử dụng năng lượng ánh sáng Mặt Trời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II. CÁC DẠNG NĂNG LƯỢNG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Google Shape;289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6" y="1672311"/>
            <a:ext cx="4542260" cy="1203158"/>
          </a:xfrm>
          <a:prstGeom prst="rect">
            <a:avLst/>
          </a:prstGeom>
        </p:spPr>
      </p:pic>
      <p:sp>
        <p:nvSpPr>
          <p:cNvPr id="11" name="Google Shape;287;p21"/>
          <p:cNvSpPr txBox="1">
            <a:spLocks/>
          </p:cNvSpPr>
          <p:nvPr/>
        </p:nvSpPr>
        <p:spPr>
          <a:xfrm>
            <a:off x="2184714" y="1038368"/>
            <a:ext cx="5823637" cy="49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Font typeface="Varela Round"/>
              <a:buNone/>
            </a:pP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Một số dạng năng lượng thường gặp</a:t>
            </a:r>
            <a:endParaRPr 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95105" y="1699263"/>
            <a:ext cx="3848894" cy="1636682"/>
            <a:chOff x="5295105" y="1699263"/>
            <a:chExt cx="3848894" cy="16366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105" y="1699263"/>
              <a:ext cx="3848894" cy="1058722"/>
            </a:xfrm>
            <a:prstGeom prst="rect">
              <a:avLst/>
            </a:prstGeom>
          </p:spPr>
        </p:pic>
        <p:sp>
          <p:nvSpPr>
            <p:cNvPr id="14" name="Google Shape;287;p21"/>
            <p:cNvSpPr txBox="1">
              <a:spLocks/>
            </p:cNvSpPr>
            <p:nvPr/>
          </p:nvSpPr>
          <p:spPr>
            <a:xfrm>
              <a:off x="6138555" y="2837916"/>
              <a:ext cx="2520988" cy="498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064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L="914400" marR="0" lvl="1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L="1371600" marR="0" lvl="2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L="1828800" marR="0" lvl="3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L="2286000" marR="0" lvl="4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L="2743200" marR="0" lvl="5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L="3200400" marR="0" lvl="6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6973"/>
                </a:buClr>
                <a:buSzPts val="2800"/>
                <a:buFont typeface="Varela Round"/>
                <a:buChar char="●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L="3657600" marR="0" lvl="7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6973"/>
                </a:buClr>
                <a:buSzPts val="2800"/>
                <a:buFont typeface="Varela Round"/>
                <a:buChar char="○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L="4114800" marR="0" lvl="8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6973"/>
                </a:buClr>
                <a:buSzPts val="2800"/>
                <a:buFont typeface="Varela Round"/>
                <a:buChar char="■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 marL="0" indent="0">
                <a:buFont typeface="Varela Round"/>
                <a:buNone/>
              </a:pPr>
              <a:r>
                <a:rPr lang="en-US" sz="22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 năng hấp dẫn</a:t>
              </a:r>
              <a:endPara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826" y="3316617"/>
            <a:ext cx="4300827" cy="1682248"/>
            <a:chOff x="138826" y="3316617"/>
            <a:chExt cx="4300827" cy="16822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695" y="3316617"/>
              <a:ext cx="3408039" cy="1289051"/>
            </a:xfrm>
            <a:prstGeom prst="rect">
              <a:avLst/>
            </a:prstGeom>
          </p:spPr>
        </p:pic>
        <p:sp>
          <p:nvSpPr>
            <p:cNvPr id="17" name="Google Shape;287;p21"/>
            <p:cNvSpPr txBox="1">
              <a:spLocks/>
            </p:cNvSpPr>
            <p:nvPr/>
          </p:nvSpPr>
          <p:spPr>
            <a:xfrm>
              <a:off x="138826" y="4500836"/>
              <a:ext cx="4300827" cy="498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064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L="914400" marR="0" lvl="1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L="1371600" marR="0" lvl="2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L="1828800" marR="0" lvl="3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L="2286000" marR="0" lvl="4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L="2743200" marR="0" lvl="5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L="3200400" marR="0" lvl="6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6973"/>
                </a:buClr>
                <a:buSzPts val="2800"/>
                <a:buFont typeface="Varela Round"/>
                <a:buChar char="●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L="3657600" marR="0" lvl="7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6973"/>
                </a:buClr>
                <a:buSzPts val="2800"/>
                <a:buFont typeface="Varela Round"/>
                <a:buChar char="○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L="4114800" marR="0" lvl="8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6973"/>
                </a:buClr>
                <a:buSzPts val="2800"/>
                <a:buFont typeface="Varela Round"/>
                <a:buChar char="■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 marL="0" indent="0">
                <a:buFont typeface="Varela Round"/>
                <a:buNone/>
              </a:pPr>
              <a:r>
                <a:rPr lang="en-US" sz="22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 lượng hóa học (Hóa năng)</a:t>
              </a:r>
              <a:endPara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7" name="Google Shape;287;p21"/>
          <p:cNvSpPr txBox="1">
            <a:spLocks noGrp="1"/>
          </p:cNvSpPr>
          <p:nvPr>
            <p:ph type="body" idx="1"/>
          </p:nvPr>
        </p:nvSpPr>
        <p:spPr>
          <a:xfrm>
            <a:off x="1477508" y="2836444"/>
            <a:ext cx="1864895" cy="49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năng</a:t>
            </a:r>
            <a:endParaRPr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06756" y="3510608"/>
            <a:ext cx="4025593" cy="1501314"/>
            <a:chOff x="5206756" y="3510608"/>
            <a:chExt cx="4025593" cy="150131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812" y="3510608"/>
              <a:ext cx="2793330" cy="990228"/>
            </a:xfrm>
            <a:prstGeom prst="rect">
              <a:avLst/>
            </a:prstGeom>
          </p:spPr>
        </p:pic>
        <p:sp>
          <p:nvSpPr>
            <p:cNvPr id="20" name="Google Shape;287;p21"/>
            <p:cNvSpPr txBox="1">
              <a:spLocks/>
            </p:cNvSpPr>
            <p:nvPr/>
          </p:nvSpPr>
          <p:spPr>
            <a:xfrm>
              <a:off x="5206756" y="4513893"/>
              <a:ext cx="4025593" cy="498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064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L="914400" marR="0" lvl="1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L="1371600" marR="0" lvl="2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L="1828800" marR="0" lvl="3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L="2286000" marR="0" lvl="4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L="2743200" marR="0" lvl="5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D100"/>
                </a:buClr>
                <a:buSzPts val="2800"/>
                <a:buFont typeface="Varela Round"/>
                <a:buChar char="×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L="3200400" marR="0" lvl="6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6973"/>
                </a:buClr>
                <a:buSzPts val="2800"/>
                <a:buFont typeface="Varela Round"/>
                <a:buChar char="●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L="3657600" marR="0" lvl="7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6973"/>
                </a:buClr>
                <a:buSzPts val="2800"/>
                <a:buFont typeface="Varela Round"/>
                <a:buChar char="○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L="4114800" marR="0" lvl="8" indent="-40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6973"/>
                </a:buClr>
                <a:buSzPts val="2800"/>
                <a:buFont typeface="Varela Round"/>
                <a:buChar char="■"/>
                <a:defRPr sz="2800" b="0" i="0" u="none" strike="noStrike" cap="none">
                  <a:solidFill>
                    <a:srgbClr val="546973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 marL="0" indent="0">
                <a:buFont typeface="Varela Round"/>
                <a:buNone/>
              </a:pPr>
              <a:r>
                <a:rPr lang="en-US" sz="22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 lượng điện (Điện năng)</a:t>
              </a:r>
              <a:endPara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74" y="2892191"/>
            <a:ext cx="3567408" cy="1496009"/>
          </a:xfrm>
          <a:prstGeom prst="rect">
            <a:avLst/>
          </a:prstGeom>
        </p:spPr>
      </p:pic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II. CÁC DẠNG NĂNG LƯỢNG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Google Shape;289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4" name="Google Shape;287;p21"/>
          <p:cNvSpPr txBox="1">
            <a:spLocks/>
          </p:cNvSpPr>
          <p:nvPr/>
        </p:nvSpPr>
        <p:spPr>
          <a:xfrm>
            <a:off x="5983162" y="2436957"/>
            <a:ext cx="2520988" cy="49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Font typeface="Varela Round"/>
              <a:buNone/>
            </a:pPr>
            <a:r>
              <a:rPr lang="en-US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âm</a:t>
            </a:r>
            <a:endParaRPr lang="en-US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Google Shape;287;p21"/>
          <p:cNvSpPr txBox="1">
            <a:spLocks noGrp="1"/>
          </p:cNvSpPr>
          <p:nvPr>
            <p:ph type="body" idx="1"/>
          </p:nvPr>
        </p:nvSpPr>
        <p:spPr>
          <a:xfrm>
            <a:off x="235079" y="2518291"/>
            <a:ext cx="3203577" cy="7970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ánh sáng (quang năng)</a:t>
            </a:r>
            <a:endParaRPr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287;p21"/>
          <p:cNvSpPr txBox="1">
            <a:spLocks/>
          </p:cNvSpPr>
          <p:nvPr/>
        </p:nvSpPr>
        <p:spPr>
          <a:xfrm>
            <a:off x="3029474" y="4433704"/>
            <a:ext cx="4025593" cy="49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Font typeface="Varela Round"/>
              <a:buNone/>
            </a:pPr>
            <a:r>
              <a:rPr lang="en-US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nhiệt (Nhiệt năng)</a:t>
            </a:r>
            <a:endParaRPr lang="en-US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2" y="1154599"/>
            <a:ext cx="3219071" cy="1317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21" y="1205863"/>
            <a:ext cx="4531087" cy="116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7" grpId="0" build="p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Dấu hiệu nhận biết các dạng năng lượng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Google Shape;304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98342"/>
              </p:ext>
            </p:extLst>
          </p:nvPr>
        </p:nvGraphicFramePr>
        <p:xfrm>
          <a:off x="523300" y="1143957"/>
          <a:ext cx="8163500" cy="386871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081750">
                  <a:extLst>
                    <a:ext uri="{9D8B030D-6E8A-4147-A177-3AD203B41FA5}">
                      <a16:colId xmlns:a16="http://schemas.microsoft.com/office/drawing/2014/main" val="754111653"/>
                    </a:ext>
                  </a:extLst>
                </a:gridCol>
                <a:gridCol w="4081750">
                  <a:extLst>
                    <a:ext uri="{9D8B030D-6E8A-4147-A177-3AD203B41FA5}">
                      <a16:colId xmlns:a16="http://schemas.microsoft.com/office/drawing/2014/main" val="263219931"/>
                    </a:ext>
                  </a:extLst>
                </a:gridCol>
              </a:tblGrid>
              <a:tr h="413067"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/>
                        <a:t>Dạng</a:t>
                      </a:r>
                      <a:r>
                        <a:rPr lang="en-GB" sz="2000" baseline="0" smtClean="0"/>
                        <a:t> năng lượng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/>
                        <a:t>Dấu</a:t>
                      </a:r>
                      <a:r>
                        <a:rPr lang="en-GB" sz="2000" baseline="0" smtClean="0"/>
                        <a:t> hiệu nhận biết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8516645"/>
                  </a:ext>
                </a:extLst>
              </a:tr>
              <a:tr h="413067"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Động</a:t>
                      </a:r>
                      <a:r>
                        <a:rPr lang="en-GB" sz="2000" baseline="0" smtClean="0"/>
                        <a:t> năng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Do chuyển</a:t>
                      </a:r>
                      <a:r>
                        <a:rPr lang="en-GB" sz="2000" baseline="0" smtClean="0"/>
                        <a:t> động của vật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623396"/>
                  </a:ext>
                </a:extLst>
              </a:tr>
              <a:tr h="670848"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Thế</a:t>
                      </a:r>
                      <a:r>
                        <a:rPr lang="en-GB" sz="2000" baseline="0" smtClean="0"/>
                        <a:t> năng hấp dẫn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Do vật</a:t>
                      </a:r>
                      <a:r>
                        <a:rPr lang="en-GB" sz="2000" baseline="0" smtClean="0"/>
                        <a:t> ở trên cao so với mặt đất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5313645"/>
                  </a:ext>
                </a:extLst>
              </a:tr>
              <a:tr h="719464">
                <a:tc>
                  <a:txBody>
                    <a:bodyPr/>
                    <a:lstStyle/>
                    <a:p>
                      <a:pPr algn="l"/>
                      <a:r>
                        <a:rPr lang="en-GB" sz="2000" baseline="0" smtClean="0"/>
                        <a:t>Hóa năng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Sinh</a:t>
                      </a:r>
                      <a:r>
                        <a:rPr lang="en-GB" sz="2000" baseline="0" smtClean="0"/>
                        <a:t> ra do phản ứng hóa học của các hóa chất.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588207"/>
                  </a:ext>
                </a:extLst>
              </a:tr>
              <a:tr h="413067">
                <a:tc>
                  <a:txBody>
                    <a:bodyPr/>
                    <a:lstStyle/>
                    <a:p>
                      <a:pPr algn="l"/>
                      <a:r>
                        <a:rPr lang="en-GB" sz="2000" baseline="0" smtClean="0"/>
                        <a:t>Điện năng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Tạo</a:t>
                      </a:r>
                      <a:r>
                        <a:rPr lang="en-GB" sz="2000" baseline="0" smtClean="0"/>
                        <a:t> ra bởi dòng điện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2555297"/>
                  </a:ext>
                </a:extLst>
              </a:tr>
              <a:tr h="413067"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Quang năng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Phát</a:t>
                      </a:r>
                      <a:r>
                        <a:rPr lang="en-GB" sz="2000" baseline="0" smtClean="0"/>
                        <a:t> ra từ các nguồn sáng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867390"/>
                  </a:ext>
                </a:extLst>
              </a:tr>
              <a:tr h="413067"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Năng</a:t>
                      </a:r>
                      <a:r>
                        <a:rPr lang="en-GB" sz="2000" baseline="0" smtClean="0"/>
                        <a:t> lượng âm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Lan truyền</a:t>
                      </a:r>
                      <a:r>
                        <a:rPr lang="en-GB" sz="2000" baseline="0" smtClean="0"/>
                        <a:t> từ các nguồn âm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587964"/>
                  </a:ext>
                </a:extLst>
              </a:tr>
              <a:tr h="413067"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Nhiệt</a:t>
                      </a:r>
                      <a:r>
                        <a:rPr lang="en-GB" sz="2000" baseline="0" smtClean="0"/>
                        <a:t> năng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smtClean="0"/>
                        <a:t>Sinh ra từ</a:t>
                      </a:r>
                      <a:r>
                        <a:rPr lang="en-GB" sz="2000" baseline="0" smtClean="0"/>
                        <a:t> các nguồn nhiệt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739528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8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+mn-lt"/>
              </a:rPr>
              <a:t>Gọi tên các dạng năng lượng chính được sử dụng trong mỗi tình huống sau đây:</a:t>
            </a:r>
            <a:endParaRPr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659" y="4355183"/>
            <a:ext cx="267733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000" smtClean="0">
                <a:latin typeface="+mn-lt"/>
                <a:ea typeface="Calibri" panose="020F0502020204030204" pitchFamily="34" charset="0"/>
              </a:rPr>
              <a:t>N</a:t>
            </a:r>
            <a:r>
              <a:rPr lang="vi-VN" sz="2000" smtClean="0">
                <a:latin typeface="+mn-lt"/>
                <a:ea typeface="Calibri" panose="020F0502020204030204" pitchFamily="34" charset="0"/>
              </a:rPr>
              <a:t>ăng </a:t>
            </a:r>
            <a:r>
              <a:rPr lang="vi-VN" sz="2000">
                <a:latin typeface="+mn-lt"/>
                <a:ea typeface="Calibri" panose="020F0502020204030204" pitchFamily="34" charset="0"/>
              </a:rPr>
              <a:t>lượng áng sáng</a:t>
            </a:r>
            <a:endParaRPr lang="en-US" sz="200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8504" y="4355183"/>
            <a:ext cx="226536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000" smtClean="0">
                <a:latin typeface="+mn-lt"/>
                <a:ea typeface="Calibri" panose="020F0502020204030204" pitchFamily="34" charset="0"/>
              </a:rPr>
              <a:t>T</a:t>
            </a:r>
            <a:r>
              <a:rPr lang="vi-VN" sz="2000" smtClean="0">
                <a:latin typeface="+mn-lt"/>
                <a:ea typeface="Calibri" panose="020F0502020204030204" pitchFamily="34" charset="0"/>
              </a:rPr>
              <a:t>hế </a:t>
            </a:r>
            <a:r>
              <a:rPr lang="vi-VN" sz="2000">
                <a:latin typeface="+mn-lt"/>
                <a:ea typeface="Calibri" panose="020F0502020204030204" pitchFamily="34" charset="0"/>
              </a:rPr>
              <a:t>năng hấp dẫn</a:t>
            </a:r>
            <a:endParaRPr lang="en-US" sz="200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3582" y="4355183"/>
            <a:ext cx="135485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000">
                <a:latin typeface="+mn-lt"/>
                <a:ea typeface="Calibri" panose="020F0502020204030204" pitchFamily="34" charset="0"/>
              </a:rPr>
              <a:t>Đ</a:t>
            </a:r>
            <a:r>
              <a:rPr lang="vi-VN" sz="2000" smtClean="0">
                <a:latin typeface="+mn-lt"/>
                <a:ea typeface="Calibri" panose="020F0502020204030204" pitchFamily="34" charset="0"/>
              </a:rPr>
              <a:t>iện </a:t>
            </a:r>
            <a:r>
              <a:rPr lang="vi-VN" sz="2000">
                <a:latin typeface="+mn-lt"/>
                <a:ea typeface="Calibri" panose="020F0502020204030204" pitchFamily="34" charset="0"/>
              </a:rPr>
              <a:t>năng</a:t>
            </a:r>
            <a:endParaRPr lang="en-US" sz="200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35" y="1226054"/>
            <a:ext cx="2019300" cy="2266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068" y="1294967"/>
            <a:ext cx="2590800" cy="2171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186" y="1737661"/>
            <a:ext cx="2691344" cy="164043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-23903" y="3655559"/>
            <a:ext cx="3126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smtClean="0">
                <a:latin typeface="+mn-lt"/>
                <a:ea typeface="Calibri" panose="020F0502020204030204" pitchFamily="34" charset="0"/>
              </a:rPr>
              <a:t>a) Đọc sách ở sân trường</a:t>
            </a:r>
            <a:endParaRPr lang="en-US" sz="200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06030" y="3641343"/>
            <a:ext cx="2157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smtClean="0">
                <a:latin typeface="+mn-lt"/>
                <a:ea typeface="Calibri" panose="020F0502020204030204" pitchFamily="34" charset="0"/>
              </a:rPr>
              <a:t>b) Chơi cầu trượt</a:t>
            </a:r>
            <a:endParaRPr lang="en-US" sz="200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25631" y="3641343"/>
            <a:ext cx="2161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smtClean="0">
                <a:latin typeface="+mn-lt"/>
              </a:rPr>
              <a:t>c) Bật máy vi tính</a:t>
            </a:r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Ira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841</Words>
  <Application>Microsoft Office PowerPoint</Application>
  <PresentationFormat>On-screen Show (16:9)</PresentationFormat>
  <Paragraphs>128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Times New Roman</vt:lpstr>
      <vt:lpstr>Calibri</vt:lpstr>
      <vt:lpstr>Wingdings</vt:lpstr>
      <vt:lpstr>Varela Round</vt:lpstr>
      <vt:lpstr>Muli</vt:lpstr>
      <vt:lpstr>Iras template</vt:lpstr>
      <vt:lpstr>MỘT SỐ DẠNG NĂNG LƯỢNG</vt:lpstr>
      <vt:lpstr>Em hãy chỉ ra các dạng năng lượng xuất hiện trong những hiện tượng ở hình? </vt:lpstr>
      <vt:lpstr>I. NHẬN BIẾT NĂNG LƯỢNG</vt:lpstr>
      <vt:lpstr>PowerPoint Presentation</vt:lpstr>
      <vt:lpstr>PowerPoint Presentation</vt:lpstr>
      <vt:lpstr>II. CÁC DẠNG NĂNG LƯỢNG</vt:lpstr>
      <vt:lpstr>II. CÁC DẠNG NĂNG LƯỢNG</vt:lpstr>
      <vt:lpstr>Dấu hiệu nhận biết các dạng năng lượng</vt:lpstr>
      <vt:lpstr>Gọi tên các dạng năng lượng chính được sử dụng trong mỗi tình huống sau đây:</vt:lpstr>
      <vt:lpstr>Hãy chọn dạng năng lượng ở cột A phù hợp với phần mô tả ở cột B</vt:lpstr>
      <vt:lpstr>PowerPoint Presentation</vt:lpstr>
      <vt:lpstr>LUYỆN TẬP</vt:lpstr>
      <vt:lpstr>LUYỆN TẬP</vt:lpstr>
      <vt:lpstr>LUYỆN TẬP</vt:lpstr>
      <vt:lpstr>Câu 4: Ghép mỗi hoạt động ở cột bên trái với nguồn năng lượng ở cột bên phải</vt:lpstr>
      <vt:lpstr>VẬN DỤNG</vt:lpstr>
      <vt:lpstr>NHIỆM VỤ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MỘT SỐ DẠNG NĂNG LƯỢNG</dc:title>
  <dc:creator>VnTeach.Com</dc:creator>
  <cp:keywords>VnTeach.Com</cp:keywords>
  <cp:lastModifiedBy>Admin</cp:lastModifiedBy>
  <cp:revision>15</cp:revision>
  <dcterms:modified xsi:type="dcterms:W3CDTF">2021-07-28T06:53:30Z</dcterms:modified>
</cp:coreProperties>
</file>