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7" r:id="rId3"/>
    <p:sldId id="261" r:id="rId4"/>
    <p:sldId id="286" r:id="rId5"/>
    <p:sldId id="263" r:id="rId6"/>
    <p:sldId id="278" r:id="rId7"/>
    <p:sldId id="264" r:id="rId8"/>
    <p:sldId id="287" r:id="rId9"/>
    <p:sldId id="267" r:id="rId10"/>
    <p:sldId id="270" r:id="rId11"/>
    <p:sldId id="265" r:id="rId12"/>
    <p:sldId id="285" r:id="rId13"/>
    <p:sldId id="260" r:id="rId14"/>
    <p:sldId id="288" r:id="rId15"/>
    <p:sldId id="272" r:id="rId16"/>
    <p:sldId id="284" r:id="rId17"/>
  </p:sldIdLst>
  <p:sldSz cx="9144000" cy="5143500" type="screen16x9"/>
  <p:notesSz cx="6858000" cy="9144000"/>
  <p:embeddedFontLst>
    <p:embeddedFont>
      <p:font typeface="Raleway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aleway Light" panose="020B0604020202020204" charset="0"/>
      <p:regular r:id="rId27"/>
      <p:bold r:id="rId28"/>
      <p:italic r:id="rId29"/>
      <p:boldItalic r:id="rId30"/>
    </p:embeddedFont>
    <p:embeddedFont>
      <p:font typeface="Raleway ExtraBold" panose="020B0604020202020204" charset="0"/>
      <p:bold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131A60B6-08A1-47A3-8580-A01A1DDED285}">
          <p14:sldIdLst>
            <p14:sldId id="256"/>
            <p14:sldId id="257"/>
            <p14:sldId id="261"/>
            <p14:sldId id="286"/>
            <p14:sldId id="263"/>
            <p14:sldId id="278"/>
            <p14:sldId id="264"/>
            <p14:sldId id="287"/>
            <p14:sldId id="267"/>
            <p14:sldId id="270"/>
            <p14:sldId id="265"/>
            <p14:sldId id="285"/>
            <p14:sldId id="260"/>
            <p14:sldId id="288"/>
            <p14:sldId id="272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576214-869C-484A-B055-DCC70B63D459}">
  <a:tblStyle styleId="{9D576214-869C-484A-B055-DCC70B63D4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07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555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65b1533ed6_5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65b1533ed6_5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079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113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3287213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FFB6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757200" y="2161800"/>
            <a:ext cx="5629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205550" y="75075"/>
            <a:ext cx="799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12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922000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678687" y="1887378"/>
            <a:ext cx="3543300" cy="30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922000" y="1930500"/>
            <a:ext cx="2332200" cy="29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3373778" y="1930500"/>
            <a:ext cx="2332200" cy="29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5825557" y="1930500"/>
            <a:ext cx="2332200" cy="29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10"/>
          <p:cNvSpPr/>
          <p:nvPr/>
        </p:nvSpPr>
        <p:spPr>
          <a:xfrm>
            <a:off x="390735" y="379877"/>
            <a:ext cx="8362529" cy="4383746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2"/>
          <p:cNvGrpSpPr/>
          <p:nvPr/>
        </p:nvGrpSpPr>
        <p:grpSpPr>
          <a:xfrm>
            <a:off x="7864658" y="371176"/>
            <a:ext cx="896264" cy="896314"/>
            <a:chOff x="570875" y="4322250"/>
            <a:chExt cx="443300" cy="443325"/>
          </a:xfrm>
        </p:grpSpPr>
        <p:sp>
          <p:nvSpPr>
            <p:cNvPr id="59" name="Google Shape;59;p1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2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2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2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29101" y="1329205"/>
            <a:ext cx="7683689" cy="23237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45</a:t>
            </a:r>
          </a:p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5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LỰC CẢN CỦA NƯỚC</a:t>
            </a:r>
            <a:endParaRPr lang="en-US" sz="5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230" name="Google Shape;230;p26"/>
          <p:cNvGrpSpPr/>
          <p:nvPr/>
        </p:nvGrpSpPr>
        <p:grpSpPr>
          <a:xfrm>
            <a:off x="8056529" y="173652"/>
            <a:ext cx="793438" cy="1034192"/>
            <a:chOff x="2624850" y="4296000"/>
            <a:chExt cx="380400" cy="495825"/>
          </a:xfrm>
        </p:grpSpPr>
        <p:sp>
          <p:nvSpPr>
            <p:cNvPr id="231" name="Google Shape;231;p26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2952077" y="1444781"/>
            <a:ext cx="5565466" cy="3145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None/>
              <a:defRPr sz="24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Font typeface="Barlow Light"/>
              <a:buNone/>
              <a:defRPr sz="3000" b="0" i="0" u="none" strike="noStrike" cap="none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indent="0" algn="just">
              <a:lnSpc>
                <a:spcPct val="14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  <a:r>
              <a:rPr lang="en-US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</a:p>
          <a:p>
            <a:pPr marL="342900" indent="-342900" algn="just">
              <a:lnSpc>
                <a:spcPct val="14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thế nào để giảm độ lớn lực cản của nước?</a:t>
            </a:r>
          </a:p>
          <a:p>
            <a:pPr marL="342900" indent="-342900" algn="just">
              <a:lnSpc>
                <a:spcPct val="14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 cản của nước ảnh hưởng bởi yếu tố nào?</a:t>
            </a:r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686" y="3301744"/>
            <a:ext cx="1497679" cy="865667"/>
          </a:xfrm>
          <a:prstGeom prst="rect">
            <a:avLst/>
          </a:prstGeom>
        </p:spPr>
      </p:pic>
      <p:pic>
        <p:nvPicPr>
          <p:cNvPr id="11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686" y="1207844"/>
            <a:ext cx="1537178" cy="15371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0914" y="496318"/>
            <a:ext cx="27363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smtClean="0">
                <a:solidFill>
                  <a:schemeClr val="accent5">
                    <a:lumMod val="75000"/>
                  </a:schemeClr>
                </a:solidFill>
              </a:rPr>
              <a:t>Thảo luận nhóm 4</a:t>
            </a:r>
            <a:endParaRPr lang="en-US" sz="2200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57" name="Google Shape;157;p21"/>
          <p:cNvGrpSpPr/>
          <p:nvPr/>
        </p:nvGrpSpPr>
        <p:grpSpPr>
          <a:xfrm>
            <a:off x="8120067" y="370812"/>
            <a:ext cx="729938" cy="641867"/>
            <a:chOff x="1928175" y="312600"/>
            <a:chExt cx="425000" cy="373700"/>
          </a:xfrm>
        </p:grpSpPr>
        <p:sp>
          <p:nvSpPr>
            <p:cNvPr id="158" name="Google Shape;158;p21"/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l" t="t" r="r" b="b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l" t="t" r="r" b="b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69" y="524567"/>
            <a:ext cx="2516262" cy="18871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64" y="535136"/>
            <a:ext cx="2562912" cy="1785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07" y="2502568"/>
            <a:ext cx="5148121" cy="2183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57" name="Google Shape;157;p21"/>
          <p:cNvGrpSpPr/>
          <p:nvPr/>
        </p:nvGrpSpPr>
        <p:grpSpPr>
          <a:xfrm>
            <a:off x="8120067" y="370812"/>
            <a:ext cx="729938" cy="641867"/>
            <a:chOff x="1928175" y="312600"/>
            <a:chExt cx="425000" cy="373700"/>
          </a:xfrm>
        </p:grpSpPr>
        <p:sp>
          <p:nvSpPr>
            <p:cNvPr id="158" name="Google Shape;158;p21"/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l" t="t" r="r" b="b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l" t="t" r="r" b="b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77" y="540699"/>
            <a:ext cx="4029929" cy="2266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79" y="2334253"/>
            <a:ext cx="3609675" cy="22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1504536" y="1768643"/>
            <a:ext cx="6135516" cy="22477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just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</a:rPr>
              <a:t> Các vật chuyển động trong nước chịu tác dụng của lực cản.</a:t>
            </a:r>
          </a:p>
          <a:p>
            <a:pPr marL="342900" lvl="0" indent="-342900" algn="just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3429000" algn="l"/>
              </a:tabLst>
            </a:pPr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</a:rPr>
              <a:t> Độ lớn lực cản của nước càng mạnh khi diện tích mặt cản càng lớn.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" name="Google Shape;95;p16"/>
          <p:cNvSpPr txBox="1">
            <a:spLocks/>
          </p:cNvSpPr>
          <p:nvPr/>
        </p:nvSpPr>
        <p:spPr>
          <a:xfrm>
            <a:off x="923011" y="477255"/>
            <a:ext cx="2133011" cy="66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●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○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■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●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○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■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●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○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aleway Light"/>
              <a:buChar char="■"/>
              <a:defRPr sz="3000" b="0" i="1" u="none" strike="noStrike" cap="none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0" indent="0">
              <a:buFont typeface="Raleway Light"/>
              <a:buNone/>
            </a:pPr>
            <a:r>
              <a:rPr lang="en-GB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title"/>
          </p:nvPr>
        </p:nvSpPr>
        <p:spPr>
          <a:xfrm>
            <a:off x="2142309" y="530826"/>
            <a:ext cx="5513480" cy="6963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Google Shape;254;p28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74" name="Google Shape;274;p28"/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</p:grpSpPr>
        <p:sp>
          <p:nvSpPr>
            <p:cNvPr id="275" name="Google Shape;275;p28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548397" y="1173973"/>
            <a:ext cx="8325853" cy="369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 Vì sao đi lại trên bờ thì dễ dàng còn đi lại dưới nước thì khó hơn?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A. Vì nước chuyển động còn không khí không chuyển động.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B. Vì khi xuống nước, chúng ta “nặng” hơn.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C. Vì nước có lực cản còn không khí thì không có lực cản.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D. Vì lực cản của nước lớn hơn lực cản của không khí.</a:t>
            </a:r>
          </a:p>
        </p:txBody>
      </p:sp>
    </p:spTree>
    <p:extLst>
      <p:ext uri="{BB962C8B-B14F-4D97-AF65-F5344CB8AC3E}">
        <p14:creationId xmlns:p14="http://schemas.microsoft.com/office/powerpoint/2010/main" val="293560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274" name="Google Shape;274;p28"/>
          <p:cNvGrpSpPr/>
          <p:nvPr/>
        </p:nvGrpSpPr>
        <p:grpSpPr>
          <a:xfrm>
            <a:off x="7964730" y="329098"/>
            <a:ext cx="977040" cy="722851"/>
            <a:chOff x="5255200" y="3006475"/>
            <a:chExt cx="511700" cy="378575"/>
          </a:xfrm>
        </p:grpSpPr>
        <p:sp>
          <p:nvSpPr>
            <p:cNvPr id="275" name="Google Shape;275;p28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600649" y="541410"/>
            <a:ext cx="6466358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200"/>
              <a:t>Tại sao yên xe đạp </a:t>
            </a:r>
            <a:r>
              <a:rPr lang="vi-VN" sz="2200"/>
              <a:t>đua </a:t>
            </a:r>
            <a:r>
              <a:rPr lang="vi-VN" sz="2200" smtClean="0"/>
              <a:t>thường </a:t>
            </a:r>
            <a:r>
              <a:rPr lang="vi-VN" sz="2200"/>
              <a:t>cao hơn ghi-đông?</a:t>
            </a: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8957" y="523975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9" y="1890576"/>
            <a:ext cx="3061868" cy="1850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08979" y="1890576"/>
            <a:ext cx="4623850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GB" sz="2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lời:</a:t>
            </a:r>
          </a:p>
          <a:p>
            <a:pPr algn="just">
              <a:lnSpc>
                <a:spcPct val="135000"/>
              </a:lnSpc>
            </a:pPr>
            <a:r>
              <a:rPr lang="vi-VN" sz="2200" smtClean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đi trên những xe này, vận động viên có thể cúi người xuống để làm giảm diện tích cơ thể tiếp xúc với gió, nhờ đó giảm được lực cản của 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2200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2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288097" y="1145134"/>
            <a:ext cx="8326805" cy="971952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300" b="1" kern="1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kern="1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5300" b="1" kern="1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WordArt 11"/>
          <p:cNvSpPr>
            <a:spLocks noChangeArrowheads="1" noChangeShapeType="1" noTextEdit="1"/>
          </p:cNvSpPr>
          <p:nvPr/>
        </p:nvSpPr>
        <p:spPr bwMode="auto">
          <a:xfrm>
            <a:off x="368573" y="3063229"/>
            <a:ext cx="8072158" cy="947215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300" b="1" kern="1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VÀO TIẾT SAU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72" name="Google Shape;72;p13"/>
          <p:cNvGrpSpPr/>
          <p:nvPr/>
        </p:nvGrpSpPr>
        <p:grpSpPr>
          <a:xfrm>
            <a:off x="8087089" y="356400"/>
            <a:ext cx="618316" cy="748360"/>
            <a:chOff x="584925" y="922575"/>
            <a:chExt cx="415200" cy="502525"/>
          </a:xfrm>
        </p:grpSpPr>
        <p:sp>
          <p:nvSpPr>
            <p:cNvPr id="73" name="Google Shape;73;p13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1159755" y="3572095"/>
            <a:ext cx="672752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hai phương tiện ở trên thì tàu ngầm có tốc độ nhóm nhỏ hơn nhiều. </a:t>
            </a:r>
            <a:r>
              <a:rPr lang="vi-VN" sz="2400" b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 </a:t>
            </a:r>
            <a:r>
              <a:rPr lang="vi-VN" sz="2400" b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GB" sz="2400" b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07" y="903587"/>
            <a:ext cx="6973768" cy="2324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04" name="Google Shape;104;p17"/>
          <p:cNvGrpSpPr/>
          <p:nvPr/>
        </p:nvGrpSpPr>
        <p:grpSpPr>
          <a:xfrm>
            <a:off x="8119638" y="225980"/>
            <a:ext cx="539546" cy="879605"/>
            <a:chOff x="6730350" y="2315900"/>
            <a:chExt cx="257700" cy="420100"/>
          </a:xfrm>
        </p:grpSpPr>
        <p:sp>
          <p:nvSpPr>
            <p:cNvPr id="105" name="Google Shape;105;p17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88;p15"/>
          <p:cNvSpPr txBox="1">
            <a:spLocks/>
          </p:cNvSpPr>
          <p:nvPr/>
        </p:nvSpPr>
        <p:spPr>
          <a:xfrm>
            <a:off x="974559" y="590370"/>
            <a:ext cx="7772400" cy="61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GB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về lực cản của nước</a:t>
            </a:r>
            <a:endParaRPr lang="vi-VN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04147" y="1816768"/>
            <a:ext cx="2634916" cy="1179095"/>
            <a:chOff x="3104147" y="1816768"/>
            <a:chExt cx="2634916" cy="1179095"/>
          </a:xfrm>
        </p:grpSpPr>
        <p:sp>
          <p:nvSpPr>
            <p:cNvPr id="4" name="Horizontal Scroll 3"/>
            <p:cNvSpPr/>
            <p:nvPr/>
          </p:nvSpPr>
          <p:spPr>
            <a:xfrm>
              <a:off x="3104147" y="1816768"/>
              <a:ext cx="2634916" cy="1179095"/>
            </a:xfrm>
            <a:prstGeom prst="horizont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48243" y="2178742"/>
              <a:ext cx="2252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u="sng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 NGHIỆM 1</a:t>
              </a:r>
              <a:endParaRPr lang="en-US" sz="24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04" name="Google Shape;104;p17"/>
          <p:cNvGrpSpPr/>
          <p:nvPr/>
        </p:nvGrpSpPr>
        <p:grpSpPr>
          <a:xfrm>
            <a:off x="8119638" y="225980"/>
            <a:ext cx="539546" cy="879605"/>
            <a:chOff x="6730350" y="2315900"/>
            <a:chExt cx="257700" cy="420100"/>
          </a:xfrm>
        </p:grpSpPr>
        <p:sp>
          <p:nvSpPr>
            <p:cNvPr id="105" name="Google Shape;105;p17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45" y="1149790"/>
            <a:ext cx="3113054" cy="29726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6594" y="573816"/>
            <a:ext cx="4256293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/>
              <a:t>1 hộp thủy tinh hoặc nhựa cứng, </a:t>
            </a:r>
            <a:br>
              <a:rPr lang="en-US" sz="2000"/>
            </a:br>
            <a:r>
              <a:rPr lang="en-US" sz="2000"/>
              <a:t>trong suốt (1)</a:t>
            </a:r>
          </a:p>
          <a:p>
            <a:pPr marL="2571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/>
              <a:t>1 xe lăn (2)</a:t>
            </a:r>
          </a:p>
          <a:p>
            <a:pPr marL="2571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/>
              <a:t>1 tấm cản hình chữ nhật (3)</a:t>
            </a:r>
          </a:p>
          <a:p>
            <a:pPr marL="2571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/>
              <a:t>1 đường ray cho xe lăn chạy, </a:t>
            </a:r>
            <a:br>
              <a:rPr lang="en-US" sz="2000"/>
            </a:br>
            <a:r>
              <a:rPr lang="en-US" sz="2000"/>
              <a:t>có rãnh ở giữa để lắp tấm cản (4)</a:t>
            </a:r>
            <a:br>
              <a:rPr lang="en-US" sz="2000"/>
            </a:br>
            <a:r>
              <a:rPr lang="en-US" sz="2000"/>
              <a:t>1 ròng rọc cố định (5)</a:t>
            </a:r>
          </a:p>
          <a:p>
            <a:pPr marL="2571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/>
              <a:t>1 phễu rót nước (6)</a:t>
            </a:r>
          </a:p>
          <a:p>
            <a:pPr marL="2571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/>
              <a:t>1 đoạn dây mảnh (7)</a:t>
            </a:r>
          </a:p>
          <a:p>
            <a:pPr marL="2571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/>
              <a:t>1 lực kế lò xo có GHĐ 5N (8)</a:t>
            </a:r>
          </a:p>
          <a:p>
            <a:pPr marL="2571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/>
              <a:t>1 van xả nước (9)</a:t>
            </a:r>
          </a:p>
        </p:txBody>
      </p:sp>
    </p:spTree>
    <p:extLst>
      <p:ext uri="{BB962C8B-B14F-4D97-AF65-F5344CB8AC3E}">
        <p14:creationId xmlns:p14="http://schemas.microsoft.com/office/powerpoint/2010/main" val="46930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8055177" y="292676"/>
            <a:ext cx="796167" cy="796157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17700" y="575654"/>
            <a:ext cx="7886700" cy="513179"/>
          </a:xfrm>
        </p:spPr>
        <p:txBody>
          <a:bodyPr/>
          <a:lstStyle/>
          <a:p>
            <a:pPr algn="ctr"/>
            <a:r>
              <a:rPr lang="en-US" sz="30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thí nghiệm 1</a:t>
            </a:r>
            <a:endParaRPr lang="en-US" sz="30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250564"/>
              </p:ext>
            </p:extLst>
          </p:nvPr>
        </p:nvGraphicFramePr>
        <p:xfrm>
          <a:off x="609416" y="1636082"/>
          <a:ext cx="7647879" cy="278577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823328">
                  <a:extLst>
                    <a:ext uri="{9D8B030D-6E8A-4147-A177-3AD203B41FA5}">
                      <a16:colId xmlns:a16="http://schemas.microsoft.com/office/drawing/2014/main" val="3077090700"/>
                    </a:ext>
                  </a:extLst>
                </a:gridCol>
                <a:gridCol w="3824551">
                  <a:extLst>
                    <a:ext uri="{9D8B030D-6E8A-4147-A177-3AD203B41FA5}">
                      <a16:colId xmlns:a16="http://schemas.microsoft.com/office/drawing/2014/main" val="1017616337"/>
                    </a:ext>
                  </a:extLst>
                </a:gridCol>
              </a:tblGrid>
              <a:tr h="92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 hợp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chỉ của lực kế (N)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0272751"/>
                  </a:ext>
                </a:extLst>
              </a:tr>
              <a:tr h="92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 chưa đổ nước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7076974"/>
                  </a:ext>
                </a:extLst>
              </a:tr>
              <a:tr h="92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 khi đổ nước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smtClean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580843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832293" y="2867547"/>
            <a:ext cx="920445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/>
              <a:t>2.5 N</a:t>
            </a:r>
            <a:endParaRPr lang="en-US" sz="240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8360" y="3878181"/>
            <a:ext cx="748923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/>
              <a:t> 3 N</a:t>
            </a:r>
            <a:endParaRPr lang="en-US" sz="240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"/>
          <p:cNvSpPr/>
          <p:nvPr/>
        </p:nvSpPr>
        <p:spPr>
          <a:xfrm>
            <a:off x="3591500" y="755451"/>
            <a:ext cx="4674514" cy="363916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354" name="Google Shape;354;p34"/>
          <p:cNvGrpSpPr/>
          <p:nvPr/>
        </p:nvGrpSpPr>
        <p:grpSpPr>
          <a:xfrm>
            <a:off x="7864658" y="371176"/>
            <a:ext cx="896264" cy="896314"/>
            <a:chOff x="570875" y="4322250"/>
            <a:chExt cx="443300" cy="443325"/>
          </a:xfrm>
        </p:grpSpPr>
        <p:sp>
          <p:nvSpPr>
            <p:cNvPr id="355" name="Google Shape;355;p34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4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4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18379" y="1548298"/>
            <a:ext cx="3746279" cy="1533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</a:rPr>
              <a:t>Khi cho nước vào trong hộp, số chỉ của lực kế tăng hay giảm đi?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4" y="1742096"/>
            <a:ext cx="1759116" cy="1665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8055177" y="292676"/>
            <a:ext cx="796167" cy="796157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88;p15"/>
          <p:cNvSpPr txBox="1">
            <a:spLocks/>
          </p:cNvSpPr>
          <p:nvPr/>
        </p:nvSpPr>
        <p:spPr>
          <a:xfrm>
            <a:off x="832000" y="475280"/>
            <a:ext cx="7772400" cy="61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 b="0" i="0" u="none" strike="noStrike" cap="none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r>
              <a:rPr lang="en-GB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Lực cản của nước có đặc điểm gì</a:t>
            </a:r>
            <a:endParaRPr lang="vi-VN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04147" y="1816768"/>
            <a:ext cx="2634916" cy="1179095"/>
            <a:chOff x="3104147" y="1816768"/>
            <a:chExt cx="2634916" cy="1179095"/>
          </a:xfrm>
        </p:grpSpPr>
        <p:sp>
          <p:nvSpPr>
            <p:cNvPr id="18" name="Horizontal Scroll 17"/>
            <p:cNvSpPr/>
            <p:nvPr/>
          </p:nvSpPr>
          <p:spPr>
            <a:xfrm>
              <a:off x="3104147" y="1816768"/>
              <a:ext cx="2634916" cy="1179095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48243" y="2178742"/>
              <a:ext cx="2252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u="sng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 </a:t>
              </a:r>
              <a:r>
                <a:rPr lang="en-US" sz="2400" b="1" u="sng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 </a:t>
              </a:r>
              <a:r>
                <a:rPr lang="en-US" sz="2400" b="1" u="sng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8055177" y="292676"/>
            <a:ext cx="796167" cy="796157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085" y="1430871"/>
            <a:ext cx="3429259" cy="3274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6372" y="992797"/>
            <a:ext cx="5024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u="sng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tiến hành: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Lắp tấm cản có kích thước nhỏ vào xe đẩy như hình bên (3).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Đọc số chỉ của lực kế khi kéo xe đẩy.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Thay tấm cản có kích thước nhỏ bằng tấm cản có kích thước lớn hơn.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Đọc số chỉ của lực kế khi kéo xe đẩy và so sánh với kết quả của bước 2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8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94" name="Google Shape;194;p23"/>
          <p:cNvGrpSpPr/>
          <p:nvPr/>
        </p:nvGrpSpPr>
        <p:grpSpPr>
          <a:xfrm>
            <a:off x="8152038" y="369832"/>
            <a:ext cx="602425" cy="641836"/>
            <a:chOff x="5970800" y="1619250"/>
            <a:chExt cx="428650" cy="456725"/>
          </a:xfrm>
        </p:grpSpPr>
        <p:sp>
          <p:nvSpPr>
            <p:cNvPr id="195" name="Google Shape;195;p23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06007" y="606964"/>
            <a:ext cx="7886700" cy="896886"/>
          </a:xfrm>
        </p:spPr>
        <p:txBody>
          <a:bodyPr/>
          <a:lstStyle/>
          <a:p>
            <a:pPr algn="ctr"/>
            <a:r>
              <a:rPr lang="en-US" sz="24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THÍ NGHIỆM 2</a:t>
            </a:r>
            <a:endParaRPr lang="en-US" sz="2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092642"/>
              </p:ext>
            </p:extLst>
          </p:nvPr>
        </p:nvGraphicFramePr>
        <p:xfrm>
          <a:off x="471279" y="1564107"/>
          <a:ext cx="8044071" cy="267188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68833">
                  <a:extLst>
                    <a:ext uri="{9D8B030D-6E8A-4147-A177-3AD203B41FA5}">
                      <a16:colId xmlns:a16="http://schemas.microsoft.com/office/drawing/2014/main" val="4183246475"/>
                    </a:ext>
                  </a:extLst>
                </a:gridCol>
                <a:gridCol w="1515979">
                  <a:extLst>
                    <a:ext uri="{9D8B030D-6E8A-4147-A177-3AD203B41FA5}">
                      <a16:colId xmlns:a16="http://schemas.microsoft.com/office/drawing/2014/main" val="3240473542"/>
                    </a:ext>
                  </a:extLst>
                </a:gridCol>
                <a:gridCol w="1654201">
                  <a:extLst>
                    <a:ext uri="{9D8B030D-6E8A-4147-A177-3AD203B41FA5}">
                      <a16:colId xmlns:a16="http://schemas.microsoft.com/office/drawing/2014/main" val="3846957245"/>
                    </a:ext>
                  </a:extLst>
                </a:gridCol>
                <a:gridCol w="1484382">
                  <a:extLst>
                    <a:ext uri="{9D8B030D-6E8A-4147-A177-3AD203B41FA5}">
                      <a16:colId xmlns:a16="http://schemas.microsoft.com/office/drawing/2014/main" val="3191718033"/>
                    </a:ext>
                  </a:extLst>
                </a:gridCol>
                <a:gridCol w="1720676">
                  <a:extLst>
                    <a:ext uri="{9D8B030D-6E8A-4147-A177-3AD203B41FA5}">
                      <a16:colId xmlns:a16="http://schemas.microsoft.com/office/drawing/2014/main" val="1893500175"/>
                    </a:ext>
                  </a:extLst>
                </a:gridCol>
              </a:tblGrid>
              <a:tr h="786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Chiều dài (</a:t>
                      </a:r>
                      <a:r>
                        <a:rPr lang="en-US" sz="2200" smtClean="0">
                          <a:effectLst/>
                        </a:rPr>
                        <a:t>cm)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Chiều rộng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(</a:t>
                      </a:r>
                      <a:r>
                        <a:rPr lang="en-US" sz="2200" smtClean="0">
                          <a:effectLst/>
                        </a:rPr>
                        <a:t>cm)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Diện tích (cm</a:t>
                      </a:r>
                      <a:r>
                        <a:rPr lang="en-US" sz="2200" baseline="30000">
                          <a:effectLst/>
                        </a:rPr>
                        <a:t>2</a:t>
                      </a:r>
                      <a:r>
                        <a:rPr lang="en-US" sz="2200">
                          <a:effectLst/>
                        </a:rPr>
                        <a:t>)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Số chỉ của lực kế (N)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297271"/>
                  </a:ext>
                </a:extLst>
              </a:tr>
              <a:tr h="786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Tấm cản 1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0863017"/>
                  </a:ext>
                </a:extLst>
              </a:tr>
              <a:tr h="1099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Tấm cản 2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4698869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437767" y="2578856"/>
            <a:ext cx="5633482" cy="438638"/>
            <a:chOff x="2437767" y="2578856"/>
            <a:chExt cx="5633482" cy="438638"/>
          </a:xfrm>
        </p:grpSpPr>
        <p:sp>
          <p:nvSpPr>
            <p:cNvPr id="3" name="Rectangle 2"/>
            <p:cNvSpPr/>
            <p:nvPr/>
          </p:nvSpPr>
          <p:spPr>
            <a:xfrm>
              <a:off x="2437767" y="2578857"/>
              <a:ext cx="875561" cy="428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200"/>
                <a:t>6  cm</a:t>
              </a:r>
              <a:endParaRPr 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94807" y="2578856"/>
              <a:ext cx="797013" cy="428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200"/>
                <a:t>3 cm</a:t>
              </a:r>
              <a:endParaRPr 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640438" y="2589235"/>
              <a:ext cx="1058303" cy="428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200"/>
                <a:t>18 cm</a:t>
              </a:r>
              <a:r>
                <a:rPr lang="en-US" sz="2200" baseline="30000"/>
                <a:t>2</a:t>
              </a:r>
              <a:endParaRPr 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47359" y="2589235"/>
              <a:ext cx="623890" cy="428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200"/>
                <a:t>3 N</a:t>
              </a:r>
              <a:endParaRPr 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3647" y="3486314"/>
            <a:ext cx="5725785" cy="488681"/>
            <a:chOff x="2373647" y="3486314"/>
            <a:chExt cx="5725785" cy="488681"/>
          </a:xfrm>
        </p:grpSpPr>
        <p:sp>
          <p:nvSpPr>
            <p:cNvPr id="7" name="Rectangle 6"/>
            <p:cNvSpPr/>
            <p:nvPr/>
          </p:nvSpPr>
          <p:spPr>
            <a:xfrm>
              <a:off x="2373647" y="3487623"/>
              <a:ext cx="954107" cy="428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200"/>
                <a:t> 8  cm</a:t>
              </a:r>
              <a:endParaRPr 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94806" y="3505636"/>
              <a:ext cx="797013" cy="428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200"/>
                <a:t>4 cm</a:t>
              </a:r>
              <a:endParaRPr 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46795" y="3486314"/>
              <a:ext cx="1058303" cy="428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200"/>
                <a:t>32 cm</a:t>
              </a:r>
              <a:r>
                <a:rPr lang="en-US" sz="2200" baseline="30000"/>
                <a:t>2</a:t>
              </a:r>
              <a:endParaRPr 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1355" y="3520383"/>
              <a:ext cx="938077" cy="454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200"/>
                <a:t> 4.5 N</a:t>
              </a:r>
              <a:endParaRPr lang="en-US" sz="220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378</Words>
  <Application>Microsoft Office PowerPoint</Application>
  <PresentationFormat>On-screen Show (16:9)</PresentationFormat>
  <Paragraphs>81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Barlow Light</vt:lpstr>
      <vt:lpstr>MS Mincho</vt:lpstr>
      <vt:lpstr>Raleway</vt:lpstr>
      <vt:lpstr>Calibri</vt:lpstr>
      <vt:lpstr>Raleway Light</vt:lpstr>
      <vt:lpstr>Wingdings</vt:lpstr>
      <vt:lpstr>Raleway ExtraBold</vt:lpstr>
      <vt:lpstr>Arial</vt:lpstr>
      <vt:lpstr>Olivia template</vt:lpstr>
      <vt:lpstr>PowerPoint Presentation</vt:lpstr>
      <vt:lpstr>PowerPoint Presentation</vt:lpstr>
      <vt:lpstr>PowerPoint Presentation</vt:lpstr>
      <vt:lpstr>PowerPoint Presentation</vt:lpstr>
      <vt:lpstr>Kết quả thí nghiệm 1</vt:lpstr>
      <vt:lpstr>PowerPoint Presentation</vt:lpstr>
      <vt:lpstr>PowerPoint Presentation</vt:lpstr>
      <vt:lpstr>PowerPoint Presentation</vt:lpstr>
      <vt:lpstr>KẾT QUẢ THÍ NGHIỆM 2</vt:lpstr>
      <vt:lpstr>PowerPoint Presentation</vt:lpstr>
      <vt:lpstr>PowerPoint Presentation</vt:lpstr>
      <vt:lpstr>PowerPoint Presentation</vt:lpstr>
      <vt:lpstr>PowerPoint Presentation</vt:lpstr>
      <vt:lpstr>LUYỆN TẬP – 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8</cp:revision>
  <dcterms:modified xsi:type="dcterms:W3CDTF">2021-07-27T07:45:25Z</dcterms:modified>
</cp:coreProperties>
</file>