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86" r:id="rId4"/>
    <p:sldId id="261" r:id="rId5"/>
    <p:sldId id="260" r:id="rId6"/>
    <p:sldId id="263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77" r:id="rId19"/>
    <p:sldId id="298" r:id="rId20"/>
    <p:sldId id="299" r:id="rId21"/>
    <p:sldId id="300" r:id="rId22"/>
    <p:sldId id="279" r:id="rId23"/>
    <p:sldId id="301" r:id="rId24"/>
    <p:sldId id="302" r:id="rId25"/>
    <p:sldId id="303" r:id="rId26"/>
    <p:sldId id="304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2000505000000020004" pitchFamily="2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33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8EEFB8-15E5-44A9-849B-1A3A7A75EEDB}">
  <a:tblStyle styleId="{E58EEFB8-15E5-44A9-849B-1A3A7A75EE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343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040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87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24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255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60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93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446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44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0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92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2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6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6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aemelia_icons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784250" y="222075"/>
            <a:ext cx="65493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82600" rtl="0">
              <a:spcBef>
                <a:spcPts val="600"/>
              </a:spcBef>
              <a:spcAft>
                <a:spcPts val="0"/>
              </a:spcAft>
              <a:buSzPts val="4000"/>
              <a:buChar char="▸"/>
              <a:defRPr sz="4000" b="1" i="1"/>
            </a:lvl1pPr>
            <a:lvl2pPr marL="914400" lvl="1" indent="-482600" rtl="0">
              <a:spcBef>
                <a:spcPts val="0"/>
              </a:spcBef>
              <a:spcAft>
                <a:spcPts val="0"/>
              </a:spcAft>
              <a:buSzPts val="4000"/>
              <a:buChar char="▹"/>
              <a:defRPr sz="4000" b="1" i="1"/>
            </a:lvl2pPr>
            <a:lvl3pPr marL="1371600" lvl="2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3pPr>
            <a:lvl4pPr marL="1828800" lvl="3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4pPr>
            <a:lvl5pPr marL="2286000" lvl="4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5pPr>
            <a:lvl6pPr marL="2743200" lvl="5" indent="-482600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6pPr>
            <a:lvl7pPr marL="3200400" lvl="6" indent="-48260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7pPr>
            <a:lvl8pPr marL="3657600" lvl="7" indent="-482600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8pPr>
            <a:lvl9pPr marL="4114800" lvl="8" indent="-48260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874625" y="275339"/>
            <a:ext cx="5562000" cy="44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544225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05276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2000" cy="42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hyperlink" Target="Phim/Violon.ppt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6428" y="1961147"/>
            <a:ext cx="7045518" cy="879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400" b="1" cap="none" spc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44: </a:t>
            </a:r>
            <a:r>
              <a:rPr lang="en-US" sz="5400" b="1" cap="none" spc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LỰC </a:t>
            </a:r>
            <a:r>
              <a:rPr lang="en-US" sz="5400" b="1" cap="none" spc="0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 SÁT</a:t>
            </a:r>
            <a:endParaRPr lang="en-US" sz="5400" b="1" cap="none" spc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NGHỈ VÀ LỰC MA SÁT TRƯỢT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96;p18"/>
          <p:cNvSpPr txBox="1">
            <a:spLocks/>
          </p:cNvSpPr>
          <p:nvPr/>
        </p:nvSpPr>
        <p:spPr>
          <a:xfrm>
            <a:off x="2286000" y="310032"/>
            <a:ext cx="3033854" cy="462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fr-FR" sz="24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Lực ma sát trượt</a:t>
            </a:r>
            <a:endParaRPr lang="fr-FR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73" y="1260561"/>
            <a:ext cx="5605962" cy="1441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2564" y="3190231"/>
            <a:ext cx="5189371" cy="1533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4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NGHỈ VÀ LỰC MA SÁT TRƯỢT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9459"/>
          <p:cNvSpPr txBox="1">
            <a:spLocks noChangeArrowheads="1"/>
          </p:cNvSpPr>
          <p:nvPr/>
        </p:nvSpPr>
        <p:spPr bwMode="auto">
          <a:xfrm>
            <a:off x="2124260" y="146024"/>
            <a:ext cx="61714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VD khác về lực ma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 </a:t>
            </a:r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đời sống và kĩ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37223" y="3898701"/>
            <a:ext cx="6125621" cy="1062016"/>
            <a:chOff x="2337223" y="3898701"/>
            <a:chExt cx="6125621" cy="1062016"/>
          </a:xfrm>
        </p:grpSpPr>
        <p:sp>
          <p:nvSpPr>
            <p:cNvPr id="12" name="Text Box 19464"/>
            <p:cNvSpPr txBox="1">
              <a:spLocks noChangeArrowheads="1"/>
            </p:cNvSpPr>
            <p:nvPr/>
          </p:nvSpPr>
          <p:spPr bwMode="auto">
            <a:xfrm>
              <a:off x="2337223" y="4047632"/>
              <a:ext cx="3849506" cy="49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22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Đẩy cái hòm trên mặt sàn</a:t>
              </a:r>
              <a:endParaRPr lang="en-US" sz="2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941" y="3898701"/>
              <a:ext cx="1984903" cy="106201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359604" y="2151093"/>
            <a:ext cx="6103240" cy="1522070"/>
            <a:chOff x="2359604" y="2151093"/>
            <a:chExt cx="6103240" cy="1522070"/>
          </a:xfrm>
        </p:grpSpPr>
        <p:sp>
          <p:nvSpPr>
            <p:cNvPr id="11" name="Text Box 19463"/>
            <p:cNvSpPr txBox="1">
              <a:spLocks noChangeArrowheads="1"/>
            </p:cNvSpPr>
            <p:nvPr/>
          </p:nvSpPr>
          <p:spPr bwMode="auto">
            <a:xfrm>
              <a:off x="2359604" y="2630777"/>
              <a:ext cx="3619418" cy="49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22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Trượt tuyết</a:t>
              </a:r>
              <a:r>
                <a:rPr lang="en-US" sz="220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8390" y="2151093"/>
              <a:ext cx="1554454" cy="152207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97742" y="609574"/>
            <a:ext cx="6129317" cy="1428750"/>
            <a:chOff x="2297742" y="609574"/>
            <a:chExt cx="6129317" cy="1428750"/>
          </a:xfrm>
        </p:grpSpPr>
        <p:sp>
          <p:nvSpPr>
            <p:cNvPr id="10" name="Text Box 19462"/>
            <p:cNvSpPr txBox="1">
              <a:spLocks noChangeArrowheads="1"/>
            </p:cNvSpPr>
            <p:nvPr/>
          </p:nvSpPr>
          <p:spPr bwMode="auto">
            <a:xfrm>
              <a:off x="2297742" y="772424"/>
              <a:ext cx="4180199" cy="100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22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Bánh xe ngừng quay trên mặt đường khi phanh mạnh</a:t>
              </a:r>
              <a:endParaRPr lang="en-US" sz="2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3534" y="609574"/>
              <a:ext cx="1533525" cy="142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33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TÁC DỤNG CỦA LỰC MA SÁT ĐỐI VỚI CHUYỂN ĐỘNG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4631531" y="1252809"/>
            <a:ext cx="4211048" cy="292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Roboto"/>
              <a:buNone/>
            </a:pPr>
            <a:r>
              <a:rPr lang="en-US" sz="2400" b="1" smtClean="0">
                <a:solidFill>
                  <a:schemeClr val="accent2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Nhiệm vụ</a:t>
            </a:r>
            <a:r>
              <a:rPr lang="en-US" sz="2400" smtClean="0">
                <a:solidFill>
                  <a:schemeClr val="accent2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Chỉ ra lực ma sát trong các tình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huống </a:t>
            </a:r>
            <a:r>
              <a:rPr lang="en-GB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trong hình SGK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nói rõ có tác dụng cản trở hay thúc đẩy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chuyển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GB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/>
          </a:p>
        </p:txBody>
      </p:sp>
      <p:pic>
        <p:nvPicPr>
          <p:cNvPr id="19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43309" y="1136272"/>
            <a:ext cx="1664768" cy="1664768"/>
          </a:xfrm>
          <a:prstGeom prst="rect">
            <a:avLst/>
          </a:prstGeom>
        </p:spPr>
      </p:pic>
      <p:pic>
        <p:nvPicPr>
          <p:cNvPr id="20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516781" y="3328688"/>
            <a:ext cx="1591296" cy="87428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058319" y="377791"/>
            <a:ext cx="2877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</a:rPr>
              <a:t>Thảo luận nhóm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5" grpId="0" uiExpand="1" build="p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136168" y="112792"/>
            <a:ext cx="7007832" cy="1633287"/>
            <a:chOff x="2124701" y="195296"/>
            <a:chExt cx="7007832" cy="16332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701" y="195296"/>
              <a:ext cx="2245770" cy="16332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60533" y="387458"/>
              <a:ext cx="4572000" cy="11664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Lực ma sát xuất hiện ở chỗ phanh xe đạp, nó cản trở chuyển động của xe đạp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TÁC DỤNG CỦA LỰC MA SÁT ĐỐI VỚI CHUYỂN ĐỘNG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60092" y="1883830"/>
            <a:ext cx="6586866" cy="1437488"/>
            <a:chOff x="2160092" y="1883830"/>
            <a:chExt cx="6586866" cy="1437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0092" y="1883830"/>
              <a:ext cx="2163491" cy="14374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560533" y="1936686"/>
              <a:ext cx="4186425" cy="116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Lực ma sát cân bằng với lực đẩy của người đó, lực này là ma sát nghỉ, nó cản trở chuyển động.</a:t>
              </a:r>
              <a:endPara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60092" y="3459069"/>
            <a:ext cx="6586866" cy="1641680"/>
            <a:chOff x="2160092" y="3459069"/>
            <a:chExt cx="6586866" cy="1641680"/>
          </a:xfrm>
        </p:grpSpPr>
        <p:sp>
          <p:nvSpPr>
            <p:cNvPr id="14" name="Rectangle 13"/>
            <p:cNvSpPr/>
            <p:nvPr/>
          </p:nvSpPr>
          <p:spPr>
            <a:xfrm>
              <a:off x="4572000" y="3696704"/>
              <a:ext cx="4174958" cy="116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c) Lực đẩy của họ thắng lực ma sát. Lực này là ma sát trượt, thúc đẩy chuyển động</a:t>
              </a:r>
              <a:endPara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0092" y="3459069"/>
              <a:ext cx="2164033" cy="1641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4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TÁC DỤNG CỦA LỰC MA SÁT ĐỐI VỚI CHUYỂN ĐỘNG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75722" y="146024"/>
            <a:ext cx="6579521" cy="2308324"/>
            <a:chOff x="2275722" y="146024"/>
            <a:chExt cx="6579521" cy="23083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5722" y="146024"/>
              <a:ext cx="2067678" cy="136999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47939" y="146024"/>
              <a:ext cx="430730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d) Vì lực ma rất nhỏ nên xe không dịch chuyển được</a:t>
              </a:r>
              <a:r>
                <a:rPr lang="vi-VN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GB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GB" sz="20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C</a:t>
              </a:r>
              <a:r>
                <a:rPr lang="vi-VN" sz="20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ó </a:t>
              </a:r>
              <a:r>
                <a:rPr lang="vi-VN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dùng vật có độ nhám cao như gỗ, lốp xe cũ chèn vào bánh xe để tăng độ ma sát, giúp xe chuyển động được.</a:t>
              </a:r>
              <a:endPara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44440" y="3074317"/>
            <a:ext cx="6831117" cy="1689976"/>
            <a:chOff x="2144440" y="2845717"/>
            <a:chExt cx="6831117" cy="1689976"/>
          </a:xfrm>
        </p:grpSpPr>
        <p:sp>
          <p:nvSpPr>
            <p:cNvPr id="16" name="Rectangle 15"/>
            <p:cNvSpPr/>
            <p:nvPr/>
          </p:nvSpPr>
          <p:spPr>
            <a:xfrm>
              <a:off x="5599698" y="2966033"/>
              <a:ext cx="337585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e) Lực này cùng phương nhưng ngược chiều với lực của chân. Nó giúp ta không bị ngã về phía trước.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4440" y="2845717"/>
              <a:ext cx="3327734" cy="148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7907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MA SÁT TRONG AN TOÀN GIAO THÔNG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41822" y="94477"/>
            <a:ext cx="5671881" cy="2274186"/>
            <a:chOff x="2741822" y="94477"/>
            <a:chExt cx="5671881" cy="22741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1766" y="146025"/>
              <a:ext cx="1251160" cy="16887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1068" y="94477"/>
              <a:ext cx="806367" cy="178995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41822" y="1834750"/>
              <a:ext cx="1893219" cy="462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Lốp ô tô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6224" y="1906292"/>
              <a:ext cx="2707479" cy="462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Lốp xe máy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741822" y="3061312"/>
            <a:ext cx="58274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sao trên mặt lốp xe lại có các </a:t>
            </a: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khía </a:t>
            </a:r>
            <a:r>
              <a:rPr lang="vi-VN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rãnh?</a:t>
            </a: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Đi xe mà lốp các khía rãnh đã bị mòn thì có an toàn không? Tại sao?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4654" y="2697109"/>
            <a:ext cx="6761748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Rãnh khía trên lốp xe giúp bánh xe chống lại hiện tượng trượt khi di chuyển trên bề mặt ướt, trơn trượt.</a:t>
            </a:r>
            <a:endParaRPr lang="en-US" sz="20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 xe mà lốp có cách khía rãnh đã bị mòn không an toàn. Khi đó rất dễ bị trơn trượt và ngã xe.</a:t>
            </a:r>
            <a:endParaRPr lang="en-US" sz="20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MA SÁT TRONG AN TOÀN GIAO THÔNG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999" y="3542920"/>
            <a:ext cx="6399082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khi phanh gấp, ma sát trượt giữa lốp xe và đường rất lớn do đó lốp bị mòn và để lại một vệt đen dài trên đường nhựa.</a:t>
            </a:r>
            <a:endParaRPr lang="en-US" sz="2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48834" y="442472"/>
            <a:ext cx="5827412" cy="3004383"/>
            <a:chOff x="2648834" y="442472"/>
            <a:chExt cx="5827412" cy="3004383"/>
          </a:xfrm>
        </p:grpSpPr>
        <p:sp>
          <p:nvSpPr>
            <p:cNvPr id="6" name="Rectangle 5"/>
            <p:cNvSpPr/>
            <p:nvPr/>
          </p:nvSpPr>
          <p:spPr>
            <a:xfrm>
              <a:off x="2648834" y="442472"/>
              <a:ext cx="5827412" cy="95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Tại sao khi phanh gấp, lốp xe ô tô để lại một vệt đen dài trên đường nhựa?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4985" y="1494889"/>
              <a:ext cx="2095110" cy="1951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MA SÁT TRONG AN TOÀN GIAO THÔNG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6916" y="3837543"/>
            <a:ext cx="684580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vi-VN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 </a:t>
            </a:r>
            <a:r>
              <a:rPr lang="vi-VN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 </a:t>
            </a:r>
            <a:r>
              <a:rPr lang="vi-VN" sz="220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báo:</a:t>
            </a:r>
            <a:r>
              <a:rPr lang="en-US" sz="220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</a:t>
            </a:r>
            <a:r>
              <a:rPr lang="vi-VN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tốc, tốc độ tối thiểu 70km/h, tốc độ tối đa 120km/h; tốc độ tối đa khi trời mưa 100km/h.</a:t>
            </a:r>
            <a:endParaRPr lang="en-US" sz="2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87961" y="163983"/>
            <a:ext cx="6374761" cy="3534072"/>
            <a:chOff x="2487961" y="163983"/>
            <a:chExt cx="6374761" cy="3534072"/>
          </a:xfrm>
        </p:grpSpPr>
        <p:sp>
          <p:nvSpPr>
            <p:cNvPr id="6" name="Rectangle 5"/>
            <p:cNvSpPr/>
            <p:nvPr/>
          </p:nvSpPr>
          <p:spPr>
            <a:xfrm>
              <a:off x="2487961" y="163983"/>
              <a:ext cx="6374761" cy="1311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giải thích ý nghĩa của biển báo chỉ dẫn tốc độ giới hạn chạy trên đường cao tốc mô tả trong </a:t>
              </a:r>
              <a:r>
                <a:rPr lang="vi-VN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</a:t>
              </a:r>
              <a:r>
                <a:rPr lang="en-GB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dưới đây.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1475111"/>
              <a:ext cx="3096850" cy="2222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72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body" idx="4294967295"/>
          </p:nvPr>
        </p:nvSpPr>
        <p:spPr>
          <a:xfrm>
            <a:off x="3367324" y="122512"/>
            <a:ext cx="2378700" cy="765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smtClean="0">
                <a:solidFill>
                  <a:srgbClr val="FF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LUYỆN</a:t>
            </a:r>
            <a:r>
              <a:rPr lang="en-GB" sz="2800" b="1" smtClean="0">
                <a:solidFill>
                  <a:srgbClr val="FF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TẬP</a:t>
            </a:r>
            <a:endParaRPr lang="en-GB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92163"/>
          <p:cNvSpPr txBox="1">
            <a:spLocks noChangeArrowheads="1"/>
          </p:cNvSpPr>
          <p:nvPr/>
        </p:nvSpPr>
        <p:spPr>
          <a:xfrm>
            <a:off x="658499" y="1854925"/>
            <a:ext cx="8018417" cy="28868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 smtClean="0">
                <a:solidFill>
                  <a:schemeClr val="tx1">
                    <a:lumMod val="50000"/>
                  </a:schemeClr>
                </a:solidFill>
              </a:rPr>
              <a:t>A. Lực xuất hiện khi lốp xe trượt </a:t>
            </a:r>
            <a:r>
              <a:rPr lang="vi-VN" sz="2200" b="1" smtClean="0"/>
              <a:t>trên</a:t>
            </a:r>
            <a:r>
              <a:rPr lang="vi-VN" sz="2200" b="1" smtClean="0">
                <a:solidFill>
                  <a:schemeClr val="tx1">
                    <a:lumMod val="50000"/>
                  </a:schemeClr>
                </a:solidFill>
              </a:rPr>
              <a:t> mặt đường.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solidFill>
                  <a:schemeClr val="tx1">
                    <a:lumMod val="50000"/>
                  </a:schemeClr>
                </a:solidFill>
              </a:rPr>
              <a:t>B. Lực xuất hiện làm mòn đế giày.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solidFill>
                  <a:schemeClr val="tx1">
                    <a:lumMod val="50000"/>
                  </a:schemeClr>
                </a:solidFill>
              </a:rPr>
              <a:t>C. Lực xuất hiện khi lò xo bị nén hay bị dãn.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solidFill>
                  <a:schemeClr val="tx1">
                    <a:lumMod val="50000"/>
                  </a:schemeClr>
                </a:solidFill>
              </a:rPr>
              <a:t>D. Lực xuất hiện giữa dây curoa với bánh xe truyền chuyển động.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8499" y="882962"/>
            <a:ext cx="8132803" cy="5493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u="sng"/>
              <a:t>Câu </a:t>
            </a:r>
            <a:r>
              <a:rPr lang="en-GB" sz="2200" b="1" u="sng" smtClean="0"/>
              <a:t>1:</a:t>
            </a:r>
            <a:r>
              <a:rPr lang="en-GB" sz="2200" b="1" smtClean="0"/>
              <a:t> </a:t>
            </a:r>
            <a:r>
              <a:rPr lang="vi-VN" sz="2200" b="1" smtClean="0"/>
              <a:t>Trường </a:t>
            </a:r>
            <a:r>
              <a:rPr lang="vi-VN" sz="2200" b="1"/>
              <a:t>hợp nào sau đây không phải là lực ma sát ?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06248" y="316121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2163"/>
          <p:cNvSpPr txBox="1">
            <a:spLocks noChangeArrowheads="1"/>
          </p:cNvSpPr>
          <p:nvPr/>
        </p:nvSpPr>
        <p:spPr>
          <a:xfrm>
            <a:off x="1429207" y="2024741"/>
            <a:ext cx="6016621" cy="24534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A. Tăng độ nhám mặt tiếp xúc.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. Tăng lực ép lên mặt tiếp xúc.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. Tăng độ nhẵn giữa các mặt tiếp xúc.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. Tăng diện tích mặt tiếp xúc.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305" y="456829"/>
            <a:ext cx="8132803" cy="10064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u="sng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 u="sng" smtClean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GB" sz="2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Trong các cách làm sau </a:t>
            </a: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vi-VN" sz="2200" b="1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smtClean="0">
                <a:latin typeface="Arial" panose="020B0604020202020204" pitchFamily="34" charset="0"/>
                <a:cs typeface="Arial" panose="020B0604020202020204" pitchFamily="34" charset="0"/>
              </a:rPr>
              <a:t>cách </a:t>
            </a: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nào giảm được lực ma sát?</a:t>
            </a:r>
            <a:endParaRPr lang="vi-VN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403081" y="267549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3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453" y="2886368"/>
            <a:ext cx="2505147" cy="212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41" y="283824"/>
            <a:ext cx="2115803" cy="222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4499810" y="81367"/>
            <a:ext cx="4455696" cy="2634913"/>
          </a:xfrm>
          <a:prstGeom prst="cloudCallout">
            <a:avLst>
              <a:gd name="adj1" fmla="val -57674"/>
              <a:gd name="adj2" fmla="val 2448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78" y="2886368"/>
            <a:ext cx="2816447" cy="193511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2163"/>
          <p:cNvSpPr txBox="1">
            <a:spLocks noChangeArrowheads="1"/>
          </p:cNvSpPr>
          <p:nvPr/>
        </p:nvSpPr>
        <p:spPr>
          <a:xfrm>
            <a:off x="985070" y="1854925"/>
            <a:ext cx="7524205" cy="27823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A. Ma sát giữa các viên bị với ổ trục xe đạp, xe máy.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B. Ma sát giữa cốc nước đặt trên mặt bàn với mặt bàn.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C. Ma sát giữa lốp xe với mặt đường khi xe đang chuyển động.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vi-VN" sz="2200" b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2200" b="1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giữa má phanh với vành xe.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6387" y="417641"/>
            <a:ext cx="8332673" cy="9563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u="sng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 u="sng" smtClean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GB" sz="2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Lực ma sát trượt xuất hiện trong trường hợp nào sau đây?</a:t>
            </a:r>
            <a:endParaRPr lang="vi-VN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32818" y="421930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2163"/>
          <p:cNvSpPr txBox="1">
            <a:spLocks noChangeArrowheads="1"/>
          </p:cNvSpPr>
          <p:nvPr/>
        </p:nvSpPr>
        <p:spPr>
          <a:xfrm>
            <a:off x="1024259" y="1750422"/>
            <a:ext cx="7597227" cy="27823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A. quyển sách để yên trên mặt bàn nằm nghiêng.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B. ô tô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chuyển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động, đột ngột hãm phanh.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C. quả bóng bàn đặt trên mặt bàn nằm ngang nhẵn bóng.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D. xe đạp đang xuống dốc.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9269" y="469892"/>
            <a:ext cx="7183396" cy="5909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u="sng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400" b="1" u="sng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400" b="1" u="sng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Lực ma sát nghỉ xuất hiện khi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024259" y="181573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92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/>
          <p:nvPr/>
        </p:nvSpPr>
        <p:spPr>
          <a:xfrm>
            <a:off x="3088025" y="574852"/>
            <a:ext cx="5170079" cy="4024965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B539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6"/>
          <p:cNvSpPr/>
          <p:nvPr/>
        </p:nvSpPr>
        <p:spPr>
          <a:xfrm>
            <a:off x="3304369" y="788589"/>
            <a:ext cx="4737300" cy="3024900"/>
          </a:xfrm>
          <a:prstGeom prst="rect">
            <a:avLst/>
          </a:prstGeom>
          <a:solidFill>
            <a:srgbClr val="073763">
              <a:alpha val="1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500" b="1">
                <a:solidFill>
                  <a:schemeClr val="bg1"/>
                </a:solidFill>
              </a:rPr>
              <a:t>Hãy </a:t>
            </a:r>
            <a:r>
              <a:rPr lang="en-US" sz="2500" b="1">
                <a:solidFill>
                  <a:schemeClr val="bg1"/>
                </a:solidFill>
              </a:rPr>
              <a:t>giải </a:t>
            </a:r>
            <a:r>
              <a:rPr lang="en-US" sz="2500" b="1" smtClean="0">
                <a:solidFill>
                  <a:schemeClr val="bg1"/>
                </a:solidFill>
              </a:rPr>
              <a:t>thích các hiện </a:t>
            </a:r>
            <a:r>
              <a:rPr lang="vi-VN" sz="2500" b="1" smtClean="0">
                <a:solidFill>
                  <a:schemeClr val="bg1"/>
                </a:solidFill>
              </a:rPr>
              <a:t>tượng </a:t>
            </a:r>
            <a:r>
              <a:rPr lang="vi-VN" sz="2500" b="1">
                <a:solidFill>
                  <a:schemeClr val="bg1"/>
                </a:solidFill>
              </a:rPr>
              <a:t>sau </a:t>
            </a:r>
            <a:r>
              <a:rPr lang="vi-VN" sz="2500" b="1">
                <a:solidFill>
                  <a:schemeClr val="bg1"/>
                </a:solidFill>
              </a:rPr>
              <a:t>và </a:t>
            </a:r>
            <a:r>
              <a:rPr lang="en-GB" sz="2500" b="1" smtClean="0">
                <a:solidFill>
                  <a:schemeClr val="bg1"/>
                </a:solidFill>
              </a:rPr>
              <a:t> </a:t>
            </a:r>
            <a:r>
              <a:rPr lang="en-US" sz="2500" b="1" smtClean="0">
                <a:solidFill>
                  <a:schemeClr val="bg1"/>
                </a:solidFill>
              </a:rPr>
              <a:t>cho </a:t>
            </a:r>
            <a:r>
              <a:rPr lang="en-US" sz="2500" b="1">
                <a:solidFill>
                  <a:schemeClr val="bg1"/>
                </a:solidFill>
              </a:rPr>
              <a:t>biết </a:t>
            </a:r>
            <a:r>
              <a:rPr lang="en-US" sz="2500" b="1">
                <a:solidFill>
                  <a:schemeClr val="bg1"/>
                </a:solidFill>
              </a:rPr>
              <a:t>trong </a:t>
            </a:r>
            <a:r>
              <a:rPr lang="en-US" sz="2500" b="1" smtClean="0">
                <a:solidFill>
                  <a:schemeClr val="bg1"/>
                </a:solidFill>
              </a:rPr>
              <a:t>các hiện</a:t>
            </a:r>
            <a:r>
              <a:rPr lang="vi-VN" sz="2500" b="1" smtClean="0">
                <a:solidFill>
                  <a:schemeClr val="bg1"/>
                </a:solidFill>
              </a:rPr>
              <a:t> </a:t>
            </a:r>
            <a:r>
              <a:rPr lang="vi-VN" sz="2500" b="1">
                <a:solidFill>
                  <a:schemeClr val="bg1"/>
                </a:solidFill>
              </a:rPr>
              <a:t>tượng </a:t>
            </a:r>
            <a:r>
              <a:rPr lang="vi-VN" sz="2500" b="1" smtClean="0">
                <a:solidFill>
                  <a:schemeClr val="bg1"/>
                </a:solidFill>
              </a:rPr>
              <a:t>n</a:t>
            </a:r>
            <a:r>
              <a:rPr lang="en-GB" sz="2500" b="1">
                <a:solidFill>
                  <a:schemeClr val="bg1"/>
                </a:solidFill>
              </a:rPr>
              <a:t>à</a:t>
            </a:r>
            <a:r>
              <a:rPr lang="vi-VN" sz="2500" b="1" smtClean="0">
                <a:solidFill>
                  <a:schemeClr val="bg1"/>
                </a:solidFill>
              </a:rPr>
              <a:t>y </a:t>
            </a:r>
            <a:r>
              <a:rPr lang="en-US" sz="2500" b="1" smtClean="0">
                <a:solidFill>
                  <a:schemeClr val="bg1"/>
                </a:solidFill>
              </a:rPr>
              <a:t>ma </a:t>
            </a:r>
            <a:r>
              <a:rPr lang="en-US" sz="2500" b="1">
                <a:solidFill>
                  <a:schemeClr val="bg1"/>
                </a:solidFill>
              </a:rPr>
              <a:t>sát </a:t>
            </a:r>
            <a:r>
              <a:rPr lang="en-US" sz="2500" b="1" smtClean="0">
                <a:solidFill>
                  <a:schemeClr val="bg1"/>
                </a:solidFill>
              </a:rPr>
              <a:t>có ích </a:t>
            </a:r>
            <a:r>
              <a:rPr lang="en-US" sz="2500" b="1">
                <a:solidFill>
                  <a:schemeClr val="bg1"/>
                </a:solidFill>
              </a:rPr>
              <a:t>hay có </a:t>
            </a:r>
            <a:r>
              <a:rPr lang="en-US" sz="2500" b="1">
                <a:solidFill>
                  <a:schemeClr val="bg1"/>
                </a:solidFill>
              </a:rPr>
              <a:t>hại</a:t>
            </a:r>
            <a:r>
              <a:rPr lang="en-US" sz="2500" b="1" smtClean="0">
                <a:solidFill>
                  <a:schemeClr val="bg1"/>
                </a:solidFill>
              </a:rPr>
              <a:t>: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323" name="Google Shape;323;p36"/>
          <p:cNvSpPr txBox="1">
            <a:spLocks noGrp="1"/>
          </p:cNvSpPr>
          <p:nvPr>
            <p:ph type="body" idx="4294967295"/>
          </p:nvPr>
        </p:nvSpPr>
        <p:spPr>
          <a:xfrm>
            <a:off x="114674" y="1886457"/>
            <a:ext cx="2378700" cy="829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smtClean="0">
                <a:solidFill>
                  <a:srgbClr val="FF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VẬN DỤNG</a:t>
            </a:r>
            <a:endParaRPr lang="en-GB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4296"/>
            <a:ext cx="2194560" cy="2140870"/>
          </a:xfrm>
        </p:spPr>
        <p:txBody>
          <a:bodyPr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a) Khi đi trên sàn đá hoa mới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lau dễ bị ngã.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04" y="922160"/>
            <a:ext cx="6060369" cy="3565142"/>
          </a:xfrm>
        </p:spPr>
        <p:txBody>
          <a:bodyPr/>
          <a:lstStyle/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</a:t>
            </a:r>
            <a:r>
              <a:rPr lang="vi-VN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sz="24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đi trên sàn đá hoa mới lau dễ bị ngã vì lực ma sát nghỉ giữa sàn với chân người rất nhỏ,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nhờ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mới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bị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sát trong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hợp này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ích. </a:t>
            </a:r>
          </a:p>
        </p:txBody>
      </p:sp>
    </p:spTree>
    <p:extLst>
      <p:ext uri="{BB962C8B-B14F-4D97-AF65-F5344CB8AC3E}">
        <p14:creationId xmlns:p14="http://schemas.microsoft.com/office/powerpoint/2010/main" val="287993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502" y="1516730"/>
            <a:ext cx="2194560" cy="2245373"/>
          </a:xfrm>
        </p:spPr>
        <p:txBody>
          <a:bodyPr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b. Ô tô chạy vào 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đường có bùn</a:t>
            </a:r>
            <a:b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dễ bị sa lầy.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752" y="1018901"/>
            <a:ext cx="5562000" cy="3631476"/>
          </a:xfrm>
        </p:spPr>
        <p:txBody>
          <a:bodyPr/>
          <a:lstStyle/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</a:t>
            </a:r>
            <a:r>
              <a:rPr lang="vi-VN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24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đó lực ma sát nghỉ giữa lốp xe và mặt đất quá nhỏ làm bánh xe quay trượt tại chỗ,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nhờ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xe mới chuyển động được.</a:t>
            </a:r>
          </a:p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Ma sát trong trường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hợp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có ích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1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504" y="1294662"/>
            <a:ext cx="2194560" cy="268951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Phải bôi nhựa thông vào dây cung ở cần kéo đàn cò hay violon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5987" y="719177"/>
            <a:ext cx="5562000" cy="2063932"/>
          </a:xfrm>
        </p:spPr>
        <p:txBody>
          <a:bodyPr/>
          <a:lstStyle/>
          <a:p>
            <a:pPr marL="3810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vi-VN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</a:t>
            </a:r>
            <a:r>
              <a:rPr lang="vi-VN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24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35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Để tăng ma sát giữa dây cung với dây đàn, nhờ đó đàn kêu to.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0728" descr="M_CLASSC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524758"/>
            <a:ext cx="2203269" cy="23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0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989557" y="1590806"/>
            <a:ext cx="7265096" cy="1390389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kern="1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5300" b="1" kern="1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áº¿t quáº£ hÃ¬nh áº£nh cho lá»p x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0260" y="2538663"/>
            <a:ext cx="1619498" cy="2320946"/>
          </a:xfrm>
          <a:prstGeom prst="rect">
            <a:avLst/>
          </a:prstGeom>
          <a:noFill/>
        </p:spPr>
      </p:pic>
      <p:pic>
        <p:nvPicPr>
          <p:cNvPr id="7" name="Picture 2" descr="Káº¿t quáº£ hÃ¬nh áº£nh cho lá»p x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9285" y="2741258"/>
            <a:ext cx="3483143" cy="198433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04" y="204537"/>
            <a:ext cx="2183401" cy="190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4896853" y="204537"/>
            <a:ext cx="3729789" cy="1815246"/>
          </a:xfrm>
          <a:prstGeom prst="cloudCallout">
            <a:avLst>
              <a:gd name="adj1" fmla="val -73750"/>
              <a:gd name="adj2" fmla="val 261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nhẵn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023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109075" y="1771129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LÀ GÌ?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796" y="772424"/>
            <a:ext cx="4305370" cy="1565589"/>
          </a:xfrm>
          <a:prstGeom prst="rect">
            <a:avLst/>
          </a:prstGeom>
        </p:spPr>
      </p:pic>
      <p:sp>
        <p:nvSpPr>
          <p:cNvPr id="7" name="Google Shape;96;p18"/>
          <p:cNvSpPr txBox="1">
            <a:spLocks/>
          </p:cNvSpPr>
          <p:nvPr/>
        </p:nvSpPr>
        <p:spPr>
          <a:xfrm>
            <a:off x="3078761" y="3190232"/>
            <a:ext cx="465944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fr-FR" sz="2400" b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 gỗ trượt chậm dần dưới tác dụng của lực ma sát</a:t>
            </a:r>
            <a:endParaRPr lang="fr-FR" sz="2400" b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0698" y="1041115"/>
            <a:ext cx="1656999" cy="1656999"/>
          </a:xfrm>
          <a:prstGeom prst="rect">
            <a:avLst/>
          </a:prstGeom>
        </p:spPr>
      </p:pic>
      <p:pic>
        <p:nvPicPr>
          <p:cNvPr id="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516" y="3363579"/>
            <a:ext cx="2017364" cy="11660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5650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 động cặp đôi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0798" y="856894"/>
            <a:ext cx="57806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Nhiệm vụ</a:t>
            </a:r>
            <a:r>
              <a:rPr lang="en-US" sz="200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 Trả lời các câu hỏi sau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smtClean="0">
                <a:solidFill>
                  <a:srgbClr val="C55A11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1</a:t>
            </a:r>
            <a:r>
              <a:rPr lang="en-US" sz="20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0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Lực ma sát là lực tiếp xúc hay không tiếp xúc?</a:t>
            </a:r>
            <a:endParaRPr lang="en-US" sz="2000" smtClean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smtClean="0">
                <a:solidFill>
                  <a:srgbClr val="C55A11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0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Xác định phương và chiều của lực ma sát trong các trường hợp sau:</a:t>
            </a:r>
            <a:endParaRPr lang="en-US" sz="200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4887" y="2994104"/>
            <a:ext cx="6279113" cy="1905000"/>
            <a:chOff x="2864887" y="2994104"/>
            <a:chExt cx="6279113" cy="190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4887" y="3113167"/>
              <a:ext cx="3105150" cy="16668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15050" y="2994104"/>
              <a:ext cx="3028950" cy="1905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167781" y="2035824"/>
            <a:ext cx="1712400" cy="89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/>
          <p:cNvSpPr txBox="1">
            <a:spLocks noChangeArrowheads="1"/>
          </p:cNvSpPr>
          <p:nvPr/>
        </p:nvSpPr>
        <p:spPr>
          <a:xfrm>
            <a:off x="2467160" y="1482371"/>
            <a:ext cx="6544492" cy="25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▸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35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ma sát là lực:</a:t>
            </a:r>
          </a:p>
          <a:p>
            <a:pPr marL="0" indent="0">
              <a:lnSpc>
                <a:spcPct val="135000"/>
              </a:lnSpc>
              <a:spcAft>
                <a:spcPts val="600"/>
              </a:spcAft>
            </a:pPr>
            <a:r>
              <a:rPr lang="en-US" altLang="en-US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 hiện tại bề mặt tiếp xúc của các vật</a:t>
            </a:r>
          </a:p>
          <a:p>
            <a:pPr marL="0" indent="0">
              <a:lnSpc>
                <a:spcPct val="135000"/>
              </a:lnSpc>
              <a:spcAft>
                <a:spcPts val="600"/>
              </a:spcAft>
            </a:pPr>
            <a:r>
              <a:rPr lang="en-US" altLang="en-US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tác dụng cản trở chuyển động của vật.</a:t>
            </a:r>
            <a:endParaRPr lang="vi-VN" altLang="en-US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NGHỈ VÀ LỰC MA SÁT TRƯỢT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96;p18"/>
          <p:cNvSpPr txBox="1">
            <a:spLocks/>
          </p:cNvSpPr>
          <p:nvPr/>
        </p:nvSpPr>
        <p:spPr>
          <a:xfrm>
            <a:off x="2286000" y="310032"/>
            <a:ext cx="3033854" cy="462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fr-FR" sz="24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Lực ma sát nghỉ</a:t>
            </a:r>
            <a:endParaRPr lang="fr-FR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61" y="1328489"/>
            <a:ext cx="5338401" cy="1305677"/>
          </a:xfrm>
          <a:prstGeom prst="rect">
            <a:avLst/>
          </a:prstGeom>
        </p:spPr>
      </p:pic>
      <p:sp>
        <p:nvSpPr>
          <p:cNvPr id="8" name="Google Shape;96;p18"/>
          <p:cNvSpPr txBox="1">
            <a:spLocks/>
          </p:cNvSpPr>
          <p:nvPr/>
        </p:nvSpPr>
        <p:spPr>
          <a:xfrm>
            <a:off x="2741877" y="3190232"/>
            <a:ext cx="5728355" cy="130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fr-FR" sz="2400" b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trong trường hợp trên mặc dù có lực kéo tác dụng lên vật nặng nhưng vật vẫn đứng yên?</a:t>
            </a:r>
            <a:endParaRPr lang="fr-FR" sz="2400" b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NGHỈ VÀ LỰC MA SÁT TRƯỢT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 noChangeArrowheads="1"/>
          </p:cNvSpPr>
          <p:nvPr/>
        </p:nvSpPr>
        <p:spPr>
          <a:xfrm>
            <a:off x="2605578" y="964505"/>
            <a:ext cx="6300427" cy="286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ma sát nghỉ: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- Chỉ xuất hiện khi có ngoại lực tác dụng lên vật đang đứng yên.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- Giữ cho vật không bị trượt hoặc lăn khi vật bị tác dụng của lực khác.</a:t>
            </a:r>
            <a:endParaRPr lang="vi-VN" alt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8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8433" y="1884435"/>
            <a:ext cx="2008483" cy="216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smtClean="0">
                <a:latin typeface="Arial" panose="020B0604020202020204" pitchFamily="34" charset="0"/>
                <a:cs typeface="Arial" panose="020B0604020202020204" pitchFamily="34" charset="0"/>
              </a:rPr>
              <a:t>LỰC MA SÁT NGHỈ VÀ LỰC MA SÁT TRƯỢT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9459"/>
          <p:cNvSpPr txBox="1">
            <a:spLocks noChangeArrowheads="1"/>
          </p:cNvSpPr>
          <p:nvPr/>
        </p:nvSpPr>
        <p:spPr bwMode="auto">
          <a:xfrm>
            <a:off x="2124260" y="146024"/>
            <a:ext cx="61714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VD khác về lực ma sát nghỉ trong đời sống và kĩ </a:t>
            </a:r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96088" y="3754747"/>
            <a:ext cx="5985155" cy="1239619"/>
            <a:chOff x="2396088" y="3754747"/>
            <a:chExt cx="5985155" cy="1239619"/>
          </a:xfrm>
        </p:grpSpPr>
        <p:sp>
          <p:nvSpPr>
            <p:cNvPr id="12" name="Text Box 19464"/>
            <p:cNvSpPr txBox="1">
              <a:spLocks noChangeArrowheads="1"/>
            </p:cNvSpPr>
            <p:nvPr/>
          </p:nvSpPr>
          <p:spPr bwMode="auto">
            <a:xfrm>
              <a:off x="2396088" y="4047632"/>
              <a:ext cx="3849506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Ma sát ở dây cu-roa.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4766" y="3754747"/>
              <a:ext cx="1756477" cy="123961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43926" y="2304577"/>
            <a:ext cx="6184141" cy="1322911"/>
            <a:chOff x="2343926" y="2304577"/>
            <a:chExt cx="6184141" cy="1322911"/>
          </a:xfrm>
        </p:grpSpPr>
        <p:sp>
          <p:nvSpPr>
            <p:cNvPr id="11" name="Text Box 19463"/>
            <p:cNvSpPr txBox="1">
              <a:spLocks noChangeArrowheads="1"/>
            </p:cNvSpPr>
            <p:nvPr/>
          </p:nvSpPr>
          <p:spPr bwMode="auto">
            <a:xfrm>
              <a:off x="2343926" y="2447995"/>
              <a:ext cx="3619418" cy="100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Ma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sát ở băng truyền tải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các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nhà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941" y="2304577"/>
              <a:ext cx="2050126" cy="13229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343926" y="648470"/>
            <a:ext cx="6147657" cy="1391809"/>
            <a:chOff x="2343926" y="648470"/>
            <a:chExt cx="6147657" cy="1391809"/>
          </a:xfrm>
        </p:grpSpPr>
        <p:sp>
          <p:nvSpPr>
            <p:cNvPr id="10" name="Text Box 19462"/>
            <p:cNvSpPr txBox="1">
              <a:spLocks noChangeArrowheads="1"/>
            </p:cNvSpPr>
            <p:nvPr/>
          </p:nvSpPr>
          <p:spPr bwMode="auto">
            <a:xfrm>
              <a:off x="2343926" y="915465"/>
              <a:ext cx="3417302" cy="100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Ma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sát giữa bàn chân với mặt sàn khi di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4766" y="648470"/>
              <a:ext cx="1866817" cy="1391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7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Aemelia template">
  <a:themeElements>
    <a:clrScheme name="Custom 347">
      <a:dk1>
        <a:srgbClr val="073763"/>
      </a:dk1>
      <a:lt1>
        <a:srgbClr val="FFFFFF"/>
      </a:lt1>
      <a:dk2>
        <a:srgbClr val="3F4247"/>
      </a:dk2>
      <a:lt2>
        <a:srgbClr val="CFD9E1"/>
      </a:lt2>
      <a:accent1>
        <a:srgbClr val="6FA8DC"/>
      </a:accent1>
      <a:accent2>
        <a:srgbClr val="0B5394"/>
      </a:accent2>
      <a:accent3>
        <a:srgbClr val="9FC5E8"/>
      </a:accent3>
      <a:accent4>
        <a:srgbClr val="CFD9E1"/>
      </a:accent4>
      <a:accent5>
        <a:srgbClr val="A1EFFF"/>
      </a:accent5>
      <a:accent6>
        <a:srgbClr val="5AB1C9"/>
      </a:accent6>
      <a:hlink>
        <a:srgbClr val="0B539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1207</Words>
  <Application>Microsoft Office PowerPoint</Application>
  <PresentationFormat>On-screen Show (16:9)</PresentationFormat>
  <Paragraphs>106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Wingdings</vt:lpstr>
      <vt:lpstr>Calibri</vt:lpstr>
      <vt:lpstr>VNI-Times</vt:lpstr>
      <vt:lpstr>Montserrat</vt:lpstr>
      <vt:lpstr>Roboto</vt:lpstr>
      <vt:lpstr>A3.NotoSans-San</vt:lpstr>
      <vt:lpstr>Arial</vt:lpstr>
      <vt:lpstr>Times New Roman</vt:lpstr>
      <vt:lpstr>Aemelia template</vt:lpstr>
      <vt:lpstr>PowerPoint Presentation</vt:lpstr>
      <vt:lpstr>PowerPoint Presentation</vt:lpstr>
      <vt:lpstr>PowerPoint Presentation</vt:lpstr>
      <vt:lpstr>LỰC MA SÁT LÀ GÌ?</vt:lpstr>
      <vt:lpstr>PowerPoint Presentation</vt:lpstr>
      <vt:lpstr>Kết luận</vt:lpstr>
      <vt:lpstr>LỰC MA SÁT NGHỈ VÀ LỰC MA SÁT TRƯỢT</vt:lpstr>
      <vt:lpstr>LỰC MA SÁT NGHỈ VÀ LỰC MA SÁT TRƯỢT</vt:lpstr>
      <vt:lpstr>LỰC MA SÁT NGHỈ VÀ LỰC MA SÁT TRƯỢT</vt:lpstr>
      <vt:lpstr>LỰC MA SÁT NGHỈ VÀ LỰC MA SÁT TRƯỢT</vt:lpstr>
      <vt:lpstr>LỰC MA SÁT NGHỈ VÀ LỰC MA SÁT TRƯỢT</vt:lpstr>
      <vt:lpstr>TÁC DỤNG CỦA LỰC MA SÁT ĐỐI VỚI CHUYỂN ĐỘNG</vt:lpstr>
      <vt:lpstr>TÁC DỤNG CỦA LỰC MA SÁT ĐỐI VỚI CHUYỂN ĐỘNG</vt:lpstr>
      <vt:lpstr>TÁC DỤNG CỦA LỰC MA SÁT ĐỐI VỚI CHUYỂN ĐỘNG</vt:lpstr>
      <vt:lpstr>MA SÁT TRONG AN TOÀN GIAO THÔNG</vt:lpstr>
      <vt:lpstr>MA SÁT TRONG AN TOÀN GIAO THÔNG</vt:lpstr>
      <vt:lpstr>MA SÁT TRONG AN TOÀN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Khi đi trên sàn đá hoa mới   lau dễ bị ngã.</vt:lpstr>
      <vt:lpstr>b. Ô tô chạy vào   đường có bùn dễ bị sa lầy.</vt:lpstr>
      <vt:lpstr>c. Phải bôi nhựa thông vào dây cung ở cần kéo đàn cò hay violon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15</cp:revision>
  <dcterms:modified xsi:type="dcterms:W3CDTF">2021-07-27T10:18:07Z</dcterms:modified>
</cp:coreProperties>
</file>