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9" r:id="rId2"/>
    <p:sldId id="260" r:id="rId3"/>
    <p:sldId id="258" r:id="rId4"/>
    <p:sldId id="261" r:id="rId5"/>
    <p:sldId id="263" r:id="rId6"/>
    <p:sldId id="264" r:id="rId7"/>
    <p:sldId id="287" r:id="rId8"/>
    <p:sldId id="262" r:id="rId9"/>
    <p:sldId id="288" r:id="rId10"/>
    <p:sldId id="265" r:id="rId11"/>
    <p:sldId id="289" r:id="rId12"/>
    <p:sldId id="290" r:id="rId13"/>
    <p:sldId id="291" r:id="rId14"/>
    <p:sldId id="292" r:id="rId15"/>
    <p:sldId id="293" r:id="rId16"/>
    <p:sldId id="270" r:id="rId17"/>
    <p:sldId id="295" r:id="rId18"/>
    <p:sldId id="272" r:id="rId19"/>
    <p:sldId id="296" r:id="rId20"/>
    <p:sldId id="280" r:id="rId21"/>
    <p:sldId id="294" r:id="rId22"/>
  </p:sldIdLst>
  <p:sldSz cx="9144000" cy="5143500" type="screen16x9"/>
  <p:notesSz cx="6858000" cy="9144000"/>
  <p:embeddedFontLst>
    <p:embeddedFont>
      <p:font typeface="Muli" charset="0"/>
      <p:regular r:id="rId24"/>
      <p:bold r:id="rId25"/>
      <p:italic r:id="rId26"/>
      <p:boldItalic r:id="rId27"/>
    </p:embeddedFont>
    <p:embeddedFont>
      <p:font typeface="Arvo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FE6BA92-6E43-4CEE-AACF-563CCBCEB24E}">
          <p14:sldIdLst>
            <p14:sldId id="259"/>
            <p14:sldId id="260"/>
            <p14:sldId id="258"/>
            <p14:sldId id="261"/>
            <p14:sldId id="263"/>
            <p14:sldId id="264"/>
            <p14:sldId id="287"/>
            <p14:sldId id="262"/>
            <p14:sldId id="288"/>
            <p14:sldId id="265"/>
            <p14:sldId id="289"/>
            <p14:sldId id="290"/>
            <p14:sldId id="291"/>
            <p14:sldId id="292"/>
            <p14:sldId id="293"/>
            <p14:sldId id="270"/>
            <p14:sldId id="295"/>
            <p14:sldId id="272"/>
            <p14:sldId id="296"/>
            <p14:sldId id="280"/>
            <p14:sldId id="294"/>
          </p14:sldIdLst>
        </p14:section>
        <p14:section name="Untitled Section" id="{808E9B29-8003-4AA3-8820-248ECC9F119F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BD6F0F7-364E-49AB-A765-09D6405FC031}">
  <a:tblStyle styleId="{7BD6F0F7-364E-49AB-A765-09D6405FC0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5891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543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77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71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76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571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39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340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25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64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697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32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65073" y="411487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2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2000250" y="1019175"/>
            <a:ext cx="51435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2"/>
          <p:cNvSpPr/>
          <p:nvPr/>
        </p:nvSpPr>
        <p:spPr>
          <a:xfrm flipH="1">
            <a:off x="7144834" y="25631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flipH="1">
            <a:off x="8172291" y="8"/>
            <a:ext cx="971700" cy="971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138685" y="30853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flipH="1">
            <a:off x="7143750" y="205745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_1_1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3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8905" y="-1"/>
            <a:ext cx="935025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86" y="1865793"/>
            <a:ext cx="1872187" cy="187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3"/>
          <p:cNvSpPr/>
          <p:nvPr/>
        </p:nvSpPr>
        <p:spPr>
          <a:xfrm>
            <a:off x="7275209" y="4"/>
            <a:ext cx="935100" cy="9351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3"/>
          <p:cNvSpPr/>
          <p:nvPr/>
        </p:nvSpPr>
        <p:spPr>
          <a:xfrm>
            <a:off x="8208899" y="935036"/>
            <a:ext cx="935100" cy="9351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7275209" y="2795481"/>
            <a:ext cx="935100" cy="9351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"/>
          <p:cNvSpPr/>
          <p:nvPr/>
        </p:nvSpPr>
        <p:spPr>
          <a:xfrm>
            <a:off x="13" y="4208474"/>
            <a:ext cx="935100" cy="9351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3"/>
          <p:cNvSpPr/>
          <p:nvPr/>
        </p:nvSpPr>
        <p:spPr>
          <a:xfrm>
            <a:off x="935032" y="4208477"/>
            <a:ext cx="467400" cy="467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-1" y="467611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7741458" y="935017"/>
            <a:ext cx="467400" cy="4674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"/>
          <p:cNvSpPr/>
          <p:nvPr/>
        </p:nvSpPr>
        <p:spPr>
          <a:xfrm>
            <a:off x="8676589" y="46763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7689536" y="3100148"/>
            <a:ext cx="410309" cy="37325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"/>
          <p:cNvSpPr/>
          <p:nvPr/>
        </p:nvSpPr>
        <p:spPr>
          <a:xfrm flipH="1">
            <a:off x="7385585" y="3052605"/>
            <a:ext cx="273000" cy="248322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965075" y="1019175"/>
            <a:ext cx="72072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5072818" y="4615401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" descr="Death_to_stock_communicate_hands_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99505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" descr="DeathtoStock_Simplify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0" y="306572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"/>
          <p:cNvSpPr/>
          <p:nvPr/>
        </p:nvSpPr>
        <p:spPr>
          <a:xfrm>
            <a:off x="8107795" y="31101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4" descr="DeathtoStock_Wired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025" y="1037700"/>
            <a:ext cx="2084475" cy="20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2901375" y="2161800"/>
            <a:ext cx="3341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6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7070023" y="103770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7070023" y="4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8107728" y="312216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 flipH="1">
            <a:off x="1032727" y="99505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 flipH="1">
            <a:off x="-3494" y="20327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 flipH="1">
            <a:off x="1032727" y="30657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 flipH="1">
            <a:off x="2070428" y="46247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 flipH="1">
            <a:off x="1551734" y="15140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4" descr="Death_to_stock_communicate_hands_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734" y="-5"/>
            <a:ext cx="1037815" cy="1037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4"/>
          <p:cNvGrpSpPr/>
          <p:nvPr/>
        </p:nvGrpSpPr>
        <p:grpSpPr>
          <a:xfrm>
            <a:off x="1310132" y="3331424"/>
            <a:ext cx="482890" cy="506303"/>
            <a:chOff x="5961125" y="1623900"/>
            <a:chExt cx="427450" cy="448175"/>
          </a:xfrm>
        </p:grpSpPr>
        <p:sp>
          <p:nvSpPr>
            <p:cNvPr id="81" name="Google Shape;81;p4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/>
          <p:nvPr/>
        </p:nvSpPr>
        <p:spPr>
          <a:xfrm>
            <a:off x="7349050" y="1316724"/>
            <a:ext cx="479648" cy="479648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sldNum" idx="12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93" name="Google Shape;93;p5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5" cy="103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80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/>
          <p:nvPr/>
        </p:nvSpPr>
        <p:spPr>
          <a:xfrm>
            <a:off x="7070023" y="207233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8106245" y="31085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518691" y="4105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7587466" y="25837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7332942" y="269800"/>
            <a:ext cx="498130" cy="498101"/>
            <a:chOff x="1923675" y="1633650"/>
            <a:chExt cx="436000" cy="435975"/>
          </a:xfrm>
        </p:grpSpPr>
        <p:sp>
          <p:nvSpPr>
            <p:cNvPr id="104" name="Google Shape;104;p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5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6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5" y="1037700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/>
          <p:nvPr/>
        </p:nvSpPr>
        <p:spPr>
          <a:xfrm>
            <a:off x="7070023" y="207232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6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5" y="0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06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21729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2"/>
          </p:nvPr>
        </p:nvSpPr>
        <p:spPr>
          <a:xfrm>
            <a:off x="4063136" y="1818975"/>
            <a:ext cx="21858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8102686" y="311009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7070032" y="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10377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-9" y="41057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8621748" y="4146316"/>
            <a:ext cx="518700" cy="51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8621753" y="36276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6"/>
          <p:cNvGrpSpPr/>
          <p:nvPr/>
        </p:nvGrpSpPr>
        <p:grpSpPr>
          <a:xfrm>
            <a:off x="7424022" y="2343455"/>
            <a:ext cx="329718" cy="522703"/>
            <a:chOff x="6718575" y="2318625"/>
            <a:chExt cx="256950" cy="407375"/>
          </a:xfrm>
        </p:grpSpPr>
        <p:sp>
          <p:nvSpPr>
            <p:cNvPr id="126" name="Google Shape;12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6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350" y="2070675"/>
            <a:ext cx="1037825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0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2"/>
          </p:nvPr>
        </p:nvSpPr>
        <p:spPr>
          <a:xfrm>
            <a:off x="3347475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3"/>
          </p:nvPr>
        </p:nvSpPr>
        <p:spPr>
          <a:xfrm>
            <a:off x="4852474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6030661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8106245" y="2071756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8106236" y="10346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-293" y="3586794"/>
            <a:ext cx="1037700" cy="1037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-3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-309" y="3586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8625223" y="3113166"/>
            <a:ext cx="518700" cy="51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7068341" y="-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8352271" y="1280647"/>
            <a:ext cx="545654" cy="545654"/>
            <a:chOff x="5941025" y="3634400"/>
            <a:chExt cx="467650" cy="467650"/>
          </a:xfrm>
        </p:grpSpPr>
        <p:sp>
          <p:nvSpPr>
            <p:cNvPr id="151" name="Google Shape;151;p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7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8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207067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7070023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8106245" y="10377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"/>
          <p:cNvSpPr/>
          <p:nvPr/>
        </p:nvSpPr>
        <p:spPr>
          <a:xfrm>
            <a:off x="7070023" y="310245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1037700" y="41057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-9" y="4624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7587473" y="1037691"/>
            <a:ext cx="518700" cy="51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"/>
          <p:cNvSpPr/>
          <p:nvPr/>
        </p:nvSpPr>
        <p:spPr>
          <a:xfrm>
            <a:off x="86252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"/>
          <p:cNvSpPr/>
          <p:nvPr/>
        </p:nvSpPr>
        <p:spPr>
          <a:xfrm>
            <a:off x="7529848" y="3440573"/>
            <a:ext cx="455351" cy="41422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"/>
          <p:cNvSpPr/>
          <p:nvPr/>
        </p:nvSpPr>
        <p:spPr>
          <a:xfrm flipH="1">
            <a:off x="7192539" y="3387811"/>
            <a:ext cx="302961" cy="275574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1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4671" y="936760"/>
            <a:ext cx="1869250" cy="18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/>
          <p:nvPr/>
        </p:nvSpPr>
        <p:spPr>
          <a:xfrm>
            <a:off x="7274895" y="1870746"/>
            <a:ext cx="936900" cy="9369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11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050" y="-1"/>
            <a:ext cx="936870" cy="93687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/>
          <p:nvPr/>
        </p:nvSpPr>
        <p:spPr>
          <a:xfrm>
            <a:off x="8207105" y="2807566"/>
            <a:ext cx="936900" cy="9369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>
            <a:off x="7274902" y="56"/>
            <a:ext cx="936900" cy="9369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>
            <a:off x="13" y="4206739"/>
            <a:ext cx="936900" cy="9369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>
            <a:off x="936765" y="4674987"/>
            <a:ext cx="468300" cy="468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-1" y="4206736"/>
            <a:ext cx="468300" cy="4683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>
            <a:off x="8675675" y="3742994"/>
            <a:ext cx="468300" cy="4683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>
            <a:off x="8675680" y="3274749"/>
            <a:ext cx="468300" cy="468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11"/>
          <p:cNvGrpSpPr/>
          <p:nvPr/>
        </p:nvGrpSpPr>
        <p:grpSpPr>
          <a:xfrm>
            <a:off x="7594614" y="2115525"/>
            <a:ext cx="297651" cy="471862"/>
            <a:chOff x="6718575" y="2318625"/>
            <a:chExt cx="256950" cy="407375"/>
          </a:xfrm>
        </p:grpSpPr>
        <p:sp>
          <p:nvSpPr>
            <p:cNvPr id="226" name="Google Shape;226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11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2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2" y="1861709"/>
            <a:ext cx="933085" cy="93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2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/>
          <p:nvPr/>
        </p:nvSpPr>
        <p:spPr>
          <a:xfrm>
            <a:off x="6344788" y="12"/>
            <a:ext cx="933000" cy="9330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"/>
          <p:cNvSpPr/>
          <p:nvPr/>
        </p:nvSpPr>
        <p:spPr>
          <a:xfrm>
            <a:off x="8210900" y="1862680"/>
            <a:ext cx="933000" cy="9330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2"/>
          <p:cNvSpPr/>
          <p:nvPr/>
        </p:nvSpPr>
        <p:spPr>
          <a:xfrm>
            <a:off x="8210893" y="930219"/>
            <a:ext cx="933000" cy="933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"/>
          <p:cNvSpPr/>
          <p:nvPr/>
        </p:nvSpPr>
        <p:spPr>
          <a:xfrm>
            <a:off x="-287" y="3743870"/>
            <a:ext cx="933000" cy="9330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"/>
          <p:cNvSpPr/>
          <p:nvPr/>
        </p:nvSpPr>
        <p:spPr>
          <a:xfrm>
            <a:off x="-293" y="4676847"/>
            <a:ext cx="466500" cy="4665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"/>
          <p:cNvSpPr/>
          <p:nvPr/>
        </p:nvSpPr>
        <p:spPr>
          <a:xfrm>
            <a:off x="-301" y="3743867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"/>
          <p:cNvSpPr/>
          <p:nvPr/>
        </p:nvSpPr>
        <p:spPr>
          <a:xfrm>
            <a:off x="8677502" y="2798991"/>
            <a:ext cx="466500" cy="4665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"/>
          <p:cNvSpPr/>
          <p:nvPr/>
        </p:nvSpPr>
        <p:spPr>
          <a:xfrm>
            <a:off x="7277744" y="0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2"/>
          <p:cNvGrpSpPr/>
          <p:nvPr/>
        </p:nvGrpSpPr>
        <p:grpSpPr>
          <a:xfrm>
            <a:off x="8431833" y="1151245"/>
            <a:ext cx="490565" cy="490565"/>
            <a:chOff x="5941025" y="3634400"/>
            <a:chExt cx="467650" cy="467650"/>
          </a:xfrm>
        </p:grpSpPr>
        <p:sp>
          <p:nvSpPr>
            <p:cNvPr id="247" name="Google Shape;247;p1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12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0467" y="1839382"/>
            <a:ext cx="9297619" cy="1159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000" b="1" dirty="0" smtClean="0">
                <a:latin typeface="+mj-lt"/>
              </a:rPr>
              <a:t>BÀI 21: THỰC HÀNH: QUAN SÁT VÀ</a:t>
            </a:r>
            <a:br>
              <a:rPr lang="en-US" sz="3000" b="1" dirty="0" smtClean="0">
                <a:latin typeface="+mj-lt"/>
              </a:rPr>
            </a:br>
            <a:r>
              <a:rPr lang="en-US" sz="3000" b="1" dirty="0" smtClean="0">
                <a:latin typeface="+mj-lt"/>
              </a:rPr>
              <a:t>PHÂN BIỆT MỘT SỐ LOẠI TẾ BÀO</a:t>
            </a:r>
            <a:endParaRPr lang="en-US" sz="3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3" descr="Death_to_stock_communicate_hands_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33625" cy="36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3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022" y="712810"/>
            <a:ext cx="6007775" cy="417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" y="493964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BẢNG NỘI DUNG THỰC HÀNH VÀ YÊU CẦN ĐẠT ĐƯỢC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998203"/>
              </p:ext>
            </p:extLst>
          </p:nvPr>
        </p:nvGraphicFramePr>
        <p:xfrm>
          <a:off x="291171" y="1049481"/>
          <a:ext cx="8561655" cy="3841613"/>
        </p:xfrm>
        <a:graphic>
          <a:graphicData uri="http://schemas.openxmlformats.org/drawingml/2006/table">
            <a:tbl>
              <a:tblPr firstRow="1" bandRow="1">
                <a:tableStyleId>{7BD6F0F7-364E-49AB-A765-09D6405FC031}</a:tableStyleId>
              </a:tblPr>
              <a:tblGrid>
                <a:gridCol w="2817788"/>
                <a:gridCol w="2262575"/>
                <a:gridCol w="3481292"/>
              </a:tblGrid>
              <a:tr h="5091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thực hành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đề xuất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 cần đạt được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91398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àm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bản, quan sát tế bào biểu bì hành tây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10 - 15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Lớp biểu bì được lột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1847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 sát tế bào trứng cá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5 - 7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 được hình dạng từng tế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bào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trứng cá bằng mắt thường hoặc kính lúp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Xác định được thành phần quan sát được là cấu trúc nào của tế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bào.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6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79" y="1991825"/>
            <a:ext cx="5127955" cy="11598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+mj-lt"/>
              </a:rPr>
              <a:t>III. THU HOẠCH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96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-779318" y="299858"/>
            <a:ext cx="90210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1. Vẽ lại các tế bào đã quan sát được bằng kính hiển vi </a:t>
            </a: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974" y="996280"/>
            <a:ext cx="6677994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vi-VN" sz="20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ẽ </a:t>
            </a:r>
            <a:r>
              <a:rPr lang="vi-VN" sz="2000" dirty="0">
                <a:solidFill>
                  <a:schemeClr val="tx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tế bào biểu bì hành tây, tế bào trứng cá. </a:t>
            </a:r>
            <a:endParaRPr lang="en-US" sz="2000" dirty="0" smtClean="0">
              <a:solidFill>
                <a:schemeClr val="tx1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vi-VN" sz="2000" dirty="0">
                <a:solidFill>
                  <a:schemeClr val="tx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 có chú thích cụ thể thành phần quan sát được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2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-498763" y="323405"/>
            <a:ext cx="90210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2. Nêu các thành phần của mỗi loại tế bào theo bảng mẫu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59060"/>
              </p:ext>
            </p:extLst>
          </p:nvPr>
        </p:nvGraphicFramePr>
        <p:xfrm>
          <a:off x="465300" y="997528"/>
          <a:ext cx="8203213" cy="4000500"/>
        </p:xfrm>
        <a:graphic>
          <a:graphicData uri="http://schemas.openxmlformats.org/drawingml/2006/table">
            <a:tbl>
              <a:tblPr firstRow="1" bandRow="1">
                <a:tableStyleId>{7BD6F0F7-364E-49AB-A765-09D6405FC031}</a:tableStyleId>
              </a:tblPr>
              <a:tblGrid>
                <a:gridCol w="2899692"/>
                <a:gridCol w="2845415"/>
                <a:gridCol w="2458106"/>
              </a:tblGrid>
              <a:tr h="746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hành tây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trứng cá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12904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 phần quan sát được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 tế bào nhân tế bào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Màng tế bào, tế bào chất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9048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 phần </a:t>
                      </a:r>
                      <a:r>
                        <a:rPr lang="vi-VN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 </a:t>
                      </a:r>
                      <a:r>
                        <a:rPr lang="vi-VN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sát được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Màng tế bào, các bào quan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Nhân, các bào quan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289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vẽ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7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83" y="263639"/>
            <a:ext cx="4115400" cy="434215"/>
          </a:xfrm>
        </p:spPr>
        <p:txBody>
          <a:bodyPr/>
          <a:lstStyle/>
          <a:p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3. Trả lời câu hỏi</a:t>
            </a:r>
            <a:endParaRPr lang="en-US" sz="2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300492" y="793471"/>
            <a:ext cx="65989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a. Thành phần em quan sát thấy ở cả hai loại tế bào?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b. Đặc điểm nào giúp em phân biệt được tế bào hành tây với tế bào trứng cá?</a:t>
            </a:r>
            <a:endParaRPr lang="en-US" sz="2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508" y="2371721"/>
            <a:ext cx="5618074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b="1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</a:rPr>
              <a:t>Đặc điểm để phân biệt tế bào hành tây và tế bào trứng cá là: kích thước, sự có mặt của thành tế </a:t>
            </a:r>
            <a:r>
              <a:rPr lang="vi-VN" sz="2000" b="1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</a:rPr>
              <a:t>bào</a:t>
            </a:r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390" y="-1"/>
            <a:ext cx="2141049" cy="2046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390" y="2046781"/>
            <a:ext cx="2140610" cy="21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8"/>
          <p:cNvSpPr txBox="1">
            <a:spLocks noGrp="1"/>
          </p:cNvSpPr>
          <p:nvPr>
            <p:ph type="ctrTitle" idx="4294967295"/>
          </p:nvPr>
        </p:nvSpPr>
        <p:spPr>
          <a:xfrm>
            <a:off x="205527" y="217569"/>
            <a:ext cx="4715400" cy="5234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Luyện tập</a:t>
            </a:r>
            <a:endParaRPr sz="2600" b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05" name="Google Shape;405;p28"/>
          <p:cNvSpPr txBox="1">
            <a:spLocks noGrp="1"/>
          </p:cNvSpPr>
          <p:nvPr>
            <p:ph type="subTitle" idx="4294967295"/>
          </p:nvPr>
        </p:nvSpPr>
        <p:spPr>
          <a:xfrm>
            <a:off x="234871" y="553960"/>
            <a:ext cx="6974258" cy="855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i="1" dirty="0" smtClean="0">
                <a:latin typeface="+mj-lt"/>
              </a:rPr>
              <a:t>Những thiết bị, dụng cụ nào cần thiết cho việc làm tiêu bản và quan sát tế bào biểu vảy hành và tế bào trứng cá?</a:t>
            </a:r>
            <a:endParaRPr sz="2000" i="1" dirty="0">
              <a:latin typeface="+mj-lt"/>
            </a:endParaRPr>
          </a:p>
        </p:txBody>
      </p:sp>
      <p:sp>
        <p:nvSpPr>
          <p:cNvPr id="406" name="Google Shape;406;p28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043839" y="1647454"/>
            <a:ext cx="1992853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" sz="2000" b="1" dirty="0" smtClean="0">
                <a:solidFill>
                  <a:schemeClr val="accent3">
                    <a:lumMod val="75000"/>
                  </a:schemeClr>
                </a:solidFill>
              </a:rPr>
              <a:t>A. Kính hiển vi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B. Thìa inox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C. Dao nhọn.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D. Giấy khổ A4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E. Giấy thấm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G. Kính lúp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H. Nước cất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0032" y="1543424"/>
            <a:ext cx="22376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I. Dao mổ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K. Ống nhỏ giọt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L. Đĩa petri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M. Kim mũi mác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N. Lam kính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O. Thuốc nhuộm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P. Lamen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195974" y="2882189"/>
            <a:ext cx="2026311" cy="105338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A, B, E, G, H, I, K, L, M, N, P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/>
      <p:bldP spid="2" grpId="0"/>
      <p:bldP spid="6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868" y="833933"/>
            <a:ext cx="6323635" cy="7754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22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Màng nhân là cấu trúc không thể quan sát thấy </a:t>
            </a:r>
            <a:r>
              <a:rPr lang="en-US" sz="220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/>
            </a:r>
            <a:br>
              <a:rPr lang="en-US" sz="220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vi-VN" sz="220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ở </a:t>
            </a:r>
            <a:r>
              <a:rPr lang="vi-VN" sz="22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tế bào của nhóm sinh vật nào</a:t>
            </a:r>
            <a:r>
              <a:rPr lang="vi-VN" sz="220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?</a:t>
            </a:r>
            <a:endParaRPr lang="en-US" sz="22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16200000">
            <a:off x="1550810" y="1089638"/>
            <a:ext cx="725550" cy="2243090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tx1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5400000" flipH="1">
            <a:off x="3198367" y="1814510"/>
            <a:ext cx="725550" cy="793345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tx1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3364999" y="2011127"/>
            <a:ext cx="392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A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792039" y="2011128"/>
            <a:ext cx="2243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Động vật</a:t>
            </a:r>
            <a:endParaRPr lang="en-US" sz="2000" dirty="0"/>
          </a:p>
        </p:txBody>
      </p:sp>
      <p:sp>
        <p:nvSpPr>
          <p:cNvPr id="15" name="Round Same Side Corner Rectangle 14"/>
          <p:cNvSpPr/>
          <p:nvPr/>
        </p:nvSpPr>
        <p:spPr>
          <a:xfrm rot="16200000">
            <a:off x="1550809" y="2141808"/>
            <a:ext cx="725550" cy="2243090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tx2">
              <a:lumMod val="50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 rot="5400000" flipH="1">
            <a:off x="3198366" y="2866680"/>
            <a:ext cx="725550" cy="793345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tx2">
              <a:lumMod val="50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364998" y="3063297"/>
            <a:ext cx="392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B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92038" y="3063298"/>
            <a:ext cx="2243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Thực vật</a:t>
            </a:r>
            <a:endParaRPr lang="en-US" sz="2000" dirty="0"/>
          </a:p>
        </p:txBody>
      </p:sp>
      <p:sp>
        <p:nvSpPr>
          <p:cNvPr id="19" name="Round Same Side Corner Rectangle 18"/>
          <p:cNvSpPr/>
          <p:nvPr/>
        </p:nvSpPr>
        <p:spPr>
          <a:xfrm rot="16200000">
            <a:off x="5060887" y="1089637"/>
            <a:ext cx="725550" cy="2243090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tx1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ound Same Side Corner Rectangle 19"/>
          <p:cNvSpPr/>
          <p:nvPr/>
        </p:nvSpPr>
        <p:spPr>
          <a:xfrm rot="5400000" flipH="1">
            <a:off x="6708444" y="1814509"/>
            <a:ext cx="725550" cy="793345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tx1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6875076" y="2011126"/>
            <a:ext cx="392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4302116" y="2011127"/>
            <a:ext cx="2243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Người</a:t>
            </a:r>
            <a:endParaRPr lang="en-US" sz="2000" dirty="0"/>
          </a:p>
        </p:txBody>
      </p:sp>
      <p:sp>
        <p:nvSpPr>
          <p:cNvPr id="23" name="Round Same Side Corner Rectangle 22"/>
          <p:cNvSpPr/>
          <p:nvPr/>
        </p:nvSpPr>
        <p:spPr>
          <a:xfrm rot="16200000">
            <a:off x="5060886" y="2141808"/>
            <a:ext cx="725550" cy="2243090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tx1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ound Same Side Corner Rectangle 23"/>
          <p:cNvSpPr/>
          <p:nvPr/>
        </p:nvSpPr>
        <p:spPr>
          <a:xfrm rot="5400000" flipH="1">
            <a:off x="6708443" y="2866680"/>
            <a:ext cx="725550" cy="793345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tx1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6875075" y="3063297"/>
            <a:ext cx="392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D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4302115" y="3063298"/>
            <a:ext cx="2243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Vi khuẩn</a:t>
            </a:r>
            <a:endParaRPr lang="en-US" sz="2000" dirty="0"/>
          </a:p>
        </p:txBody>
      </p:sp>
      <p:sp>
        <p:nvSpPr>
          <p:cNvPr id="27" name="Oval 26"/>
          <p:cNvSpPr/>
          <p:nvPr/>
        </p:nvSpPr>
        <p:spPr>
          <a:xfrm>
            <a:off x="6875075" y="3063297"/>
            <a:ext cx="392286" cy="45531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0"/>
          <p:cNvSpPr txBox="1">
            <a:spLocks noGrp="1"/>
          </p:cNvSpPr>
          <p:nvPr>
            <p:ph type="title"/>
          </p:nvPr>
        </p:nvSpPr>
        <p:spPr>
          <a:xfrm>
            <a:off x="0" y="863193"/>
            <a:ext cx="6513993" cy="7242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Trong quá trình làm tiêu bản, em cần lưu ý</a:t>
            </a:r>
            <a:br>
              <a:rPr lang="en" sz="2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</a:br>
            <a:r>
              <a:rPr lang="en" sz="2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điều gì? Hãy chia sẻ kinh nghiệm của em</a:t>
            </a:r>
            <a:endParaRPr sz="2000" b="1" i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23" name="Google Shape;423;p30"/>
          <p:cNvSpPr/>
          <p:nvPr/>
        </p:nvSpPr>
        <p:spPr>
          <a:xfrm>
            <a:off x="4812693" y="2073254"/>
            <a:ext cx="1701300" cy="1407900"/>
          </a:xfrm>
          <a:prstGeom prst="rightArrowCallout">
            <a:avLst>
              <a:gd name="adj1" fmla="val 10256"/>
              <a:gd name="adj2" fmla="val 11286"/>
              <a:gd name="adj3" fmla="val 11589"/>
              <a:gd name="adj4" fmla="val 82278"/>
            </a:avLst>
          </a:prstGeom>
          <a:solidFill>
            <a:srgbClr val="4D77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CEDBE0"/>
                </a:solidFill>
                <a:latin typeface="Muli"/>
                <a:ea typeface="Muli"/>
                <a:cs typeface="Muli"/>
                <a:sym typeface="Muli"/>
              </a:rPr>
              <a:t>……….</a:t>
            </a:r>
            <a:endParaRPr sz="1200" dirty="0">
              <a:solidFill>
                <a:srgbClr val="CEDBE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4" name="Google Shape;424;p30"/>
          <p:cNvSpPr/>
          <p:nvPr/>
        </p:nvSpPr>
        <p:spPr>
          <a:xfrm>
            <a:off x="3271725" y="2073254"/>
            <a:ext cx="1701300" cy="1407900"/>
          </a:xfrm>
          <a:prstGeom prst="rightArrowCallout">
            <a:avLst>
              <a:gd name="adj1" fmla="val 10256"/>
              <a:gd name="adj2" fmla="val 11286"/>
              <a:gd name="adj3" fmla="val 11589"/>
              <a:gd name="adj4" fmla="val 82278"/>
            </a:avLst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CEDBE0"/>
                </a:solidFill>
                <a:latin typeface="Muli"/>
                <a:ea typeface="Muli"/>
                <a:cs typeface="Muli"/>
                <a:sym typeface="Muli"/>
              </a:rPr>
              <a:t>……..</a:t>
            </a:r>
            <a:endParaRPr sz="1200" dirty="0">
              <a:solidFill>
                <a:srgbClr val="CEDBE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5" name="Google Shape;425;p30"/>
          <p:cNvSpPr/>
          <p:nvPr/>
        </p:nvSpPr>
        <p:spPr>
          <a:xfrm>
            <a:off x="1199693" y="2073254"/>
            <a:ext cx="2236189" cy="1407900"/>
          </a:xfrm>
          <a:prstGeom prst="rightArrowCallout">
            <a:avLst>
              <a:gd name="adj1" fmla="val 10256"/>
              <a:gd name="adj2" fmla="val 11286"/>
              <a:gd name="adj3" fmla="val 11589"/>
              <a:gd name="adj4" fmla="val 82278"/>
            </a:avLst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5">
                    <a:lumMod val="25000"/>
                  </a:schemeClr>
                </a:solidFill>
                <a:latin typeface="+mj-lt"/>
                <a:ea typeface="Muli"/>
                <a:cs typeface="Muli"/>
                <a:sym typeface="Muli"/>
              </a:rPr>
              <a:t>Tiêu bản có bọt khí sau khi đậy Lamen</a:t>
            </a:r>
            <a:endParaRPr sz="2000" dirty="0">
              <a:solidFill>
                <a:schemeClr val="accent5">
                  <a:lumMod val="25000"/>
                </a:schemeClr>
              </a:solidFill>
              <a:latin typeface="+mj-lt"/>
              <a:ea typeface="Muli"/>
              <a:cs typeface="Muli"/>
              <a:sym typeface="Muli"/>
            </a:endParaRPr>
          </a:p>
        </p:txBody>
      </p:sp>
      <p:sp>
        <p:nvSpPr>
          <p:cNvPr id="426" name="Google Shape;426;p30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183513" y="3597678"/>
            <a:ext cx="2073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800" b="1" dirty="0" smtClean="0">
                <a:solidFill>
                  <a:srgbClr val="4D778A"/>
                </a:solidFill>
                <a:ea typeface="Muli"/>
                <a:cs typeface="Muli"/>
                <a:sym typeface="Muli"/>
              </a:rPr>
              <a:t>Cách khắc phục: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  <p:bldP spid="423" grpId="0" animBg="1"/>
      <p:bldP spid="424" grpId="0" animBg="1"/>
      <p:bldP spid="425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2904280" y="377390"/>
            <a:ext cx="1636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800" b="1">
                <a:solidFill>
                  <a:schemeClr val="accent5">
                    <a:lumMod val="25000"/>
                  </a:schemeClr>
                </a:solidFill>
              </a:rPr>
              <a:t>M</a:t>
            </a:r>
            <a:r>
              <a:rPr lang="en" sz="2800" b="1" smtClean="0">
                <a:solidFill>
                  <a:schemeClr val="accent5">
                    <a:lumMod val="25000"/>
                  </a:schemeClr>
                </a:solidFill>
              </a:rPr>
              <a:t>ở </a:t>
            </a:r>
            <a:r>
              <a:rPr lang="en" sz="2800" b="1" dirty="0" smtClean="0">
                <a:solidFill>
                  <a:schemeClr val="accent5">
                    <a:lumMod val="25000"/>
                  </a:schemeClr>
                </a:solidFill>
              </a:rPr>
              <a:t>rộng</a:t>
            </a:r>
            <a:endParaRPr lang="en-US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926" y="1122087"/>
            <a:ext cx="671169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4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Trứng gà là một ví dụ về tế bào có kích thước lớn.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4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em, lòng đỏ và lòng </a:t>
            </a:r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 </a:t>
            </a:r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trứng gà là thành phần nào trong cấu trúc của tế bào? Vai trò của chúng trong quá trình phát triển của trứng thành gà con là gì?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8051" y="3083924"/>
            <a:ext cx="6437376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4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Trứng gà là một tế bào, lòng </a:t>
            </a:r>
            <a:r>
              <a:rPr lang="vi-VN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ỏ</a:t>
            </a:r>
            <a:r>
              <a:rPr lang="vi-VN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 lòng trắng thuộc cấu trúc của tế bào chất.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4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Nếu trứng được thụ </a:t>
            </a:r>
            <a:r>
              <a:rPr lang="vi-VN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vi-VN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phôi nằm ở phần lòng đỏ sẽ phát triển thành gà con nhờ </a:t>
            </a:r>
            <a:r>
              <a:rPr lang="vi-VN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dinh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dưỡng được cung cấp bởi lòng đỏ (chủ yếu là protein) và lòng trắng (chủ yếu là </a:t>
            </a:r>
            <a:r>
              <a:rPr lang="vi-VN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muối khoáng).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2605271"/>
            <a:ext cx="2384755" cy="247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1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>
            <a:spLocks noGrp="1"/>
          </p:cNvSpPr>
          <p:nvPr>
            <p:ph type="body" idx="1"/>
          </p:nvPr>
        </p:nvSpPr>
        <p:spPr>
          <a:xfrm>
            <a:off x="136279" y="1277340"/>
            <a:ext cx="9195206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i="0" dirty="0" smtClean="0">
                <a:latin typeface="+mj-lt"/>
              </a:rPr>
              <a:t>Kiểm tra bài cũ</a:t>
            </a:r>
            <a:endParaRPr sz="2800" b="1" i="0" dirty="0">
              <a:latin typeface="+mj-lt"/>
            </a:endParaRPr>
          </a:p>
        </p:txBody>
      </p:sp>
      <p:sp>
        <p:nvSpPr>
          <p:cNvPr id="300" name="Google Shape;300;p18"/>
          <p:cNvSpPr txBox="1">
            <a:spLocks noGrp="1"/>
          </p:cNvSpPr>
          <p:nvPr>
            <p:ph type="sldNum" idx="4294967295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01" name="Google Shape;301;p18"/>
          <p:cNvSpPr txBox="1">
            <a:spLocks noGrp="1"/>
          </p:cNvSpPr>
          <p:nvPr>
            <p:ph type="sldNum" idx="12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571271" y="2097240"/>
            <a:ext cx="4325223" cy="113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" sz="2400" dirty="0" smtClean="0">
                <a:solidFill>
                  <a:schemeClr val="accent1">
                    <a:lumMod val="50000"/>
                  </a:schemeClr>
                </a:solidFill>
              </a:rPr>
              <a:t>Em hãy cho biết ý nghĩa </a:t>
            </a:r>
            <a:r>
              <a:rPr lang="en" sz="2400" smtClean="0">
                <a:solidFill>
                  <a:schemeClr val="accent1">
                    <a:lumMod val="50000"/>
                  </a:schemeClr>
                </a:solidFill>
              </a:rPr>
              <a:t>của </a:t>
            </a:r>
            <a:endParaRPr lang="en" sz="240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" sz="2400" smtClean="0">
                <a:solidFill>
                  <a:schemeClr val="accent1">
                    <a:lumMod val="50000"/>
                  </a:schemeClr>
                </a:solidFill>
              </a:rPr>
              <a:t>sự </a:t>
            </a:r>
            <a:r>
              <a:rPr lang="en" sz="2400" dirty="0" smtClean="0">
                <a:solidFill>
                  <a:schemeClr val="accent1">
                    <a:lumMod val="50000"/>
                  </a:schemeClr>
                </a:solidFill>
              </a:rPr>
              <a:t>lớn lên và sinh sản </a:t>
            </a:r>
            <a:r>
              <a:rPr lang="en" sz="2400" smtClean="0">
                <a:solidFill>
                  <a:schemeClr val="accent1">
                    <a:lumMod val="50000"/>
                  </a:schemeClr>
                </a:solidFill>
              </a:rPr>
              <a:t>tế </a:t>
            </a:r>
            <a:r>
              <a:rPr lang="en" sz="2400" smtClean="0">
                <a:solidFill>
                  <a:schemeClr val="accent1">
                    <a:lumMod val="50000"/>
                  </a:schemeClr>
                </a:solidFill>
              </a:rPr>
              <a:t>bào?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8"/>
          <p:cNvSpPr/>
          <p:nvPr/>
        </p:nvSpPr>
        <p:spPr>
          <a:xfrm>
            <a:off x="848563" y="1287475"/>
            <a:ext cx="6356909" cy="3218707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8"/>
          <p:cNvSpPr/>
          <p:nvPr/>
        </p:nvSpPr>
        <p:spPr>
          <a:xfrm>
            <a:off x="1121871" y="1455726"/>
            <a:ext cx="5824883" cy="2392069"/>
          </a:xfrm>
          <a:prstGeom prst="rect">
            <a:avLst/>
          </a:prstGeom>
          <a:solidFill>
            <a:srgbClr val="FFC000">
              <a:alpha val="32690"/>
            </a:srgbClr>
          </a:solidFill>
          <a:ln w="9525" cap="flat" cmpd="sng">
            <a:solidFill>
              <a:srgbClr val="CEDB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uli"/>
                <a:cs typeface="Muli"/>
                <a:sym typeface="Muli"/>
              </a:rPr>
              <a:t>Trả lời các câu hỏi trong Bài 21 - Sách bài tập.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Muli"/>
                <a:cs typeface="Muli"/>
                <a:sym typeface="Muli"/>
              </a:rPr>
              <a:t>Đọc trước Bài 22 – Cơ thể sinh vật</a:t>
            </a:r>
            <a:endParaRPr sz="2200" b="1" dirty="0">
              <a:solidFill>
                <a:schemeClr val="accent1">
                  <a:lumMod val="50000"/>
                </a:schemeClr>
              </a:solidFill>
              <a:latin typeface="+mj-lt"/>
              <a:ea typeface="Muli"/>
              <a:cs typeface="Muli"/>
              <a:sym typeface="Muli"/>
            </a:endParaRPr>
          </a:p>
        </p:txBody>
      </p:sp>
      <p:sp>
        <p:nvSpPr>
          <p:cNvPr id="490" name="Google Shape;490;p38"/>
          <p:cNvSpPr txBox="1">
            <a:spLocks noGrp="1"/>
          </p:cNvSpPr>
          <p:nvPr>
            <p:ph type="body" idx="4294967295"/>
          </p:nvPr>
        </p:nvSpPr>
        <p:spPr>
          <a:xfrm>
            <a:off x="1717222" y="481289"/>
            <a:ext cx="4634179" cy="501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Arvo"/>
                <a:cs typeface="Arvo"/>
                <a:sym typeface="Arvo"/>
              </a:rPr>
              <a:t>Hướng dẫn về nhà</a:t>
            </a:r>
            <a:endParaRPr sz="2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91" name="Google Shape;491;p38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" grpId="0" animBg="1"/>
      <p:bldP spid="489" grpId="0" animBg="1"/>
      <p:bldP spid="49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976" y="1792225"/>
            <a:ext cx="7227418" cy="13605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+mj-lt"/>
              </a:rPr>
              <a:t>CẢM ƠN CÁC EM </a:t>
            </a:r>
            <a:br>
              <a:rPr lang="en-US" sz="3600" b="1" dirty="0" smtClean="0">
                <a:latin typeface="+mj-lt"/>
              </a:rPr>
            </a:br>
            <a:r>
              <a:rPr lang="en-US" sz="3600" b="1" dirty="0" smtClean="0">
                <a:latin typeface="+mj-lt"/>
              </a:rPr>
              <a:t>ĐÃ LẮNG NGHE BÀI GIẢNG!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77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>
            <a:spLocks noGrp="1"/>
          </p:cNvSpPr>
          <p:nvPr>
            <p:ph type="ctrTitle" idx="4294967295"/>
          </p:nvPr>
        </p:nvSpPr>
        <p:spPr>
          <a:xfrm>
            <a:off x="-773281" y="1050812"/>
            <a:ext cx="9144000" cy="8631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Thực hành quan sát tế bào lớn bằng mắt thường</a:t>
            </a:r>
            <a:b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và tế bào nhỏ bằng kính hiển vi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8" name="Google Shape;288;p16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299923" y="2165299"/>
            <a:ext cx="1953157" cy="62728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Chuẩn bị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798719" y="2165299"/>
            <a:ext cx="2105559" cy="62728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Cách tiến hành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378913" y="3165780"/>
            <a:ext cx="1302105" cy="162442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smtClean="0"/>
              <a:t>Thiết bị </a:t>
            </a:r>
          </a:p>
          <a:p>
            <a:pPr algn="ctr">
              <a:lnSpc>
                <a:spcPct val="150000"/>
              </a:lnSpc>
            </a:pPr>
            <a:r>
              <a:rPr lang="en-US" sz="1800" dirty="0" smtClean="0"/>
              <a:t>dụng cụ</a:t>
            </a:r>
            <a:endParaRPr lang="en-US" sz="1800" dirty="0"/>
          </a:p>
        </p:txBody>
      </p:sp>
      <p:sp>
        <p:nvSpPr>
          <p:cNvPr id="8" name="Rounded Rectangle 7"/>
          <p:cNvSpPr/>
          <p:nvPr/>
        </p:nvSpPr>
        <p:spPr>
          <a:xfrm>
            <a:off x="92224" y="3165780"/>
            <a:ext cx="1008278" cy="162442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smtClean="0"/>
              <a:t>Mẫu vật</a:t>
            </a:r>
            <a:endParaRPr lang="en-US" sz="1800" dirty="0"/>
          </a:p>
        </p:txBody>
      </p:sp>
      <p:sp>
        <p:nvSpPr>
          <p:cNvPr id="9" name="Rounded Rectangle 8"/>
          <p:cNvSpPr/>
          <p:nvPr/>
        </p:nvSpPr>
        <p:spPr>
          <a:xfrm>
            <a:off x="2912971" y="3165780"/>
            <a:ext cx="1938528" cy="162442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smtClean="0"/>
              <a:t>Làm tiêu bản, quan sát tế bào biểu bì hành tây </a:t>
            </a:r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>
          <a:xfrm>
            <a:off x="5129910" y="3165780"/>
            <a:ext cx="1558137" cy="162442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smtClean="0"/>
              <a:t>Quan sát và vẽ tế bào trứng cá</a:t>
            </a:r>
            <a:endParaRPr lang="en-US" sz="1800" dirty="0"/>
          </a:p>
        </p:txBody>
      </p:sp>
      <p:sp>
        <p:nvSpPr>
          <p:cNvPr id="11" name="Rounded Rectangle 10"/>
          <p:cNvSpPr/>
          <p:nvPr/>
        </p:nvSpPr>
        <p:spPr>
          <a:xfrm>
            <a:off x="6946212" y="2165299"/>
            <a:ext cx="2105559" cy="62728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Thu hoạch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920000" y="3165779"/>
            <a:ext cx="2157984" cy="162443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dirty="0" smtClean="0"/>
              <a:t>Vẽ các loại tế bào, hoàn thành bảng trả lời câu hỏi</a:t>
            </a:r>
            <a:endParaRPr lang="en-US" sz="1800" dirty="0"/>
          </a:p>
        </p:txBody>
      </p:sp>
      <p:cxnSp>
        <p:nvCxnSpPr>
          <p:cNvPr id="4" name="Straight Arrow Connector 3"/>
          <p:cNvCxnSpPr>
            <a:stCxn id="2" idx="2"/>
            <a:endCxn id="8" idx="0"/>
          </p:cNvCxnSpPr>
          <p:nvPr/>
        </p:nvCxnSpPr>
        <p:spPr>
          <a:xfrm flipH="1">
            <a:off x="596363" y="2792581"/>
            <a:ext cx="680139" cy="373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2"/>
            <a:endCxn id="7" idx="0"/>
          </p:cNvCxnSpPr>
          <p:nvPr/>
        </p:nvCxnSpPr>
        <p:spPr>
          <a:xfrm>
            <a:off x="1276502" y="2792581"/>
            <a:ext cx="753464" cy="373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9" idx="0"/>
          </p:cNvCxnSpPr>
          <p:nvPr/>
        </p:nvCxnSpPr>
        <p:spPr>
          <a:xfrm flipH="1">
            <a:off x="3882235" y="2792581"/>
            <a:ext cx="969264" cy="373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10" idx="0"/>
          </p:cNvCxnSpPr>
          <p:nvPr/>
        </p:nvCxnSpPr>
        <p:spPr>
          <a:xfrm>
            <a:off x="4851499" y="2792581"/>
            <a:ext cx="1057480" cy="373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12" idx="0"/>
          </p:cNvCxnSpPr>
          <p:nvPr/>
        </p:nvCxnSpPr>
        <p:spPr>
          <a:xfrm>
            <a:off x="7998992" y="2792581"/>
            <a:ext cx="0" cy="373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>
            <a:spLocks noGrp="1"/>
          </p:cNvSpPr>
          <p:nvPr>
            <p:ph type="title"/>
          </p:nvPr>
        </p:nvSpPr>
        <p:spPr>
          <a:xfrm>
            <a:off x="-841501" y="190610"/>
            <a:ext cx="5563374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  <a:latin typeface="+mj-lt"/>
              </a:rPr>
              <a:t>I. CHUẨN BỊ</a:t>
            </a:r>
            <a:endParaRPr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08" name="Google Shape;308;p19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-2305803" y="831810"/>
            <a:ext cx="9144000" cy="649354"/>
          </a:xfrm>
        </p:spPr>
        <p:txBody>
          <a:bodyPr/>
          <a:lstStyle/>
          <a:p>
            <a:pPr marL="127000" indent="0" algn="ctr">
              <a:buNone/>
            </a:pPr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Thiết bị dụng cụ</a:t>
            </a:r>
            <a:endParaRPr lang="en-US" sz="23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9175" y="1539372"/>
            <a:ext cx="6327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Kính hiển vi có vật chất 40x và </a:t>
            </a:r>
            <a:r>
              <a:rPr lang="vi-VN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lúp.</a:t>
            </a:r>
          </a:p>
          <a:p>
            <a:pPr marL="342900" indent="-34290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Nước cất đựng trong cốc thủy </a:t>
            </a:r>
            <a:r>
              <a:rPr lang="vi-VN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tinh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Đĩa </a:t>
            </a:r>
            <a:r>
              <a:rPr lang="vi-VN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petri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Các dụng cụ khác: Giấy thấm, lam kính, lamen, ống nhỏ giọt, panh, thìa inox, dao mổ.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722" y="465050"/>
            <a:ext cx="4039057" cy="4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182" y="779157"/>
            <a:ext cx="1870808" cy="1958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65404"/>
            <a:ext cx="2368801" cy="2572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788" y="3072984"/>
            <a:ext cx="1722209" cy="1811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"/>
          <p:cNvSpPr txBox="1">
            <a:spLocks noGrp="1"/>
          </p:cNvSpPr>
          <p:nvPr>
            <p:ph type="title"/>
          </p:nvPr>
        </p:nvSpPr>
        <p:spPr>
          <a:xfrm>
            <a:off x="-415636" y="504127"/>
            <a:ext cx="3314700" cy="4268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  <a:latin typeface="+mj-lt"/>
              </a:rPr>
              <a:t>2. Mẫu vật</a:t>
            </a:r>
            <a:endParaRPr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53" name="Google Shape;353;p22"/>
          <p:cNvSpPr txBox="1">
            <a:spLocks noGrp="1"/>
          </p:cNvSpPr>
          <p:nvPr>
            <p:ph type="sldNum" idx="12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59351" y="1379374"/>
            <a:ext cx="4572000" cy="10669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 hành tây</a:t>
            </a:r>
          </a:p>
          <a:p>
            <a:pPr marL="342900" indent="-34290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Trứng cá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68" y="2766265"/>
            <a:ext cx="3013710" cy="2260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185" y="214173"/>
            <a:ext cx="2909876" cy="223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3" y="740871"/>
            <a:ext cx="8266176" cy="460857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1. Làm tiêu bản, quan sát và vẽ tế bào biểu bì hành tây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-1217449" y="171630"/>
            <a:ext cx="6267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II. CÁCH TIẾN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HÀNH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75563" y="1247888"/>
            <a:ext cx="6547105" cy="132706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b="1" dirty="0" smtClean="0"/>
              <a:t>Bước 1:</a:t>
            </a:r>
            <a:r>
              <a:rPr lang="en-US" sz="1800" dirty="0" smtClean="0"/>
              <a:t> </a:t>
            </a:r>
            <a:r>
              <a:rPr lang="vi-VN" sz="1800" dirty="0"/>
              <a:t>Dùng dao mỏ tách </a:t>
            </a:r>
            <a:r>
              <a:rPr lang="vi-VN" sz="1800" dirty="0" smtClean="0"/>
              <a:t>l</a:t>
            </a:r>
            <a:r>
              <a:rPr lang="en-US" sz="1800" dirty="0" smtClean="0"/>
              <a:t>ấ</a:t>
            </a:r>
            <a:r>
              <a:rPr lang="vi-VN" sz="1800" dirty="0" smtClean="0"/>
              <a:t>y </a:t>
            </a:r>
            <a:r>
              <a:rPr lang="vi-VN" sz="1800" dirty="0"/>
              <a:t>một vảy </a:t>
            </a:r>
            <a:r>
              <a:rPr lang="vi-VN" sz="1800" dirty="0" smtClean="0"/>
              <a:t>hành,</a:t>
            </a:r>
            <a:r>
              <a:rPr lang="en-US" sz="1800" dirty="0" smtClean="0"/>
              <a:t> </a:t>
            </a:r>
            <a:r>
              <a:rPr lang="vi-VN" sz="1800" dirty="0" smtClean="0"/>
              <a:t>tạo </a:t>
            </a:r>
            <a:r>
              <a:rPr lang="vi-VN" sz="1800" dirty="0"/>
              <a:t>một vết </a:t>
            </a:r>
            <a:r>
              <a:rPr lang="vi-VN" sz="1800" dirty="0" smtClean="0"/>
              <a:t>c</a:t>
            </a:r>
            <a:r>
              <a:rPr lang="en-US" sz="1800" dirty="0" smtClean="0"/>
              <a:t>ắ</a:t>
            </a:r>
            <a:r>
              <a:rPr lang="vi-VN" sz="1800" dirty="0" smtClean="0"/>
              <a:t>t h</a:t>
            </a:r>
            <a:r>
              <a:rPr lang="en-US" sz="1800" dirty="0"/>
              <a:t>ì</a:t>
            </a:r>
            <a:r>
              <a:rPr lang="vi-VN" sz="1800" dirty="0" smtClean="0"/>
              <a:t>nh </a:t>
            </a:r>
            <a:r>
              <a:rPr lang="vi-VN" sz="1800" dirty="0"/>
              <a:t>vưông nhỏ kích thước </a:t>
            </a:r>
            <a:r>
              <a:rPr lang="vi-VN" sz="1800" dirty="0" smtClean="0"/>
              <a:t>7</a:t>
            </a:r>
            <a:r>
              <a:rPr lang="en-US" sz="1800" dirty="0" smtClean="0"/>
              <a:t>-</a:t>
            </a:r>
            <a:r>
              <a:rPr lang="vi-VN" sz="1800" dirty="0" smtClean="0"/>
              <a:t>8 </a:t>
            </a:r>
            <a:r>
              <a:rPr lang="vi-VN" sz="1800" dirty="0"/>
              <a:t>mm ở mặt trong của vảy hành. Sử dụng </a:t>
            </a:r>
            <a:r>
              <a:rPr lang="en-US" sz="1800" dirty="0" smtClean="0"/>
              <a:t>panh </a:t>
            </a:r>
            <a:r>
              <a:rPr lang="vi-VN" sz="1800" dirty="0" smtClean="0"/>
              <a:t>lột </a:t>
            </a:r>
            <a:r>
              <a:rPr lang="vi-VN" sz="1800" dirty="0"/>
              <a:t>nhẹ lớp tế </a:t>
            </a:r>
            <a:r>
              <a:rPr lang="vi-VN" sz="1800" dirty="0" smtClean="0"/>
              <a:t>b</a:t>
            </a:r>
            <a:r>
              <a:rPr lang="en-US" sz="1800" dirty="0"/>
              <a:t>à</a:t>
            </a:r>
            <a:r>
              <a:rPr lang="vi-VN" sz="1800" dirty="0" smtClean="0"/>
              <a:t>o </a:t>
            </a:r>
            <a:r>
              <a:rPr lang="vi-VN" sz="1800" dirty="0"/>
              <a:t>trên cùng của vết </a:t>
            </a:r>
            <a:r>
              <a:rPr lang="vi-VN" sz="1800" dirty="0" smtClean="0"/>
              <a:t>cắ</a:t>
            </a:r>
            <a:r>
              <a:rPr lang="en-US" sz="1800" dirty="0" smtClean="0"/>
              <a:t>t. </a:t>
            </a:r>
            <a:endParaRPr lang="en-US" sz="1800" dirty="0"/>
          </a:p>
        </p:txBody>
      </p:sp>
      <p:sp>
        <p:nvSpPr>
          <p:cNvPr id="6" name="Rounded Rectangle 5"/>
          <p:cNvSpPr/>
          <p:nvPr/>
        </p:nvSpPr>
        <p:spPr>
          <a:xfrm>
            <a:off x="980237" y="2771245"/>
            <a:ext cx="6883604" cy="102620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b="1" dirty="0" smtClean="0"/>
              <a:t>Bước 2:</a:t>
            </a:r>
            <a:r>
              <a:rPr lang="en-US" sz="1800" dirty="0" smtClean="0"/>
              <a:t> </a:t>
            </a:r>
            <a:r>
              <a:rPr lang="vi-VN" sz="1800" dirty="0"/>
              <a:t>Đặt lớp tế bào </a:t>
            </a:r>
            <a:r>
              <a:rPr lang="vi-VN" sz="1800" dirty="0" smtClean="0"/>
              <a:t>lên </a:t>
            </a:r>
            <a:r>
              <a:rPr lang="vi-VN" sz="1800" dirty="0"/>
              <a:t>lam </a:t>
            </a:r>
            <a:r>
              <a:rPr lang="vi-VN" sz="1800" dirty="0" smtClean="0"/>
              <a:t>k</a:t>
            </a:r>
            <a:r>
              <a:rPr lang="en-US" sz="1800" dirty="0"/>
              <a:t>í</a:t>
            </a:r>
            <a:r>
              <a:rPr lang="vi-VN" sz="1800" dirty="0" smtClean="0"/>
              <a:t>nh </a:t>
            </a:r>
            <a:r>
              <a:rPr lang="vi-VN" sz="1800" dirty="0"/>
              <a:t>đã nhỏ sẵn một giọt nước </a:t>
            </a:r>
            <a:r>
              <a:rPr lang="vi-VN" sz="1800" dirty="0" smtClean="0"/>
              <a:t>cất</a:t>
            </a:r>
            <a:r>
              <a:rPr lang="en-US" sz="1800" dirty="0" smtClean="0"/>
              <a:t>, </a:t>
            </a:r>
            <a:r>
              <a:rPr lang="vi-VN" sz="1800" dirty="0" smtClean="0"/>
              <a:t>đậy </a:t>
            </a:r>
            <a:r>
              <a:rPr lang="vi-VN" sz="1800" dirty="0"/>
              <a:t>lamen </a:t>
            </a:r>
            <a:r>
              <a:rPr lang="vi-VN" sz="1800" dirty="0" smtClean="0"/>
              <a:t>lại. </a:t>
            </a:r>
            <a:r>
              <a:rPr lang="vi-VN" sz="1800" dirty="0"/>
              <a:t>Sử dụng giấy thắm để </a:t>
            </a:r>
            <a:r>
              <a:rPr lang="vi-VN" sz="1800" dirty="0" smtClean="0"/>
              <a:t>th</a:t>
            </a:r>
            <a:r>
              <a:rPr lang="en-US" sz="1800" dirty="0" smtClean="0"/>
              <a:t>ấ</a:t>
            </a:r>
            <a:r>
              <a:rPr lang="vi-VN" sz="1800" dirty="0" smtClean="0"/>
              <a:t>m ph</a:t>
            </a:r>
            <a:r>
              <a:rPr lang="en-US" sz="1800" dirty="0" smtClean="0"/>
              <a:t>ầ</a:t>
            </a:r>
            <a:r>
              <a:rPr lang="vi-VN" sz="1800" dirty="0" smtClean="0"/>
              <a:t>n </a:t>
            </a:r>
            <a:r>
              <a:rPr lang="vi-VN" sz="1800" dirty="0"/>
              <a:t>nước thừa.</a:t>
            </a:r>
            <a:endParaRPr lang="en-US" sz="1800" dirty="0"/>
          </a:p>
        </p:txBody>
      </p:sp>
      <p:sp>
        <p:nvSpPr>
          <p:cNvPr id="8" name="Rounded Rectangle 7"/>
          <p:cNvSpPr/>
          <p:nvPr/>
        </p:nvSpPr>
        <p:spPr>
          <a:xfrm>
            <a:off x="2033627" y="3962406"/>
            <a:ext cx="6861656" cy="103989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b="1" dirty="0" smtClean="0"/>
              <a:t>Bước 3:</a:t>
            </a:r>
            <a:r>
              <a:rPr lang="en-US" sz="1800" dirty="0" smtClean="0"/>
              <a:t> </a:t>
            </a:r>
            <a:r>
              <a:rPr lang="vi-VN" sz="1800" dirty="0"/>
              <a:t>Đặt lam </a:t>
            </a:r>
            <a:r>
              <a:rPr lang="vi-VN" sz="1800" dirty="0" smtClean="0"/>
              <a:t>k</a:t>
            </a:r>
            <a:r>
              <a:rPr lang="en-US" sz="1800" dirty="0"/>
              <a:t>í</a:t>
            </a:r>
            <a:r>
              <a:rPr lang="vi-VN" sz="1800" dirty="0" smtClean="0"/>
              <a:t>nh </a:t>
            </a:r>
            <a:r>
              <a:rPr lang="vi-VN" sz="1800" dirty="0"/>
              <a:t>lên bản </a:t>
            </a:r>
            <a:r>
              <a:rPr lang="vi-VN" sz="1800" dirty="0" smtClean="0"/>
              <a:t>k</a:t>
            </a:r>
            <a:r>
              <a:rPr lang="en-US" sz="1800" dirty="0"/>
              <a:t>í</a:t>
            </a:r>
            <a:r>
              <a:rPr lang="vi-VN" sz="1800" dirty="0" smtClean="0"/>
              <a:t>nh </a:t>
            </a:r>
            <a:r>
              <a:rPr lang="vi-VN" sz="1800" dirty="0"/>
              <a:t>của </a:t>
            </a:r>
            <a:r>
              <a:rPr lang="vi-VN" sz="1800" dirty="0" smtClean="0"/>
              <a:t>k</a:t>
            </a:r>
            <a:r>
              <a:rPr lang="en-US" sz="1800" dirty="0"/>
              <a:t>í</a:t>
            </a:r>
            <a:r>
              <a:rPr lang="vi-VN" sz="1800" dirty="0" smtClean="0"/>
              <a:t>nh </a:t>
            </a:r>
            <a:r>
              <a:rPr lang="vi-VN" sz="1800" dirty="0"/>
              <a:t>hiển vi và quan sát ở vật kính 10x rồi chuyển sang vật </a:t>
            </a:r>
            <a:r>
              <a:rPr lang="vi-VN" sz="1800" dirty="0" smtClean="0"/>
              <a:t>k</a:t>
            </a:r>
            <a:r>
              <a:rPr lang="en-US" sz="1800" dirty="0"/>
              <a:t>í</a:t>
            </a:r>
            <a:r>
              <a:rPr lang="vi-VN" sz="1800" dirty="0" smtClean="0"/>
              <a:t>nh </a:t>
            </a:r>
            <a:r>
              <a:rPr lang="vi-VN" sz="1800" dirty="0"/>
              <a:t>40x.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143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/>
          <p:nvPr/>
        </p:nvSpPr>
        <p:spPr>
          <a:xfrm>
            <a:off x="2655236" y="1877092"/>
            <a:ext cx="295187" cy="28185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"/>
          <p:cNvSpPr/>
          <p:nvPr/>
        </p:nvSpPr>
        <p:spPr>
          <a:xfrm rot="1735981">
            <a:off x="3689067" y="1509746"/>
            <a:ext cx="203906" cy="1946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"/>
          <p:cNvSpPr txBox="1">
            <a:spLocks noGrp="1"/>
          </p:cNvSpPr>
          <p:nvPr>
            <p:ph type="sldNum" idx="12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3" y="775411"/>
            <a:ext cx="8225360" cy="3902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252376" y="139680"/>
            <a:ext cx="54827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2. Quan sát và vẽ tế bào trứng cá</a:t>
            </a:r>
            <a:endParaRPr lang="en-US" sz="2200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412873" y="703242"/>
            <a:ext cx="3824280" cy="855394"/>
          </a:xfrm>
          <a:prstGeom prst="snip1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000" b="1" dirty="0"/>
              <a:t>Bước 1</a:t>
            </a:r>
            <a:r>
              <a:rPr lang="vi-VN" sz="2000" dirty="0"/>
              <a:t>. Dùng thìa </a:t>
            </a:r>
            <a:r>
              <a:rPr lang="vi-VN" sz="2000" dirty="0" smtClean="0"/>
              <a:t>l</a:t>
            </a:r>
            <a:r>
              <a:rPr lang="en-US" sz="2000" dirty="0" smtClean="0"/>
              <a:t>ấ</a:t>
            </a:r>
            <a:r>
              <a:rPr lang="vi-VN" sz="2000" dirty="0" smtClean="0"/>
              <a:t>y </a:t>
            </a:r>
            <a:r>
              <a:rPr lang="vi-VN" sz="2000" dirty="0"/>
              <a:t>một </a:t>
            </a:r>
            <a:r>
              <a:rPr lang="en-US" sz="2000" dirty="0" smtClean="0"/>
              <a:t>ít trứng </a:t>
            </a:r>
            <a:r>
              <a:rPr lang="vi-VN" sz="2000" dirty="0" smtClean="0"/>
              <a:t>cá </a:t>
            </a:r>
            <a:r>
              <a:rPr lang="vi-VN" sz="2000" dirty="0"/>
              <a:t>cho vào đĩa petri.</a:t>
            </a:r>
            <a:endParaRPr lang="en-US" sz="2000" dirty="0"/>
          </a:p>
        </p:txBody>
      </p:sp>
      <p:sp>
        <p:nvSpPr>
          <p:cNvPr id="5" name="Snip Single Corner Rectangle 4"/>
          <p:cNvSpPr/>
          <p:nvPr/>
        </p:nvSpPr>
        <p:spPr>
          <a:xfrm>
            <a:off x="914400" y="1684270"/>
            <a:ext cx="4059936" cy="647132"/>
          </a:xfrm>
          <a:prstGeom prst="snip1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/>
              <a:t>Bước </a:t>
            </a:r>
            <a:r>
              <a:rPr lang="en-US" sz="2000" b="1" dirty="0" smtClean="0"/>
              <a:t>2</a:t>
            </a:r>
            <a:r>
              <a:rPr lang="vi-VN" sz="2000" dirty="0" smtClean="0"/>
              <a:t>. </a:t>
            </a:r>
            <a:r>
              <a:rPr lang="vi-VN" sz="2000" dirty="0"/>
              <a:t>Nhỏ một ít nước vào đĩa</a:t>
            </a:r>
            <a:endParaRPr lang="en-US" sz="2000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1309422" y="2482636"/>
            <a:ext cx="4425696" cy="863237"/>
          </a:xfrm>
          <a:prstGeom prst="snip1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vi-VN" sz="2000" b="1" dirty="0" smtClean="0"/>
              <a:t>Bước </a:t>
            </a:r>
            <a:r>
              <a:rPr lang="en-US" sz="2000" b="1" dirty="0" smtClean="0"/>
              <a:t>3</a:t>
            </a:r>
            <a:r>
              <a:rPr lang="vi-VN" sz="2000" dirty="0" smtClean="0"/>
              <a:t>. </a:t>
            </a:r>
            <a:r>
              <a:rPr lang="vi-VN" sz="2000" dirty="0"/>
              <a:t>Dùng kim mũi mác khoáng nhẹ để trứng cá tách rời nhau.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8" name="Snip Single Corner Rectangle 7"/>
          <p:cNvSpPr/>
          <p:nvPr/>
        </p:nvSpPr>
        <p:spPr>
          <a:xfrm>
            <a:off x="1725167" y="3439391"/>
            <a:ext cx="4536643" cy="904009"/>
          </a:xfrm>
          <a:prstGeom prst="snip1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1800" b="1" smtClean="0"/>
              <a:t>Bước </a:t>
            </a:r>
            <a:r>
              <a:rPr lang="en-US" sz="1800" b="1" dirty="0" smtClean="0"/>
              <a:t>4</a:t>
            </a:r>
            <a:r>
              <a:rPr lang="vi-VN" sz="1800" dirty="0" smtClean="0"/>
              <a:t>. </a:t>
            </a:r>
            <a:r>
              <a:rPr lang="vi-VN" sz="1800" dirty="0"/>
              <a:t>Quan sát tế bảo trứng cá bảng mắt thường hoặc bằng kính lúp</a:t>
            </a:r>
            <a:r>
              <a:rPr lang="vi-VN" sz="2000" dirty="0"/>
              <a:t>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9" name="Snip Single Corner Rectangle 8"/>
          <p:cNvSpPr/>
          <p:nvPr/>
        </p:nvSpPr>
        <p:spPr>
          <a:xfrm>
            <a:off x="2300322" y="4451614"/>
            <a:ext cx="5149959" cy="691886"/>
          </a:xfrm>
          <a:prstGeom prst="snip1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b="1" dirty="0"/>
              <a:t>Bước </a:t>
            </a:r>
            <a:r>
              <a:rPr lang="en-US" sz="2000" b="1" dirty="0" smtClean="0"/>
              <a:t>5</a:t>
            </a:r>
            <a:r>
              <a:rPr lang="vi-VN" sz="2000" dirty="0" smtClean="0"/>
              <a:t>. </a:t>
            </a:r>
            <a:r>
              <a:rPr lang="vi-VN" sz="2000" dirty="0"/>
              <a:t>Vẽ hinh tế bào em quan </a:t>
            </a:r>
            <a:r>
              <a:rPr lang="vi-VN" sz="2000" dirty="0" smtClean="0"/>
              <a:t>sát</a:t>
            </a:r>
            <a:r>
              <a:rPr lang="en-US" sz="2000" dirty="0" smtClean="0"/>
              <a:t> </a:t>
            </a:r>
            <a:r>
              <a:rPr lang="vi-VN" sz="2000" dirty="0" smtClean="0"/>
              <a:t>được</a:t>
            </a:r>
            <a:r>
              <a:rPr lang="vi-VN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79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4D778A"/>
      </a:dk1>
      <a:lt1>
        <a:srgbClr val="FFFFFF"/>
      </a:lt1>
      <a:dk2>
        <a:srgbClr val="7198A9"/>
      </a:dk2>
      <a:lt2>
        <a:srgbClr val="EFF3F5"/>
      </a:lt2>
      <a:accent1>
        <a:srgbClr val="37A9DD"/>
      </a:accent1>
      <a:accent2>
        <a:srgbClr val="B0D85B"/>
      </a:accent2>
      <a:accent3>
        <a:srgbClr val="EDC67B"/>
      </a:accent3>
      <a:accent4>
        <a:srgbClr val="FAA99C"/>
      </a:accent4>
      <a:accent5>
        <a:srgbClr val="EFF3F5"/>
      </a:accent5>
      <a:accent6>
        <a:srgbClr val="7198A9"/>
      </a:accent6>
      <a:hlink>
        <a:srgbClr val="4D77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976</Words>
  <PresentationFormat>On-screen Show (16:9)</PresentationFormat>
  <Paragraphs>126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Muli</vt:lpstr>
      <vt:lpstr>Wingdings</vt:lpstr>
      <vt:lpstr>Times New Roman</vt:lpstr>
      <vt:lpstr>Arvo</vt:lpstr>
      <vt:lpstr>Calibri</vt:lpstr>
      <vt:lpstr>Titania template</vt:lpstr>
      <vt:lpstr>BÀI 21: THỰC HÀNH: QUAN SÁT VÀ PHÂN BIỆT MỘT SỐ LOẠI TẾ BÀO</vt:lpstr>
      <vt:lpstr>PowerPoint Presentation</vt:lpstr>
      <vt:lpstr>Thực hành quan sát tế bào lớn bằng mắt thường và tế bào nhỏ bằng kính hiển vi</vt:lpstr>
      <vt:lpstr>I. CHUẨN BỊ</vt:lpstr>
      <vt:lpstr>PowerPoint Presentation</vt:lpstr>
      <vt:lpstr>2. Mẫu vật</vt:lpstr>
      <vt:lpstr>1. Làm tiêu bản, quan sát và vẽ tế bào biểu bì hành tây</vt:lpstr>
      <vt:lpstr>PowerPoint Presentation</vt:lpstr>
      <vt:lpstr>PowerPoint Presentation</vt:lpstr>
      <vt:lpstr>PowerPoint Presentation</vt:lpstr>
      <vt:lpstr>PowerPoint Presentation</vt:lpstr>
      <vt:lpstr>III. THU HOẠCH</vt:lpstr>
      <vt:lpstr>PowerPoint Presentation</vt:lpstr>
      <vt:lpstr>PowerPoint Presentation</vt:lpstr>
      <vt:lpstr>3. Trả lời câu hỏi</vt:lpstr>
      <vt:lpstr>Luyện tập</vt:lpstr>
      <vt:lpstr>Màng nhân là cấu trúc không thể quan sát thấy  ở tế bào của nhóm sinh vật nào?</vt:lpstr>
      <vt:lpstr>Trong quá trình làm tiêu bản, em cần lưu ý  điều gì? Hãy chia sẻ kinh nghiệm của em</vt:lpstr>
      <vt:lpstr>PowerPoint Presentation</vt:lpstr>
      <vt:lpstr>PowerPoint Presentation</vt:lpstr>
      <vt:lpstr>CẢM ƠN CÁC EM  ĐÃ LẮNG NGHE BÀI GIẢNG!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2021-08-28T17:50:14Z</dcterms:modified>
</cp:coreProperties>
</file>