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61" r:id="rId2"/>
    <p:sldId id="279" r:id="rId3"/>
    <p:sldId id="262" r:id="rId4"/>
    <p:sldId id="259" r:id="rId5"/>
    <p:sldId id="258" r:id="rId6"/>
    <p:sldId id="260" r:id="rId7"/>
    <p:sldId id="277" r:id="rId8"/>
    <p:sldId id="278" r:id="rId9"/>
    <p:sldId id="274" r:id="rId10"/>
    <p:sldId id="280" r:id="rId11"/>
    <p:sldId id="265" r:id="rId12"/>
    <p:sldId id="264" r:id="rId13"/>
    <p:sldId id="266" r:id="rId14"/>
    <p:sldId id="267" r:id="rId15"/>
    <p:sldId id="275" r:id="rId16"/>
    <p:sldId id="276" r:id="rId17"/>
    <p:sldId id="268" r:id="rId18"/>
    <p:sldId id="269" r:id="rId19"/>
    <p:sldId id="270"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9" autoAdjust="0"/>
    <p:restoredTop sz="94660"/>
  </p:normalViewPr>
  <p:slideViewPr>
    <p:cSldViewPr snapToGrid="0">
      <p:cViewPr varScale="1">
        <p:scale>
          <a:sx n="88" d="100"/>
          <a:sy n="88" d="100"/>
        </p:scale>
        <p:origin x="-163"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E4A2EF-59B7-4EAD-8B49-08DF642B968C}"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7397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A2EF-59B7-4EAD-8B49-08DF642B968C}"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373448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A2EF-59B7-4EAD-8B49-08DF642B968C}"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95384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A2EF-59B7-4EAD-8B49-08DF642B968C}"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4948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E4A2EF-59B7-4EAD-8B49-08DF642B968C}"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335465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E4A2EF-59B7-4EAD-8B49-08DF642B968C}"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11327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4A2EF-59B7-4EAD-8B49-08DF642B968C}" type="datetimeFigureOut">
              <a:rPr lang="en-US" smtClean="0"/>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50482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E4A2EF-59B7-4EAD-8B49-08DF642B968C}" type="datetimeFigureOut">
              <a:rPr lang="en-US" smtClean="0"/>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92174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4A2EF-59B7-4EAD-8B49-08DF642B968C}" type="datetimeFigureOut">
              <a:rPr lang="en-US" smtClean="0"/>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215428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E4A2EF-59B7-4EAD-8B49-08DF642B968C}"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07678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E4A2EF-59B7-4EAD-8B49-08DF642B968C}"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49830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4A2EF-59B7-4EAD-8B49-08DF642B968C}" type="datetimeFigureOut">
              <a:rPr lang="en-US" smtClean="0"/>
              <a:t>9/16/2023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AA0F2-78AB-4DE5-A5FE-39FE487B0DF8}" type="slidenum">
              <a:rPr lang="en-US" smtClean="0"/>
              <a:t>‹#›</a:t>
            </a:fld>
            <a:endParaRPr lang="en-US"/>
          </a:p>
        </p:txBody>
      </p:sp>
    </p:spTree>
    <p:extLst>
      <p:ext uri="{BB962C8B-B14F-4D97-AF65-F5344CB8AC3E}">
        <p14:creationId xmlns:p14="http://schemas.microsoft.com/office/powerpoint/2010/main" val="39868525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1"/>
            <a:ext cx="12192000" cy="2662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CHƯƠNG VII. TRAO ĐỔI CHẤT VÀ CHUYỂN HÓA NĂNG LƯỢNG Ở SINH VẬT</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Trao đổi chất và chuyển hóa năng lượng ở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5" y="1909011"/>
            <a:ext cx="12192000" cy="494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pic>
        <p:nvPicPr>
          <p:cNvPr id="2052" name="Picture 4" descr="Điều gì sẽ xảy ra nếu con người có khả năng quang hợp?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1" y="1400739"/>
            <a:ext cx="8159260" cy="441544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906379" y="5725551"/>
            <a:ext cx="2321169" cy="7455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7543985" y="5746632"/>
            <a:ext cx="2321169" cy="745587"/>
          </a:xfrm>
          <a:prstGeom prst="roundRect">
            <a:avLst/>
          </a:prstGeom>
          <a:solidFill>
            <a:schemeClr val="accent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Hóa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3328190" y="6024489"/>
            <a:ext cx="4115153" cy="1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255754" y="5746632"/>
            <a:ext cx="2260025" cy="724506"/>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anose="02020603050405020304" pitchFamily="18" charset="0"/>
                <a:cs typeface="Times New Roman" panose="02020603050405020304" pitchFamily="18" charset="0"/>
              </a:rPr>
              <a:t>Chuyển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hóa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1620253" y="3608462"/>
            <a:ext cx="2740731" cy="20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1" name="Rounded Rectangle 20"/>
          <p:cNvSpPr/>
          <p:nvPr/>
        </p:nvSpPr>
        <p:spPr>
          <a:xfrm>
            <a:off x="4255754" y="4529796"/>
            <a:ext cx="3187589" cy="107758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2" name="Rounded Rectangle 21"/>
          <p:cNvSpPr/>
          <p:nvPr/>
        </p:nvSpPr>
        <p:spPr>
          <a:xfrm>
            <a:off x="7491323" y="3608462"/>
            <a:ext cx="2740731" cy="20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7" name="Rectangular Callout 16"/>
          <p:cNvSpPr/>
          <p:nvPr/>
        </p:nvSpPr>
        <p:spPr>
          <a:xfrm>
            <a:off x="7543985" y="3157550"/>
            <a:ext cx="1680796" cy="422856"/>
          </a:xfrm>
          <a:prstGeom prst="wedgeRectCallout">
            <a:avLst>
              <a:gd name="adj1" fmla="val -122472"/>
              <a:gd name="adj2" fmla="val -2300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glucozo</a:t>
            </a:r>
            <a:endParaRPr lang="en-US" sz="2400" b="1" dirty="0">
              <a:latin typeface="Times New Roman" panose="02020603050405020304" pitchFamily="18" charset="0"/>
              <a:cs typeface="Times New Roman" panose="02020603050405020304" pitchFamily="18" charset="0"/>
            </a:endParaRPr>
          </a:p>
        </p:txBody>
      </p:sp>
      <p:sp>
        <p:nvSpPr>
          <p:cNvPr id="26" name="Rectangular Callout 25"/>
          <p:cNvSpPr/>
          <p:nvPr/>
        </p:nvSpPr>
        <p:spPr>
          <a:xfrm>
            <a:off x="1546752" y="3140289"/>
            <a:ext cx="1680796" cy="422856"/>
          </a:xfrm>
          <a:prstGeom prst="wedgeRectCallout">
            <a:avLst>
              <a:gd name="adj1" fmla="val -1112"/>
              <a:gd name="adj2" fmla="val -11282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nắng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2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1"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pic>
        <p:nvPicPr>
          <p:cNvPr id="2052" name="Picture 4" descr="Điều gì sẽ xảy ra nếu con người có khả năng quang hợp?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1" y="1400739"/>
            <a:ext cx="8159260" cy="441544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906379" y="5725551"/>
            <a:ext cx="2321169" cy="7455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820402" y="1451685"/>
            <a:ext cx="2801899" cy="462425"/>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endParaRPr lang="en-US" sz="28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7543985" y="5746632"/>
            <a:ext cx="2321169" cy="745587"/>
          </a:xfrm>
          <a:prstGeom prst="roundRect">
            <a:avLst/>
          </a:prstGeom>
          <a:solidFill>
            <a:schemeClr val="accent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Hóa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3328190" y="6024489"/>
            <a:ext cx="4115153" cy="1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255754" y="5746632"/>
            <a:ext cx="2260025" cy="724506"/>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anose="02020603050405020304" pitchFamily="18" charset="0"/>
                <a:cs typeface="Times New Roman" panose="02020603050405020304" pitchFamily="18" charset="0"/>
              </a:rPr>
              <a:t>Chuyển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hóa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7263" y="1400739"/>
            <a:ext cx="11807734" cy="54572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latin typeface="+mj-lt"/>
            </a:endParaRPr>
          </a:p>
        </p:txBody>
      </p:sp>
      <p:sp>
        <p:nvSpPr>
          <p:cNvPr id="19" name="Rounded Rectangle 18"/>
          <p:cNvSpPr/>
          <p:nvPr/>
        </p:nvSpPr>
        <p:spPr>
          <a:xfrm>
            <a:off x="212816" y="1629266"/>
            <a:ext cx="11807734" cy="1025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vi-VN" sz="2800" b="1" dirty="0" smtClean="0">
                <a:solidFill>
                  <a:schemeClr val="tx1"/>
                </a:solidFill>
                <a:latin typeface="+mj-lt"/>
              </a:rPr>
              <a:t>Khái </a:t>
            </a:r>
            <a:r>
              <a:rPr lang="vi-VN" sz="2800" b="1" dirty="0">
                <a:solidFill>
                  <a:schemeClr val="tx1"/>
                </a:solidFill>
                <a:latin typeface="+mj-lt"/>
              </a:rPr>
              <a:t>niệm chuyển hóa năng lượng: Chuyển hóa năng lượng là sự biến đổi của năng lượng từ dạng này sang dạng khác</a:t>
            </a:r>
            <a:r>
              <a:rPr lang="vi-VN" sz="2800" b="1" dirty="0" smtClean="0">
                <a:solidFill>
                  <a:schemeClr val="tx1"/>
                </a:solidFill>
                <a:latin typeface="+mj-lt"/>
              </a:rPr>
              <a:t>.</a:t>
            </a:r>
            <a:endParaRPr lang="en-US" sz="2800" b="1" dirty="0" smtClean="0">
              <a:solidFill>
                <a:schemeClr val="tx1"/>
              </a:solidFill>
              <a:latin typeface="+mj-lt"/>
            </a:endParaRPr>
          </a:p>
          <a:p>
            <a:pPr marL="457200" indent="-457200">
              <a:buFontTx/>
              <a:buChar char="-"/>
            </a:pPr>
            <a:endParaRPr lang="en-US" sz="2800" b="1" dirty="0" smtClean="0">
              <a:solidFill>
                <a:schemeClr val="tx1"/>
              </a:solidFill>
              <a:latin typeface="+mj-lt"/>
            </a:endParaRPr>
          </a:p>
          <a:p>
            <a:pPr marL="457200" indent="-457200">
              <a:buFontTx/>
              <a:buChar char="-"/>
            </a:pPr>
            <a:r>
              <a:rPr lang="en-US" sz="2400" b="1" dirty="0" err="1" smtClean="0">
                <a:solidFill>
                  <a:schemeClr val="tx1"/>
                </a:solidFill>
                <a:latin typeface="Times New Roman" pitchFamily="18" charset="0"/>
                <a:cs typeface="Times New Roman" pitchFamily="18" charset="0"/>
              </a:rPr>
              <a:t>Ví</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dụ</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Quang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thành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hóa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hóa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thành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nhiệt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7279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sp>
        <p:nvSpPr>
          <p:cNvPr id="5" name="Rectangle 4"/>
          <p:cNvSpPr/>
          <p:nvPr/>
        </p:nvSpPr>
        <p:spPr>
          <a:xfrm>
            <a:off x="323557" y="1553552"/>
            <a:ext cx="11408899" cy="954107"/>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mj-lt"/>
              </a:rPr>
              <a:t>Những </a:t>
            </a:r>
            <a:r>
              <a:rPr lang="vi-VN" sz="2800" b="1" dirty="0">
                <a:solidFill>
                  <a:srgbClr val="FF0000"/>
                </a:solidFill>
                <a:latin typeface="+mj-lt"/>
              </a:rPr>
              <a:t>đối tượng nào dưới đây có thể thực hiện được quá trình trao đổi chất và năng lượng?</a:t>
            </a:r>
            <a:endParaRPr lang="en-US" sz="2800" b="1" dirty="0">
              <a:solidFill>
                <a:srgbClr val="FF000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213323873"/>
              </p:ext>
            </p:extLst>
          </p:nvPr>
        </p:nvGraphicFramePr>
        <p:xfrm>
          <a:off x="1469292" y="2507661"/>
          <a:ext cx="8127999" cy="3627120"/>
        </p:xfrm>
        <a:graphic>
          <a:graphicData uri="http://schemas.openxmlformats.org/drawingml/2006/table">
            <a:tbl>
              <a:tblPr firstRow="1" bandRow="1">
                <a:tableStyleId>{638B1855-1B75-4FBE-930C-398BA8C253C6}</a:tableStyleId>
              </a:tblPr>
              <a:tblGrid>
                <a:gridCol w="3862363">
                  <a:extLst>
                    <a:ext uri="{9D8B030D-6E8A-4147-A177-3AD203B41FA5}">
                      <a16:colId xmlns:a16="http://schemas.microsoft.com/office/drawing/2014/main" xmlns="" val="3745096317"/>
                    </a:ext>
                  </a:extLst>
                </a:gridCol>
                <a:gridCol w="2504050">
                  <a:extLst>
                    <a:ext uri="{9D8B030D-6E8A-4147-A177-3AD203B41FA5}">
                      <a16:colId xmlns:a16="http://schemas.microsoft.com/office/drawing/2014/main" xmlns="" val="2284867978"/>
                    </a:ext>
                  </a:extLst>
                </a:gridCol>
                <a:gridCol w="1761586">
                  <a:extLst>
                    <a:ext uri="{9D8B030D-6E8A-4147-A177-3AD203B41FA5}">
                      <a16:colId xmlns:a16="http://schemas.microsoft.com/office/drawing/2014/main" xmlns="" val="1932022554"/>
                    </a:ext>
                  </a:extLst>
                </a:gridCol>
              </a:tblGrid>
              <a:tr h="451473">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Đối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tượng</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Có</a:t>
                      </a:r>
                      <a:r>
                        <a:rPr lang="en-US" sz="2800" b="1" baseline="0"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Không</a:t>
                      </a:r>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00324864"/>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1. </a:t>
                      </a:r>
                      <a:r>
                        <a:rPr lang="en-US" sz="2800" b="1" dirty="0" err="1" smtClean="0">
                          <a:solidFill>
                            <a:schemeClr val="tx1"/>
                          </a:solidFill>
                          <a:latin typeface="Times New Roman" panose="02020603050405020304" pitchFamily="18" charset="0"/>
                          <a:cs typeface="Times New Roman" panose="02020603050405020304" pitchFamily="18" charset="0"/>
                        </a:rPr>
                        <a:t>Cây</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táo</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38415275"/>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2. </a:t>
                      </a:r>
                      <a:r>
                        <a:rPr lang="en-US" sz="2800" b="1" dirty="0" err="1" smtClean="0">
                          <a:solidFill>
                            <a:schemeClr val="tx1"/>
                          </a:solidFill>
                          <a:latin typeface="Times New Roman" panose="02020603050405020304" pitchFamily="18" charset="0"/>
                          <a:cs typeface="Times New Roman" panose="02020603050405020304" pitchFamily="18" charset="0"/>
                        </a:rPr>
                        <a:t>nấm</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đùi</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gà</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230526315"/>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3. Con </a:t>
                      </a:r>
                      <a:r>
                        <a:rPr lang="en-US" sz="2800" b="1" dirty="0" err="1" smtClean="0">
                          <a:solidFill>
                            <a:schemeClr val="tx1"/>
                          </a:solidFill>
                          <a:latin typeface="Times New Roman" panose="02020603050405020304" pitchFamily="18" charset="0"/>
                          <a:cs typeface="Times New Roman" panose="02020603050405020304" pitchFamily="18" charset="0"/>
                        </a:rPr>
                        <a:t>sóc</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48279611"/>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4. </a:t>
                      </a:r>
                      <a:r>
                        <a:rPr lang="en-US" sz="2800" b="1" dirty="0" err="1" smtClean="0">
                          <a:solidFill>
                            <a:schemeClr val="tx1"/>
                          </a:solidFill>
                          <a:latin typeface="Times New Roman" panose="02020603050405020304" pitchFamily="18" charset="0"/>
                          <a:cs typeface="Times New Roman" panose="02020603050405020304" pitchFamily="18" charset="0"/>
                        </a:rPr>
                        <a:t>Cây</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cột</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09617532"/>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5. Vi </a:t>
                      </a:r>
                      <a:r>
                        <a:rPr lang="en-US" sz="2800" b="1" dirty="0" err="1" smtClean="0">
                          <a:solidFill>
                            <a:schemeClr val="tx1"/>
                          </a:solidFill>
                          <a:latin typeface="Times New Roman" panose="02020603050405020304" pitchFamily="18" charset="0"/>
                          <a:cs typeface="Times New Roman" panose="02020603050405020304" pitchFamily="18" charset="0"/>
                        </a:rPr>
                        <a:t>khuẩn</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64700209"/>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6. </a:t>
                      </a:r>
                      <a:r>
                        <a:rPr lang="en-US" sz="2800" b="1" dirty="0" err="1" smtClean="0">
                          <a:solidFill>
                            <a:schemeClr val="tx1"/>
                          </a:solidFill>
                          <a:latin typeface="Times New Roman" panose="02020603050405020304" pitchFamily="18" charset="0"/>
                          <a:cs typeface="Times New Roman" panose="02020603050405020304" pitchFamily="18" charset="0"/>
                        </a:rPr>
                        <a:t>Cái</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quạt</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266246"/>
                  </a:ext>
                </a:extLst>
              </a:tr>
            </a:tbl>
          </a:graphicData>
        </a:graphic>
      </p:graphicFrame>
      <p:sp>
        <p:nvSpPr>
          <p:cNvPr id="8" name="AutoShape 3" descr="dấu-tích Phong Thủy Xa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069" y="3024554"/>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000" y="3542268"/>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5573" y="4086446"/>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165" y="5596892"/>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165" y="4591913"/>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000" y="5085134"/>
            <a:ext cx="558333" cy="4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circle(in)">
                                      <p:cBhvr>
                                        <p:cTn id="7" dur="20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677589"/>
            <a:ext cx="5838906" cy="461665"/>
          </a:xfrm>
          <a:prstGeom prst="rect">
            <a:avLst/>
          </a:prstGeom>
          <a:solidFill>
            <a:schemeClr val="accent1">
              <a:lumMod val="40000"/>
              <a:lumOff val="60000"/>
            </a:schemeClr>
          </a:solidFill>
        </p:spPr>
        <p:txBody>
          <a:bodyPr wrap="none">
            <a:spAutoFit/>
          </a:bodyPr>
          <a:lstStyle/>
          <a:p>
            <a:pPr algn="just"/>
            <a:r>
              <a:rPr lang="en-US" sz="2400" b="1" dirty="0" smtClean="0">
                <a:solidFill>
                  <a:srgbClr val="0070C0"/>
                </a:solidFill>
                <a:latin typeface="Times New Roman" panose="02020603050405020304" pitchFamily="18" charset="0"/>
                <a:cs typeface="Times New Roman" panose="02020603050405020304" pitchFamily="18" charset="0"/>
              </a:rPr>
              <a:t>I</a:t>
            </a:r>
            <a:r>
              <a:rPr lang="vi-VN"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 Trao đổi chất và chuyển hóa năng lượng</a:t>
            </a:r>
            <a:endParaRPr lang="vi-VN" sz="24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1302124"/>
            <a:ext cx="7397987" cy="461665"/>
          </a:xfrm>
          <a:prstGeom prst="rect">
            <a:avLst/>
          </a:prstGeom>
          <a:solidFill>
            <a:schemeClr val="accent1">
              <a:lumMod val="40000"/>
              <a:lumOff val="60000"/>
            </a:schemeClr>
          </a:solidFill>
        </p:spPr>
        <p:txBody>
          <a:bodyPr wrap="none">
            <a:spAutoFit/>
          </a:bodyPr>
          <a:lstStyle/>
          <a:p>
            <a:pPr algn="just"/>
            <a:r>
              <a:rPr lang="en-US" sz="2400" b="1" dirty="0" smtClean="0">
                <a:solidFill>
                  <a:srgbClr val="0070C0"/>
                </a:solidFill>
                <a:latin typeface="Times New Roman" panose="02020603050405020304" pitchFamily="18" charset="0"/>
                <a:cs typeface="Times New Roman" panose="02020603050405020304" pitchFamily="18" charset="0"/>
              </a:rPr>
              <a:t>II</a:t>
            </a:r>
            <a:r>
              <a:rPr lang="vi-VN"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a:t>
            </a:r>
            <a:r>
              <a:rPr lang="vi-VN" sz="2400" b="1" dirty="0" smtClean="0">
                <a:solidFill>
                  <a:schemeClr val="accent1">
                    <a:lumMod val="75000"/>
                  </a:schemeClr>
                </a:solidFill>
                <a:latin typeface="Times New Roman" panose="02020603050405020304" pitchFamily="18" charset="0"/>
                <a:cs typeface="Times New Roman" panose="02020603050405020304" pitchFamily="18" charset="0"/>
              </a:rPr>
              <a:t>lượng</a:t>
            </a:r>
            <a:endParaRPr lang="vi-VN"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06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584226"/>
            <a:ext cx="3955185" cy="338554"/>
          </a:xfrm>
          <a:prstGeom prst="rect">
            <a:avLst/>
          </a:prstGeom>
          <a:solidFill>
            <a:schemeClr val="accent1">
              <a:lumMod val="40000"/>
              <a:lumOff val="60000"/>
            </a:schemeClr>
          </a:solidFill>
        </p:spPr>
        <p:txBody>
          <a:bodyPr wrap="none">
            <a:spAutoFit/>
          </a:bodyPr>
          <a:lstStyle/>
          <a:p>
            <a:pPr algn="just"/>
            <a:r>
              <a:rPr lang="en-US" sz="1600" b="1" dirty="0" smtClean="0">
                <a:solidFill>
                  <a:srgbClr val="0070C0"/>
                </a:solidFill>
                <a:latin typeface="Times New Roman" panose="02020603050405020304" pitchFamily="18" charset="0"/>
                <a:cs typeface="Times New Roman" panose="02020603050405020304" pitchFamily="18" charset="0"/>
              </a:rPr>
              <a:t>I</a:t>
            </a:r>
            <a:r>
              <a:rPr lang="vi-VN" sz="1600" b="1" dirty="0" smtClean="0">
                <a:solidFill>
                  <a:srgbClr val="0070C0"/>
                </a:solidFill>
                <a:latin typeface="Times New Roman" panose="02020603050405020304" pitchFamily="18" charset="0"/>
                <a:cs typeface="Times New Roman" panose="02020603050405020304" pitchFamily="18" charset="0"/>
              </a:rPr>
              <a:t> </a:t>
            </a:r>
            <a:r>
              <a:rPr lang="vi-VN" sz="1600" b="1" dirty="0">
                <a:solidFill>
                  <a:srgbClr val="0070C0"/>
                </a:solidFill>
                <a:latin typeface="Times New Roman" panose="02020603050405020304" pitchFamily="18" charset="0"/>
                <a:cs typeface="Times New Roman" panose="02020603050405020304" pitchFamily="18" charset="0"/>
              </a:rPr>
              <a:t>- Trao đổi chất và chuyển hóa năng lượng</a:t>
            </a:r>
            <a:endParaRPr lang="vi-VN" sz="16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977240"/>
            <a:ext cx="4996752" cy="338554"/>
          </a:xfrm>
          <a:prstGeom prst="rect">
            <a:avLst/>
          </a:prstGeom>
          <a:solidFill>
            <a:schemeClr val="accent1">
              <a:lumMod val="40000"/>
              <a:lumOff val="60000"/>
            </a:schemeClr>
          </a:solidFill>
        </p:spPr>
        <p:txBody>
          <a:bodyPr wrap="none">
            <a:spAutoFit/>
          </a:bodyPr>
          <a:lstStyle/>
          <a:p>
            <a:pPr algn="just"/>
            <a:r>
              <a:rPr lang="en-US" sz="1600" b="1" dirty="0" smtClean="0">
                <a:solidFill>
                  <a:srgbClr val="0070C0"/>
                </a:solidFill>
                <a:latin typeface="Times New Roman" panose="02020603050405020304" pitchFamily="18" charset="0"/>
                <a:cs typeface="Times New Roman" panose="02020603050405020304" pitchFamily="18" charset="0"/>
              </a:rPr>
              <a:t>II</a:t>
            </a:r>
            <a:r>
              <a:rPr lang="vi-VN" sz="1600" b="1" dirty="0" smtClean="0">
                <a:solidFill>
                  <a:srgbClr val="0070C0"/>
                </a:solidFill>
                <a:latin typeface="Times New Roman" panose="02020603050405020304" pitchFamily="18" charset="0"/>
                <a:cs typeface="Times New Roman" panose="02020603050405020304" pitchFamily="18" charset="0"/>
              </a:rPr>
              <a:t> </a:t>
            </a:r>
            <a:r>
              <a:rPr lang="vi-VN" sz="16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a:t>
            </a:r>
            <a:r>
              <a:rPr lang="vi-VN" sz="1600" b="1" dirty="0" smtClean="0">
                <a:solidFill>
                  <a:schemeClr val="accent1">
                    <a:lumMod val="75000"/>
                  </a:schemeClr>
                </a:solidFill>
                <a:latin typeface="Times New Roman" panose="02020603050405020304" pitchFamily="18" charset="0"/>
                <a:cs typeface="Times New Roman" panose="02020603050405020304" pitchFamily="18" charset="0"/>
              </a:rPr>
              <a:t>lượng</a:t>
            </a:r>
            <a:endParaRPr lang="vi-VN" sz="1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descr="Bài 21. Khái quát về trao đổi chất và chuyển hóa năng lượng trang 99, 100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79" y="1455654"/>
            <a:ext cx="9686925" cy="36472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06379" y="5266398"/>
            <a:ext cx="10647467" cy="954107"/>
          </a:xfrm>
          <a:prstGeom prst="rect">
            <a:avLst/>
          </a:prstGeom>
          <a:solidFill>
            <a:schemeClr val="accent1">
              <a:lumMod val="40000"/>
              <a:lumOff val="60000"/>
            </a:schemeClr>
          </a:solidFill>
        </p:spPr>
        <p:txBody>
          <a:bodyPr wrap="none">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Nêu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vai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đổi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hóa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năng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lượng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với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just"/>
            <a:r>
              <a:rPr lang="en-US" sz="2800" b="1" dirty="0" err="1" smtClean="0">
                <a:solidFill>
                  <a:srgbClr val="FF0000"/>
                </a:solidFill>
                <a:latin typeface="Times New Roman" panose="02020603050405020304" pitchFamily="18" charset="0"/>
                <a:cs typeface="Times New Roman" panose="02020603050405020304" pitchFamily="18" charset="0"/>
              </a:rPr>
              <a:t>trưởng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triển</a:t>
            </a:r>
            <a:r>
              <a:rPr lang="en-US" sz="2800" b="1" dirty="0" smtClean="0">
                <a:solidFill>
                  <a:srgbClr val="FF0000"/>
                </a:solidFill>
                <a:latin typeface="Times New Roman" panose="02020603050405020304" pitchFamily="18" charset="0"/>
                <a:cs typeface="Times New Roman" panose="02020603050405020304" pitchFamily="18" charset="0"/>
              </a:rPr>
              <a:t> ở </a:t>
            </a:r>
            <a:r>
              <a:rPr lang="en-US" sz="2800" b="1" dirty="0" err="1" smtClean="0">
                <a:solidFill>
                  <a:srgbClr val="FF0000"/>
                </a:solidFill>
                <a:latin typeface="Times New Roman" panose="02020603050405020304" pitchFamily="18" charset="0"/>
                <a:cs typeface="Times New Roman" panose="02020603050405020304" pitchFamily="18" charset="0"/>
              </a:rPr>
              <a:t>cây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khoai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tây</a:t>
            </a:r>
            <a:r>
              <a:rPr lang="en-US"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030" name="Picture 6" descr="Điểm Thẩm Vấn Dấu Hỏi Chấm - Miễn Phí vector hình ảnh trê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53" y="5104900"/>
            <a:ext cx="955773" cy="10919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06378" y="5266398"/>
            <a:ext cx="10647467" cy="954107"/>
          </a:xfrm>
          <a:prstGeom prst="rect">
            <a:avLst/>
          </a:prstGeom>
          <a:solidFill>
            <a:schemeClr val="accent1"/>
          </a:solidFill>
        </p:spPr>
        <p:txBody>
          <a:bodyPr wrap="square" anchor="ctr">
            <a:spAutoFit/>
          </a:bodyPr>
          <a:lstStyle/>
          <a:p>
            <a:pPr algn="ct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trưởng</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phát </a:t>
            </a:r>
            <a:r>
              <a:rPr lang="vi-VN" sz="2800" b="1" dirty="0">
                <a:latin typeface="Times New Roman" panose="02020603050405020304" pitchFamily="18" charset="0"/>
                <a:cs typeface="Times New Roman" panose="02020603050405020304" pitchFamily="18" charset="0"/>
              </a:rPr>
              <a:t>triển, </a:t>
            </a:r>
            <a:r>
              <a:rPr lang="vi-VN" sz="2800" b="1" dirty="0" smtClean="0">
                <a:latin typeface="Times New Roman" panose="02020603050405020304" pitchFamily="18" charset="0"/>
                <a:cs typeface="Times New Roman" panose="02020603050405020304" pitchFamily="18" charset="0"/>
              </a:rPr>
              <a:t>sinh </a:t>
            </a:r>
            <a:r>
              <a:rPr lang="vi-VN" sz="2800" b="1" dirty="0">
                <a:latin typeface="Times New Roman" panose="02020603050405020304" pitchFamily="18" charset="0"/>
                <a:cs typeface="Times New Roman" panose="02020603050405020304" pitchFamily="18" charset="0"/>
              </a:rPr>
              <a:t>sản, </a:t>
            </a:r>
            <a:r>
              <a:rPr lang="en-US" sz="2800" b="1" dirty="0" err="1" smtClean="0">
                <a:latin typeface="Times New Roman" panose="02020603050405020304" pitchFamily="18" charset="0"/>
                <a:cs typeface="Times New Roman" panose="02020603050405020304" pitchFamily="18" charset="0"/>
              </a:rPr>
              <a:t>cảm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ứng</a:t>
            </a:r>
            <a:r>
              <a:rPr lang="en-US"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endParaRPr lang="vi-VN" sz="2800" b="1" dirty="0">
              <a:latin typeface="Times New Roman" panose="02020603050405020304" pitchFamily="18" charset="0"/>
              <a:cs typeface="Times New Roman" panose="02020603050405020304" pitchFamily="18" charset="0"/>
            </a:endParaRPr>
          </a:p>
        </p:txBody>
      </p:sp>
      <p:pic>
        <p:nvPicPr>
          <p:cNvPr id="1032" name="Picture 8" descr="5 câu đố mà đến nay vẫn chưa ai trả lời đúng hoàn toà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80" y="5102896"/>
            <a:ext cx="955773" cy="11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2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circle(in)">
                                      <p:cBhvr>
                                        <p:cTn id="27"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450166"/>
            <a:ext cx="10577015" cy="461665"/>
          </a:xfrm>
          <a:prstGeom prst="rect">
            <a:avLst/>
          </a:prstGeom>
          <a:noFill/>
        </p:spPr>
        <p:txBody>
          <a:bodyPr wrap="square" rtlCol="0">
            <a:spAutoFit/>
          </a:bodyPr>
          <a:lstStyle/>
          <a:p>
            <a:r>
              <a:rPr lang="en-US" sz="2400" b="1" dirty="0" smtClean="0">
                <a:solidFill>
                  <a:srgbClr val="33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r>
              <a:rPr lang="en-US" sz="2400" b="1" smtClean="0">
                <a:solidFill>
                  <a:srgbClr val="33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VAI TRÒ CỦA TRAO ĐỔI CHẤT VÀ CHUYỂN HÓA NĂNG LƯỢNG:</a:t>
            </a:r>
            <a:endParaRPr lang="en-US" sz="2400" b="1" dirty="0" smtClean="0">
              <a:solidFill>
                <a:srgbClr val="33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914399" y="5389996"/>
            <a:ext cx="10577015" cy="830997"/>
          </a:xfrm>
          <a:prstGeom prst="rect">
            <a:avLst/>
          </a:prstGeom>
        </p:spPr>
        <p:txBody>
          <a:bodyPr wrap="square" rtlCol="0">
            <a:spAutoFit/>
          </a:bodyPr>
          <a:lstStyle/>
          <a:p>
            <a:pPr lvl="0"/>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Nếu </a:t>
            </a:r>
            <a:r>
              <a:rPr lang="vi-VN" sz="2400" dirty="0">
                <a:latin typeface="Times New Roman" pitchFamily="18" charset="0"/>
                <a:cs typeface="Times New Roman" pitchFamily="18" charset="0"/>
              </a:rPr>
              <a:t>chúng ta nhịn ăn, nhịn uống hoặc cây xanh không được tưới nước…thì điều gì sẽ xảy ra? </a:t>
            </a:r>
          </a:p>
        </p:txBody>
      </p:sp>
      <p:pic>
        <p:nvPicPr>
          <p:cNvPr id="11" name="Picture 10"/>
          <p:cNvPicPr>
            <a:picLocks noChangeAspect="1"/>
          </p:cNvPicPr>
          <p:nvPr/>
        </p:nvPicPr>
        <p:blipFill>
          <a:blip r:embed="rId2"/>
          <a:stretch>
            <a:fillRect/>
          </a:stretch>
        </p:blipFill>
        <p:spPr>
          <a:xfrm>
            <a:off x="1910687" y="1116551"/>
            <a:ext cx="8147713" cy="4155331"/>
          </a:xfrm>
          <a:prstGeom prst="rect">
            <a:avLst/>
          </a:prstGeom>
        </p:spPr>
      </p:pic>
      <p:sp>
        <p:nvSpPr>
          <p:cNvPr id="12" name="TextBox 11"/>
          <p:cNvSpPr txBox="1"/>
          <p:nvPr/>
        </p:nvSpPr>
        <p:spPr>
          <a:xfrm>
            <a:off x="914399" y="6057781"/>
            <a:ext cx="4079963" cy="461665"/>
          </a:xfrm>
          <a:prstGeom prst="rect">
            <a:avLst/>
          </a:prstGeom>
          <a:noFill/>
        </p:spPr>
        <p:txBody>
          <a:bodyPr wrap="none" rtlCol="0">
            <a:spAutoFit/>
          </a:bodyPr>
          <a:lstStyle/>
          <a:p>
            <a:r>
              <a:rPr lang="en-US" sz="2400" b="1" i="1" dirty="0" smtClean="0">
                <a:latin typeface="Times New Roman" pitchFamily="18" charset="0"/>
                <a:cs typeface="Times New Roman" pitchFamily="18" charset="0"/>
              </a:rPr>
              <a:t>- </a:t>
            </a:r>
            <a:r>
              <a:rPr lang="en-US" sz="2400" b="1" i="1" dirty="0" err="1" smtClean="0">
                <a:latin typeface="Times New Roman" panose="02020603050405020304" pitchFamily="18" charset="0"/>
                <a:cs typeface="Times New Roman" panose="02020603050405020304" pitchFamily="18" charset="0"/>
              </a:rPr>
              <a:t>Đảm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bảo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vật</a:t>
            </a:r>
            <a:r>
              <a:rPr lang="en-US" sz="2400" b="1" i="1" dirty="0" smtClean="0">
                <a:latin typeface="Times New Roman" panose="02020603050405020304" pitchFamily="18" charset="0"/>
                <a:cs typeface="Times New Roman" panose="02020603050405020304" pitchFamily="18" charset="0"/>
              </a:rPr>
              <a:t> </a:t>
            </a:r>
            <a:r>
              <a:rPr lang="en-US" sz="2400" b="1" i="1" err="1" smtClean="0">
                <a:latin typeface="Times New Roman" panose="02020603050405020304" pitchFamily="18" charset="0"/>
                <a:cs typeface="Times New Roman" panose="02020603050405020304" pitchFamily="18" charset="0"/>
              </a:rPr>
              <a:t>tồn</a:t>
            </a:r>
            <a:r>
              <a:rPr lang="en-US" sz="2400" b="1" i="1" smtClean="0">
                <a:latin typeface="Times New Roman" panose="02020603050405020304" pitchFamily="18" charset="0"/>
                <a:cs typeface="Times New Roman" panose="02020603050405020304" pitchFamily="18" charset="0"/>
              </a:rPr>
              <a:t> tại</a:t>
            </a:r>
            <a:r>
              <a:rPr lang="en-US" dirty="0"/>
              <a:t>.</a:t>
            </a:r>
            <a:endParaRPr lang="en-US" sz="24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79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3854" y="257661"/>
            <a:ext cx="11090365" cy="3573267"/>
          </a:xfrm>
          <a:prstGeom prst="rect">
            <a:avLst/>
          </a:prstGeom>
        </p:spPr>
      </p:pic>
      <p:sp>
        <p:nvSpPr>
          <p:cNvPr id="5" name="TextBox 4"/>
          <p:cNvSpPr txBox="1"/>
          <p:nvPr/>
        </p:nvSpPr>
        <p:spPr>
          <a:xfrm>
            <a:off x="483326" y="3958047"/>
            <a:ext cx="11049032"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 Phân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SGK </a:t>
            </a:r>
            <a:r>
              <a:rPr lang="en-US" sz="2400" dirty="0" err="1" smtClean="0">
                <a:latin typeface="Times New Roman" panose="02020603050405020304" pitchFamily="18" charset="0"/>
                <a:cs typeface="Times New Roman" panose="02020603050405020304" pitchFamily="18" charset="0"/>
              </a:rPr>
              <a:t>đưa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63854" y="4942415"/>
            <a:ext cx="9453603"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 </a:t>
            </a:r>
            <a:r>
              <a:rPr lang="en-US" sz="2400" b="1" i="1" smtClean="0">
                <a:latin typeface="Times New Roman" panose="02020603050405020304" pitchFamily="18" charset="0"/>
                <a:cs typeface="Times New Roman" panose="02020603050405020304" pitchFamily="18" charset="0"/>
              </a:rPr>
              <a:t>Giúp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thể</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trưởng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phát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triển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sản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cảm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ứng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a:t>
            </a:r>
            <a:r>
              <a:rPr lang="en-US" sz="2400" b="1" i="1" dirty="0" smtClean="0">
                <a:latin typeface="Times New Roman" panose="02020603050405020304" pitchFamily="18" charset="0"/>
                <a:cs typeface="Times New Roman" panose="02020603050405020304" pitchFamily="18" charset="0"/>
              </a:rPr>
              <a:t> </a:t>
            </a:r>
            <a:r>
              <a:rPr lang="en-US" sz="2400" b="1" i="1" err="1" smtClean="0">
                <a:latin typeface="Times New Roman" panose="02020603050405020304" pitchFamily="18" charset="0"/>
                <a:cs typeface="Times New Roman" panose="02020603050405020304" pitchFamily="18" charset="0"/>
              </a:rPr>
              <a:t>vận</a:t>
            </a:r>
            <a:r>
              <a:rPr lang="en-US" sz="2400" b="1" i="1" smtClean="0">
                <a:latin typeface="Times New Roman" panose="02020603050405020304" pitchFamily="18" charset="0"/>
                <a:cs typeface="Times New Roman" panose="02020603050405020304" pitchFamily="18" charset="0"/>
              </a:rPr>
              <a:t> động.</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584226"/>
            <a:ext cx="3955185" cy="338554"/>
          </a:xfrm>
          <a:prstGeom prst="rect">
            <a:avLst/>
          </a:prstGeom>
          <a:solidFill>
            <a:schemeClr val="accent1">
              <a:lumMod val="40000"/>
              <a:lumOff val="60000"/>
            </a:schemeClr>
          </a:solidFill>
        </p:spPr>
        <p:txBody>
          <a:bodyPr wrap="none">
            <a:spAutoFit/>
          </a:bodyPr>
          <a:lstStyle/>
          <a:p>
            <a:pPr algn="just"/>
            <a:r>
              <a:rPr lang="en-US" sz="1600" b="1" dirty="0" smtClean="0">
                <a:solidFill>
                  <a:srgbClr val="0070C0"/>
                </a:solidFill>
                <a:latin typeface="Times New Roman" panose="02020603050405020304" pitchFamily="18" charset="0"/>
                <a:cs typeface="Times New Roman" panose="02020603050405020304" pitchFamily="18" charset="0"/>
              </a:rPr>
              <a:t>I</a:t>
            </a:r>
            <a:r>
              <a:rPr lang="vi-VN" sz="1600" b="1" dirty="0" smtClean="0">
                <a:solidFill>
                  <a:srgbClr val="0070C0"/>
                </a:solidFill>
                <a:latin typeface="Times New Roman" panose="02020603050405020304" pitchFamily="18" charset="0"/>
                <a:cs typeface="Times New Roman" panose="02020603050405020304" pitchFamily="18" charset="0"/>
              </a:rPr>
              <a:t> </a:t>
            </a:r>
            <a:r>
              <a:rPr lang="vi-VN" sz="1600" b="1" dirty="0">
                <a:solidFill>
                  <a:srgbClr val="0070C0"/>
                </a:solidFill>
                <a:latin typeface="Times New Roman" panose="02020603050405020304" pitchFamily="18" charset="0"/>
                <a:cs typeface="Times New Roman" panose="02020603050405020304" pitchFamily="18" charset="0"/>
              </a:rPr>
              <a:t>- Trao đổi chất và chuyển hóa năng lượng</a:t>
            </a:r>
            <a:endParaRPr lang="vi-VN" sz="16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977240"/>
            <a:ext cx="4996752" cy="338554"/>
          </a:xfrm>
          <a:prstGeom prst="rect">
            <a:avLst/>
          </a:prstGeom>
          <a:solidFill>
            <a:schemeClr val="accent1">
              <a:lumMod val="40000"/>
              <a:lumOff val="60000"/>
            </a:schemeClr>
          </a:solidFill>
        </p:spPr>
        <p:txBody>
          <a:bodyPr wrap="none">
            <a:spAutoFit/>
          </a:bodyPr>
          <a:lstStyle/>
          <a:p>
            <a:pPr algn="just"/>
            <a:r>
              <a:rPr lang="en-US" sz="1600" b="1" dirty="0" smtClean="0">
                <a:solidFill>
                  <a:srgbClr val="0070C0"/>
                </a:solidFill>
                <a:latin typeface="Times New Roman" panose="02020603050405020304" pitchFamily="18" charset="0"/>
                <a:cs typeface="Times New Roman" panose="02020603050405020304" pitchFamily="18" charset="0"/>
              </a:rPr>
              <a:t>II</a:t>
            </a:r>
            <a:r>
              <a:rPr lang="vi-VN" sz="1600" b="1" dirty="0" smtClean="0">
                <a:solidFill>
                  <a:srgbClr val="0070C0"/>
                </a:solidFill>
                <a:latin typeface="Times New Roman" panose="02020603050405020304" pitchFamily="18" charset="0"/>
                <a:cs typeface="Times New Roman" panose="02020603050405020304" pitchFamily="18" charset="0"/>
              </a:rPr>
              <a:t> </a:t>
            </a:r>
            <a:r>
              <a:rPr lang="vi-VN" sz="16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a:t>
            </a:r>
            <a:r>
              <a:rPr lang="vi-VN" sz="1600" b="1" dirty="0" smtClean="0">
                <a:solidFill>
                  <a:schemeClr val="accent1">
                    <a:lumMod val="75000"/>
                  </a:schemeClr>
                </a:solidFill>
                <a:latin typeface="Times New Roman" panose="02020603050405020304" pitchFamily="18" charset="0"/>
                <a:cs typeface="Times New Roman" panose="02020603050405020304" pitchFamily="18" charset="0"/>
              </a:rPr>
              <a:t>lượng</a:t>
            </a:r>
            <a:endParaRPr lang="vi-VN" sz="1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050" name="Picture 2" descr="Bài 21. Khái quát về trao đổi chất và chuyển hóa năng lượng trang 99, 100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42" y="1356584"/>
            <a:ext cx="10371221" cy="3720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Điểm Thẩm Vấn Dấu Hỏi Chấm - Miễn Phí vector hình ảnh trê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53" y="5104900"/>
            <a:ext cx="955773" cy="10919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94908" y="5057560"/>
            <a:ext cx="10647467" cy="954107"/>
          </a:xfrm>
          <a:prstGeom prst="rect">
            <a:avLst/>
          </a:prstGeom>
          <a:solidFill>
            <a:schemeClr val="accent1">
              <a:lumMod val="40000"/>
              <a:lumOff val="60000"/>
            </a:schemeClr>
          </a:solidFill>
        </p:spPr>
        <p:txBody>
          <a:bodyPr wrap="none">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Nêu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vai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đổi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hóa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năng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lượng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với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just"/>
            <a:r>
              <a:rPr lang="en-US" sz="2800" b="1" dirty="0" err="1" smtClean="0">
                <a:solidFill>
                  <a:srgbClr val="FF0000"/>
                </a:solidFill>
                <a:latin typeface="Times New Roman" panose="02020603050405020304" pitchFamily="18" charset="0"/>
                <a:cs typeface="Times New Roman" panose="02020603050405020304" pitchFamily="18" charset="0"/>
              </a:rPr>
              <a:t>trưởng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triển</a:t>
            </a:r>
            <a:r>
              <a:rPr lang="en-US" sz="2800" b="1" dirty="0" smtClean="0">
                <a:solidFill>
                  <a:srgbClr val="FF0000"/>
                </a:solidFill>
                <a:latin typeface="Times New Roman" panose="02020603050405020304" pitchFamily="18" charset="0"/>
                <a:cs typeface="Times New Roman" panose="02020603050405020304" pitchFamily="18" charset="0"/>
              </a:rPr>
              <a:t> ở con </a:t>
            </a:r>
            <a:r>
              <a:rPr lang="en-US" sz="2800" b="1" dirty="0" err="1" smtClean="0">
                <a:solidFill>
                  <a:srgbClr val="FF0000"/>
                </a:solidFill>
                <a:latin typeface="Times New Roman" panose="02020603050405020304" pitchFamily="18" charset="0"/>
                <a:cs typeface="Times New Roman" panose="02020603050405020304" pitchFamily="18" charset="0"/>
              </a:rPr>
              <a:t>ga</a:t>
            </a:r>
            <a:r>
              <a:rPr lang="en-US"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94908" y="5067433"/>
            <a:ext cx="10507620" cy="954107"/>
          </a:xfrm>
          <a:prstGeom prst="rect">
            <a:avLst/>
          </a:prstGeom>
          <a:solidFill>
            <a:schemeClr val="accent1"/>
          </a:solidFill>
        </p:spPr>
        <p:txBody>
          <a:bodyPr wrap="square" anchor="ctr">
            <a:spAutoFit/>
          </a:bodyPr>
          <a:lstStyle/>
          <a:p>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trưởng</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phát </a:t>
            </a:r>
            <a:r>
              <a:rPr lang="vi-VN" sz="2800" b="1" dirty="0">
                <a:latin typeface="Times New Roman" panose="02020603050405020304" pitchFamily="18" charset="0"/>
                <a:cs typeface="Times New Roman" panose="02020603050405020304" pitchFamily="18" charset="0"/>
              </a:rPr>
              <a:t>triển, </a:t>
            </a:r>
            <a:r>
              <a:rPr lang="vi-VN" sz="2800" b="1" dirty="0" smtClean="0">
                <a:latin typeface="Times New Roman" panose="02020603050405020304" pitchFamily="18" charset="0"/>
                <a:cs typeface="Times New Roman" panose="02020603050405020304" pitchFamily="18" charset="0"/>
              </a:rPr>
              <a:t>sinh </a:t>
            </a:r>
            <a:r>
              <a:rPr lang="vi-VN" sz="2800" b="1" dirty="0">
                <a:latin typeface="Times New Roman" panose="02020603050405020304" pitchFamily="18" charset="0"/>
                <a:cs typeface="Times New Roman" panose="02020603050405020304" pitchFamily="18" charset="0"/>
              </a:rPr>
              <a:t>sản, cảm ứng và vận động</a:t>
            </a:r>
            <a:r>
              <a:rPr lang="vi-VN"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endParaRPr lang="vi-VN" sz="2800" b="1" dirty="0">
              <a:latin typeface="Times New Roman" panose="02020603050405020304" pitchFamily="18" charset="0"/>
              <a:cs typeface="Times New Roman" panose="02020603050405020304" pitchFamily="18" charset="0"/>
            </a:endParaRPr>
          </a:p>
        </p:txBody>
      </p:sp>
      <p:pic>
        <p:nvPicPr>
          <p:cNvPr id="13" name="Picture 8" descr="5 câu đố mà đến nay vẫn chưa ai trả lời đúng hoàn toà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794" y="5060105"/>
            <a:ext cx="955773" cy="11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677589"/>
            <a:ext cx="5838906" cy="461665"/>
          </a:xfrm>
          <a:prstGeom prst="rect">
            <a:avLst/>
          </a:prstGeom>
          <a:solidFill>
            <a:schemeClr val="accent1">
              <a:lumMod val="40000"/>
              <a:lumOff val="60000"/>
            </a:schemeClr>
          </a:solidFill>
        </p:spPr>
        <p:txBody>
          <a:bodyPr wrap="none">
            <a:spAutoFit/>
          </a:bodyPr>
          <a:lstStyle/>
          <a:p>
            <a:pPr algn="just"/>
            <a:r>
              <a:rPr lang="en-US" sz="2400" b="1" dirty="0" smtClean="0">
                <a:solidFill>
                  <a:srgbClr val="0070C0"/>
                </a:solidFill>
                <a:latin typeface="Times New Roman" panose="02020603050405020304" pitchFamily="18" charset="0"/>
                <a:cs typeface="Times New Roman" panose="02020603050405020304" pitchFamily="18" charset="0"/>
              </a:rPr>
              <a:t>I</a:t>
            </a:r>
            <a:r>
              <a:rPr lang="vi-VN"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 Trao đổi chất và chuyển hóa năng lượng</a:t>
            </a:r>
            <a:endParaRPr lang="vi-VN" sz="24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1273407"/>
            <a:ext cx="7397987" cy="461665"/>
          </a:xfrm>
          <a:prstGeom prst="rect">
            <a:avLst/>
          </a:prstGeom>
          <a:solidFill>
            <a:schemeClr val="accent1">
              <a:lumMod val="40000"/>
              <a:lumOff val="60000"/>
            </a:schemeClr>
          </a:solidFill>
        </p:spPr>
        <p:txBody>
          <a:bodyPr wrap="none">
            <a:spAutoFit/>
          </a:bodyPr>
          <a:lstStyle/>
          <a:p>
            <a:pPr algn="just"/>
            <a:r>
              <a:rPr lang="en-US" sz="2400" b="1" dirty="0" smtClean="0">
                <a:solidFill>
                  <a:srgbClr val="0070C0"/>
                </a:solidFill>
                <a:latin typeface="Times New Roman" panose="02020603050405020304" pitchFamily="18" charset="0"/>
                <a:cs typeface="Times New Roman" panose="02020603050405020304" pitchFamily="18" charset="0"/>
              </a:rPr>
              <a:t>II</a:t>
            </a:r>
            <a:r>
              <a:rPr lang="vi-VN"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a:t>
            </a:r>
            <a:r>
              <a:rPr lang="vi-VN" sz="2400" b="1" dirty="0" smtClean="0">
                <a:solidFill>
                  <a:schemeClr val="accent1">
                    <a:lumMod val="75000"/>
                  </a:schemeClr>
                </a:solidFill>
                <a:latin typeface="Times New Roman" panose="02020603050405020304" pitchFamily="18" charset="0"/>
                <a:cs typeface="Times New Roman" panose="02020603050405020304" pitchFamily="18" charset="0"/>
              </a:rPr>
              <a:t>lượng</a:t>
            </a:r>
            <a:endParaRPr lang="vi-VN"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0604" y="1897942"/>
            <a:ext cx="11519647" cy="954107"/>
          </a:xfrm>
          <a:prstGeom prst="rect">
            <a:avLst/>
          </a:prstGeom>
          <a:solidFill>
            <a:schemeClr val="bg1"/>
          </a:solidFill>
        </p:spPr>
        <p:txBody>
          <a:bodyPr wrap="square" anchor="ctr">
            <a:spAutoFit/>
          </a:bodyPr>
          <a:lstStyle/>
          <a:p>
            <a:r>
              <a:rPr lang="en-US" sz="2800" b="1" dirty="0" smtClean="0">
                <a:latin typeface="Times New Roman" panose="02020603050405020304" pitchFamily="18" charset="0"/>
                <a:cs typeface="Times New Roman" panose="02020603050405020304" pitchFamily="18" charset="0"/>
              </a:rPr>
              <a:t>	T</a:t>
            </a:r>
            <a:r>
              <a:rPr lang="vi-VN" sz="2800" b="1" dirty="0" smtClean="0">
                <a:latin typeface="Times New Roman" panose="02020603050405020304" pitchFamily="18" charset="0"/>
                <a:cs typeface="Times New Roman" panose="02020603050405020304" pitchFamily="18" charset="0"/>
              </a:rPr>
              <a:t>rao </a:t>
            </a:r>
            <a:r>
              <a:rPr lang="vi-VN" sz="2800" b="1" dirty="0">
                <a:latin typeface="Times New Roman" panose="02020603050405020304" pitchFamily="18" charset="0"/>
                <a:cs typeface="Times New Roman" panose="02020603050405020304" pitchFamily="18" charset="0"/>
              </a:rPr>
              <a:t>đổi chất và chuyển hóa năng </a:t>
            </a:r>
            <a:r>
              <a:rPr lang="vi-VN" sz="2800" b="1" dirty="0" smtClean="0">
                <a:latin typeface="Times New Roman" panose="02020603050405020304" pitchFamily="18" charset="0"/>
                <a:cs typeface="Times New Roman" panose="02020603050405020304" pitchFamily="18" charset="0"/>
              </a:rPr>
              <a:t>lượng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giúp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tồn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trưởng</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phát triển, sinh sản, cảm ứng và vận động.</a:t>
            </a:r>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4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pic>
        <p:nvPicPr>
          <p:cNvPr id="4100" name="Picture 4" descr="https://hoc24.vn/source/KHTN7%20H%C6%AF%C6%A0NG/KNTT%2021/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0" y="2746168"/>
            <a:ext cx="2763744" cy="14081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02" name="Picture 6" descr="Sinh trưởng và phát triển ở cây đậ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432" y="2746167"/>
            <a:ext cx="2958711" cy="14081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07" name="Picture 11" descr="https://hoc24.vn/source/KHTN7%20H%C6%AF%C6%A0NG/KNTT%2021/21-8.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52" y="4753272"/>
            <a:ext cx="1801950" cy="148013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09" name="Picture 13" descr="https://hoc24.vn/source/KHTN7%20H%C6%AF%C6%A0NG/KNTT%2021/21-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43603" y="4753270"/>
            <a:ext cx="1922398" cy="14801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11" name="Picture 15" descr="https://hoc24.vn/source/KHTN7%20H%C6%AF%C6%A0NG/KNTT%2021/21-9.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6000" y="4753270"/>
            <a:ext cx="1867144" cy="148014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13" name="Picture 17" descr="Cây phát tài mang lại may mắn trong cuộc sống và công việc cho gia chủ"/>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0" y="610284"/>
            <a:ext cx="5722453" cy="15369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8496886" y="952304"/>
            <a:ext cx="3523663" cy="1384995"/>
          </a:xfrm>
          <a:prstGeom prst="rect">
            <a:avLst/>
          </a:prstGeom>
          <a:ln>
            <a:solidFill>
              <a:srgbClr val="FF0000"/>
            </a:solidFill>
          </a:ln>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A.</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Cung </a:t>
            </a:r>
            <a:r>
              <a:rPr lang="vi-VN" sz="2800" b="1" dirty="0">
                <a:solidFill>
                  <a:srgbClr val="FF0000"/>
                </a:solidFill>
                <a:latin typeface="Times New Roman" panose="02020603050405020304" pitchFamily="18" charset="0"/>
                <a:cs typeface="Times New Roman" panose="02020603050405020304" pitchFamily="18" charset="0"/>
              </a:rPr>
              <a:t>cấp năng lượng cho các hoạt động sống của cơ thể</a:t>
            </a:r>
            <a:endParaRPr lang="vi-VN"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8485691" y="3200201"/>
            <a:ext cx="3523663" cy="954107"/>
          </a:xfrm>
          <a:prstGeom prst="rect">
            <a:avLst/>
          </a:prstGeom>
          <a:ln>
            <a:solidFill>
              <a:srgbClr val="FF0000"/>
            </a:solidFill>
          </a:ln>
        </p:spPr>
        <p:txBody>
          <a:bodyPr wrap="square">
            <a:spAutoFit/>
          </a:bodyPr>
          <a:lstStyle/>
          <a:p>
            <a:r>
              <a:rPr lang="en-US" sz="2800" b="1" dirty="0" smtClean="0">
                <a:latin typeface="Times New Roman" panose="02020603050405020304" pitchFamily="18" charset="0"/>
                <a:cs typeface="Times New Roman" panose="02020603050405020304" pitchFamily="18" charset="0"/>
              </a:rPr>
              <a:t>B. </a:t>
            </a:r>
            <a:r>
              <a:rPr lang="vi-VN" sz="2800" b="1" dirty="0" smtClean="0">
                <a:solidFill>
                  <a:srgbClr val="FF0000"/>
                </a:solidFill>
                <a:latin typeface="Times New Roman" panose="02020603050405020304" pitchFamily="18" charset="0"/>
                <a:cs typeface="Times New Roman" panose="02020603050405020304" pitchFamily="18" charset="0"/>
              </a:rPr>
              <a:t>Giúp </a:t>
            </a:r>
            <a:r>
              <a:rPr lang="vi-VN" sz="2800" b="1" dirty="0">
                <a:solidFill>
                  <a:srgbClr val="FF0000"/>
                </a:solidFill>
                <a:latin typeface="Times New Roman" panose="02020603050405020304" pitchFamily="18" charset="0"/>
                <a:cs typeface="Times New Roman" panose="02020603050405020304" pitchFamily="18" charset="0"/>
              </a:rPr>
              <a:t>cơ thể sinh trưởng và phát triển</a:t>
            </a:r>
            <a:endParaRPr lang="vi-VN"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8496886" y="5168008"/>
            <a:ext cx="3534858" cy="954107"/>
          </a:xfrm>
          <a:prstGeom prst="rect">
            <a:avLst/>
          </a:prstGeom>
          <a:ln>
            <a:solidFill>
              <a:srgbClr val="FF0000"/>
            </a:solidFill>
          </a:ln>
        </p:spPr>
        <p:txBody>
          <a:bodyPr wrap="square">
            <a:spAutoFit/>
          </a:bodyPr>
          <a:lstStyle/>
          <a:p>
            <a:r>
              <a:rPr lang="en-US" sz="2800" b="1" dirty="0" smtClean="0">
                <a:latin typeface="Times New Roman" panose="02020603050405020304" pitchFamily="18" charset="0"/>
                <a:cs typeface="Times New Roman" panose="02020603050405020304" pitchFamily="18" charset="0"/>
              </a:rPr>
              <a:t>C. </a:t>
            </a:r>
            <a:r>
              <a:rPr lang="en-US" sz="2800" b="1" dirty="0" err="1" smtClean="0">
                <a:solidFill>
                  <a:srgbClr val="FF0000"/>
                </a:solidFill>
                <a:latin typeface="Times New Roman" panose="02020603050405020304" pitchFamily="18" charset="0"/>
                <a:cs typeface="Times New Roman" panose="02020603050405020304" pitchFamily="18" charset="0"/>
              </a:rPr>
              <a:t>Đảm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tại</a:t>
            </a:r>
            <a:endParaRPr lang="en-US"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4203467" y="6220767"/>
            <a:ext cx="1529676" cy="461665"/>
          </a:xfrm>
          <a:prstGeom prst="rect">
            <a:avLst/>
          </a:prstGeom>
          <a:ln>
            <a:solidFill>
              <a:srgbClr val="FF0000"/>
            </a:solidFill>
          </a:ln>
        </p:spPr>
        <p:txBody>
          <a:bodyPr wrap="square">
            <a:spAutoFit/>
          </a:bodyPr>
          <a:lstStyle/>
          <a:p>
            <a:pPr algn="ctr"/>
            <a:r>
              <a:rPr lang="en-US" sz="2400" b="1" dirty="0" smtClean="0">
                <a:solidFill>
                  <a:srgbClr val="00B0F0"/>
                </a:solidFill>
                <a:latin typeface="Times New Roman" panose="02020603050405020304" pitchFamily="18" charset="0"/>
                <a:cs typeface="Times New Roman" panose="02020603050405020304" pitchFamily="18" charset="0"/>
              </a:rPr>
              <a:t>HÌNH 3</a:t>
            </a:r>
            <a:endParaRPr lang="en-US" sz="2400" b="1" i="0" dirty="0">
              <a:solidFill>
                <a:srgbClr val="00B0F0"/>
              </a:solidFill>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4203467" y="4154308"/>
            <a:ext cx="1529676" cy="461665"/>
          </a:xfrm>
          <a:prstGeom prst="rect">
            <a:avLst/>
          </a:prstGeom>
          <a:ln>
            <a:solidFill>
              <a:srgbClr val="FF0000"/>
            </a:solidFill>
          </a:ln>
        </p:spPr>
        <p:txBody>
          <a:bodyPr wrap="square">
            <a:spAutoFit/>
          </a:bodyPr>
          <a:lstStyle/>
          <a:p>
            <a:pPr algn="ctr"/>
            <a:r>
              <a:rPr lang="en-US" sz="2400" b="1" dirty="0" smtClean="0">
                <a:solidFill>
                  <a:srgbClr val="00B0F0"/>
                </a:solidFill>
                <a:latin typeface="Times New Roman" panose="02020603050405020304" pitchFamily="18" charset="0"/>
                <a:cs typeface="Times New Roman" panose="02020603050405020304" pitchFamily="18" charset="0"/>
              </a:rPr>
              <a:t>HÌNH 2</a:t>
            </a:r>
            <a:endParaRPr lang="en-US" sz="2400" b="1" i="0" dirty="0">
              <a:solidFill>
                <a:srgbClr val="00B0F0"/>
              </a:solidFill>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4203467" y="2149554"/>
            <a:ext cx="1529676" cy="461665"/>
          </a:xfrm>
          <a:prstGeom prst="rect">
            <a:avLst/>
          </a:prstGeom>
          <a:ln>
            <a:solidFill>
              <a:srgbClr val="FF0000"/>
            </a:solidFill>
          </a:ln>
        </p:spPr>
        <p:txBody>
          <a:bodyPr wrap="square">
            <a:spAutoFit/>
          </a:bodyPr>
          <a:lstStyle/>
          <a:p>
            <a:pPr algn="ctr"/>
            <a:r>
              <a:rPr lang="en-US" sz="2400" b="1" dirty="0" smtClean="0">
                <a:solidFill>
                  <a:srgbClr val="00B0F0"/>
                </a:solidFill>
                <a:latin typeface="Times New Roman" panose="02020603050405020304" pitchFamily="18" charset="0"/>
                <a:cs typeface="Times New Roman" panose="02020603050405020304" pitchFamily="18" charset="0"/>
              </a:rPr>
              <a:t>HÌNH 1</a:t>
            </a:r>
            <a:endParaRPr lang="en-US" sz="2400" b="1" i="0" dirty="0">
              <a:solidFill>
                <a:srgbClr val="00B0F0"/>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0" y="0"/>
            <a:ext cx="12192000" cy="529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Hãy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sắp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xếp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theo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tự</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dưới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đây</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a:stCxn id="24" idx="3"/>
          </p:cNvCxnSpPr>
          <p:nvPr/>
        </p:nvCxnSpPr>
        <p:spPr>
          <a:xfrm>
            <a:off x="5733143" y="2380387"/>
            <a:ext cx="2752548" cy="3112953"/>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3"/>
            <a:endCxn id="5" idx="1"/>
          </p:cNvCxnSpPr>
          <p:nvPr/>
        </p:nvCxnSpPr>
        <p:spPr>
          <a:xfrm flipV="1">
            <a:off x="5733143" y="1644802"/>
            <a:ext cx="2763743" cy="4806798"/>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a:endCxn id="7" idx="1"/>
          </p:cNvCxnSpPr>
          <p:nvPr/>
        </p:nvCxnSpPr>
        <p:spPr>
          <a:xfrm flipV="1">
            <a:off x="5733143" y="3677255"/>
            <a:ext cx="2752548" cy="707886"/>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3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hoc24.vn/source/KHTN7%20H%C6%AF%C6%A0NG/KNTT%2021/2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8364" y="182879"/>
            <a:ext cx="7861112" cy="6395342"/>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9037792" y="1983275"/>
            <a:ext cx="2039525" cy="1274443"/>
          </a:xfrm>
          <a:prstGeom prst="rect">
            <a:avLst/>
          </a:prstGeom>
        </p:spPr>
      </p:pic>
      <p:pic>
        <p:nvPicPr>
          <p:cNvPr id="9" name="Picture 8"/>
          <p:cNvPicPr>
            <a:picLocks noChangeAspect="1"/>
          </p:cNvPicPr>
          <p:nvPr/>
        </p:nvPicPr>
        <p:blipFill>
          <a:blip r:embed="rId4"/>
          <a:stretch>
            <a:fillRect/>
          </a:stretch>
        </p:blipFill>
        <p:spPr>
          <a:xfrm>
            <a:off x="9092386" y="292059"/>
            <a:ext cx="2039525" cy="1673219"/>
          </a:xfrm>
          <a:prstGeom prst="rect">
            <a:avLst/>
          </a:prstGeom>
          <a:solidFill>
            <a:srgbClr val="00B0F0"/>
          </a:solidFill>
        </p:spPr>
      </p:pic>
      <p:pic>
        <p:nvPicPr>
          <p:cNvPr id="10" name="Picture 9"/>
          <p:cNvPicPr>
            <a:picLocks noChangeAspect="1"/>
          </p:cNvPicPr>
          <p:nvPr/>
        </p:nvPicPr>
        <p:blipFill>
          <a:blip r:embed="rId5"/>
          <a:stretch>
            <a:fillRect/>
          </a:stretch>
        </p:blipFill>
        <p:spPr>
          <a:xfrm>
            <a:off x="9092384" y="3138983"/>
            <a:ext cx="2039522" cy="1856095"/>
          </a:xfrm>
          <a:prstGeom prst="rect">
            <a:avLst/>
          </a:prstGeom>
        </p:spPr>
      </p:pic>
      <p:pic>
        <p:nvPicPr>
          <p:cNvPr id="11" name="Picture 10"/>
          <p:cNvPicPr>
            <a:picLocks noChangeAspect="1"/>
          </p:cNvPicPr>
          <p:nvPr/>
        </p:nvPicPr>
        <p:blipFill>
          <a:blip r:embed="rId6"/>
          <a:stretch>
            <a:fillRect/>
          </a:stretch>
        </p:blipFill>
        <p:spPr>
          <a:xfrm>
            <a:off x="9092387" y="4995078"/>
            <a:ext cx="2039522" cy="1583143"/>
          </a:xfrm>
          <a:prstGeom prst="rect">
            <a:avLst/>
          </a:prstGeom>
        </p:spPr>
      </p:pic>
      <p:sp>
        <p:nvSpPr>
          <p:cNvPr id="13" name="Explosion 1 12"/>
          <p:cNvSpPr/>
          <p:nvPr/>
        </p:nvSpPr>
        <p:spPr>
          <a:xfrm>
            <a:off x="3879643" y="1278878"/>
            <a:ext cx="6096000" cy="3240237"/>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Times New Roman" panose="02020603050405020304" pitchFamily="18" charset="0"/>
                <a:cs typeface="Times New Roman" panose="02020603050405020304" pitchFamily="18" charset="0"/>
              </a:rPr>
              <a:t>Những thay đổi này được giải thích như thế nào?</a:t>
            </a:r>
            <a:endParaRPr lang="en-US" sz="2800" dirty="0">
              <a:solidFill>
                <a:srgbClr val="002060"/>
              </a:solidFill>
            </a:endParaRPr>
          </a:p>
        </p:txBody>
      </p:sp>
      <p:pic>
        <p:nvPicPr>
          <p:cNvPr id="14" name="Picture 2" descr="Hình ảnh Dấu Chấm Hỏi PNG , Câu Hỏi Clipart, Dấu Hỏi Sáng Tạo, Nghi Ngờ PNG  miễn phí tải tập tin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8480" y="764275"/>
            <a:ext cx="1655210" cy="134511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6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731747"/>
            <a:ext cx="12020550" cy="3108543"/>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1. </a:t>
            </a:r>
            <a:r>
              <a:rPr lang="vi-VN" sz="2800" b="1" dirty="0" smtClean="0">
                <a:solidFill>
                  <a:srgbClr val="FF0000"/>
                </a:solidFill>
                <a:latin typeface="Times New Roman" panose="02020603050405020304" pitchFamily="18" charset="0"/>
                <a:cs typeface="Times New Roman" panose="02020603050405020304" pitchFamily="18" charset="0"/>
              </a:rPr>
              <a:t>Những </a:t>
            </a:r>
            <a:r>
              <a:rPr lang="vi-VN" sz="2800" b="1" dirty="0">
                <a:solidFill>
                  <a:srgbClr val="FF0000"/>
                </a:solidFill>
                <a:latin typeface="Times New Roman" panose="02020603050405020304" pitchFamily="18" charset="0"/>
                <a:cs typeface="Times New Roman" panose="02020603050405020304" pitchFamily="18" charset="0"/>
              </a:rPr>
              <a:t>lí do nào khiến cơ thể thường nóng lên, ra mồ hôi nhiều khi làm việc nặng hay vận động mạnh trong thời gian dài?</a:t>
            </a:r>
          </a:p>
          <a:p>
            <a:r>
              <a:rPr lang="en-US" sz="2800" dirty="0" smtClean="0">
                <a:latin typeface="Times New Roman" panose="02020603050405020304" pitchFamily="18" charset="0"/>
                <a:cs typeface="Times New Roman" panose="02020603050405020304" pitchFamily="18" charset="0"/>
              </a:rPr>
              <a:t>	A.  </a:t>
            </a:r>
            <a:r>
              <a:rPr lang="vi-VN" sz="2800" dirty="0" smtClean="0">
                <a:latin typeface="Times New Roman" panose="02020603050405020304" pitchFamily="18" charset="0"/>
                <a:cs typeface="Times New Roman" panose="02020603050405020304" pitchFamily="18" charset="0"/>
              </a:rPr>
              <a:t>Cơ </a:t>
            </a:r>
            <a:r>
              <a:rPr lang="vi-VN" sz="2800" dirty="0">
                <a:latin typeface="Times New Roman" panose="02020603050405020304" pitchFamily="18" charset="0"/>
                <a:cs typeface="Times New Roman" panose="02020603050405020304" pitchFamily="18" charset="0"/>
              </a:rPr>
              <a:t>thể tăng cường phát triển cơ bắp.</a:t>
            </a:r>
          </a:p>
          <a:p>
            <a:r>
              <a:rPr lang="en-US" sz="2800" dirty="0" smtClean="0">
                <a:latin typeface="Times New Roman" panose="02020603050405020304" pitchFamily="18" charset="0"/>
                <a:cs typeface="Times New Roman" panose="02020603050405020304" pitchFamily="18" charset="0"/>
              </a:rPr>
              <a:t>	B.  </a:t>
            </a:r>
            <a:r>
              <a:rPr lang="vi-VN" sz="2800" dirty="0" smtClean="0">
                <a:latin typeface="Times New Roman" panose="02020603050405020304" pitchFamily="18" charset="0"/>
                <a:cs typeface="Times New Roman" panose="02020603050405020304" pitchFamily="18" charset="0"/>
              </a:rPr>
              <a:t>Cơ </a:t>
            </a:r>
            <a:r>
              <a:rPr lang="vi-VN" sz="2800" dirty="0">
                <a:latin typeface="Times New Roman" panose="02020603050405020304" pitchFamily="18" charset="0"/>
                <a:cs typeface="Times New Roman" panose="02020603050405020304" pitchFamily="18" charset="0"/>
              </a:rPr>
              <a:t>thể toát mồ hôi khi vận động nhiều làm giảm bớt nhiệt độ cơ thể.</a:t>
            </a:r>
          </a:p>
          <a:p>
            <a:r>
              <a:rPr lang="en-US" sz="2800" dirty="0" smtClean="0">
                <a:latin typeface="Times New Roman" panose="02020603050405020304" pitchFamily="18" charset="0"/>
                <a:cs typeface="Times New Roman" panose="02020603050405020304" pitchFamily="18" charset="0"/>
              </a:rPr>
              <a:t>	C.  </a:t>
            </a:r>
            <a:r>
              <a:rPr lang="vi-VN" sz="2800" dirty="0" smtClean="0">
                <a:latin typeface="Times New Roman" panose="02020603050405020304" pitchFamily="18" charset="0"/>
                <a:cs typeface="Times New Roman" panose="02020603050405020304" pitchFamily="18" charset="0"/>
              </a:rPr>
              <a:t>Cơ </a:t>
            </a:r>
            <a:r>
              <a:rPr lang="vi-VN" sz="2800" dirty="0">
                <a:latin typeface="Times New Roman" panose="02020603050405020304" pitchFamily="18" charset="0"/>
                <a:cs typeface="Times New Roman" panose="02020603050405020304" pitchFamily="18" charset="0"/>
              </a:rPr>
              <a:t>thể không kịp thích nghi.</a:t>
            </a:r>
          </a:p>
          <a:p>
            <a:r>
              <a:rPr lang="en-US" sz="2800" dirty="0" smtClean="0">
                <a:latin typeface="Times New Roman" panose="02020603050405020304" pitchFamily="18" charset="0"/>
                <a:cs typeface="Times New Roman" panose="02020603050405020304" pitchFamily="18" charset="0"/>
              </a:rPr>
              <a:t>	D.  </a:t>
            </a:r>
            <a:r>
              <a:rPr lang="vi-VN" sz="2800" dirty="0" smtClean="0">
                <a:latin typeface="Times New Roman" panose="02020603050405020304" pitchFamily="18" charset="0"/>
                <a:cs typeface="Times New Roman" panose="02020603050405020304" pitchFamily="18" charset="0"/>
              </a:rPr>
              <a:t>Khi </a:t>
            </a:r>
            <a:r>
              <a:rPr lang="vi-VN" sz="2800" dirty="0">
                <a:latin typeface="Times New Roman" panose="02020603050405020304" pitchFamily="18" charset="0"/>
                <a:cs typeface="Times New Roman" panose="02020603050405020304" pitchFamily="18" charset="0"/>
              </a:rPr>
              <a:t>vận động, các khối cơ bắp tăng cường chuyển hóa tạo năng lượng co cơ kèm theo sinh ra nhiệt khiến cơ thể nóng lên.</a:t>
            </a:r>
            <a:endParaRPr lang="vi-VN" sz="2800" i="0" dirty="0">
              <a:effectLst/>
              <a:latin typeface="Times New Roman" panose="02020603050405020304" pitchFamily="18" charset="0"/>
              <a:cs typeface="Times New Roman" panose="02020603050405020304" pitchFamily="18" charset="0"/>
            </a:endParaRPr>
          </a:p>
        </p:txBody>
      </p:sp>
      <p:sp>
        <p:nvSpPr>
          <p:cNvPr id="5" name="Oval 4"/>
          <p:cNvSpPr/>
          <p:nvPr/>
        </p:nvSpPr>
        <p:spPr>
          <a:xfrm>
            <a:off x="703385" y="2832449"/>
            <a:ext cx="793837" cy="5908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731747"/>
            <a:ext cx="12020550" cy="1384995"/>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2. Cho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yếu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thức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ăn</a:t>
            </a:r>
            <a:r>
              <a:rPr lang="en-US" sz="2800" b="1" dirty="0" smtClean="0">
                <a:solidFill>
                  <a:srgbClr val="FF0000"/>
                </a:solidFill>
                <a:latin typeface="Times New Roman" panose="02020603050405020304" pitchFamily="18" charset="0"/>
                <a:cs typeface="Times New Roman" panose="02020603050405020304" pitchFamily="18" charset="0"/>
              </a:rPr>
              <a:t>, oxygen, carbon dioxide, </a:t>
            </a:r>
            <a:r>
              <a:rPr lang="en-US" sz="2800" b="1" dirty="0" err="1" smtClean="0">
                <a:solidFill>
                  <a:srgbClr val="FF0000"/>
                </a:solidFill>
                <a:latin typeface="Times New Roman" panose="02020603050405020304" pitchFamily="18" charset="0"/>
                <a:cs typeface="Times New Roman" panose="02020603050405020304" pitchFamily="18" charset="0"/>
              </a:rPr>
              <a:t>nhiệt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năng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thải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hữu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năng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lượng</a:t>
            </a:r>
            <a:r>
              <a:rPr lang="en-US" sz="2800" b="1" dirty="0" smtClean="0">
                <a:solidFill>
                  <a:srgbClr val="FF0000"/>
                </a:solidFill>
                <a:latin typeface="Times New Roman" panose="02020603050405020304" pitchFamily="18" charset="0"/>
                <a:cs typeface="Times New Roman" panose="02020603050405020304" pitchFamily="18" charset="0"/>
              </a:rPr>
              <a:t> ATP. </a:t>
            </a:r>
            <a:r>
              <a:rPr lang="en-US" sz="2800" b="1" dirty="0" err="1" smtClean="0">
                <a:solidFill>
                  <a:srgbClr val="FF0000"/>
                </a:solidFill>
                <a:latin typeface="Times New Roman" panose="02020603050405020304" pitchFamily="18" charset="0"/>
                <a:cs typeface="Times New Roman" panose="02020603050405020304" pitchFamily="18" charset="0"/>
              </a:rPr>
              <a:t>Xác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định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yếu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lấy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thải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lũy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28071687"/>
              </p:ext>
            </p:extLst>
          </p:nvPr>
        </p:nvGraphicFramePr>
        <p:xfrm>
          <a:off x="241133" y="2142694"/>
          <a:ext cx="11538284" cy="4145280"/>
        </p:xfrm>
        <a:graphic>
          <a:graphicData uri="http://schemas.openxmlformats.org/drawingml/2006/table">
            <a:tbl>
              <a:tblPr firstRow="1" bandRow="1">
                <a:tableStyleId>{5C22544A-7EE6-4342-B048-85BDC9FD1C3A}</a:tableStyleId>
              </a:tblPr>
              <a:tblGrid>
                <a:gridCol w="3789948">
                  <a:extLst>
                    <a:ext uri="{9D8B030D-6E8A-4147-A177-3AD203B41FA5}">
                      <a16:colId xmlns:a16="http://schemas.microsoft.com/office/drawing/2014/main" xmlns="" val="4258625345"/>
                    </a:ext>
                  </a:extLst>
                </a:gridCol>
                <a:gridCol w="2707105">
                  <a:extLst>
                    <a:ext uri="{9D8B030D-6E8A-4147-A177-3AD203B41FA5}">
                      <a16:colId xmlns:a16="http://schemas.microsoft.com/office/drawing/2014/main" xmlns="" val="2043878294"/>
                    </a:ext>
                  </a:extLst>
                </a:gridCol>
                <a:gridCol w="2574758">
                  <a:extLst>
                    <a:ext uri="{9D8B030D-6E8A-4147-A177-3AD203B41FA5}">
                      <a16:colId xmlns:a16="http://schemas.microsoft.com/office/drawing/2014/main" xmlns="" val="1371739459"/>
                    </a:ext>
                  </a:extLst>
                </a:gridCol>
                <a:gridCol w="2466473">
                  <a:extLst>
                    <a:ext uri="{9D8B030D-6E8A-4147-A177-3AD203B41FA5}">
                      <a16:colId xmlns:a16="http://schemas.microsoft.com/office/drawing/2014/main" xmlns="" val="644907983"/>
                    </a:ext>
                  </a:extLst>
                </a:gridCol>
              </a:tblGrid>
              <a:tr h="370840">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Các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yếu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tố</a:t>
                      </a:r>
                      <a:endParaRPr lang="en-US" sz="2800" dirty="0">
                        <a:solidFill>
                          <a:schemeClr val="tx1"/>
                        </a:solidFill>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Lấy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vào</a:t>
                      </a:r>
                      <a:endParaRPr lang="en-US" sz="2800" dirty="0">
                        <a:solidFill>
                          <a:schemeClr val="tx1"/>
                        </a:solidFill>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Thải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ra</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Tích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lũy</a:t>
                      </a:r>
                      <a:endParaRPr lang="en-US" sz="2800" dirty="0">
                        <a:solidFill>
                          <a:schemeClr val="tx1"/>
                        </a:solidFill>
                      </a:endParaRPr>
                    </a:p>
                  </a:txBody>
                  <a:tcPr/>
                </a:tc>
                <a:extLst>
                  <a:ext uri="{0D108BD9-81ED-4DB2-BD59-A6C34878D82A}">
                    <a16:rowId xmlns:a16="http://schemas.microsoft.com/office/drawing/2014/main" xmlns="" val="1982645569"/>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1. </a:t>
                      </a:r>
                      <a:r>
                        <a:rPr lang="en-US" sz="2800" b="1" dirty="0" err="1" smtClean="0">
                          <a:solidFill>
                            <a:schemeClr val="tx1"/>
                          </a:solidFill>
                          <a:latin typeface="Times New Roman" panose="02020603050405020304" pitchFamily="18" charset="0"/>
                          <a:cs typeface="Times New Roman" panose="02020603050405020304" pitchFamily="18" charset="0"/>
                        </a:rPr>
                        <a:t>Thức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ăn</a:t>
                      </a:r>
                      <a:endParaRPr lang="en-US" sz="2800"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89225694"/>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2. Oxygen</a:t>
                      </a:r>
                      <a:endParaRPr lang="en-US" sz="2800" dirty="0">
                        <a:solidFill>
                          <a:schemeClr val="tx1"/>
                        </a:solidFill>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000774168"/>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3. </a:t>
                      </a:r>
                      <a:r>
                        <a:rPr lang="en-US" sz="2800" b="1" dirty="0" err="1" smtClean="0">
                          <a:solidFill>
                            <a:schemeClr val="tx1"/>
                          </a:solidFill>
                          <a:latin typeface="Times New Roman" panose="02020603050405020304" pitchFamily="18" charset="0"/>
                          <a:cs typeface="Times New Roman" panose="02020603050405020304" pitchFamily="18" charset="0"/>
                        </a:rPr>
                        <a:t>Nhiệt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năng</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747868677"/>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4. </a:t>
                      </a:r>
                      <a:r>
                        <a:rPr lang="en-US" sz="2800" b="1" dirty="0" err="1" smtClean="0">
                          <a:solidFill>
                            <a:schemeClr val="tx1"/>
                          </a:solidFill>
                          <a:latin typeface="Times New Roman" panose="02020603050405020304" pitchFamily="18" charset="0"/>
                          <a:cs typeface="Times New Roman" panose="02020603050405020304" pitchFamily="18" charset="0"/>
                        </a:rPr>
                        <a:t>Chất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thải</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853636158"/>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5. </a:t>
                      </a:r>
                      <a:r>
                        <a:rPr lang="en-US" sz="2800" b="1" dirty="0" err="1" smtClean="0">
                          <a:solidFill>
                            <a:schemeClr val="tx1"/>
                          </a:solidFill>
                          <a:latin typeface="Times New Roman" panose="02020603050405020304" pitchFamily="18" charset="0"/>
                          <a:cs typeface="Times New Roman" panose="02020603050405020304" pitchFamily="18" charset="0"/>
                        </a:rPr>
                        <a:t>Chất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hữu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cơ</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278377402"/>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6. </a:t>
                      </a:r>
                      <a:r>
                        <a:rPr lang="en-US" sz="2800" b="1" dirty="0" err="1" smtClean="0">
                          <a:solidFill>
                            <a:schemeClr val="tx1"/>
                          </a:solidFill>
                          <a:latin typeface="Times New Roman" panose="02020603050405020304" pitchFamily="18" charset="0"/>
                          <a:cs typeface="Times New Roman" panose="02020603050405020304" pitchFamily="18" charset="0"/>
                        </a:rPr>
                        <a:t>Năng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lượng</a:t>
                      </a:r>
                      <a:r>
                        <a:rPr lang="en-US" sz="2800" b="1" dirty="0" smtClean="0">
                          <a:solidFill>
                            <a:schemeClr val="tx1"/>
                          </a:solidFill>
                          <a:latin typeface="Times New Roman" panose="02020603050405020304" pitchFamily="18" charset="0"/>
                          <a:cs typeface="Times New Roman" panose="02020603050405020304" pitchFamily="18" charset="0"/>
                        </a:rPr>
                        <a:t> ATP</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988182631"/>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7. Carbon dioxide</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2898685993"/>
                  </a:ext>
                </a:extLst>
              </a:tr>
            </a:tbl>
          </a:graphicData>
        </a:graphic>
      </p:graphicFrame>
      <p:pic>
        <p:nvPicPr>
          <p:cNvPr id="12"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5242" y="2662697"/>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5241" y="3176572"/>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743" y="3643841"/>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744" y="4163014"/>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4928" y="4705309"/>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4928" y="5186734"/>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4274" y="5768801"/>
            <a:ext cx="558333" cy="4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9896" y="62404"/>
            <a:ext cx="3422469" cy="461665"/>
          </a:xfrm>
          <a:prstGeom prst="rect">
            <a:avLst/>
          </a:prstGeom>
          <a:noFill/>
        </p:spPr>
        <p:txBody>
          <a:bodyPr wrap="square" rtlCol="0">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LUYỆN TẬP</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53143" y="796834"/>
            <a:ext cx="6805748" cy="738664"/>
          </a:xfrm>
          <a:prstGeom prst="rect">
            <a:avLst/>
          </a:prstGeom>
          <a:noFill/>
        </p:spPr>
        <p:txBody>
          <a:bodyPr wrap="square" rtlCol="0">
            <a:spAutoFit/>
          </a:bodyPr>
          <a:lstStyle/>
          <a:p>
            <a:pPr marL="342900" indent="-342900">
              <a:buAutoNum type="arabicPeriod"/>
            </a:pP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endParaRPr lang="en-US" sz="2400" dirty="0" smtClean="0">
              <a:latin typeface="Times New Roman" panose="02020603050405020304" pitchFamily="18" charset="0"/>
              <a:cs typeface="Times New Roman" panose="02020603050405020304" pitchFamily="18" charset="0"/>
            </a:endParaRPr>
          </a:p>
          <a:p>
            <a:pPr marL="342900" indent="-342900">
              <a:buAutoNum type="arabicPeriod"/>
            </a:pPr>
            <a:endParaRPr lang="en-US" dirty="0"/>
          </a:p>
        </p:txBody>
      </p:sp>
      <p:sp>
        <p:nvSpPr>
          <p:cNvPr id="6" name="TextBox 5"/>
          <p:cNvSpPr txBox="1"/>
          <p:nvPr/>
        </p:nvSpPr>
        <p:spPr>
          <a:xfrm>
            <a:off x="653143" y="1443165"/>
            <a:ext cx="10515600" cy="2215991"/>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2. </a:t>
            </a:r>
            <a:r>
              <a:rPr lang="vi-VN" sz="2400" b="1" dirty="0" smtClean="0">
                <a:solidFill>
                  <a:srgbClr val="0070C0"/>
                </a:solidFill>
                <a:latin typeface="Times New Roman" panose="02020603050405020304" pitchFamily="18" charset="0"/>
                <a:cs typeface="Times New Roman" panose="02020603050405020304" pitchFamily="18" charset="0"/>
              </a:rPr>
              <a:t>Chọn </a:t>
            </a:r>
            <a:r>
              <a:rPr lang="vi-VN" sz="2400" b="1" dirty="0">
                <a:solidFill>
                  <a:srgbClr val="0070C0"/>
                </a:solidFill>
                <a:latin typeface="Times New Roman" panose="02020603050405020304" pitchFamily="18" charset="0"/>
                <a:cs typeface="Times New Roman" panose="02020603050405020304" pitchFamily="18" charset="0"/>
              </a:rPr>
              <a:t>từ, cụm từ phù hợp hoàn thành đoạn thông tin </a:t>
            </a:r>
            <a:r>
              <a:rPr lang="vi-VN" sz="2400" b="1" dirty="0" smtClean="0">
                <a:solidFill>
                  <a:srgbClr val="0070C0"/>
                </a:solidFill>
                <a:latin typeface="Times New Roman" panose="02020603050405020304" pitchFamily="18" charset="0"/>
                <a:cs typeface="Times New Roman" panose="02020603050405020304" pitchFamily="18" charset="0"/>
              </a:rPr>
              <a:t>sau</a:t>
            </a:r>
            <a:r>
              <a:rPr lang="en-US" sz="2400" b="1" dirty="0" smtClean="0">
                <a:solidFill>
                  <a:srgbClr val="0070C0"/>
                </a:solidFill>
                <a:latin typeface="Times New Roman" panose="02020603050405020304" pitchFamily="18" charset="0"/>
                <a:cs typeface="Times New Roman" panose="02020603050405020304" pitchFamily="18" charset="0"/>
              </a:rPr>
              <a:t> : </a:t>
            </a:r>
          </a:p>
          <a:p>
            <a:pPr lvl="0"/>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…(4).</a:t>
            </a:r>
          </a:p>
          <a:p>
            <a:pPr lvl="0"/>
            <a:r>
              <a:rPr lang="vi-VN" sz="2400" dirty="0">
                <a:latin typeface="Times New Roman" panose="02020603050405020304" pitchFamily="18" charset="0"/>
                <a:cs typeface="Times New Roman" panose="02020603050405020304" pitchFamily="18" charset="0"/>
              </a:rPr>
              <a:t>Chuyển hóa năng lượng là sự biến đổi …(5) …từ dạng này sang dạng khác</a:t>
            </a:r>
            <a:endParaRPr lang="en-US" sz="2400" b="1" dirty="0">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653143" y="3931921"/>
            <a:ext cx="9130938" cy="1261884"/>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VẬN DỤNG</a:t>
            </a:r>
          </a:p>
          <a:p>
            <a:r>
              <a:rPr lang="en-US" sz="2400" dirty="0" err="1" smtClean="0">
                <a:latin typeface="Times New Roman" panose="02020603050405020304" pitchFamily="18" charset="0"/>
                <a:cs typeface="Times New Roman" panose="02020603050405020304" pitchFamily="18" charset="0"/>
              </a:rPr>
              <a:t>Dựa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22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hoc24.vn/source/KHTN7%20H%C6%AF%C6%A0NG/KNTT%2021/2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81700" cy="68580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405686" y="265212"/>
            <a:ext cx="3381375" cy="4420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4A4A4A"/>
                </a:solidFill>
                <a:latin typeface="Times New Roman" panose="02020603050405020304" pitchFamily="18" charset="0"/>
                <a:cs typeface="Times New Roman" panose="02020603050405020304" pitchFamily="18" charset="0"/>
              </a:rPr>
              <a:t>C</a:t>
            </a:r>
            <a:r>
              <a:rPr lang="vi-VN" sz="2800" b="1" dirty="0" smtClean="0">
                <a:solidFill>
                  <a:srgbClr val="4A4A4A"/>
                </a:solidFill>
                <a:latin typeface="Times New Roman" panose="02020603050405020304" pitchFamily="18" charset="0"/>
                <a:cs typeface="Times New Roman" panose="02020603050405020304" pitchFamily="18" charset="0"/>
              </a:rPr>
              <a:t>ảm </a:t>
            </a:r>
            <a:r>
              <a:rPr lang="vi-VN" sz="2800" b="1" dirty="0">
                <a:solidFill>
                  <a:srgbClr val="4A4A4A"/>
                </a:solidFill>
                <a:latin typeface="Times New Roman" panose="02020603050405020304" pitchFamily="18" charset="0"/>
                <a:cs typeface="Times New Roman" panose="02020603050405020304" pitchFamily="18" charset="0"/>
              </a:rPr>
              <a:t>giác nóng lên</a:t>
            </a:r>
            <a:endParaRPr lang="en-US" sz="2800" dirty="0"/>
          </a:p>
        </p:txBody>
      </p:sp>
      <p:sp>
        <p:nvSpPr>
          <p:cNvPr id="7" name="Rounded Rectangle 6"/>
          <p:cNvSpPr/>
          <p:nvPr/>
        </p:nvSpPr>
        <p:spPr>
          <a:xfrm>
            <a:off x="7391400" y="1081840"/>
            <a:ext cx="3381375" cy="52447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4A4A4A"/>
                </a:solidFill>
                <a:latin typeface="Times New Roman" panose="02020603050405020304" pitchFamily="18" charset="0"/>
                <a:cs typeface="Times New Roman" panose="02020603050405020304" pitchFamily="18" charset="0"/>
              </a:rPr>
              <a:t>R</a:t>
            </a:r>
            <a:r>
              <a:rPr lang="vi-VN" sz="2800" b="1" dirty="0" smtClean="0">
                <a:solidFill>
                  <a:srgbClr val="4A4A4A"/>
                </a:solidFill>
                <a:latin typeface="Times New Roman" panose="02020603050405020304" pitchFamily="18" charset="0"/>
                <a:cs typeface="Times New Roman" panose="02020603050405020304" pitchFamily="18" charset="0"/>
              </a:rPr>
              <a:t>a </a:t>
            </a:r>
            <a:r>
              <a:rPr lang="vi-VN" sz="2800" b="1" dirty="0">
                <a:solidFill>
                  <a:srgbClr val="4A4A4A"/>
                </a:solidFill>
                <a:latin typeface="Times New Roman" panose="02020603050405020304" pitchFamily="18" charset="0"/>
                <a:cs typeface="Times New Roman" panose="02020603050405020304" pitchFamily="18" charset="0"/>
              </a:rPr>
              <a:t>mồ hôi nhiều</a:t>
            </a:r>
            <a:endParaRPr lang="en-US" sz="2800" dirty="0"/>
          </a:p>
        </p:txBody>
      </p:sp>
      <p:sp>
        <p:nvSpPr>
          <p:cNvPr id="8" name="Rounded Rectangle 7"/>
          <p:cNvSpPr/>
          <p:nvPr/>
        </p:nvSpPr>
        <p:spPr>
          <a:xfrm>
            <a:off x="7391400" y="2867327"/>
            <a:ext cx="2952750" cy="636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4A4A4A"/>
                </a:solidFill>
                <a:latin typeface="Times New Roman" panose="02020603050405020304" pitchFamily="18" charset="0"/>
                <a:cs typeface="Times New Roman" panose="02020603050405020304" pitchFamily="18" charset="0"/>
              </a:rPr>
              <a:t>K</a:t>
            </a:r>
            <a:r>
              <a:rPr lang="vi-VN" sz="2800" b="1" dirty="0" smtClean="0">
                <a:solidFill>
                  <a:srgbClr val="4A4A4A"/>
                </a:solidFill>
                <a:latin typeface="Times New Roman" panose="02020603050405020304" pitchFamily="18" charset="0"/>
                <a:cs typeface="Times New Roman" panose="02020603050405020304" pitchFamily="18" charset="0"/>
              </a:rPr>
              <a:t>hát </a:t>
            </a:r>
            <a:r>
              <a:rPr lang="vi-VN" sz="2800" b="1" dirty="0">
                <a:solidFill>
                  <a:srgbClr val="4A4A4A"/>
                </a:solidFill>
                <a:latin typeface="Times New Roman" panose="02020603050405020304" pitchFamily="18" charset="0"/>
                <a:cs typeface="Times New Roman" panose="02020603050405020304" pitchFamily="18" charset="0"/>
              </a:rPr>
              <a:t>nước</a:t>
            </a:r>
            <a:endParaRPr lang="en-US" sz="2800" dirty="0"/>
          </a:p>
        </p:txBody>
      </p:sp>
      <p:sp>
        <p:nvSpPr>
          <p:cNvPr id="10" name="Rounded Rectangle 9"/>
          <p:cNvSpPr/>
          <p:nvPr/>
        </p:nvSpPr>
        <p:spPr>
          <a:xfrm>
            <a:off x="7391400" y="1968261"/>
            <a:ext cx="4781550" cy="5462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4A4A4A"/>
                </a:solidFill>
                <a:latin typeface="Times New Roman" panose="02020603050405020304" pitchFamily="18" charset="0"/>
                <a:cs typeface="Times New Roman" panose="02020603050405020304" pitchFamily="18" charset="0"/>
              </a:rPr>
              <a:t>N</a:t>
            </a:r>
            <a:r>
              <a:rPr lang="vi-VN" sz="2800" b="1" dirty="0" smtClean="0">
                <a:solidFill>
                  <a:srgbClr val="4A4A4A"/>
                </a:solidFill>
                <a:latin typeface="Times New Roman" panose="02020603050405020304" pitchFamily="18" charset="0"/>
                <a:cs typeface="Times New Roman" panose="02020603050405020304" pitchFamily="18" charset="0"/>
              </a:rPr>
              <a:t>hịp </a:t>
            </a:r>
            <a:r>
              <a:rPr lang="vi-VN" sz="2800" b="1" dirty="0">
                <a:solidFill>
                  <a:srgbClr val="4A4A4A"/>
                </a:solidFill>
                <a:latin typeface="Times New Roman" panose="02020603050405020304" pitchFamily="18" charset="0"/>
                <a:cs typeface="Times New Roman" panose="02020603050405020304" pitchFamily="18" charset="0"/>
              </a:rPr>
              <a:t>thở và nhịp tim tăng lên</a:t>
            </a:r>
            <a:endParaRPr lang="en-US" sz="2800" dirty="0"/>
          </a:p>
        </p:txBody>
      </p:sp>
      <p:sp>
        <p:nvSpPr>
          <p:cNvPr id="11" name="Right Arrow 10"/>
          <p:cNvSpPr/>
          <p:nvPr/>
        </p:nvSpPr>
        <p:spPr>
          <a:xfrm>
            <a:off x="5981700" y="423890"/>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981700" y="1232893"/>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076950" y="2059890"/>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981700" y="3007843"/>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a:off x="6076950" y="3503463"/>
            <a:ext cx="6096000" cy="3240237"/>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Times New Roman" panose="02020603050405020304" pitchFamily="18" charset="0"/>
                <a:cs typeface="Times New Roman" panose="02020603050405020304" pitchFamily="18" charset="0"/>
              </a:rPr>
              <a:t>Những thay đổi này được giải thích như thế nào?</a:t>
            </a:r>
            <a:endParaRPr lang="en-US" sz="2800" dirty="0">
              <a:solidFill>
                <a:srgbClr val="002060"/>
              </a:solidFill>
            </a:endParaRPr>
          </a:p>
        </p:txBody>
      </p:sp>
    </p:spTree>
    <p:extLst>
      <p:ext uri="{BB962C8B-B14F-4D97-AF65-F5344CB8AC3E}">
        <p14:creationId xmlns:p14="http://schemas.microsoft.com/office/powerpoint/2010/main" val="415143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00464" y="192502"/>
            <a:ext cx="9881936" cy="1299411"/>
          </a:xfrm>
          <a:prstGeom prst="roundRect">
            <a:avLst/>
          </a:prstGeom>
          <a:solidFill>
            <a:schemeClr val="tx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CHƯƠNG VII. TRAO ĐỔI CHẤT VÀ CHUYỂN HÓA NĂNG LƯỢNG Ở SINH VẬT</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820780" y="1491913"/>
            <a:ext cx="9881936" cy="1299411"/>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1" y="1219198"/>
            <a:ext cx="2245895" cy="1844843"/>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6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 name="Right Arrow 1"/>
          <p:cNvSpPr/>
          <p:nvPr/>
        </p:nvSpPr>
        <p:spPr>
          <a:xfrm>
            <a:off x="1720172" y="1913343"/>
            <a:ext cx="793856" cy="313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20172" y="876960"/>
            <a:ext cx="2566078" cy="62732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MỤC TIÊU</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14028" y="1818454"/>
            <a:ext cx="9255606" cy="5032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OpenSans"/>
            </a:endParaRPr>
          </a:p>
          <a:p>
            <a:r>
              <a:rPr lang="en-US" sz="2400" b="1" dirty="0" smtClean="0">
                <a:solidFill>
                  <a:srgbClr val="000000"/>
                </a:solidFill>
                <a:latin typeface="Times New Roman" panose="02020603050405020304" pitchFamily="18" charset="0"/>
                <a:cs typeface="Times New Roman" panose="02020603050405020304" pitchFamily="18" charset="0"/>
              </a:rPr>
              <a:t>P</a:t>
            </a:r>
            <a:r>
              <a:rPr lang="vi-VN" sz="2400" b="1" dirty="0" smtClean="0">
                <a:solidFill>
                  <a:srgbClr val="000000"/>
                </a:solidFill>
                <a:latin typeface="Times New Roman" panose="02020603050405020304" pitchFamily="18" charset="0"/>
                <a:cs typeface="Times New Roman" panose="02020603050405020304" pitchFamily="18" charset="0"/>
              </a:rPr>
              <a:t>hát </a:t>
            </a:r>
            <a:r>
              <a:rPr lang="vi-VN" sz="2400" b="1" dirty="0">
                <a:solidFill>
                  <a:srgbClr val="000000"/>
                </a:solidFill>
                <a:latin typeface="Times New Roman" panose="02020603050405020304" pitchFamily="18" charset="0"/>
                <a:cs typeface="Times New Roman" panose="02020603050405020304" pitchFamily="18" charset="0"/>
              </a:rPr>
              <a:t>biểu </a:t>
            </a:r>
            <a:r>
              <a:rPr lang="en-US" sz="2400" b="1" dirty="0" err="1" smtClean="0">
                <a:solidFill>
                  <a:srgbClr val="000000"/>
                </a:solidFill>
                <a:latin typeface="Times New Roman" panose="02020603050405020304" pitchFamily="18" charset="0"/>
                <a:cs typeface="Times New Roman" panose="02020603050405020304" pitchFamily="18" charset="0"/>
              </a:rPr>
              <a:t>được</a:t>
            </a:r>
            <a:r>
              <a:rPr lang="en-US" sz="2400" b="1" dirty="0" smtClean="0">
                <a:solidFill>
                  <a:srgbClr val="000000"/>
                </a:solidFill>
                <a:latin typeface="Times New Roman" panose="02020603050405020304" pitchFamily="18" charset="0"/>
                <a:cs typeface="Times New Roman" panose="02020603050405020304" pitchFamily="18" charset="0"/>
              </a:rPr>
              <a:t> </a:t>
            </a:r>
            <a:r>
              <a:rPr lang="vi-VN" sz="2400" b="1" dirty="0" smtClean="0">
                <a:solidFill>
                  <a:srgbClr val="000000"/>
                </a:solidFill>
                <a:latin typeface="Times New Roman" panose="02020603050405020304" pitchFamily="18" charset="0"/>
                <a:cs typeface="Times New Roman" panose="02020603050405020304" pitchFamily="18" charset="0"/>
              </a:rPr>
              <a:t>khái </a:t>
            </a:r>
            <a:r>
              <a:rPr lang="vi-VN" sz="2400" b="1" dirty="0">
                <a:solidFill>
                  <a:srgbClr val="000000"/>
                </a:solidFill>
                <a:latin typeface="Times New Roman" panose="02020603050405020304" pitchFamily="18" charset="0"/>
                <a:cs typeface="Times New Roman" panose="02020603050405020304" pitchFamily="18" charset="0"/>
              </a:rPr>
              <a:t>niệm trao đổi chất và chuyển hoá năng lượng</a:t>
            </a:r>
            <a:br>
              <a:rPr lang="vi-VN" sz="2400" b="1" dirty="0">
                <a:solidFill>
                  <a:srgbClr val="000000"/>
                </a:solidFill>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8" name="Right Arrow 7"/>
          <p:cNvSpPr/>
          <p:nvPr/>
        </p:nvSpPr>
        <p:spPr>
          <a:xfrm>
            <a:off x="1720172" y="2574046"/>
            <a:ext cx="793856" cy="313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14028" y="2479156"/>
            <a:ext cx="9255606" cy="5514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0000"/>
              </a:solidFill>
              <a:latin typeface="OpenSans"/>
            </a:endParaRPr>
          </a:p>
          <a:p>
            <a:endParaRPr lang="en-US" sz="2400" b="1" dirty="0" smtClean="0">
              <a:solidFill>
                <a:srgbClr val="000000"/>
              </a:solidFill>
              <a:latin typeface="OpenSans"/>
            </a:endParaRPr>
          </a:p>
          <a:p>
            <a:r>
              <a:rPr lang="en-US" sz="2400" b="1" dirty="0" smtClean="0">
                <a:solidFill>
                  <a:srgbClr val="000000"/>
                </a:solidFill>
                <a:latin typeface="Times New Roman" panose="02020603050405020304" pitchFamily="18" charset="0"/>
                <a:cs typeface="Times New Roman" panose="02020603050405020304" pitchFamily="18" charset="0"/>
              </a:rPr>
              <a:t>N</a:t>
            </a:r>
            <a:r>
              <a:rPr lang="vi-VN" sz="2400" b="1" dirty="0" smtClean="0">
                <a:solidFill>
                  <a:srgbClr val="000000"/>
                </a:solidFill>
                <a:latin typeface="Times New Roman" panose="02020603050405020304" pitchFamily="18" charset="0"/>
                <a:cs typeface="Times New Roman" panose="02020603050405020304" pitchFamily="18" charset="0"/>
              </a:rPr>
              <a:t>êu </a:t>
            </a:r>
            <a:r>
              <a:rPr lang="vi-VN" sz="2400" b="1" dirty="0">
                <a:solidFill>
                  <a:srgbClr val="000000"/>
                </a:solidFill>
                <a:latin typeface="Times New Roman" panose="02020603050405020304" pitchFamily="18" charset="0"/>
                <a:cs typeface="Times New Roman" panose="02020603050405020304" pitchFamily="18" charset="0"/>
              </a:rPr>
              <a:t>vai trò của trao đổi chất và chuyển hoá năng lượng </a:t>
            </a:r>
            <a:r>
              <a:rPr lang="en-US" sz="2400" b="1" dirty="0" err="1" smtClean="0">
                <a:solidFill>
                  <a:srgbClr val="000000"/>
                </a:solidFill>
                <a:latin typeface="Times New Roman" panose="02020603050405020304" pitchFamily="18" charset="0"/>
                <a:cs typeface="Times New Roman" panose="02020603050405020304" pitchFamily="18" charset="0"/>
              </a:rPr>
              <a:t>trong</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cơ</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thể</a:t>
            </a:r>
            <a:r>
              <a:rPr lang="vi-VN" sz="2400" b="1" dirty="0">
                <a:solidFill>
                  <a:srgbClr val="000000"/>
                </a:solidFill>
                <a:latin typeface="Times New Roman" panose="02020603050405020304" pitchFamily="18" charset="0"/>
                <a:cs typeface="Times New Roman" panose="02020603050405020304" pitchFamily="18" charset="0"/>
              </a:rPr>
              <a:t/>
            </a:r>
            <a:br>
              <a:rPr lang="vi-VN" sz="2400" b="1" dirty="0">
                <a:solidFill>
                  <a:srgbClr val="000000"/>
                </a:solidFill>
                <a:latin typeface="Times New Roman" panose="02020603050405020304" pitchFamily="18" charset="0"/>
                <a:cs typeface="Times New Roman" panose="02020603050405020304" pitchFamily="18" charset="0"/>
              </a:rPr>
            </a:br>
            <a:r>
              <a:rPr lang="vi-VN" sz="2400" b="1" dirty="0">
                <a:solidFill>
                  <a:srgbClr val="000000"/>
                </a:solidFill>
                <a:latin typeface="Times New Roman" panose="02020603050405020304" pitchFamily="18" charset="0"/>
                <a:cs typeface="Times New Roman" panose="02020603050405020304" pitchFamily="18" charset="0"/>
              </a:rPr>
              <a:t/>
            </a:r>
            <a:br>
              <a:rPr lang="vi-VN" sz="2400" b="1" dirty="0">
                <a:solidFill>
                  <a:srgbClr val="000000"/>
                </a:solidFill>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57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4311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311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pic>
        <p:nvPicPr>
          <p:cNvPr id="2050" name="Picture 2" descr="https://hoc24.vn/source/KHTN7%20H%C6%AF%C6%A0NG/KNTT%2021/21-2%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310104"/>
            <a:ext cx="11334749" cy="381434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074544" y="5242721"/>
            <a:ext cx="8832942" cy="80989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Mô</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hoạt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hằng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ngày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con </a:t>
            </a:r>
            <a:r>
              <a:rPr lang="en-US" sz="3200" b="1" dirty="0" err="1" smtClean="0">
                <a:solidFill>
                  <a:srgbClr val="FF0000"/>
                </a:solidFill>
                <a:latin typeface="Times New Roman" panose="02020603050405020304" pitchFamily="18" charset="0"/>
                <a:cs typeface="Times New Roman" panose="02020603050405020304" pitchFamily="18" charset="0"/>
              </a:rPr>
              <a:t>thỏ</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ình ảnh Dấu Chấm Hỏi PNG , Câu Hỏi Clipart, Dấu Hỏi Sáng Tạo, Nghi Ngờ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50" y="5124450"/>
            <a:ext cx="1408338" cy="103337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57937" y="9623128"/>
            <a:ext cx="4405667" cy="5617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ợi ý đáp án đề bài số 1 - Bồi dưỡng học sinh giỏi Tiếng Việt lớp 5 |  Hoc360.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3" y="5124450"/>
            <a:ext cx="1777076" cy="173355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812759" y="5137512"/>
            <a:ext cx="10379241" cy="17204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T</a:t>
            </a:r>
            <a:r>
              <a:rPr lang="vi-VN" sz="2800" b="1" dirty="0" smtClean="0">
                <a:solidFill>
                  <a:schemeClr val="tx1"/>
                </a:solidFill>
                <a:latin typeface="+mj-lt"/>
              </a:rPr>
              <a:t>hỏ </a:t>
            </a:r>
            <a:r>
              <a:rPr lang="vi-VN" sz="2800" b="1" dirty="0">
                <a:solidFill>
                  <a:schemeClr val="tx1"/>
                </a:solidFill>
                <a:latin typeface="+mj-lt"/>
              </a:rPr>
              <a:t>ăn cà rốt từ môi trường để bổ sung các chất dinh dưỡng cho cơ thể, tạo năng lượng cung cấp cho hoạt động chạy, nhảy, đồng thời thải ra môi trường các chất thải</a:t>
            </a:r>
            <a:endParaRPr lang="en-US" sz="2800" b="1" dirty="0">
              <a:solidFill>
                <a:schemeClr val="tx1"/>
              </a:solidFill>
              <a:latin typeface="+mj-lt"/>
            </a:endParaRPr>
          </a:p>
        </p:txBody>
      </p:sp>
      <p:sp>
        <p:nvSpPr>
          <p:cNvPr id="8" name="Rounded Rectangle 7"/>
          <p:cNvSpPr/>
          <p:nvPr/>
        </p:nvSpPr>
        <p:spPr>
          <a:xfrm>
            <a:off x="1812758" y="5153316"/>
            <a:ext cx="10379241" cy="1733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solidFill>
                  <a:srgbClr val="FF0000"/>
                </a:solidFill>
                <a:latin typeface="Times New Roman" panose="02020603050405020304" pitchFamily="18" charset="0"/>
                <a:cs typeface="Times New Roman" panose="02020603050405020304" pitchFamily="18" charset="0"/>
              </a:rPr>
              <a:t>T</a:t>
            </a:r>
            <a:r>
              <a:rPr lang="en-US" sz="7200" b="1" dirty="0" err="1" smtClean="0">
                <a:solidFill>
                  <a:srgbClr val="FF0000"/>
                </a:solidFill>
                <a:latin typeface="Times New Roman" panose="02020603050405020304" pitchFamily="18" charset="0"/>
                <a:cs typeface="Times New Roman" panose="02020603050405020304" pitchFamily="18" charset="0"/>
              </a:rPr>
              <a:t>rao</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đổi</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chất</a:t>
            </a:r>
            <a:r>
              <a:rPr lang="en-US" sz="7200" b="1" dirty="0">
                <a:solidFill>
                  <a:schemeClr val="tx1"/>
                </a:solidFill>
              </a:rPr>
              <a:t>.</a:t>
            </a:r>
            <a:endParaRPr lang="en-US" sz="7200" dirty="0">
              <a:solidFill>
                <a:schemeClr val="tx1"/>
              </a:solidFill>
            </a:endParaRPr>
          </a:p>
        </p:txBody>
      </p:sp>
      <p:sp>
        <p:nvSpPr>
          <p:cNvPr id="9" name="Rounded Rectangle 8"/>
          <p:cNvSpPr/>
          <p:nvPr/>
        </p:nvSpPr>
        <p:spPr>
          <a:xfrm>
            <a:off x="-65900" y="5135946"/>
            <a:ext cx="12257900" cy="173785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 </a:t>
            </a:r>
            <a:r>
              <a:rPr lang="vi-VN" sz="2800" b="1" dirty="0" smtClean="0">
                <a:solidFill>
                  <a:schemeClr val="tx1"/>
                </a:solidFill>
                <a:latin typeface="+mj-lt"/>
              </a:rPr>
              <a:t>Sinh </a:t>
            </a:r>
            <a:r>
              <a:rPr lang="vi-VN" sz="2800" b="1" dirty="0">
                <a:solidFill>
                  <a:schemeClr val="tx1"/>
                </a:solidFill>
                <a:latin typeface="+mj-lt"/>
              </a:rPr>
              <a:t>vật lấy các chất từ môi trường, biến đổi chúng thành chất cần thiết cho cơ thể và tạo năng lượng cung cấp cho các hoạt động sống, đồng thời trả lại cho môi trường các chất thải, quá trình đó được gọi là trao đổi chất.</a:t>
            </a:r>
            <a:endParaRPr lang="en-US" sz="2800" b="1" dirty="0">
              <a:solidFill>
                <a:schemeClr val="tx1"/>
              </a:solidFill>
              <a:latin typeface="+mj-lt"/>
            </a:endParaRPr>
          </a:p>
        </p:txBody>
      </p:sp>
    </p:spTree>
    <p:extLst>
      <p:ext uri="{BB962C8B-B14F-4D97-AF65-F5344CB8AC3E}">
        <p14:creationId xmlns:p14="http://schemas.microsoft.com/office/powerpoint/2010/main" val="15907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889" y="261257"/>
            <a:ext cx="839298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400" b="1" dirty="0" smtClean="0">
                <a:solidFill>
                  <a:srgbClr val="33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TRAO ĐỔI CHẤT VÀ CHUYỂN HÓA </a:t>
            </a:r>
            <a:r>
              <a:rPr lang="en-US" sz="2400" b="1" smtClean="0">
                <a:solidFill>
                  <a:srgbClr val="33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 LƯỢNG:</a:t>
            </a:r>
            <a:endParaRPr lang="en-US" sz="2400" b="1" dirty="0">
              <a:solidFill>
                <a:srgbClr val="33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722923"/>
            <a:ext cx="12191999" cy="3030212"/>
          </a:xfrm>
          <a:prstGeom prst="rect">
            <a:avLst/>
          </a:prstGeom>
        </p:spPr>
      </p:pic>
      <p:sp>
        <p:nvSpPr>
          <p:cNvPr id="6" name="Rounded Rectangle 5"/>
          <p:cNvSpPr/>
          <p:nvPr/>
        </p:nvSpPr>
        <p:spPr>
          <a:xfrm>
            <a:off x="1718442" y="4691573"/>
            <a:ext cx="10389476" cy="8098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srgbClr val="3366CC"/>
                </a:solidFill>
                <a:latin typeface="Times New Roman" panose="02020603050405020304" pitchFamily="18" charset="0"/>
                <a:cs typeface="Times New Roman" panose="02020603050405020304" pitchFamily="18" charset="0"/>
              </a:rPr>
              <a:t>Em hãy quan sát và mô </a:t>
            </a:r>
            <a:r>
              <a:rPr lang="en-US" sz="2800" b="1" dirty="0" err="1" smtClean="0">
                <a:solidFill>
                  <a:srgbClr val="3366CC"/>
                </a:solidFill>
                <a:latin typeface="Times New Roman" panose="02020603050405020304" pitchFamily="18" charset="0"/>
                <a:cs typeface="Times New Roman" panose="02020603050405020304" pitchFamily="18" charset="0"/>
              </a:rPr>
              <a:t>tả</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hoạt</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động</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sống</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hằng</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err="1" smtClean="0">
                <a:solidFill>
                  <a:srgbClr val="3366CC"/>
                </a:solidFill>
                <a:latin typeface="Times New Roman" panose="02020603050405020304" pitchFamily="18" charset="0"/>
                <a:cs typeface="Times New Roman" panose="02020603050405020304" pitchFamily="18" charset="0"/>
              </a:rPr>
              <a:t>ngày</a:t>
            </a:r>
            <a:r>
              <a:rPr lang="en-US" sz="2800" b="1" smtClean="0">
                <a:solidFill>
                  <a:srgbClr val="3366CC"/>
                </a:solidFill>
                <a:latin typeface="Times New Roman" panose="02020603050405020304" pitchFamily="18" charset="0"/>
                <a:cs typeface="Times New Roman" panose="02020603050405020304" pitchFamily="18" charset="0"/>
              </a:rPr>
              <a:t> của </a:t>
            </a:r>
            <a:r>
              <a:rPr lang="en-US" sz="2800" b="1" dirty="0" err="1" smtClean="0">
                <a:solidFill>
                  <a:srgbClr val="3366CC"/>
                </a:solidFill>
                <a:latin typeface="Times New Roman" panose="02020603050405020304" pitchFamily="18" charset="0"/>
                <a:cs typeface="Times New Roman" panose="02020603050405020304" pitchFamily="18" charset="0"/>
              </a:rPr>
              <a:t>thỏ</a:t>
            </a:r>
            <a:r>
              <a:rPr lang="en-US" sz="2800" b="1" dirty="0" smtClean="0">
                <a:solidFill>
                  <a:srgbClr val="3366CC"/>
                </a:solidFill>
                <a:latin typeface="Times New Roman" panose="02020603050405020304" pitchFamily="18" charset="0"/>
                <a:cs typeface="Times New Roman" panose="02020603050405020304" pitchFamily="18" charset="0"/>
              </a:rPr>
              <a:t>?</a:t>
            </a:r>
            <a:endParaRPr lang="en-US" sz="2800" b="1" dirty="0">
              <a:solidFill>
                <a:srgbClr val="3366CC"/>
              </a:solidFill>
              <a:latin typeface="Times New Roman" panose="02020603050405020304" pitchFamily="18" charset="0"/>
              <a:cs typeface="Times New Roman" panose="02020603050405020304" pitchFamily="18" charset="0"/>
            </a:endParaRPr>
          </a:p>
        </p:txBody>
      </p:sp>
      <p:pic>
        <p:nvPicPr>
          <p:cNvPr id="8" name="Picture 2" descr="Hình ảnh Dấu Chấm Hỏi PNG , Câu Hỏi Clipart, Dấu Hỏi Sáng Tạo, Nghi Ngờ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6" y="4325295"/>
            <a:ext cx="1642834" cy="154245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2" name="Picture 4" descr="Gợi ý đáp án đề bài số 1 - Bồi dưỡng học sinh giỏi Tiếng Việt lớp 5 |  Hoc360.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3" y="4304618"/>
            <a:ext cx="1649647" cy="166905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724062" y="4579839"/>
            <a:ext cx="10379241" cy="12879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Times New Roman" panose="02020603050405020304" pitchFamily="18" charset="0"/>
                <a:cs typeface="Times New Roman" panose="02020603050405020304" pitchFamily="18" charset="0"/>
              </a:rPr>
              <a:t>T</a:t>
            </a:r>
            <a:r>
              <a:rPr lang="vi-VN" sz="2800" smtClean="0">
                <a:solidFill>
                  <a:schemeClr val="tx1"/>
                </a:solidFill>
                <a:latin typeface="Times New Roman" pitchFamily="18" charset="0"/>
                <a:cs typeface="Times New Roman" pitchFamily="18" charset="0"/>
              </a:rPr>
              <a:t>hỏ </a:t>
            </a:r>
            <a:r>
              <a:rPr lang="en-US" sz="2800" smtClean="0">
                <a:solidFill>
                  <a:schemeClr val="tx1"/>
                </a:solidFill>
                <a:latin typeface="Times New Roman" pitchFamily="18" charset="0"/>
                <a:cs typeface="Times New Roman" pitchFamily="18" charset="0"/>
              </a:rPr>
              <a:t>lấy thức ăn (cà rốt)</a:t>
            </a:r>
            <a:r>
              <a:rPr lang="vi-VN" sz="2800" smtClean="0">
                <a:solidFill>
                  <a:schemeClr val="tx1"/>
                </a:solidFill>
                <a:latin typeface="Times New Roman" pitchFamily="18" charset="0"/>
                <a:cs typeface="Times New Roman" pitchFamily="18" charset="0"/>
              </a:rPr>
              <a:t> </a:t>
            </a:r>
            <a:r>
              <a:rPr lang="vi-VN" sz="2800" dirty="0">
                <a:solidFill>
                  <a:schemeClr val="tx1"/>
                </a:solidFill>
                <a:latin typeface="Times New Roman" pitchFamily="18" charset="0"/>
                <a:cs typeface="Times New Roman" pitchFamily="18" charset="0"/>
              </a:rPr>
              <a:t>từ môi trường để bổ sung các chất dinh dưỡng cho cơ thể, tạo năng lượng cung cấp cho hoạt động chạy, nhảy, đồng thời thải ra môi trường các </a:t>
            </a:r>
            <a:r>
              <a:rPr lang="vi-VN" sz="2800">
                <a:solidFill>
                  <a:schemeClr val="tx1"/>
                </a:solidFill>
                <a:latin typeface="Times New Roman" pitchFamily="18" charset="0"/>
                <a:cs typeface="Times New Roman" pitchFamily="18" charset="0"/>
              </a:rPr>
              <a:t>chất </a:t>
            </a:r>
            <a:r>
              <a:rPr lang="vi-VN" sz="2800" smtClean="0">
                <a:solidFill>
                  <a:schemeClr val="tx1"/>
                </a:solidFill>
                <a:latin typeface="Times New Roman" pitchFamily="18" charset="0"/>
                <a:cs typeface="Times New Roman" pitchFamily="18" charset="0"/>
              </a:rPr>
              <a:t>thải</a:t>
            </a:r>
            <a:r>
              <a:rPr lang="en-US" sz="280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890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889" y="261257"/>
            <a:ext cx="839298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400" b="1" dirty="0" smtClean="0">
                <a:solidFill>
                  <a:srgbClr val="33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TRAO ĐỔI CHẤT VÀ CHUYỂN HÓA </a:t>
            </a:r>
            <a:r>
              <a:rPr lang="en-US" sz="2400" b="1" smtClean="0">
                <a:solidFill>
                  <a:srgbClr val="33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 LƯỢNG:</a:t>
            </a:r>
            <a:endParaRPr lang="en-US" sz="2400" b="1" dirty="0">
              <a:solidFill>
                <a:srgbClr val="33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722923"/>
            <a:ext cx="12191999" cy="3030212"/>
          </a:xfrm>
          <a:prstGeom prst="rect">
            <a:avLst/>
          </a:prstGeom>
        </p:spPr>
      </p:pic>
      <p:sp>
        <p:nvSpPr>
          <p:cNvPr id="7" name="TextBox 6"/>
          <p:cNvSpPr txBox="1"/>
          <p:nvPr/>
        </p:nvSpPr>
        <p:spPr>
          <a:xfrm>
            <a:off x="1800528" y="4860469"/>
            <a:ext cx="10228564" cy="1815882"/>
          </a:xfrm>
          <a:prstGeom prst="rect">
            <a:avLst/>
          </a:prstGeom>
          <a:noFill/>
        </p:spPr>
        <p:txBody>
          <a:bodyPr wrap="square" rtlCol="0">
            <a:spAutoFit/>
          </a:bodyPr>
          <a:lstStyle/>
          <a:p>
            <a:pPr algn="just"/>
            <a:r>
              <a:rPr lang="en-US" sz="2400" b="1" i="1" smtClean="0">
                <a:latin typeface="Times New Roman" panose="02020603050405020304" pitchFamily="18" charset="0"/>
                <a:cs typeface="Times New Roman" panose="02020603050405020304" pitchFamily="18" charset="0"/>
              </a:rPr>
              <a:t>      </a:t>
            </a:r>
            <a:r>
              <a:rPr lang="en-US" sz="2800" b="1" i="1" smtClean="0">
                <a:solidFill>
                  <a:srgbClr val="FF0000"/>
                </a:solidFill>
                <a:latin typeface="Times New Roman" panose="02020603050405020304" pitchFamily="18" charset="0"/>
                <a:cs typeface="Times New Roman" panose="02020603050405020304" pitchFamily="18" charset="0"/>
              </a:rPr>
              <a:t>Trao </a:t>
            </a:r>
            <a:r>
              <a:rPr lang="en-US" sz="2800" b="1" i="1" dirty="0" err="1" smtClean="0">
                <a:solidFill>
                  <a:srgbClr val="FF0000"/>
                </a:solidFill>
                <a:latin typeface="Times New Roman" panose="02020603050405020304" pitchFamily="18" charset="0"/>
                <a:cs typeface="Times New Roman" panose="02020603050405020304" pitchFamily="18" charset="0"/>
              </a:rPr>
              <a:t>đổi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chất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là</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quá</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trình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cơ</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thể</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lấy</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các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chất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từ</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môi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trường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biến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đổi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chúng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thành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các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chất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cần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thiết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và</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tạo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ra</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năng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lượng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cung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cấp</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hoạt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động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sống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đồng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thời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trả</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lại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môi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trường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các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err="1" smtClean="0">
                <a:solidFill>
                  <a:srgbClr val="FF0000"/>
                </a:solidFill>
                <a:latin typeface="Times New Roman" panose="02020603050405020304" pitchFamily="18" charset="0"/>
                <a:cs typeface="Times New Roman" panose="02020603050405020304" pitchFamily="18" charset="0"/>
              </a:rPr>
              <a:t>chất</a:t>
            </a:r>
            <a:r>
              <a:rPr lang="en-US" sz="2800" b="1" i="1" smtClean="0">
                <a:solidFill>
                  <a:srgbClr val="FF0000"/>
                </a:solidFill>
                <a:latin typeface="Times New Roman" panose="02020603050405020304" pitchFamily="18" charset="0"/>
                <a:cs typeface="Times New Roman" panose="02020603050405020304" pitchFamily="18" charset="0"/>
              </a:rPr>
              <a:t> thải</a:t>
            </a:r>
            <a:r>
              <a:rPr lang="en-US" sz="2800" b="1" i="1">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8" name="Picture 2" descr="Hình ảnh Dấu Chấm Hỏi PNG , Câu Hỏi Clipart, Dấu Hỏi Sáng Tạo, Nghi Ngờ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6" y="3805017"/>
            <a:ext cx="1642834" cy="154245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 name="Picture 4" descr="Gợi ý đáp án đề bài số 1 - Bồi dưỡng học sinh giỏi Tiếng Việt lớp 5 |  Hoc360.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76" y="3768440"/>
            <a:ext cx="1649647" cy="1669056"/>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783344" y="4116753"/>
            <a:ext cx="7038573" cy="62866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itchFamily="18" charset="0"/>
                <a:cs typeface="Times New Roman" panose="02020603050405020304" pitchFamily="18" charset="0"/>
              </a:rPr>
              <a:t>T</a:t>
            </a:r>
            <a:r>
              <a:rPr lang="en-US" sz="3200" b="1" dirty="0" err="1" smtClean="0">
                <a:solidFill>
                  <a:srgbClr val="FF0000"/>
                </a:solidFill>
                <a:latin typeface="Times New Roman" panose="02020603050405020304" pitchFamily="18" charset="0"/>
                <a:cs typeface="Times New Roman" panose="02020603050405020304" pitchFamily="18" charset="0"/>
              </a:rPr>
              <a:t>rao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TextBox 1"/>
          <p:cNvSpPr txBox="1"/>
          <p:nvPr/>
        </p:nvSpPr>
        <p:spPr>
          <a:xfrm>
            <a:off x="2783343" y="4131854"/>
            <a:ext cx="7038573" cy="584775"/>
          </a:xfrm>
          <a:prstGeom prst="rect">
            <a:avLst/>
          </a:prstGeom>
          <a:solidFill>
            <a:schemeClr val="accent6">
              <a:lumMod val="60000"/>
              <a:lumOff val="40000"/>
            </a:schemeClr>
          </a:solidFill>
        </p:spPr>
        <p:txBody>
          <a:bodyPr wrap="square" rtlCol="0">
            <a:spAutoFit/>
          </a:bodyPr>
          <a:lstStyle/>
          <a:p>
            <a:r>
              <a:rPr lang="en-US" sz="3200" b="1" smtClean="0">
                <a:solidFill>
                  <a:srgbClr val="0000FF"/>
                </a:solidFill>
                <a:latin typeface="Times New Roman" pitchFamily="18" charset="0"/>
                <a:cs typeface="Times New Roman" pitchFamily="18" charset="0"/>
              </a:rPr>
              <a:t>- Vậy trao đổi chất là gì?</a:t>
            </a:r>
            <a:endParaRPr lang="en-US" sz="32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25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18897" y="4879741"/>
            <a:ext cx="7655287" cy="523220"/>
          </a:xfrm>
          <a:prstGeom prst="rect">
            <a:avLst/>
          </a:prstGeom>
          <a:solidFill>
            <a:srgbClr val="FFFF00"/>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 Chuyển </a:t>
            </a:r>
            <a:r>
              <a:rPr lang="en-US" sz="2800" b="1" dirty="0" err="1" smtClean="0">
                <a:latin typeface="Times New Roman" panose="02020603050405020304" pitchFamily="18" charset="0"/>
                <a:cs typeface="Times New Roman" panose="02020603050405020304" pitchFamily="18" charset="0"/>
              </a:rPr>
              <a:t>hóa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lượng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1418897" y="568457"/>
            <a:ext cx="9725741" cy="3845888"/>
            <a:chOff x="6147581" y="568457"/>
            <a:chExt cx="4952913" cy="2361156"/>
          </a:xfrm>
        </p:grpSpPr>
        <p:pic>
          <p:nvPicPr>
            <p:cNvPr id="8" name="Picture 7"/>
            <p:cNvPicPr>
              <a:picLocks noChangeAspect="1"/>
            </p:cNvPicPr>
            <p:nvPr/>
          </p:nvPicPr>
          <p:blipFill>
            <a:blip r:embed="rId2"/>
            <a:stretch>
              <a:fillRect/>
            </a:stretch>
          </p:blipFill>
          <p:spPr>
            <a:xfrm>
              <a:off x="9502402" y="568457"/>
              <a:ext cx="1282799" cy="1180578"/>
            </a:xfrm>
            <a:prstGeom prst="rect">
              <a:avLst/>
            </a:prstGeom>
          </p:spPr>
        </p:pic>
        <p:grpSp>
          <p:nvGrpSpPr>
            <p:cNvPr id="22" name="Group 21"/>
            <p:cNvGrpSpPr/>
            <p:nvPr/>
          </p:nvGrpSpPr>
          <p:grpSpPr>
            <a:xfrm>
              <a:off x="6147581" y="568457"/>
              <a:ext cx="4952913" cy="2361156"/>
              <a:chOff x="6147581" y="568457"/>
              <a:chExt cx="4952913" cy="2361156"/>
            </a:xfrm>
          </p:grpSpPr>
          <p:pic>
            <p:nvPicPr>
              <p:cNvPr id="5" name="Picture 4"/>
              <p:cNvPicPr>
                <a:picLocks noChangeAspect="1"/>
              </p:cNvPicPr>
              <p:nvPr/>
            </p:nvPicPr>
            <p:blipFill>
              <a:blip r:embed="rId3"/>
              <a:stretch>
                <a:fillRect/>
              </a:stretch>
            </p:blipFill>
            <p:spPr>
              <a:xfrm>
                <a:off x="6147581" y="568457"/>
                <a:ext cx="2972678" cy="2361156"/>
              </a:xfrm>
              <a:prstGeom prst="rect">
                <a:avLst/>
              </a:prstGeom>
            </p:spPr>
          </p:pic>
          <p:sp>
            <p:nvSpPr>
              <p:cNvPr id="9" name="TextBox 8"/>
              <p:cNvSpPr txBox="1"/>
              <p:nvPr/>
            </p:nvSpPr>
            <p:spPr>
              <a:xfrm>
                <a:off x="9292061" y="1866994"/>
                <a:ext cx="1808433" cy="321227"/>
              </a:xfrm>
              <a:prstGeom prst="rect">
                <a:avLst/>
              </a:prstGeom>
              <a:solidFill>
                <a:srgbClr val="FF0000"/>
              </a:solidFill>
            </p:spPr>
            <p:txBody>
              <a:bodyPr wrap="square" rtlCol="0">
                <a:spAutoFit/>
              </a:bodyPr>
              <a:lstStyle/>
              <a:p>
                <a:pPr algn="ctr"/>
                <a:r>
                  <a:rPr lang="en-US" sz="2800" b="1"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39 - 40,5º</a:t>
                </a:r>
                <a:r>
                  <a:rPr lang="en-US" sz="2400" b="1" smtClean="0">
                    <a:solidFill>
                      <a:schemeClr val="accent5"/>
                    </a:solidFill>
                    <a:effectLst>
                      <a:outerShdw blurRad="38100" dist="38100" dir="2700000" algn="tl">
                        <a:srgbClr val="000000">
                          <a:alpha val="43137"/>
                        </a:srgbClr>
                      </a:outerShdw>
                    </a:effectLst>
                  </a:rPr>
                  <a:t>C</a:t>
                </a:r>
                <a:endParaRPr lang="en-US" sz="2400" b="1" dirty="0">
                  <a:solidFill>
                    <a:schemeClr val="accent5"/>
                  </a:solidFill>
                  <a:effectLst>
                    <a:outerShdw blurRad="38100" dist="38100" dir="2700000" algn="tl">
                      <a:srgbClr val="000000">
                        <a:alpha val="43137"/>
                      </a:srgbClr>
                    </a:outerShdw>
                  </a:effectLst>
                </a:endParaRPr>
              </a:p>
            </p:txBody>
          </p:sp>
        </p:grpSp>
      </p:grpSp>
      <p:cxnSp>
        <p:nvCxnSpPr>
          <p:cNvPr id="11" name="Straight Arrow Connector 10"/>
          <p:cNvCxnSpPr/>
          <p:nvPr/>
        </p:nvCxnSpPr>
        <p:spPr>
          <a:xfrm>
            <a:off x="9266037" y="3433558"/>
            <a:ext cx="1" cy="791601"/>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32062" y="4412418"/>
            <a:ext cx="2067951" cy="461665"/>
          </a:xfrm>
          <a:prstGeom prst="rect">
            <a:avLst/>
          </a:prstGeom>
          <a:solidFill>
            <a:srgbClr val="FFC000"/>
          </a:solid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Nhiệt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năng</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521606" y="4418076"/>
            <a:ext cx="1631852" cy="461665"/>
          </a:xfrm>
          <a:prstGeom prst="rect">
            <a:avLst/>
          </a:prstGeom>
          <a:solidFill>
            <a:srgbClr val="FFC000"/>
          </a:solid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Hóa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năng</a:t>
            </a:r>
            <a:endParaRPr lang="en-US" sz="2400" b="1" dirty="0">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5979739" y="4735184"/>
            <a:ext cx="1745364" cy="0"/>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6775" y="5609860"/>
            <a:ext cx="11487846"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 Chuyển </a:t>
            </a:r>
            <a:r>
              <a:rPr lang="en-US" sz="2400" b="1" i="1" dirty="0" err="1" smtClean="0">
                <a:latin typeface="Times New Roman" panose="02020603050405020304" pitchFamily="18" charset="0"/>
                <a:cs typeface="Times New Roman" panose="02020603050405020304" pitchFamily="18" charset="0"/>
              </a:rPr>
              <a:t>hóa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năng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lượng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quá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trình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biến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đổi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năng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lượng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từ</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này</a:t>
            </a:r>
            <a:r>
              <a:rPr lang="en-US" sz="2400" b="1" i="1" dirty="0" smtClean="0">
                <a:latin typeface="Times New Roman" panose="02020603050405020304" pitchFamily="18" charset="0"/>
                <a:cs typeface="Times New Roman" panose="02020603050405020304" pitchFamily="18" charset="0"/>
              </a:rPr>
              <a:t> sang </a:t>
            </a:r>
            <a:r>
              <a:rPr lang="en-US" sz="2400" b="1" i="1" err="1" smtClean="0">
                <a:latin typeface="Times New Roman" panose="02020603050405020304" pitchFamily="18" charset="0"/>
                <a:cs typeface="Times New Roman" panose="02020603050405020304" pitchFamily="18" charset="0"/>
              </a:rPr>
              <a:t>dạng</a:t>
            </a:r>
            <a:r>
              <a:rPr lang="en-US" sz="2400" b="1" i="1" smtClean="0">
                <a:latin typeface="Times New Roman" panose="02020603050405020304" pitchFamily="18" charset="0"/>
                <a:cs typeface="Times New Roman" panose="02020603050405020304" pitchFamily="18" charset="0"/>
              </a:rPr>
              <a:t> khác. </a:t>
            </a:r>
            <a:endParaRPr lang="en-US" sz="2400" b="1" i="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76775" y="6101172"/>
            <a:ext cx="9551963"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 Trao </a:t>
            </a:r>
            <a:r>
              <a:rPr lang="en-US" sz="2400" b="1" i="1" dirty="0" err="1" smtClean="0">
                <a:latin typeface="Times New Roman" panose="02020603050405020304" pitchFamily="18" charset="0"/>
                <a:cs typeface="Times New Roman" panose="02020603050405020304" pitchFamily="18" charset="0"/>
              </a:rPr>
              <a:t>đổi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chất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chuyển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hóa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năng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lượng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luôn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gắn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liền</a:t>
            </a:r>
            <a:r>
              <a:rPr lang="en-US" sz="2400" b="1" i="1" dirty="0" smtClean="0">
                <a:latin typeface="Times New Roman" panose="02020603050405020304" pitchFamily="18" charset="0"/>
                <a:cs typeface="Times New Roman" panose="02020603050405020304" pitchFamily="18" charset="0"/>
              </a:rPr>
              <a:t> </a:t>
            </a:r>
            <a:r>
              <a:rPr lang="en-US" sz="2400" b="1" i="1" err="1" smtClean="0">
                <a:latin typeface="Times New Roman" panose="02020603050405020304" pitchFamily="18" charset="0"/>
                <a:cs typeface="Times New Roman" panose="02020603050405020304" pitchFamily="18" charset="0"/>
              </a:rPr>
              <a:t>với</a:t>
            </a:r>
            <a:r>
              <a:rPr lang="en-US" sz="2400" b="1" i="1" smtClean="0">
                <a:latin typeface="Times New Roman" panose="02020603050405020304" pitchFamily="18" charset="0"/>
                <a:cs typeface="Times New Roman" panose="02020603050405020304" pitchFamily="18" charset="0"/>
              </a:rPr>
              <a:t> nhau.</a:t>
            </a:r>
            <a:endParaRPr lang="en-US" sz="2400" b="1" i="1" dirty="0">
              <a:latin typeface="Times New Roman" panose="02020603050405020304" pitchFamily="18" charset="0"/>
              <a:cs typeface="Times New Roman" panose="02020603050405020304" pitchFamily="18" charset="0"/>
            </a:endParaRPr>
          </a:p>
        </p:txBody>
      </p:sp>
      <p:pic>
        <p:nvPicPr>
          <p:cNvPr id="17" name="Picture 2" descr="Hình ảnh Dấu Chấm Hỏi PNG , Câu Hỏi Clipart, Dấu Hỏi Sáng Tạo, Nghi Ngờ PNG  miễn phí tải tập tin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12418"/>
            <a:ext cx="1418897" cy="119470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739</TotalTime>
  <Words>1074</Words>
  <Application>Microsoft Office PowerPoint</Application>
  <PresentationFormat>Custom</PresentationFormat>
  <Paragraphs>135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54</cp:revision>
  <dcterms:created xsi:type="dcterms:W3CDTF">2022-06-08T07:36:19Z</dcterms:created>
  <dcterms:modified xsi:type="dcterms:W3CDTF">2023-09-16T00:37:28Z</dcterms:modified>
</cp:coreProperties>
</file>