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6"/>
  </p:notesMasterIdLst>
  <p:sldIdLst>
    <p:sldId id="295" r:id="rId2"/>
    <p:sldId id="258" r:id="rId3"/>
    <p:sldId id="296" r:id="rId4"/>
    <p:sldId id="257" r:id="rId5"/>
    <p:sldId id="260" r:id="rId6"/>
    <p:sldId id="259" r:id="rId7"/>
    <p:sldId id="298" r:id="rId8"/>
    <p:sldId id="297" r:id="rId9"/>
    <p:sldId id="261" r:id="rId10"/>
    <p:sldId id="262" r:id="rId11"/>
    <p:sldId id="299" r:id="rId12"/>
    <p:sldId id="263" r:id="rId13"/>
    <p:sldId id="300" r:id="rId14"/>
    <p:sldId id="264" r:id="rId15"/>
    <p:sldId id="301" r:id="rId16"/>
    <p:sldId id="302" r:id="rId17"/>
    <p:sldId id="309" r:id="rId18"/>
    <p:sldId id="306" r:id="rId19"/>
    <p:sldId id="304" r:id="rId20"/>
    <p:sldId id="269" r:id="rId21"/>
    <p:sldId id="307" r:id="rId22"/>
    <p:sldId id="310" r:id="rId23"/>
    <p:sldId id="272" r:id="rId24"/>
    <p:sldId id="270" r:id="rId25"/>
  </p:sldIdLst>
  <p:sldSz cx="9144000" cy="5143500" type="screen16x9"/>
  <p:notesSz cx="6858000" cy="9144000"/>
  <p:embeddedFontLst>
    <p:embeddedFont>
      <p:font typeface="Parisienne" charset="0"/>
      <p:regular r:id="rId27"/>
    </p:embeddedFont>
    <p:embeddedFont>
      <p:font typeface="Nunito Sans" charset="0"/>
      <p:regular r:id="rId28"/>
      <p:bold r:id="rId29"/>
      <p:italic r:id="rId30"/>
      <p:boldItalic r:id="rId31"/>
    </p:embeddedFont>
    <p:embeddedFont>
      <p:font typeface="Calibri" pitchFamily="34" charset="0"/>
      <p:regular r:id="rId32"/>
      <p:bold r:id="rId33"/>
      <p:italic r:id="rId34"/>
      <p:boldItalic r:id="rId35"/>
    </p:embeddedFont>
    <p:embeddedFont>
      <p:font typeface="Vidaloka" charset="0"/>
      <p:regular r:id="rId36"/>
    </p:embeddedFont>
    <p:embeddedFont>
      <p:font typeface="Bellota Text Light"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5CB4430-2524-4F17-90F3-FB2896347D83}">
  <a:tblStyle styleId="{D5CB4430-2524-4F17-90F3-FB2896347D8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6CB284C-9BF5-42FC-AE91-A9D059309DA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6695822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0217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645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1141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863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0805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272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6740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7884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909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561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0104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728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rot="10800000">
            <a:off x="0" y="3103500"/>
            <a:ext cx="2633050" cy="2040000"/>
          </a:xfrm>
          <a:prstGeom prst="rect">
            <a:avLst/>
          </a:prstGeom>
          <a:noFill/>
          <a:ln>
            <a:noFill/>
          </a:ln>
        </p:spPr>
      </p:pic>
      <p:sp>
        <p:nvSpPr>
          <p:cNvPr id="16" name="Google Shape;16;p3"/>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3"/>
          <p:cNvPicPr preferRelativeResize="0"/>
          <p:nvPr/>
        </p:nvPicPr>
        <p:blipFill>
          <a:blip r:embed="rId3">
            <a:alphaModFix/>
          </a:blip>
          <a:stretch>
            <a:fillRect/>
          </a:stretch>
        </p:blipFill>
        <p:spPr>
          <a:xfrm>
            <a:off x="6499750" y="-25"/>
            <a:ext cx="2644250" cy="3322676"/>
          </a:xfrm>
          <a:prstGeom prst="rect">
            <a:avLst/>
          </a:prstGeom>
          <a:noFill/>
          <a:ln>
            <a:noFill/>
          </a:ln>
        </p:spPr>
      </p:pic>
      <p:sp>
        <p:nvSpPr>
          <p:cNvPr id="18" name="Google Shape;18;p3"/>
          <p:cNvSpPr txBox="1">
            <a:spLocks noGrp="1"/>
          </p:cNvSpPr>
          <p:nvPr>
            <p:ph type="ctrTitle"/>
          </p:nvPr>
        </p:nvSpPr>
        <p:spPr>
          <a:xfrm>
            <a:off x="994975" y="2043325"/>
            <a:ext cx="6241500" cy="6117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9" name="Google Shape;19;p3"/>
          <p:cNvSpPr txBox="1">
            <a:spLocks noGrp="1"/>
          </p:cNvSpPr>
          <p:nvPr>
            <p:ph type="subTitle" idx="1"/>
          </p:nvPr>
        </p:nvSpPr>
        <p:spPr>
          <a:xfrm>
            <a:off x="994975" y="2751876"/>
            <a:ext cx="6241500" cy="3483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400"/>
              <a:buNone/>
              <a:defRPr>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Blue Watercolor">
  <p:cSld name="BLANK_2_1">
    <p:bg>
      <p:bgPr>
        <a:blipFill>
          <a:blip r:embed="rId2">
            <a:alphaModFix/>
          </a:blip>
          <a:stretch>
            <a:fillRect/>
          </a:stretch>
        </a:blipFill>
        <a:effectLst/>
      </p:bgPr>
    </p:bg>
    <p:spTree>
      <p:nvGrpSpPr>
        <p:cNvPr id="1" name="Shape 75"/>
        <p:cNvGrpSpPr/>
        <p:nvPr/>
      </p:nvGrpSpPr>
      <p:grpSpPr>
        <a:xfrm>
          <a:off x="0" y="0"/>
          <a:ext cx="0" cy="0"/>
          <a:chOff x="0" y="0"/>
          <a:chExt cx="0" cy="0"/>
        </a:xfrm>
      </p:grpSpPr>
      <p:pic>
        <p:nvPicPr>
          <p:cNvPr id="76" name="Google Shape;76;p12"/>
          <p:cNvPicPr preferRelativeResize="0"/>
          <p:nvPr/>
        </p:nvPicPr>
        <p:blipFill>
          <a:blip r:embed="rId3">
            <a:alphaModFix/>
          </a:blip>
          <a:stretch>
            <a:fillRect/>
          </a:stretch>
        </p:blipFill>
        <p:spPr>
          <a:xfrm>
            <a:off x="6915100" y="0"/>
            <a:ext cx="2228899" cy="1726875"/>
          </a:xfrm>
          <a:prstGeom prst="rect">
            <a:avLst/>
          </a:prstGeom>
          <a:noFill/>
          <a:ln>
            <a:noFill/>
          </a:ln>
        </p:spPr>
      </p:pic>
      <p:sp>
        <p:nvSpPr>
          <p:cNvPr id="77" name="Google Shape;77;p12"/>
          <p:cNvSpPr/>
          <p:nvPr/>
        </p:nvSpPr>
        <p:spPr>
          <a:xfrm>
            <a:off x="548700" y="548700"/>
            <a:ext cx="8046600" cy="4046100"/>
          </a:xfrm>
          <a:prstGeom prst="frame">
            <a:avLst>
              <a:gd name="adj1" fmla="val 63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2"/>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pic>
        <p:nvPicPr>
          <p:cNvPr id="79" name="Google Shape;79;p12"/>
          <p:cNvPicPr preferRelativeResize="0"/>
          <p:nvPr/>
        </p:nvPicPr>
        <p:blipFill>
          <a:blip r:embed="rId4">
            <a:alphaModFix/>
          </a:blip>
          <a:stretch>
            <a:fillRect/>
          </a:stretch>
        </p:blipFill>
        <p:spPr>
          <a:xfrm>
            <a:off x="0" y="3059525"/>
            <a:ext cx="2083950" cy="20839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t="6162" b="6171"/>
          <a:stretch/>
        </p:blipFill>
        <p:spPr>
          <a:xfrm>
            <a:off x="1575575" y="0"/>
            <a:ext cx="5992849" cy="5143501"/>
          </a:xfrm>
          <a:prstGeom prst="rect">
            <a:avLst/>
          </a:prstGeom>
          <a:noFill/>
          <a:ln>
            <a:noFill/>
          </a:ln>
        </p:spPr>
      </p:pic>
      <p:sp>
        <p:nvSpPr>
          <p:cNvPr id="22" name="Google Shape;22;p4"/>
          <p:cNvSpPr txBox="1">
            <a:spLocks noGrp="1"/>
          </p:cNvSpPr>
          <p:nvPr>
            <p:ph type="sldNum" idx="12"/>
          </p:nvPr>
        </p:nvSpPr>
        <p:spPr>
          <a:xfrm>
            <a:off x="4297659" y="4292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23" name="Google Shape;23;p4"/>
          <p:cNvGrpSpPr/>
          <p:nvPr/>
        </p:nvGrpSpPr>
        <p:grpSpPr>
          <a:xfrm>
            <a:off x="548700" y="548650"/>
            <a:ext cx="1922400" cy="4045300"/>
            <a:chOff x="548700" y="548650"/>
            <a:chExt cx="1922400" cy="4045300"/>
          </a:xfrm>
        </p:grpSpPr>
        <p:sp>
          <p:nvSpPr>
            <p:cNvPr id="24" name="Google Shape;24;p4"/>
            <p:cNvSpPr/>
            <p:nvPr/>
          </p:nvSpPr>
          <p:spPr>
            <a:xfrm>
              <a:off x="548700" y="2569250"/>
              <a:ext cx="1735500" cy="2024700"/>
            </a:xfrm>
            <a:prstGeom prst="corner">
              <a:avLst>
                <a:gd name="adj1" fmla="val 1210"/>
                <a:gd name="adj2" fmla="val 1233"/>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rot="10800000" flipH="1">
              <a:off x="548700" y="548650"/>
              <a:ext cx="1922400" cy="2024700"/>
            </a:xfrm>
            <a:prstGeom prst="corner">
              <a:avLst>
                <a:gd name="adj1" fmla="val 1210"/>
                <a:gd name="adj2" fmla="val 1123"/>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4"/>
          <p:cNvGrpSpPr/>
          <p:nvPr/>
        </p:nvGrpSpPr>
        <p:grpSpPr>
          <a:xfrm>
            <a:off x="6700500" y="548650"/>
            <a:ext cx="1894800" cy="4045300"/>
            <a:chOff x="6700500" y="548650"/>
            <a:chExt cx="1894800" cy="4045300"/>
          </a:xfrm>
        </p:grpSpPr>
        <p:sp>
          <p:nvSpPr>
            <p:cNvPr id="27" name="Google Shape;27;p4"/>
            <p:cNvSpPr/>
            <p:nvPr/>
          </p:nvSpPr>
          <p:spPr>
            <a:xfrm flipH="1">
              <a:off x="6700500" y="2569250"/>
              <a:ext cx="1894800" cy="2024700"/>
            </a:xfrm>
            <a:prstGeom prst="corner">
              <a:avLst>
                <a:gd name="adj1" fmla="val 1210"/>
                <a:gd name="adj2" fmla="val 1045"/>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rot="10800000">
              <a:off x="6956700" y="548650"/>
              <a:ext cx="1638600" cy="2024700"/>
            </a:xfrm>
            <a:prstGeom prst="corner">
              <a:avLst>
                <a:gd name="adj1" fmla="val 1210"/>
                <a:gd name="adj2" fmla="val 1233"/>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4"/>
          <p:cNvSpPr txBox="1">
            <a:spLocks noGrp="1"/>
          </p:cNvSpPr>
          <p:nvPr>
            <p:ph type="body" idx="1"/>
          </p:nvPr>
        </p:nvSpPr>
        <p:spPr>
          <a:xfrm>
            <a:off x="2907200" y="1280575"/>
            <a:ext cx="3329700" cy="2582400"/>
          </a:xfrm>
          <a:prstGeom prst="rect">
            <a:avLst/>
          </a:prstGeom>
        </p:spPr>
        <p:txBody>
          <a:bodyPr spcFirstLastPara="1" wrap="square" lIns="0" tIns="0" rIns="0" bIns="0" anchor="ctr"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rtl="0">
              <a:spcBef>
                <a:spcPts val="0"/>
              </a:spcBef>
              <a:spcAft>
                <a:spcPts val="0"/>
              </a:spcAft>
              <a:buSzPts val="2400"/>
              <a:buChar char="■"/>
              <a:defRPr i="1"/>
            </a:lvl9pPr>
          </a:lstStyle>
          <a:p>
            <a:endParaRPr/>
          </a:p>
        </p:txBody>
      </p:sp>
      <p:sp>
        <p:nvSpPr>
          <p:cNvPr id="30" name="Google Shape;30;p4"/>
          <p:cNvSpPr/>
          <p:nvPr/>
        </p:nvSpPr>
        <p:spPr>
          <a:xfrm>
            <a:off x="4351735" y="554671"/>
            <a:ext cx="440525" cy="309757"/>
          </a:xfrm>
          <a:prstGeom prst="rect">
            <a:avLst/>
          </a:prstGeom>
        </p:spPr>
        <p:txBody>
          <a:bodyPr>
            <a:prstTxWarp prst="textPlain">
              <a:avLst/>
            </a:prstTxWarp>
          </a:bodyPr>
          <a:lstStyle/>
          <a:p>
            <a:pPr lvl="0" algn="ctr"/>
            <a:r>
              <a:rPr b="0" i="0">
                <a:ln>
                  <a:noFill/>
                </a:ln>
                <a:gradFill>
                  <a:gsLst>
                    <a:gs pos="0">
                      <a:schemeClr val="accent5"/>
                    </a:gs>
                    <a:gs pos="31000">
                      <a:schemeClr val="accent6"/>
                    </a:gs>
                    <a:gs pos="69000">
                      <a:schemeClr val="accent5"/>
                    </a:gs>
                    <a:gs pos="100000">
                      <a:schemeClr val="accent6"/>
                    </a:gs>
                  </a:gsLst>
                  <a:lin ang="5400012" scaled="0"/>
                </a:gradFill>
                <a:latin typeface="Parisienne"/>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pic>
        <p:nvPicPr>
          <p:cNvPr id="32" name="Google Shape;32;p5"/>
          <p:cNvPicPr preferRelativeResize="0"/>
          <p:nvPr/>
        </p:nvPicPr>
        <p:blipFill>
          <a:blip r:embed="rId2">
            <a:alphaModFix/>
          </a:blip>
          <a:stretch>
            <a:fillRect/>
          </a:stretch>
        </p:blipFill>
        <p:spPr>
          <a:xfrm>
            <a:off x="0" y="2616525"/>
            <a:ext cx="1540475" cy="2526975"/>
          </a:xfrm>
          <a:prstGeom prst="rect">
            <a:avLst/>
          </a:prstGeom>
          <a:noFill/>
          <a:ln>
            <a:noFill/>
          </a:ln>
        </p:spPr>
      </p:pic>
      <p:sp>
        <p:nvSpPr>
          <p:cNvPr id="33" name="Google Shape;33;p5"/>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title"/>
          </p:nvPr>
        </p:nvSpPr>
        <p:spPr>
          <a:xfrm>
            <a:off x="994975" y="984265"/>
            <a:ext cx="7154100" cy="39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 name="Google Shape;35;p5"/>
          <p:cNvSpPr txBox="1">
            <a:spLocks noGrp="1"/>
          </p:cNvSpPr>
          <p:nvPr>
            <p:ph type="body" idx="1"/>
          </p:nvPr>
        </p:nvSpPr>
        <p:spPr>
          <a:xfrm>
            <a:off x="994975" y="1524837"/>
            <a:ext cx="7154100" cy="2805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36" name="Google Shape;36;p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37" name="Google Shape;37;p5"/>
          <p:cNvPicPr preferRelativeResize="0"/>
          <p:nvPr/>
        </p:nvPicPr>
        <p:blipFill>
          <a:blip r:embed="rId3">
            <a:alphaModFix/>
          </a:blip>
          <a:stretch>
            <a:fillRect/>
          </a:stretch>
        </p:blipFill>
        <p:spPr>
          <a:xfrm>
            <a:off x="5961300" y="0"/>
            <a:ext cx="3182701" cy="232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8"/>
        <p:cNvGrpSpPr/>
        <p:nvPr/>
      </p:nvGrpSpPr>
      <p:grpSpPr>
        <a:xfrm>
          <a:off x="0" y="0"/>
          <a:ext cx="0" cy="0"/>
          <a:chOff x="0" y="0"/>
          <a:chExt cx="0" cy="0"/>
        </a:xfrm>
      </p:grpSpPr>
      <p:pic>
        <p:nvPicPr>
          <p:cNvPr id="39" name="Google Shape;39;p6"/>
          <p:cNvPicPr preferRelativeResize="0"/>
          <p:nvPr/>
        </p:nvPicPr>
        <p:blipFill>
          <a:blip r:embed="rId2">
            <a:alphaModFix/>
          </a:blip>
          <a:stretch>
            <a:fillRect/>
          </a:stretch>
        </p:blipFill>
        <p:spPr>
          <a:xfrm>
            <a:off x="0" y="2616525"/>
            <a:ext cx="1540475" cy="2526975"/>
          </a:xfrm>
          <a:prstGeom prst="rect">
            <a:avLst/>
          </a:prstGeom>
          <a:noFill/>
          <a:ln>
            <a:noFill/>
          </a:ln>
        </p:spPr>
      </p:pic>
      <p:sp>
        <p:nvSpPr>
          <p:cNvPr id="40" name="Google Shape;40;p6"/>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txBox="1">
            <a:spLocks noGrp="1"/>
          </p:cNvSpPr>
          <p:nvPr>
            <p:ph type="title"/>
          </p:nvPr>
        </p:nvSpPr>
        <p:spPr>
          <a:xfrm>
            <a:off x="994975" y="984265"/>
            <a:ext cx="7154100" cy="39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 name="Google Shape;42;p6"/>
          <p:cNvSpPr txBox="1">
            <a:spLocks noGrp="1"/>
          </p:cNvSpPr>
          <p:nvPr>
            <p:ph type="body" idx="1"/>
          </p:nvPr>
        </p:nvSpPr>
        <p:spPr>
          <a:xfrm>
            <a:off x="994975" y="1524825"/>
            <a:ext cx="3342600" cy="26976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43" name="Google Shape;43;p6"/>
          <p:cNvSpPr txBox="1">
            <a:spLocks noGrp="1"/>
          </p:cNvSpPr>
          <p:nvPr>
            <p:ph type="body" idx="2"/>
          </p:nvPr>
        </p:nvSpPr>
        <p:spPr>
          <a:xfrm>
            <a:off x="4806447" y="1524825"/>
            <a:ext cx="3342600" cy="26976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44" name="Google Shape;44;p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45" name="Google Shape;45;p6"/>
          <p:cNvPicPr preferRelativeResize="0"/>
          <p:nvPr/>
        </p:nvPicPr>
        <p:blipFill>
          <a:blip r:embed="rId3">
            <a:alphaModFix/>
          </a:blip>
          <a:stretch>
            <a:fillRect/>
          </a:stretch>
        </p:blipFill>
        <p:spPr>
          <a:xfrm>
            <a:off x="5982550" y="0"/>
            <a:ext cx="3161451" cy="19839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11150"/>
          <a:stretch/>
        </p:blipFill>
        <p:spPr>
          <a:xfrm>
            <a:off x="0" y="3274125"/>
            <a:ext cx="1214025" cy="1869375"/>
          </a:xfrm>
          <a:prstGeom prst="rect">
            <a:avLst/>
          </a:prstGeom>
          <a:noFill/>
          <a:ln>
            <a:noFill/>
          </a:ln>
        </p:spPr>
      </p:pic>
      <p:sp>
        <p:nvSpPr>
          <p:cNvPr id="48" name="Google Shape;48;p7"/>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txBox="1">
            <a:spLocks noGrp="1"/>
          </p:cNvSpPr>
          <p:nvPr>
            <p:ph type="title"/>
          </p:nvPr>
        </p:nvSpPr>
        <p:spPr>
          <a:xfrm>
            <a:off x="994975" y="984265"/>
            <a:ext cx="7154100" cy="39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 name="Google Shape;50;p7"/>
          <p:cNvSpPr txBox="1">
            <a:spLocks noGrp="1"/>
          </p:cNvSpPr>
          <p:nvPr>
            <p:ph type="body" idx="1"/>
          </p:nvPr>
        </p:nvSpPr>
        <p:spPr>
          <a:xfrm>
            <a:off x="994975" y="1524825"/>
            <a:ext cx="2218500" cy="2739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1" name="Google Shape;51;p7"/>
          <p:cNvSpPr txBox="1">
            <a:spLocks noGrp="1"/>
          </p:cNvSpPr>
          <p:nvPr>
            <p:ph type="body" idx="2"/>
          </p:nvPr>
        </p:nvSpPr>
        <p:spPr>
          <a:xfrm>
            <a:off x="3446663" y="1524825"/>
            <a:ext cx="2218500" cy="2739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2" name="Google Shape;52;p7"/>
          <p:cNvSpPr txBox="1">
            <a:spLocks noGrp="1"/>
          </p:cNvSpPr>
          <p:nvPr>
            <p:ph type="body" idx="3"/>
          </p:nvPr>
        </p:nvSpPr>
        <p:spPr>
          <a:xfrm>
            <a:off x="5898352" y="1524825"/>
            <a:ext cx="2218500" cy="2739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3" name="Google Shape;53;p7"/>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54" name="Google Shape;54;p7"/>
          <p:cNvPicPr preferRelativeResize="0"/>
          <p:nvPr/>
        </p:nvPicPr>
        <p:blipFill>
          <a:blip r:embed="rId3">
            <a:alphaModFix/>
          </a:blip>
          <a:stretch>
            <a:fillRect/>
          </a:stretch>
        </p:blipFill>
        <p:spPr>
          <a:xfrm>
            <a:off x="5961300" y="0"/>
            <a:ext cx="3182701" cy="2325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pic>
        <p:nvPicPr>
          <p:cNvPr id="56" name="Google Shape;56;p8"/>
          <p:cNvPicPr preferRelativeResize="0"/>
          <p:nvPr/>
        </p:nvPicPr>
        <p:blipFill>
          <a:blip r:embed="rId2">
            <a:alphaModFix/>
          </a:blip>
          <a:stretch>
            <a:fillRect/>
          </a:stretch>
        </p:blipFill>
        <p:spPr>
          <a:xfrm>
            <a:off x="0" y="3116650"/>
            <a:ext cx="1481525" cy="2026850"/>
          </a:xfrm>
          <a:prstGeom prst="rect">
            <a:avLst/>
          </a:prstGeom>
          <a:noFill/>
          <a:ln>
            <a:noFill/>
          </a:ln>
        </p:spPr>
      </p:pic>
      <p:sp>
        <p:nvSpPr>
          <p:cNvPr id="57" name="Google Shape;57;p8"/>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txBox="1">
            <a:spLocks noGrp="1"/>
          </p:cNvSpPr>
          <p:nvPr>
            <p:ph type="title"/>
          </p:nvPr>
        </p:nvSpPr>
        <p:spPr>
          <a:xfrm>
            <a:off x="994975" y="984265"/>
            <a:ext cx="7154100" cy="39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9" name="Google Shape;59;p8"/>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60" name="Google Shape;60;p8"/>
          <p:cNvPicPr preferRelativeResize="0"/>
          <p:nvPr/>
        </p:nvPicPr>
        <p:blipFill>
          <a:blip r:embed="rId3">
            <a:alphaModFix/>
          </a:blip>
          <a:stretch>
            <a:fillRect/>
          </a:stretch>
        </p:blipFill>
        <p:spPr>
          <a:xfrm>
            <a:off x="5409375" y="0"/>
            <a:ext cx="3734625" cy="23436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pic>
        <p:nvPicPr>
          <p:cNvPr id="62" name="Google Shape;62;p9"/>
          <p:cNvPicPr preferRelativeResize="0"/>
          <p:nvPr/>
        </p:nvPicPr>
        <p:blipFill>
          <a:blip r:embed="rId2">
            <a:alphaModFix/>
          </a:blip>
          <a:stretch>
            <a:fillRect/>
          </a:stretch>
        </p:blipFill>
        <p:spPr>
          <a:xfrm>
            <a:off x="6915100" y="0"/>
            <a:ext cx="2228899" cy="1726875"/>
          </a:xfrm>
          <a:prstGeom prst="rect">
            <a:avLst/>
          </a:prstGeom>
          <a:noFill/>
          <a:ln>
            <a:noFill/>
          </a:ln>
        </p:spPr>
      </p:pic>
      <p:sp>
        <p:nvSpPr>
          <p:cNvPr id="63" name="Google Shape;63;p9"/>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txBox="1">
            <a:spLocks noGrp="1"/>
          </p:cNvSpPr>
          <p:nvPr>
            <p:ph type="body" idx="1"/>
          </p:nvPr>
        </p:nvSpPr>
        <p:spPr>
          <a:xfrm>
            <a:off x="994975" y="4025300"/>
            <a:ext cx="7154100" cy="4113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800"/>
              <a:buNone/>
              <a:defRPr sz="1800"/>
            </a:lvl1pPr>
          </a:lstStyle>
          <a:p>
            <a:endParaRPr/>
          </a:p>
        </p:txBody>
      </p:sp>
      <p:sp>
        <p:nvSpPr>
          <p:cNvPr id="65" name="Google Shape;65;p9"/>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66" name="Google Shape;66;p9"/>
          <p:cNvPicPr preferRelativeResize="0"/>
          <p:nvPr/>
        </p:nvPicPr>
        <p:blipFill>
          <a:blip r:embed="rId3">
            <a:alphaModFix/>
          </a:blip>
          <a:stretch>
            <a:fillRect/>
          </a:stretch>
        </p:blipFill>
        <p:spPr>
          <a:xfrm>
            <a:off x="0" y="3059525"/>
            <a:ext cx="2083950" cy="20839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0"/>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0"/>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Green Watercolor">
  <p:cSld name="BLANK_2">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1"/>
          <p:cNvSpPr/>
          <p:nvPr/>
        </p:nvSpPr>
        <p:spPr>
          <a:xfrm>
            <a:off x="548700" y="548700"/>
            <a:ext cx="8046600" cy="4046100"/>
          </a:xfrm>
          <a:prstGeom prst="frame">
            <a:avLst>
              <a:gd name="adj1" fmla="val 63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pic>
        <p:nvPicPr>
          <p:cNvPr id="73" name="Google Shape;73;p11"/>
          <p:cNvPicPr preferRelativeResize="0"/>
          <p:nvPr/>
        </p:nvPicPr>
        <p:blipFill>
          <a:blip r:embed="rId3">
            <a:alphaModFix/>
          </a:blip>
          <a:stretch>
            <a:fillRect/>
          </a:stretch>
        </p:blipFill>
        <p:spPr>
          <a:xfrm>
            <a:off x="6915100" y="0"/>
            <a:ext cx="2228899" cy="1726875"/>
          </a:xfrm>
          <a:prstGeom prst="rect">
            <a:avLst/>
          </a:prstGeom>
          <a:noFill/>
          <a:ln>
            <a:noFill/>
          </a:ln>
        </p:spPr>
      </p:pic>
      <p:pic>
        <p:nvPicPr>
          <p:cNvPr id="74" name="Google Shape;74;p11"/>
          <p:cNvPicPr preferRelativeResize="0"/>
          <p:nvPr/>
        </p:nvPicPr>
        <p:blipFill>
          <a:blip r:embed="rId4">
            <a:alphaModFix/>
          </a:blip>
          <a:stretch>
            <a:fillRect/>
          </a:stretch>
        </p:blipFill>
        <p:spPr>
          <a:xfrm>
            <a:off x="0" y="3059525"/>
            <a:ext cx="2083950" cy="20839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94975" y="984265"/>
            <a:ext cx="7154100" cy="3936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1pPr>
            <a:lvl2pPr lvl="1"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2pPr>
            <a:lvl3pPr lvl="2"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3pPr>
            <a:lvl4pPr lvl="3"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4pPr>
            <a:lvl5pPr lvl="4"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5pPr>
            <a:lvl6pPr lvl="5"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6pPr>
            <a:lvl7pPr lvl="6"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7pPr>
            <a:lvl8pPr lvl="7"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8pPr>
            <a:lvl9pPr lvl="8"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9pPr>
          </a:lstStyle>
          <a:p>
            <a:endParaRPr/>
          </a:p>
        </p:txBody>
      </p:sp>
      <p:sp>
        <p:nvSpPr>
          <p:cNvPr id="7" name="Google Shape;7;p1"/>
          <p:cNvSpPr txBox="1">
            <a:spLocks noGrp="1"/>
          </p:cNvSpPr>
          <p:nvPr>
            <p:ph type="body" idx="1"/>
          </p:nvPr>
        </p:nvSpPr>
        <p:spPr>
          <a:xfrm>
            <a:off x="994975" y="1524837"/>
            <a:ext cx="7154100" cy="2805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3"/>
              </a:buClr>
              <a:buSzPts val="2400"/>
              <a:buFont typeface="Bellota Text Light"/>
              <a:buChar char="⊳"/>
              <a:defRPr sz="2400">
                <a:solidFill>
                  <a:schemeClr val="dk1"/>
                </a:solidFill>
                <a:latin typeface="Bellota Text Light"/>
                <a:ea typeface="Bellota Text Light"/>
                <a:cs typeface="Bellota Text Light"/>
                <a:sym typeface="Bellota Text Light"/>
              </a:defRPr>
            </a:lvl1pPr>
            <a:lvl2pPr marL="914400" lvl="1" indent="-381000" rtl="0">
              <a:lnSpc>
                <a:spcPct val="115000"/>
              </a:lnSpc>
              <a:spcBef>
                <a:spcPts val="0"/>
              </a:spcBef>
              <a:spcAft>
                <a:spcPts val="0"/>
              </a:spcAft>
              <a:buClr>
                <a:schemeClr val="accent3"/>
              </a:buClr>
              <a:buSzPts val="2400"/>
              <a:buFont typeface="Bellota Text Light"/>
              <a:buChar char="○"/>
              <a:defRPr sz="2400">
                <a:solidFill>
                  <a:schemeClr val="dk1"/>
                </a:solidFill>
                <a:latin typeface="Bellota Text Light"/>
                <a:ea typeface="Bellota Text Light"/>
                <a:cs typeface="Bellota Text Light"/>
                <a:sym typeface="Bellota Text Light"/>
              </a:defRPr>
            </a:lvl2pPr>
            <a:lvl3pPr marL="1371600" lvl="2" indent="-381000" rtl="0">
              <a:lnSpc>
                <a:spcPct val="115000"/>
              </a:lnSpc>
              <a:spcBef>
                <a:spcPts val="0"/>
              </a:spcBef>
              <a:spcAft>
                <a:spcPts val="0"/>
              </a:spcAft>
              <a:buClr>
                <a:schemeClr val="accent3"/>
              </a:buClr>
              <a:buSzPts val="2400"/>
              <a:buFont typeface="Bellota Text Light"/>
              <a:buChar char="■"/>
              <a:defRPr sz="2400">
                <a:solidFill>
                  <a:schemeClr val="dk1"/>
                </a:solidFill>
                <a:latin typeface="Bellota Text Light"/>
                <a:ea typeface="Bellota Text Light"/>
                <a:cs typeface="Bellota Text Light"/>
                <a:sym typeface="Bellota Text Light"/>
              </a:defRPr>
            </a:lvl3pPr>
            <a:lvl4pPr marL="1828800" lvl="3"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4pPr>
            <a:lvl5pPr marL="2286000" lvl="4"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5pPr>
            <a:lvl6pPr marL="2743200" lvl="5"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6pPr>
            <a:lvl7pPr marL="3200400" lvl="6"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7pPr>
            <a:lvl8pPr marL="3657600" lvl="7"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8pPr>
            <a:lvl9pPr marL="4114800" lvl="8"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9pPr>
          </a:lstStyle>
          <a:p>
            <a:endParaRPr/>
          </a:p>
        </p:txBody>
      </p:sp>
      <p:sp>
        <p:nvSpPr>
          <p:cNvPr id="8" name="Google Shape;8;p1"/>
          <p:cNvSpPr txBox="1">
            <a:spLocks noGrp="1"/>
          </p:cNvSpPr>
          <p:nvPr>
            <p:ph type="sldNum" idx="12"/>
          </p:nvPr>
        </p:nvSpPr>
        <p:spPr>
          <a:xfrm>
            <a:off x="4297650" y="4594800"/>
            <a:ext cx="548700" cy="548700"/>
          </a:xfrm>
          <a:prstGeom prst="rect">
            <a:avLst/>
          </a:prstGeom>
          <a:noFill/>
          <a:ln>
            <a:noFill/>
          </a:ln>
        </p:spPr>
        <p:txBody>
          <a:bodyPr spcFirstLastPara="1" wrap="square" lIns="0" tIns="0" rIns="0" bIns="0" anchor="ctr" anchorCtr="0">
            <a:noAutofit/>
          </a:bodyPr>
          <a:lstStyle>
            <a:lvl1pPr lvl="0" algn="ctr" rtl="0">
              <a:buNone/>
              <a:defRPr sz="1300">
                <a:solidFill>
                  <a:schemeClr val="accent6"/>
                </a:solidFill>
                <a:latin typeface="Parisienne"/>
                <a:ea typeface="Parisienne"/>
                <a:cs typeface="Parisienne"/>
                <a:sym typeface="Parisienne"/>
              </a:defRPr>
            </a:lvl1pPr>
            <a:lvl2pPr lvl="1" algn="ctr" rtl="0">
              <a:buNone/>
              <a:defRPr sz="1300">
                <a:solidFill>
                  <a:schemeClr val="accent6"/>
                </a:solidFill>
                <a:latin typeface="Parisienne"/>
                <a:ea typeface="Parisienne"/>
                <a:cs typeface="Parisienne"/>
                <a:sym typeface="Parisienne"/>
              </a:defRPr>
            </a:lvl2pPr>
            <a:lvl3pPr lvl="2" algn="ctr" rtl="0">
              <a:buNone/>
              <a:defRPr sz="1300">
                <a:solidFill>
                  <a:schemeClr val="accent6"/>
                </a:solidFill>
                <a:latin typeface="Parisienne"/>
                <a:ea typeface="Parisienne"/>
                <a:cs typeface="Parisienne"/>
                <a:sym typeface="Parisienne"/>
              </a:defRPr>
            </a:lvl3pPr>
            <a:lvl4pPr lvl="3" algn="ctr" rtl="0">
              <a:buNone/>
              <a:defRPr sz="1300">
                <a:solidFill>
                  <a:schemeClr val="accent6"/>
                </a:solidFill>
                <a:latin typeface="Parisienne"/>
                <a:ea typeface="Parisienne"/>
                <a:cs typeface="Parisienne"/>
                <a:sym typeface="Parisienne"/>
              </a:defRPr>
            </a:lvl4pPr>
            <a:lvl5pPr lvl="4" algn="ctr" rtl="0">
              <a:buNone/>
              <a:defRPr sz="1300">
                <a:solidFill>
                  <a:schemeClr val="accent6"/>
                </a:solidFill>
                <a:latin typeface="Parisienne"/>
                <a:ea typeface="Parisienne"/>
                <a:cs typeface="Parisienne"/>
                <a:sym typeface="Parisienne"/>
              </a:defRPr>
            </a:lvl5pPr>
            <a:lvl6pPr lvl="5" algn="ctr" rtl="0">
              <a:buNone/>
              <a:defRPr sz="1300">
                <a:solidFill>
                  <a:schemeClr val="accent6"/>
                </a:solidFill>
                <a:latin typeface="Parisienne"/>
                <a:ea typeface="Parisienne"/>
                <a:cs typeface="Parisienne"/>
                <a:sym typeface="Parisienne"/>
              </a:defRPr>
            </a:lvl6pPr>
            <a:lvl7pPr lvl="6" algn="ctr" rtl="0">
              <a:buNone/>
              <a:defRPr sz="1300">
                <a:solidFill>
                  <a:schemeClr val="accent6"/>
                </a:solidFill>
                <a:latin typeface="Parisienne"/>
                <a:ea typeface="Parisienne"/>
                <a:cs typeface="Parisienne"/>
                <a:sym typeface="Parisienne"/>
              </a:defRPr>
            </a:lvl7pPr>
            <a:lvl8pPr lvl="7" algn="ctr" rtl="0">
              <a:buNone/>
              <a:defRPr sz="1300">
                <a:solidFill>
                  <a:schemeClr val="accent6"/>
                </a:solidFill>
                <a:latin typeface="Parisienne"/>
                <a:ea typeface="Parisienne"/>
                <a:cs typeface="Parisienne"/>
                <a:sym typeface="Parisienne"/>
              </a:defRPr>
            </a:lvl8pPr>
            <a:lvl9pPr lvl="8" algn="ctr" rtl="0">
              <a:buNone/>
              <a:defRPr sz="1300">
                <a:solidFill>
                  <a:schemeClr val="accent6"/>
                </a:solidFill>
                <a:latin typeface="Parisienne"/>
                <a:ea typeface="Parisienne"/>
                <a:cs typeface="Parisienne"/>
                <a:sym typeface="Parisienne"/>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a:t>
            </a:fld>
            <a:endParaRPr lang="en"/>
          </a:p>
        </p:txBody>
      </p:sp>
      <p:sp>
        <p:nvSpPr>
          <p:cNvPr id="4" name="Google Shape;84;p13"/>
          <p:cNvSpPr txBox="1">
            <a:spLocks/>
          </p:cNvSpPr>
          <p:nvPr/>
        </p:nvSpPr>
        <p:spPr>
          <a:xfrm>
            <a:off x="72737" y="2001201"/>
            <a:ext cx="9144000" cy="10816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1pPr>
            <a:lvl2pPr marR="0" lvl="1"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2pPr>
            <a:lvl3pPr marR="0" lvl="2"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3pPr>
            <a:lvl4pPr marR="0" lvl="3"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4pPr>
            <a:lvl5pPr marR="0" lvl="4"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5pPr>
            <a:lvl6pPr marR="0" lvl="5"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6pPr>
            <a:lvl7pPr marR="0" lvl="6"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7pPr>
            <a:lvl8pPr marR="0" lvl="7"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8pPr>
            <a:lvl9pPr marR="0" lvl="8"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9pPr>
          </a:lstStyle>
          <a:p>
            <a:pPr algn="ctr">
              <a:lnSpc>
                <a:spcPct val="150000"/>
              </a:lnSpc>
              <a:spcBef>
                <a:spcPts val="200"/>
              </a:spcBef>
              <a:spcAft>
                <a:spcPts val="200"/>
              </a:spcAft>
            </a:pPr>
            <a:r>
              <a:rPr lang="en-US" sz="3400" b="1" dirty="0" smtClean="0">
                <a:latin typeface="+mj-lt"/>
              </a:rPr>
              <a:t>BÀI 19: CẤU TẠO VÀ CHỨC NĂNG</a:t>
            </a:r>
            <a:br>
              <a:rPr lang="en-US" sz="3400" b="1" dirty="0" smtClean="0">
                <a:latin typeface="+mj-lt"/>
              </a:rPr>
            </a:br>
            <a:r>
              <a:rPr lang="en-US" sz="3400" b="1" dirty="0" smtClean="0">
                <a:latin typeface="+mj-lt"/>
              </a:rPr>
              <a:t> CÁC THÀNH PHẦN CỦA TẾ BÀO</a:t>
            </a:r>
            <a:endParaRPr lang="en-US" sz="3400" b="1" dirty="0">
              <a:latin typeface="+mj-lt"/>
            </a:endParaRPr>
          </a:p>
        </p:txBody>
      </p:sp>
    </p:spTree>
    <p:extLst>
      <p:ext uri="{BB962C8B-B14F-4D97-AF65-F5344CB8AC3E}">
        <p14:creationId xmlns:p14="http://schemas.microsoft.com/office/powerpoint/2010/main" val="257604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ctrTitle" idx="4294967295"/>
          </p:nvPr>
        </p:nvSpPr>
        <p:spPr>
          <a:xfrm>
            <a:off x="537394" y="139598"/>
            <a:ext cx="7193441" cy="790930"/>
          </a:xfrm>
          <a:prstGeom prst="rect">
            <a:avLst/>
          </a:prstGeom>
        </p:spPr>
        <p:txBody>
          <a:bodyPr spcFirstLastPara="1" wrap="square" lIns="0" tIns="0" rIns="0" bIns="0" anchor="t" anchorCtr="0">
            <a:noAutofit/>
          </a:bodyPr>
          <a:lstStyle/>
          <a:p>
            <a:pPr marL="0" lvl="0" indent="0" algn="l" rtl="0">
              <a:lnSpc>
                <a:spcPts val="2800"/>
              </a:lnSpc>
              <a:spcBef>
                <a:spcPts val="200"/>
              </a:spcBef>
              <a:spcAft>
                <a:spcPts val="200"/>
              </a:spcAft>
              <a:buNone/>
            </a:pPr>
            <a:r>
              <a:rPr lang="en" sz="2400" b="1" dirty="0" smtClean="0">
                <a:solidFill>
                  <a:schemeClr val="dk1"/>
                </a:solidFill>
                <a:latin typeface="+mj-lt"/>
              </a:rPr>
              <a:t>II. TẾ BÀO NHÂN </a:t>
            </a:r>
            <a:r>
              <a:rPr lang="en" sz="2400" b="1" smtClean="0">
                <a:solidFill>
                  <a:schemeClr val="dk1"/>
                </a:solidFill>
                <a:latin typeface="+mj-lt"/>
              </a:rPr>
              <a:t>SƠ </a:t>
            </a:r>
            <a:r>
              <a:rPr lang="en" sz="2400" b="1" smtClean="0">
                <a:solidFill>
                  <a:schemeClr val="dk1"/>
                </a:solidFill>
                <a:latin typeface="+mj-lt"/>
              </a:rPr>
              <a:t>VÀ</a:t>
            </a:r>
            <a:r>
              <a:rPr lang="en" sz="2400" b="1">
                <a:solidFill>
                  <a:schemeClr val="dk1"/>
                </a:solidFill>
                <a:latin typeface="+mj-lt"/>
              </a:rPr>
              <a:t> </a:t>
            </a:r>
            <a:r>
              <a:rPr lang="en" sz="2400" b="1" smtClean="0">
                <a:solidFill>
                  <a:schemeClr val="dk1"/>
                </a:solidFill>
                <a:latin typeface="+mj-lt"/>
              </a:rPr>
              <a:t>TẾ </a:t>
            </a:r>
            <a:r>
              <a:rPr lang="en" sz="2400" b="1" dirty="0" smtClean="0">
                <a:solidFill>
                  <a:schemeClr val="dk1"/>
                </a:solidFill>
                <a:latin typeface="+mj-lt"/>
              </a:rPr>
              <a:t>BÀO NHÂN THỰC</a:t>
            </a:r>
            <a:endParaRPr sz="2400" b="1" dirty="0">
              <a:solidFill>
                <a:schemeClr val="dk1"/>
              </a:solidFill>
              <a:latin typeface="+mj-lt"/>
            </a:endParaRPr>
          </a:p>
        </p:txBody>
      </p:sp>
      <p:sp>
        <p:nvSpPr>
          <p:cNvPr id="127" name="Google Shape;127;p19"/>
          <p:cNvSpPr txBox="1">
            <a:spLocks noGrp="1"/>
          </p:cNvSpPr>
          <p:nvPr>
            <p:ph type="subTitle" idx="4294967295"/>
          </p:nvPr>
        </p:nvSpPr>
        <p:spPr>
          <a:xfrm>
            <a:off x="415636" y="610876"/>
            <a:ext cx="6918175" cy="1454700"/>
          </a:xfrm>
          <a:prstGeom prst="rect">
            <a:avLst/>
          </a:prstGeom>
        </p:spPr>
        <p:txBody>
          <a:bodyPr spcFirstLastPara="1" wrap="square" lIns="0" tIns="0" rIns="0" bIns="0" anchor="t" anchorCtr="0">
            <a:noAutofit/>
          </a:bodyPr>
          <a:lstStyle/>
          <a:p>
            <a:pPr marL="342900" lvl="0" indent="-342900" algn="just" rtl="0">
              <a:lnSpc>
                <a:spcPts val="2800"/>
              </a:lnSpc>
              <a:spcBef>
                <a:spcPts val="200"/>
              </a:spcBef>
              <a:spcAft>
                <a:spcPts val="200"/>
              </a:spcAft>
              <a:buFont typeface="Wingdings" panose="05000000000000000000" pitchFamily="2" charset="2"/>
              <a:buChar char="§"/>
            </a:pPr>
            <a:r>
              <a:rPr lang="en-US" sz="2000" dirty="0" smtClean="0">
                <a:solidFill>
                  <a:srgbClr val="002060"/>
                </a:solidFill>
                <a:latin typeface="+mn-lt"/>
              </a:rPr>
              <a:t>Mọi sinh vật đều được cấu tạo từ bào. Có hai loại tế bào: tế bào nhân sơ và tế bào nhân thực.</a:t>
            </a:r>
          </a:p>
          <a:p>
            <a:pPr marL="342900" indent="-342900" algn="just">
              <a:lnSpc>
                <a:spcPts val="2800"/>
              </a:lnSpc>
              <a:spcBef>
                <a:spcPts val="200"/>
              </a:spcBef>
              <a:spcAft>
                <a:spcPts val="200"/>
              </a:spcAft>
              <a:buFont typeface="Wingdings" panose="05000000000000000000" pitchFamily="2" charset="2"/>
              <a:buChar char="§"/>
            </a:pPr>
            <a:r>
              <a:rPr lang="en-US" sz="2000" dirty="0" smtClean="0">
                <a:solidFill>
                  <a:srgbClr val="002060"/>
                </a:solidFill>
                <a:latin typeface="+mn-lt"/>
              </a:rPr>
              <a:t>Quan sát Hình 19.2: </a:t>
            </a:r>
            <a:r>
              <a:rPr lang="en-US" sz="2000" i="1" dirty="0">
                <a:solidFill>
                  <a:srgbClr val="002060"/>
                </a:solidFill>
                <a:latin typeface="+mn-lt"/>
              </a:rPr>
              <a:t>Nêu cấu tạo của tế bào nhân sơ và tế bào nhân thực.</a:t>
            </a:r>
          </a:p>
          <a:p>
            <a:pPr marL="342900" lvl="0" indent="-342900" algn="just" rtl="0">
              <a:lnSpc>
                <a:spcPts val="2800"/>
              </a:lnSpc>
              <a:spcBef>
                <a:spcPts val="200"/>
              </a:spcBef>
              <a:spcAft>
                <a:spcPts val="200"/>
              </a:spcAft>
              <a:buFont typeface="Wingdings" panose="05000000000000000000" pitchFamily="2" charset="2"/>
              <a:buChar char="§"/>
            </a:pPr>
            <a:endParaRPr sz="2000" dirty="0">
              <a:latin typeface="+mj-lt"/>
            </a:endParaRPr>
          </a:p>
        </p:txBody>
      </p:sp>
      <p:sp>
        <p:nvSpPr>
          <p:cNvPr id="136" name="Google Shape;136;p19"/>
          <p:cNvSpPr/>
          <p:nvPr/>
        </p:nvSpPr>
        <p:spPr>
          <a:xfrm>
            <a:off x="4934589" y="596884"/>
            <a:ext cx="274649" cy="26224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p:nvPr/>
        </p:nvSpPr>
        <p:spPr>
          <a:xfrm rot="2697359">
            <a:off x="5822607" y="752263"/>
            <a:ext cx="416923" cy="3980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9"/>
          <p:cNvSpPr/>
          <p:nvPr/>
        </p:nvSpPr>
        <p:spPr>
          <a:xfrm>
            <a:off x="6459680" y="1328502"/>
            <a:ext cx="167017" cy="15951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p:nvPr/>
        </p:nvSpPr>
        <p:spPr>
          <a:xfrm rot="1279940">
            <a:off x="4957880" y="1363134"/>
            <a:ext cx="166981" cy="15949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9"/>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10</a:t>
            </a:fld>
            <a:endParaRPr>
              <a:solidFill>
                <a:schemeClr val="lt1"/>
              </a:solidFill>
            </a:endParaRPr>
          </a:p>
        </p:txBody>
      </p:sp>
      <p:pic>
        <p:nvPicPr>
          <p:cNvPr id="2" name="Picture 1"/>
          <p:cNvPicPr>
            <a:picLocks noChangeAspect="1"/>
          </p:cNvPicPr>
          <p:nvPr/>
        </p:nvPicPr>
        <p:blipFill>
          <a:blip r:embed="rId3"/>
          <a:stretch>
            <a:fillRect/>
          </a:stretch>
        </p:blipFill>
        <p:spPr>
          <a:xfrm>
            <a:off x="835874" y="2184894"/>
            <a:ext cx="7168895" cy="22520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barn(inVertical)">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7">
                                            <p:txEl>
                                              <p:pRg st="0" end="0"/>
                                            </p:txEl>
                                          </p:spTgt>
                                        </p:tgtEl>
                                        <p:attrNameLst>
                                          <p:attrName>style.visibility</p:attrName>
                                        </p:attrNameLst>
                                      </p:cBhvr>
                                      <p:to>
                                        <p:strVal val="visible"/>
                                      </p:to>
                                    </p:set>
                                    <p:animEffect transition="in" filter="wipe(down)">
                                      <p:cBhvr>
                                        <p:cTn id="12" dur="500"/>
                                        <p:tgtEl>
                                          <p:spTgt spid="127">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27">
                                            <p:txEl>
                                              <p:pRg st="1" end="1"/>
                                            </p:txEl>
                                          </p:spTgt>
                                        </p:tgtEl>
                                        <p:attrNameLst>
                                          <p:attrName>style.visibility</p:attrName>
                                        </p:attrNameLst>
                                      </p:cBhvr>
                                      <p:to>
                                        <p:strVal val="visible"/>
                                      </p:to>
                                    </p:set>
                                    <p:animEffect transition="in" filter="wipe(down)">
                                      <p:cBhvr>
                                        <p:cTn id="15" dur="500"/>
                                        <p:tgtEl>
                                          <p:spTgt spid="12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48640" y="945601"/>
            <a:ext cx="8010144" cy="411300"/>
          </a:xfrm>
        </p:spPr>
        <p:txBody>
          <a:bodyPr/>
          <a:lstStyle/>
          <a:p>
            <a:r>
              <a:rPr lang="en-US" sz="2200" b="1" dirty="0" smtClean="0">
                <a:solidFill>
                  <a:schemeClr val="accent4">
                    <a:lumMod val="50000"/>
                  </a:schemeClr>
                </a:solidFill>
                <a:latin typeface="+mj-lt"/>
              </a:rPr>
              <a:t>Cấu tạo của tế bào nhân sơ và tế bào nhân thực</a:t>
            </a:r>
            <a:endParaRPr lang="en-US" sz="2200" b="1" dirty="0">
              <a:solidFill>
                <a:schemeClr val="accent4">
                  <a:lumMod val="50000"/>
                </a:schemeClr>
              </a:solidFill>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4" name="Rounded Rectangle 3"/>
          <p:cNvSpPr/>
          <p:nvPr/>
        </p:nvSpPr>
        <p:spPr>
          <a:xfrm>
            <a:off x="1214657" y="1542847"/>
            <a:ext cx="2495550" cy="565150"/>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Tế bào nhân sơ</a:t>
            </a:r>
          </a:p>
        </p:txBody>
      </p:sp>
      <p:sp>
        <p:nvSpPr>
          <p:cNvPr id="5" name="Rounded Rectangle 4"/>
          <p:cNvSpPr/>
          <p:nvPr/>
        </p:nvSpPr>
        <p:spPr>
          <a:xfrm>
            <a:off x="65837" y="2850946"/>
            <a:ext cx="1570634" cy="650789"/>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Nhân hoặc vùng nhân</a:t>
            </a:r>
            <a:endParaRPr lang="en-US" sz="1800" dirty="0"/>
          </a:p>
        </p:txBody>
      </p:sp>
      <p:sp>
        <p:nvSpPr>
          <p:cNvPr id="6" name="Rounded Rectangle 5"/>
          <p:cNvSpPr/>
          <p:nvPr/>
        </p:nvSpPr>
        <p:spPr>
          <a:xfrm>
            <a:off x="1779346" y="2850947"/>
            <a:ext cx="1397000" cy="650788"/>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Màng tế bào</a:t>
            </a:r>
            <a:endParaRPr lang="en-US" sz="1800" dirty="0"/>
          </a:p>
        </p:txBody>
      </p:sp>
      <p:sp>
        <p:nvSpPr>
          <p:cNvPr id="7" name="Rounded Rectangle 6"/>
          <p:cNvSpPr/>
          <p:nvPr/>
        </p:nvSpPr>
        <p:spPr>
          <a:xfrm>
            <a:off x="3319221" y="2850947"/>
            <a:ext cx="1308100" cy="650788"/>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Tế bào </a:t>
            </a:r>
            <a:r>
              <a:rPr lang="en-US" sz="1800" dirty="0" smtClean="0"/>
              <a:t>chất</a:t>
            </a:r>
            <a:endParaRPr lang="en-US" sz="1800" dirty="0"/>
          </a:p>
        </p:txBody>
      </p:sp>
      <p:sp>
        <p:nvSpPr>
          <p:cNvPr id="8" name="Rounded Rectangle 7"/>
          <p:cNvSpPr/>
          <p:nvPr/>
        </p:nvSpPr>
        <p:spPr>
          <a:xfrm>
            <a:off x="569671" y="3944943"/>
            <a:ext cx="3155950" cy="965200"/>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smtClean="0"/>
              <a:t>Chứa chất di truyền, không có màng bao bọc, nằm tự do trong tế bào</a:t>
            </a:r>
            <a:endParaRPr lang="en-US" sz="1800" dirty="0"/>
          </a:p>
        </p:txBody>
      </p:sp>
      <p:cxnSp>
        <p:nvCxnSpPr>
          <p:cNvPr id="9" name="Straight Arrow Connector 8"/>
          <p:cNvCxnSpPr>
            <a:stCxn id="4" idx="2"/>
            <a:endCxn id="5" idx="0"/>
          </p:cNvCxnSpPr>
          <p:nvPr/>
        </p:nvCxnSpPr>
        <p:spPr>
          <a:xfrm flipH="1">
            <a:off x="851154" y="2107997"/>
            <a:ext cx="1611278" cy="742949"/>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2"/>
            <a:endCxn id="6" idx="0"/>
          </p:cNvCxnSpPr>
          <p:nvPr/>
        </p:nvCxnSpPr>
        <p:spPr>
          <a:xfrm>
            <a:off x="2462432" y="2107997"/>
            <a:ext cx="15414" cy="742950"/>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p:cNvCxnSpPr>
          <p:nvPr/>
        </p:nvCxnSpPr>
        <p:spPr>
          <a:xfrm>
            <a:off x="2462432" y="2107997"/>
            <a:ext cx="1495425" cy="742950"/>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a:endCxn id="8" idx="0"/>
          </p:cNvCxnSpPr>
          <p:nvPr/>
        </p:nvCxnSpPr>
        <p:spPr>
          <a:xfrm>
            <a:off x="851154" y="3501735"/>
            <a:ext cx="1296492" cy="443208"/>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840788" y="1538207"/>
            <a:ext cx="2443251" cy="62865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Tế bào nhân thực</a:t>
            </a:r>
            <a:endParaRPr lang="en-US" sz="2000" b="1" dirty="0">
              <a:solidFill>
                <a:schemeClr val="bg1"/>
              </a:solidFill>
            </a:endParaRPr>
          </a:p>
        </p:txBody>
      </p:sp>
      <p:sp>
        <p:nvSpPr>
          <p:cNvPr id="19" name="Rounded Rectangle 18"/>
          <p:cNvSpPr/>
          <p:nvPr/>
        </p:nvSpPr>
        <p:spPr>
          <a:xfrm>
            <a:off x="4783818" y="2659774"/>
            <a:ext cx="1515809" cy="989685"/>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bg1"/>
                </a:solidFill>
              </a:rPr>
              <a:t>Nhân Nhân hoặc vùng nhân nhân</a:t>
            </a:r>
            <a:endParaRPr lang="en-US" sz="1800" dirty="0">
              <a:solidFill>
                <a:schemeClr val="bg1"/>
              </a:solidFill>
            </a:endParaRPr>
          </a:p>
        </p:txBody>
      </p:sp>
      <p:sp>
        <p:nvSpPr>
          <p:cNvPr id="20" name="Rounded Rectangle 19"/>
          <p:cNvSpPr/>
          <p:nvPr/>
        </p:nvSpPr>
        <p:spPr>
          <a:xfrm>
            <a:off x="6389314" y="2659775"/>
            <a:ext cx="1346200" cy="989684"/>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bg1"/>
                </a:solidFill>
              </a:rPr>
              <a:t>Màng tế bào</a:t>
            </a:r>
            <a:endParaRPr lang="en-US" sz="1800" dirty="0">
              <a:solidFill>
                <a:schemeClr val="bg1"/>
              </a:solidFill>
            </a:endParaRPr>
          </a:p>
        </p:txBody>
      </p:sp>
      <p:sp>
        <p:nvSpPr>
          <p:cNvPr id="21" name="Rounded Rectangle 20"/>
          <p:cNvSpPr/>
          <p:nvPr/>
        </p:nvSpPr>
        <p:spPr>
          <a:xfrm>
            <a:off x="7850754" y="2659773"/>
            <a:ext cx="1228649" cy="989685"/>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bg1"/>
                </a:solidFill>
              </a:rPr>
              <a:t>Tế bào chất</a:t>
            </a:r>
            <a:endParaRPr lang="en-US" sz="1800" dirty="0">
              <a:solidFill>
                <a:schemeClr val="bg1"/>
              </a:solidFill>
            </a:endParaRPr>
          </a:p>
        </p:txBody>
      </p:sp>
      <p:sp>
        <p:nvSpPr>
          <p:cNvPr id="22" name="Rounded Rectangle 21"/>
          <p:cNvSpPr/>
          <p:nvPr/>
        </p:nvSpPr>
        <p:spPr>
          <a:xfrm>
            <a:off x="5092458" y="3944943"/>
            <a:ext cx="3816350" cy="72947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smtClean="0">
                <a:solidFill>
                  <a:schemeClr val="bg1"/>
                </a:solidFill>
              </a:rPr>
              <a:t>Chứa chất di truyền, có màng nhân bao bọc</a:t>
            </a:r>
            <a:endParaRPr lang="en-US" sz="1800" dirty="0">
              <a:solidFill>
                <a:schemeClr val="bg1"/>
              </a:solidFill>
            </a:endParaRPr>
          </a:p>
        </p:txBody>
      </p:sp>
      <p:cxnSp>
        <p:nvCxnSpPr>
          <p:cNvPr id="28" name="Straight Arrow Connector 27"/>
          <p:cNvCxnSpPr>
            <a:stCxn id="18" idx="2"/>
            <a:endCxn id="19" idx="0"/>
          </p:cNvCxnSpPr>
          <p:nvPr/>
        </p:nvCxnSpPr>
        <p:spPr>
          <a:xfrm flipH="1">
            <a:off x="5541723" y="2166857"/>
            <a:ext cx="1520691" cy="492917"/>
          </a:xfrm>
          <a:prstGeom prst="straightConnector1">
            <a:avLst/>
          </a:prstGeom>
          <a:ln>
            <a:solidFill>
              <a:schemeClr val="accent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8" idx="2"/>
            <a:endCxn id="20" idx="0"/>
          </p:cNvCxnSpPr>
          <p:nvPr/>
        </p:nvCxnSpPr>
        <p:spPr>
          <a:xfrm>
            <a:off x="7062414" y="2166857"/>
            <a:ext cx="0" cy="492918"/>
          </a:xfrm>
          <a:prstGeom prst="straightConnector1">
            <a:avLst/>
          </a:prstGeom>
          <a:ln>
            <a:solidFill>
              <a:schemeClr val="accent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8" idx="2"/>
            <a:endCxn id="21" idx="0"/>
          </p:cNvCxnSpPr>
          <p:nvPr/>
        </p:nvCxnSpPr>
        <p:spPr>
          <a:xfrm>
            <a:off x="7062414" y="2166857"/>
            <a:ext cx="1402665" cy="492916"/>
          </a:xfrm>
          <a:prstGeom prst="straightConnector1">
            <a:avLst/>
          </a:prstGeom>
          <a:ln>
            <a:solidFill>
              <a:schemeClr val="accent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9" idx="2"/>
          </p:cNvCxnSpPr>
          <p:nvPr/>
        </p:nvCxnSpPr>
        <p:spPr>
          <a:xfrm>
            <a:off x="5541723" y="3649459"/>
            <a:ext cx="1474780" cy="295484"/>
          </a:xfrm>
          <a:prstGeom prst="straightConnector1">
            <a:avLst/>
          </a:prstGeom>
          <a:ln>
            <a:solidFill>
              <a:schemeClr val="accent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41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par>
                                <p:cTn id="31" presetID="16" presetClass="entr" presetSubtype="2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par>
                                <p:cTn id="42" presetID="16" presetClass="entr" presetSubtype="21"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par>
                                <p:cTn id="45" presetID="16" presetClass="entr" presetSubtype="21"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barn(inVertical)">
                                      <p:cBhvr>
                                        <p:cTn id="50" dur="500"/>
                                        <p:tgtEl>
                                          <p:spTgt spid="3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arn(inVertical)">
                                      <p:cBhvr>
                                        <p:cTn id="59" dur="500"/>
                                        <p:tgtEl>
                                          <p:spTgt spid="21"/>
                                        </p:tgtEl>
                                      </p:cBhvr>
                                    </p:animEffect>
                                  </p:childTnLst>
                                </p:cTn>
                              </p:par>
                              <p:par>
                                <p:cTn id="60" presetID="16" presetClass="entr" presetSubtype="21"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barn(inVertical)">
                                      <p:cBhvr>
                                        <p:cTn id="62" dur="500"/>
                                        <p:tgtEl>
                                          <p:spTgt spid="40"/>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arn(inVertical)">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P spid="7" grpId="0" animBg="1"/>
      <p:bldP spid="8" grpId="0" animBg="1"/>
      <p:bldP spid="18" grpId="0" animBg="1"/>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Google Shape;146;p20"/>
          <p:cNvSpPr txBox="1">
            <a:spLocks noGrp="1"/>
          </p:cNvSpPr>
          <p:nvPr>
            <p:ph type="title"/>
          </p:nvPr>
        </p:nvSpPr>
        <p:spPr>
          <a:xfrm>
            <a:off x="1026148" y="1181693"/>
            <a:ext cx="7154100" cy="3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dirty="0" smtClean="0">
                <a:solidFill>
                  <a:srgbClr val="002060"/>
                </a:solidFill>
                <a:latin typeface="+mj-lt"/>
              </a:rPr>
              <a:t>Thảo luận và trả lời câu hỏi</a:t>
            </a:r>
            <a:endParaRPr sz="2400" b="1" dirty="0">
              <a:solidFill>
                <a:srgbClr val="002060"/>
              </a:solidFill>
              <a:latin typeface="+mj-lt"/>
            </a:endParaRPr>
          </a:p>
        </p:txBody>
      </p:sp>
      <p:sp>
        <p:nvSpPr>
          <p:cNvPr id="148" name="Google Shape;148;p20"/>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2" name="Text Placeholder 1"/>
          <p:cNvSpPr>
            <a:spLocks noGrp="1"/>
          </p:cNvSpPr>
          <p:nvPr>
            <p:ph type="body" idx="1"/>
          </p:nvPr>
        </p:nvSpPr>
        <p:spPr>
          <a:xfrm>
            <a:off x="588291" y="1852596"/>
            <a:ext cx="7812633" cy="757517"/>
          </a:xfrm>
        </p:spPr>
        <p:txBody>
          <a:bodyPr/>
          <a:lstStyle/>
          <a:p>
            <a:pPr algn="just">
              <a:lnSpc>
                <a:spcPct val="150000"/>
              </a:lnSpc>
              <a:spcBef>
                <a:spcPts val="200"/>
              </a:spcBef>
              <a:spcAft>
                <a:spcPts val="200"/>
              </a:spcAft>
            </a:pPr>
            <a:r>
              <a:rPr lang="en-US" i="1" dirty="0" smtClean="0">
                <a:solidFill>
                  <a:schemeClr val="accent4">
                    <a:lumMod val="50000"/>
                  </a:schemeClr>
                </a:solidFill>
                <a:latin typeface="+mn-lt"/>
              </a:rPr>
              <a:t>Em hãy chỉ ra điểm giống và khác nhau về thành phần cấu tạo giữa tế bào nhân sơ và tế bào nhân thực</a:t>
            </a:r>
            <a:endParaRPr lang="en-US" i="1" dirty="0">
              <a:solidFill>
                <a:schemeClr val="accent4">
                  <a:lumMod val="5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94865" y="154978"/>
            <a:ext cx="7154100" cy="411300"/>
          </a:xfrm>
        </p:spPr>
        <p:txBody>
          <a:bodyPr/>
          <a:lstStyle/>
          <a:p>
            <a:r>
              <a:rPr lang="en-US" sz="2200" b="1" dirty="0" smtClean="0">
                <a:solidFill>
                  <a:schemeClr val="accent4">
                    <a:lumMod val="50000"/>
                  </a:schemeClr>
                </a:solidFill>
                <a:latin typeface="+mj-lt"/>
              </a:rPr>
              <a:t>Bảng so sánh tế bào nhân sơ và tế bào nhân thực</a:t>
            </a:r>
            <a:endParaRPr lang="en-US" sz="2200" b="1" dirty="0">
              <a:solidFill>
                <a:schemeClr val="accent4">
                  <a:lumMod val="50000"/>
                </a:schemeClr>
              </a:solidFill>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1802262924"/>
              </p:ext>
            </p:extLst>
          </p:nvPr>
        </p:nvGraphicFramePr>
        <p:xfrm>
          <a:off x="513953" y="675408"/>
          <a:ext cx="8408700" cy="4299840"/>
        </p:xfrm>
        <a:graphic>
          <a:graphicData uri="http://schemas.openxmlformats.org/drawingml/2006/table">
            <a:tbl>
              <a:tblPr firstRow="1" bandRow="1"/>
              <a:tblGrid>
                <a:gridCol w="4204350"/>
                <a:gridCol w="4204350"/>
              </a:tblGrid>
              <a:tr h="410757">
                <a:tc>
                  <a:txBody>
                    <a:bodyPr/>
                    <a:lstStyle/>
                    <a:p>
                      <a:pPr algn="ctr">
                        <a:lnSpc>
                          <a:spcPts val="2100"/>
                        </a:lnSpc>
                        <a:spcBef>
                          <a:spcPts val="100"/>
                        </a:spcBef>
                        <a:spcAft>
                          <a:spcPts val="100"/>
                        </a:spcAft>
                      </a:pPr>
                      <a:r>
                        <a:rPr lang="en-US" sz="2000" b="1" dirty="0" smtClean="0">
                          <a:solidFill>
                            <a:schemeClr val="accent4">
                              <a:lumMod val="50000"/>
                            </a:schemeClr>
                          </a:solidFill>
                        </a:rPr>
                        <a:t>Tế</a:t>
                      </a:r>
                      <a:r>
                        <a:rPr lang="en-US" sz="2000" b="1" baseline="0" dirty="0" smtClean="0">
                          <a:solidFill>
                            <a:schemeClr val="accent4">
                              <a:lumMod val="50000"/>
                            </a:schemeClr>
                          </a:solidFill>
                        </a:rPr>
                        <a:t> bào nhân sơ</a:t>
                      </a:r>
                      <a:endParaRPr lang="en-US" sz="2000" b="1" dirty="0">
                        <a:solidFill>
                          <a:schemeClr val="accent4">
                            <a:lumMod val="50000"/>
                          </a:schemeClr>
                        </a:solidFill>
                      </a:endParaRPr>
                    </a:p>
                  </a:txBody>
                  <a:tcPr>
                    <a:solidFill>
                      <a:schemeClr val="accent4">
                        <a:lumMod val="60000"/>
                        <a:lumOff val="40000"/>
                      </a:schemeClr>
                    </a:solidFill>
                  </a:tcPr>
                </a:tc>
                <a:tc>
                  <a:txBody>
                    <a:bodyPr/>
                    <a:lstStyle/>
                    <a:p>
                      <a:pPr algn="ctr">
                        <a:lnSpc>
                          <a:spcPts val="2100"/>
                        </a:lnSpc>
                        <a:spcBef>
                          <a:spcPts val="100"/>
                        </a:spcBef>
                        <a:spcAft>
                          <a:spcPts val="100"/>
                        </a:spcAft>
                      </a:pPr>
                      <a:r>
                        <a:rPr lang="en-US" sz="2000" b="1" dirty="0" smtClean="0">
                          <a:solidFill>
                            <a:schemeClr val="accent4">
                              <a:lumMod val="50000"/>
                            </a:schemeClr>
                          </a:solidFill>
                        </a:rPr>
                        <a:t>Tế</a:t>
                      </a:r>
                      <a:r>
                        <a:rPr lang="en-US" sz="2000" b="1" baseline="0" dirty="0" smtClean="0">
                          <a:solidFill>
                            <a:schemeClr val="accent4">
                              <a:lumMod val="50000"/>
                            </a:schemeClr>
                          </a:solidFill>
                        </a:rPr>
                        <a:t> bào nhân thực</a:t>
                      </a:r>
                      <a:endParaRPr lang="en-US" sz="2000" b="1" dirty="0">
                        <a:solidFill>
                          <a:schemeClr val="accent4">
                            <a:lumMod val="50000"/>
                          </a:schemeClr>
                        </a:solidFill>
                      </a:endParaRPr>
                    </a:p>
                  </a:txBody>
                  <a:tcPr>
                    <a:solidFill>
                      <a:schemeClr val="accent4">
                        <a:lumMod val="60000"/>
                        <a:lumOff val="40000"/>
                      </a:schemeClr>
                    </a:solidFill>
                  </a:tcPr>
                </a:tc>
              </a:tr>
              <a:tr h="716640">
                <a:tc>
                  <a:txBody>
                    <a:bodyPr/>
                    <a:lstStyle/>
                    <a:p>
                      <a:pPr algn="just">
                        <a:lnSpc>
                          <a:spcPts val="2100"/>
                        </a:lnSpc>
                        <a:spcBef>
                          <a:spcPts val="100"/>
                        </a:spcBef>
                        <a:spcAft>
                          <a:spcPts val="100"/>
                        </a:spcAft>
                      </a:pPr>
                      <a:r>
                        <a:rPr lang="en-US" sz="1800" dirty="0">
                          <a:solidFill>
                            <a:schemeClr val="accent3">
                              <a:lumMod val="50000"/>
                            </a:schemeClr>
                          </a:solidFill>
                          <a:effectLst/>
                        </a:rPr>
                        <a:t>Có ở tế bào </a:t>
                      </a:r>
                      <a:r>
                        <a:rPr lang="en-US" sz="1800" u="none" strike="noStrike" dirty="0" smtClean="0">
                          <a:solidFill>
                            <a:schemeClr val="accent3">
                              <a:lumMod val="50000"/>
                            </a:schemeClr>
                          </a:solidFill>
                          <a:effectLst/>
                        </a:rPr>
                        <a:t>vi</a:t>
                      </a:r>
                      <a:r>
                        <a:rPr lang="en-US" sz="1800" u="none" strike="noStrike" baseline="0" dirty="0" smtClean="0">
                          <a:solidFill>
                            <a:schemeClr val="accent3">
                              <a:lumMod val="50000"/>
                            </a:schemeClr>
                          </a:solidFill>
                          <a:effectLst/>
                        </a:rPr>
                        <a:t> khuẩn</a:t>
                      </a:r>
                      <a:endParaRPr lang="en-US" sz="1800" dirty="0">
                        <a:solidFill>
                          <a:schemeClr val="accent3">
                            <a:lumMod val="50000"/>
                          </a:schemeClr>
                        </a:solidFill>
                        <a:effectLst/>
                      </a:endParaRPr>
                    </a:p>
                  </a:txBody>
                  <a:tcPr anchor="ctr">
                    <a:solidFill>
                      <a:schemeClr val="accent3">
                        <a:lumMod val="20000"/>
                        <a:lumOff val="80000"/>
                      </a:schemeClr>
                    </a:solidFill>
                  </a:tcPr>
                </a:tc>
                <a:tc>
                  <a:txBody>
                    <a:bodyPr/>
                    <a:lstStyle/>
                    <a:p>
                      <a:pPr algn="just">
                        <a:lnSpc>
                          <a:spcPts val="2100"/>
                        </a:lnSpc>
                        <a:spcBef>
                          <a:spcPts val="100"/>
                        </a:spcBef>
                        <a:spcAft>
                          <a:spcPts val="100"/>
                        </a:spcAft>
                      </a:pPr>
                      <a:r>
                        <a:rPr lang="en-US" sz="1800" dirty="0">
                          <a:solidFill>
                            <a:schemeClr val="accent3">
                              <a:lumMod val="50000"/>
                            </a:schemeClr>
                          </a:solidFill>
                          <a:effectLst/>
                        </a:rPr>
                        <a:t>Có ở tế bào động vật nguyên sinh, nấm, thực vật, động vật.</a:t>
                      </a:r>
                    </a:p>
                  </a:txBody>
                  <a:tcPr anchor="ctr">
                    <a:solidFill>
                      <a:schemeClr val="accent3">
                        <a:lumMod val="20000"/>
                        <a:lumOff val="80000"/>
                      </a:schemeClr>
                    </a:solidFill>
                  </a:tcPr>
                </a:tc>
              </a:tr>
              <a:tr h="716640">
                <a:tc>
                  <a:txBody>
                    <a:bodyPr/>
                    <a:lstStyle/>
                    <a:p>
                      <a:pPr algn="just">
                        <a:lnSpc>
                          <a:spcPts val="2100"/>
                        </a:lnSpc>
                        <a:spcBef>
                          <a:spcPts val="100"/>
                        </a:spcBef>
                        <a:spcAft>
                          <a:spcPts val="100"/>
                        </a:spcAft>
                      </a:pPr>
                      <a:r>
                        <a:rPr lang="vi-VN" sz="1800" dirty="0">
                          <a:solidFill>
                            <a:schemeClr val="accent3">
                              <a:lumMod val="50000"/>
                            </a:schemeClr>
                          </a:solidFill>
                          <a:effectLst/>
                        </a:rPr>
                        <a:t>Chưa có nhân hoàn chỉnh, </a:t>
                      </a:r>
                      <a:r>
                        <a:rPr lang="vi-VN" sz="1800" dirty="0" smtClean="0">
                          <a:solidFill>
                            <a:schemeClr val="accent3">
                              <a:lumMod val="50000"/>
                            </a:schemeClr>
                          </a:solidFill>
                          <a:effectLst/>
                        </a:rPr>
                        <a:t>k</a:t>
                      </a:r>
                      <a:r>
                        <a:rPr lang="en-US" sz="1800" dirty="0" smtClean="0">
                          <a:solidFill>
                            <a:schemeClr val="accent3">
                              <a:lumMod val="50000"/>
                            </a:schemeClr>
                          </a:solidFill>
                          <a:effectLst/>
                        </a:rPr>
                        <a:t>hông</a:t>
                      </a:r>
                      <a:r>
                        <a:rPr lang="vi-VN" sz="1800" dirty="0" smtClean="0">
                          <a:solidFill>
                            <a:schemeClr val="accent3">
                              <a:lumMod val="50000"/>
                            </a:schemeClr>
                          </a:solidFill>
                          <a:effectLst/>
                        </a:rPr>
                        <a:t> có màng nhân.</a:t>
                      </a:r>
                      <a:endParaRPr lang="vi-VN" sz="1800" dirty="0">
                        <a:solidFill>
                          <a:schemeClr val="accent3">
                            <a:lumMod val="50000"/>
                          </a:schemeClr>
                        </a:solidFill>
                        <a:effectLst/>
                      </a:endParaRPr>
                    </a:p>
                  </a:txBody>
                  <a:tcPr anchor="ctr">
                    <a:solidFill>
                      <a:schemeClr val="accent3">
                        <a:lumMod val="20000"/>
                        <a:lumOff val="80000"/>
                      </a:schemeClr>
                    </a:solidFill>
                  </a:tcPr>
                </a:tc>
                <a:tc>
                  <a:txBody>
                    <a:bodyPr/>
                    <a:lstStyle/>
                    <a:p>
                      <a:pPr algn="just">
                        <a:lnSpc>
                          <a:spcPts val="2100"/>
                        </a:lnSpc>
                        <a:spcBef>
                          <a:spcPts val="100"/>
                        </a:spcBef>
                        <a:spcAft>
                          <a:spcPts val="100"/>
                        </a:spcAft>
                      </a:pPr>
                      <a:r>
                        <a:rPr lang="en-US" sz="1800" dirty="0" smtClean="0">
                          <a:solidFill>
                            <a:schemeClr val="accent3">
                              <a:lumMod val="50000"/>
                            </a:schemeClr>
                          </a:solidFill>
                          <a:effectLst/>
                        </a:rPr>
                        <a:t>Vật</a:t>
                      </a:r>
                      <a:r>
                        <a:rPr lang="en-US" sz="1800" baseline="0" dirty="0" smtClean="0">
                          <a:solidFill>
                            <a:schemeClr val="accent3">
                              <a:lumMod val="50000"/>
                            </a:schemeClr>
                          </a:solidFill>
                          <a:effectLst/>
                        </a:rPr>
                        <a:t> chất di truyền nằm trong nhân được bao bọc bởi màng nhân</a:t>
                      </a:r>
                      <a:endParaRPr lang="vi-VN" sz="1800" dirty="0">
                        <a:solidFill>
                          <a:schemeClr val="accent3">
                            <a:lumMod val="50000"/>
                          </a:schemeClr>
                        </a:solidFill>
                        <a:effectLst/>
                      </a:endParaRPr>
                    </a:p>
                  </a:txBody>
                  <a:tcPr anchor="ctr">
                    <a:solidFill>
                      <a:schemeClr val="accent3">
                        <a:lumMod val="20000"/>
                        <a:lumOff val="80000"/>
                      </a:schemeClr>
                    </a:solidFill>
                  </a:tcPr>
                </a:tc>
              </a:tr>
              <a:tr h="1022523">
                <a:tc>
                  <a:txBody>
                    <a:bodyPr/>
                    <a:lstStyle/>
                    <a:p>
                      <a:pPr algn="just">
                        <a:lnSpc>
                          <a:spcPts val="2100"/>
                        </a:lnSpc>
                        <a:spcBef>
                          <a:spcPts val="100"/>
                        </a:spcBef>
                        <a:spcAft>
                          <a:spcPts val="100"/>
                        </a:spcAft>
                      </a:pPr>
                      <a:r>
                        <a:rPr lang="en-US" sz="1800" dirty="0">
                          <a:solidFill>
                            <a:schemeClr val="accent3">
                              <a:lumMod val="50000"/>
                            </a:schemeClr>
                          </a:solidFill>
                          <a:effectLst/>
                        </a:rPr>
                        <a:t>Ko có hệ thống nội màng và các bào quan có màng bao </a:t>
                      </a:r>
                      <a:r>
                        <a:rPr lang="en-US" sz="1800" dirty="0" smtClean="0">
                          <a:solidFill>
                            <a:schemeClr val="accent3">
                              <a:lumMod val="50000"/>
                            </a:schemeClr>
                          </a:solidFill>
                          <a:effectLst/>
                        </a:rPr>
                        <a:t>bọc, chỉ</a:t>
                      </a:r>
                      <a:r>
                        <a:rPr lang="en-US" sz="1800" baseline="0" dirty="0" smtClean="0">
                          <a:solidFill>
                            <a:schemeClr val="accent3">
                              <a:lumMod val="50000"/>
                            </a:schemeClr>
                          </a:solidFill>
                          <a:effectLst/>
                        </a:rPr>
                        <a:t> có bào quan duy nhất là ribosome</a:t>
                      </a:r>
                      <a:r>
                        <a:rPr lang="en-US" sz="1800" dirty="0" smtClean="0">
                          <a:solidFill>
                            <a:schemeClr val="accent3">
                              <a:lumMod val="50000"/>
                            </a:schemeClr>
                          </a:solidFill>
                          <a:effectLst/>
                        </a:rPr>
                        <a:t>.</a:t>
                      </a:r>
                      <a:endParaRPr lang="en-US" sz="1800" dirty="0">
                        <a:solidFill>
                          <a:schemeClr val="accent3">
                            <a:lumMod val="50000"/>
                          </a:schemeClr>
                        </a:solidFill>
                        <a:effectLst/>
                      </a:endParaRPr>
                    </a:p>
                  </a:txBody>
                  <a:tcPr anchor="ctr">
                    <a:solidFill>
                      <a:schemeClr val="accent3">
                        <a:lumMod val="20000"/>
                        <a:lumOff val="80000"/>
                      </a:schemeClr>
                    </a:solidFill>
                  </a:tcPr>
                </a:tc>
                <a:tc>
                  <a:txBody>
                    <a:bodyPr/>
                    <a:lstStyle/>
                    <a:p>
                      <a:pPr algn="just">
                        <a:lnSpc>
                          <a:spcPts val="2100"/>
                        </a:lnSpc>
                        <a:spcBef>
                          <a:spcPts val="100"/>
                        </a:spcBef>
                        <a:spcAft>
                          <a:spcPts val="100"/>
                        </a:spcAft>
                      </a:pPr>
                      <a:r>
                        <a:rPr lang="en-US" sz="1800" dirty="0">
                          <a:solidFill>
                            <a:schemeClr val="accent3">
                              <a:lumMod val="50000"/>
                            </a:schemeClr>
                          </a:solidFill>
                          <a:effectLst/>
                        </a:rPr>
                        <a:t>Có hệ thống nội màng chia các khoang riêng </a:t>
                      </a:r>
                      <a:r>
                        <a:rPr lang="en-US" sz="1800" dirty="0" smtClean="0">
                          <a:solidFill>
                            <a:schemeClr val="accent3">
                              <a:lumMod val="50000"/>
                            </a:schemeClr>
                          </a:solidFill>
                          <a:effectLst/>
                        </a:rPr>
                        <a:t>biệt, các</a:t>
                      </a:r>
                      <a:r>
                        <a:rPr lang="en-US" sz="1800" baseline="0" dirty="0" smtClean="0">
                          <a:solidFill>
                            <a:schemeClr val="accent3">
                              <a:lumMod val="50000"/>
                            </a:schemeClr>
                          </a:solidFill>
                          <a:effectLst/>
                        </a:rPr>
                        <a:t> bào quan có màng bao bọc</a:t>
                      </a:r>
                      <a:r>
                        <a:rPr lang="en-US" sz="1800" dirty="0" smtClean="0">
                          <a:solidFill>
                            <a:schemeClr val="accent3">
                              <a:lumMod val="50000"/>
                            </a:schemeClr>
                          </a:solidFill>
                          <a:effectLst/>
                        </a:rPr>
                        <a:t>.</a:t>
                      </a:r>
                      <a:endParaRPr lang="en-US" sz="1800" dirty="0">
                        <a:solidFill>
                          <a:schemeClr val="accent3">
                            <a:lumMod val="50000"/>
                          </a:schemeClr>
                        </a:solidFill>
                        <a:effectLst/>
                      </a:endParaRPr>
                    </a:p>
                  </a:txBody>
                  <a:tcPr anchor="ctr">
                    <a:solidFill>
                      <a:schemeClr val="accent3">
                        <a:lumMod val="20000"/>
                        <a:lumOff val="80000"/>
                      </a:schemeClr>
                    </a:solidFill>
                  </a:tcPr>
                </a:tc>
              </a:tr>
              <a:tr h="716640">
                <a:tc>
                  <a:txBody>
                    <a:bodyPr/>
                    <a:lstStyle/>
                    <a:p>
                      <a:pPr algn="just">
                        <a:lnSpc>
                          <a:spcPts val="2100"/>
                        </a:lnSpc>
                        <a:spcBef>
                          <a:spcPts val="100"/>
                        </a:spcBef>
                        <a:spcAft>
                          <a:spcPts val="100"/>
                        </a:spcAft>
                      </a:pPr>
                      <a:r>
                        <a:rPr lang="vi-VN" sz="1800" dirty="0">
                          <a:solidFill>
                            <a:schemeClr val="accent3">
                              <a:lumMod val="50000"/>
                            </a:schemeClr>
                          </a:solidFill>
                          <a:effectLst/>
                        </a:rPr>
                        <a:t>Kích thước nhỏ </a:t>
                      </a:r>
                      <a:r>
                        <a:rPr lang="en-US" sz="1800" dirty="0" smtClean="0">
                          <a:solidFill>
                            <a:schemeClr val="accent3">
                              <a:lumMod val="50000"/>
                            </a:schemeClr>
                          </a:solidFill>
                          <a:effectLst/>
                        </a:rPr>
                        <a:t>bằng</a:t>
                      </a:r>
                      <a:r>
                        <a:rPr lang="vi-VN" sz="1800" dirty="0" smtClean="0">
                          <a:solidFill>
                            <a:schemeClr val="accent3">
                              <a:lumMod val="50000"/>
                            </a:schemeClr>
                          </a:solidFill>
                          <a:effectLst/>
                        </a:rPr>
                        <a:t> </a:t>
                      </a:r>
                      <a:r>
                        <a:rPr lang="vi-VN" sz="1800" dirty="0">
                          <a:solidFill>
                            <a:schemeClr val="accent3">
                              <a:lumMod val="50000"/>
                            </a:schemeClr>
                          </a:solidFill>
                          <a:effectLst/>
                        </a:rPr>
                        <a:t>1/10 tế bào nhân thực.</a:t>
                      </a:r>
                    </a:p>
                  </a:txBody>
                  <a:tcPr anchor="ctr">
                    <a:solidFill>
                      <a:schemeClr val="accent3">
                        <a:lumMod val="20000"/>
                        <a:lumOff val="80000"/>
                      </a:schemeClr>
                    </a:solidFill>
                  </a:tcPr>
                </a:tc>
                <a:tc>
                  <a:txBody>
                    <a:bodyPr/>
                    <a:lstStyle/>
                    <a:p>
                      <a:pPr algn="just">
                        <a:lnSpc>
                          <a:spcPts val="2100"/>
                        </a:lnSpc>
                        <a:spcBef>
                          <a:spcPts val="100"/>
                        </a:spcBef>
                        <a:spcAft>
                          <a:spcPts val="100"/>
                        </a:spcAft>
                      </a:pPr>
                      <a:r>
                        <a:rPr lang="vi-VN" sz="1800" dirty="0">
                          <a:solidFill>
                            <a:schemeClr val="accent3">
                              <a:lumMod val="50000"/>
                            </a:schemeClr>
                          </a:solidFill>
                          <a:effectLst/>
                        </a:rPr>
                        <a:t>Kích thước lớn hơn.</a:t>
                      </a:r>
                    </a:p>
                  </a:txBody>
                  <a:tcPr anchor="ctr">
                    <a:solidFill>
                      <a:schemeClr val="accent3">
                        <a:lumMod val="20000"/>
                        <a:lumOff val="80000"/>
                      </a:schemeClr>
                    </a:solidFill>
                  </a:tcPr>
                </a:tc>
              </a:tr>
              <a:tr h="716640">
                <a:tc>
                  <a:txBody>
                    <a:bodyPr/>
                    <a:lstStyle/>
                    <a:p>
                      <a:pPr algn="just">
                        <a:lnSpc>
                          <a:spcPts val="2100"/>
                        </a:lnSpc>
                        <a:spcBef>
                          <a:spcPts val="100"/>
                        </a:spcBef>
                        <a:spcAft>
                          <a:spcPts val="100"/>
                        </a:spcAft>
                      </a:pPr>
                      <a:r>
                        <a:rPr lang="vi-VN" sz="1800" dirty="0" smtClean="0">
                          <a:solidFill>
                            <a:schemeClr val="accent3">
                              <a:lumMod val="50000"/>
                            </a:schemeClr>
                          </a:solidFill>
                          <a:effectLst/>
                        </a:rPr>
                        <a:t>K</a:t>
                      </a:r>
                      <a:r>
                        <a:rPr lang="en-US" sz="1800" dirty="0" smtClean="0">
                          <a:solidFill>
                            <a:schemeClr val="accent3">
                              <a:lumMod val="50000"/>
                            </a:schemeClr>
                          </a:solidFill>
                          <a:effectLst/>
                        </a:rPr>
                        <a:t>hông</a:t>
                      </a:r>
                      <a:r>
                        <a:rPr lang="vi-VN" sz="1800" dirty="0" smtClean="0">
                          <a:solidFill>
                            <a:schemeClr val="accent3">
                              <a:lumMod val="50000"/>
                            </a:schemeClr>
                          </a:solidFill>
                          <a:effectLst/>
                        </a:rPr>
                        <a:t> </a:t>
                      </a:r>
                      <a:r>
                        <a:rPr lang="vi-VN" sz="1800" dirty="0">
                          <a:solidFill>
                            <a:schemeClr val="accent3">
                              <a:lumMod val="50000"/>
                            </a:schemeClr>
                          </a:solidFill>
                          <a:effectLst/>
                        </a:rPr>
                        <a:t>có khung xương định hình tế bào.</a:t>
                      </a:r>
                    </a:p>
                  </a:txBody>
                  <a:tcPr anchor="ctr">
                    <a:solidFill>
                      <a:schemeClr val="accent3">
                        <a:lumMod val="20000"/>
                        <a:lumOff val="80000"/>
                      </a:schemeClr>
                    </a:solidFill>
                  </a:tcPr>
                </a:tc>
                <a:tc>
                  <a:txBody>
                    <a:bodyPr/>
                    <a:lstStyle/>
                    <a:p>
                      <a:pPr algn="just">
                        <a:lnSpc>
                          <a:spcPts val="2100"/>
                        </a:lnSpc>
                        <a:spcBef>
                          <a:spcPts val="100"/>
                        </a:spcBef>
                        <a:spcAft>
                          <a:spcPts val="100"/>
                        </a:spcAft>
                      </a:pPr>
                      <a:r>
                        <a:rPr lang="vi-VN" sz="1800" dirty="0">
                          <a:solidFill>
                            <a:schemeClr val="accent3">
                              <a:lumMod val="50000"/>
                            </a:schemeClr>
                          </a:solidFill>
                          <a:effectLst/>
                        </a:rPr>
                        <a:t>Có khung xương định hình tế bào.</a:t>
                      </a:r>
                    </a:p>
                  </a:txBody>
                  <a:tcPr anchor="ctr">
                    <a:solidFill>
                      <a:schemeClr val="accent3">
                        <a:lumMod val="20000"/>
                        <a:lumOff val="80000"/>
                      </a:schemeClr>
                    </a:solidFill>
                  </a:tcPr>
                </a:tc>
              </a:tr>
            </a:tbl>
          </a:graphicData>
        </a:graphic>
      </p:graphicFrame>
    </p:spTree>
    <p:extLst>
      <p:ext uri="{BB962C8B-B14F-4D97-AF65-F5344CB8AC3E}">
        <p14:creationId xmlns:p14="http://schemas.microsoft.com/office/powerpoint/2010/main" val="278750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611817" y="630227"/>
            <a:ext cx="6911202" cy="873796"/>
          </a:xfrm>
          <a:prstGeom prst="rect">
            <a:avLst/>
          </a:prstGeom>
        </p:spPr>
        <p:txBody>
          <a:bodyPr spcFirstLastPara="1" wrap="square" lIns="0" tIns="0" rIns="0" bIns="0" anchor="t" anchorCtr="0">
            <a:noAutofit/>
          </a:bodyPr>
          <a:lstStyle/>
          <a:p>
            <a:pPr marL="0" lvl="0" indent="0" algn="l" rtl="0">
              <a:lnSpc>
                <a:spcPts val="3200"/>
              </a:lnSpc>
              <a:spcBef>
                <a:spcPts val="200"/>
              </a:spcBef>
              <a:spcAft>
                <a:spcPts val="200"/>
              </a:spcAft>
              <a:buNone/>
            </a:pPr>
            <a:r>
              <a:rPr lang="en" sz="2400" b="1" dirty="0" smtClean="0">
                <a:solidFill>
                  <a:srgbClr val="002060"/>
                </a:solidFill>
                <a:latin typeface="+mj-lt"/>
              </a:rPr>
              <a:t>III. TẾ BÀO ĐỘNG </a:t>
            </a:r>
            <a:r>
              <a:rPr lang="en" sz="2400" b="1" smtClean="0">
                <a:solidFill>
                  <a:srgbClr val="002060"/>
                </a:solidFill>
                <a:latin typeface="+mj-lt"/>
              </a:rPr>
              <a:t>VẬT </a:t>
            </a:r>
            <a:r>
              <a:rPr lang="en" sz="2400" b="1" smtClean="0">
                <a:solidFill>
                  <a:srgbClr val="002060"/>
                </a:solidFill>
                <a:latin typeface="+mj-lt"/>
              </a:rPr>
              <a:t>VÀ </a:t>
            </a:r>
            <a:r>
              <a:rPr lang="en" sz="2400" b="1" dirty="0" smtClean="0">
                <a:solidFill>
                  <a:srgbClr val="002060"/>
                </a:solidFill>
                <a:latin typeface="+mj-lt"/>
              </a:rPr>
              <a:t>TẾ BÀO THỰC VẬT</a:t>
            </a:r>
            <a:endParaRPr sz="2400" b="1" dirty="0">
              <a:solidFill>
                <a:srgbClr val="002060"/>
              </a:solidFill>
              <a:latin typeface="+mj-lt"/>
            </a:endParaRPr>
          </a:p>
        </p:txBody>
      </p:sp>
      <p:sp>
        <p:nvSpPr>
          <p:cNvPr id="157" name="Google Shape;157;p21"/>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2" name="Text Placeholder 1"/>
          <p:cNvSpPr>
            <a:spLocks noGrp="1"/>
          </p:cNvSpPr>
          <p:nvPr>
            <p:ph type="body" idx="1"/>
          </p:nvPr>
        </p:nvSpPr>
        <p:spPr>
          <a:xfrm>
            <a:off x="732102" y="1329934"/>
            <a:ext cx="7659014" cy="2140090"/>
          </a:xfrm>
        </p:spPr>
        <p:txBody>
          <a:bodyPr/>
          <a:lstStyle/>
          <a:p>
            <a:pPr algn="just">
              <a:lnSpc>
                <a:spcPct val="150000"/>
              </a:lnSpc>
            </a:pPr>
            <a:r>
              <a:rPr lang="en-US" sz="2000" dirty="0" smtClean="0">
                <a:solidFill>
                  <a:schemeClr val="accent4">
                    <a:lumMod val="50000"/>
                  </a:schemeClr>
                </a:solidFill>
                <a:latin typeface="+mj-lt"/>
              </a:rPr>
              <a:t>Tế bào động vật và tế bào thực vật đều là các tế bào nhân thực.</a:t>
            </a:r>
          </a:p>
          <a:p>
            <a:pPr algn="just">
              <a:lnSpc>
                <a:spcPct val="150000"/>
              </a:lnSpc>
            </a:pPr>
            <a:r>
              <a:rPr lang="en-US" sz="2000" dirty="0" smtClean="0">
                <a:solidFill>
                  <a:schemeClr val="accent4">
                    <a:lumMod val="50000"/>
                  </a:schemeClr>
                </a:solidFill>
                <a:latin typeface="+mj-lt"/>
              </a:rPr>
              <a:t>Chúng giống nhau một số thành phần chính giúp tế bào thực hiện các quá trình sống. Tuy nhiên, chúng cũng có những thành phần khác nhau, liên quan đến chức năng của từng loại tế bào.</a:t>
            </a:r>
            <a:endParaRPr lang="en-US" sz="2000" dirty="0">
              <a:solidFill>
                <a:schemeClr val="accent4">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barn(inVertical)">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901" y="653436"/>
            <a:ext cx="7995514" cy="378006"/>
          </a:xfrm>
        </p:spPr>
        <p:txBody>
          <a:bodyPr/>
          <a:lstStyle/>
          <a:p>
            <a:pPr algn="ctr"/>
            <a:r>
              <a:rPr lang="en-US" sz="2200" b="1" dirty="0" smtClean="0">
                <a:solidFill>
                  <a:srgbClr val="002060"/>
                </a:solidFill>
                <a:latin typeface="+mj-lt"/>
              </a:rPr>
              <a:t>Quan sát Hình 19.3</a:t>
            </a:r>
            <a:endParaRPr lang="en-US" sz="2200" b="1" dirty="0">
              <a:solidFill>
                <a:srgbClr val="002060"/>
              </a:solidFill>
              <a:latin typeface="+mj-lt"/>
            </a:endParaRPr>
          </a:p>
        </p:txBody>
      </p:sp>
      <p:sp>
        <p:nvSpPr>
          <p:cNvPr id="3" name="Subtitle 2"/>
          <p:cNvSpPr>
            <a:spLocks noGrp="1"/>
          </p:cNvSpPr>
          <p:nvPr>
            <p:ph type="subTitle" idx="1"/>
          </p:nvPr>
        </p:nvSpPr>
        <p:spPr>
          <a:xfrm>
            <a:off x="588044" y="1061731"/>
            <a:ext cx="7161580" cy="737475"/>
          </a:xfrm>
        </p:spPr>
        <p:txBody>
          <a:bodyPr/>
          <a:lstStyle/>
          <a:p>
            <a:pPr algn="just">
              <a:lnSpc>
                <a:spcPct val="150000"/>
              </a:lnSpc>
              <a:spcBef>
                <a:spcPts val="200"/>
              </a:spcBef>
              <a:spcAft>
                <a:spcPts val="200"/>
              </a:spcAft>
              <a:buFont typeface="Wingdings" panose="05000000000000000000" pitchFamily="2" charset="2"/>
              <a:buChar char="§"/>
            </a:pPr>
            <a:r>
              <a:rPr lang="en-US" sz="2000" i="1" dirty="0" smtClean="0">
                <a:solidFill>
                  <a:srgbClr val="002060"/>
                </a:solidFill>
                <a:latin typeface="+mj-lt"/>
              </a:rPr>
              <a:t>Em hãy so sánh sự giống và khác nhau về thành phần cấu tạo giữa tế bào động vật và tế bào thực vật</a:t>
            </a:r>
            <a:endParaRPr lang="en-US" sz="2000" i="1" dirty="0">
              <a:solidFill>
                <a:srgbClr val="002060"/>
              </a:solidFill>
              <a:latin typeface="+mj-lt"/>
            </a:endParaRPr>
          </a:p>
        </p:txBody>
      </p:sp>
      <p:pic>
        <p:nvPicPr>
          <p:cNvPr id="4" name="Picture 3"/>
          <p:cNvPicPr>
            <a:picLocks noChangeAspect="1"/>
          </p:cNvPicPr>
          <p:nvPr/>
        </p:nvPicPr>
        <p:blipFill>
          <a:blip r:embed="rId2"/>
          <a:stretch>
            <a:fillRect/>
          </a:stretch>
        </p:blipFill>
        <p:spPr>
          <a:xfrm>
            <a:off x="588044" y="2038198"/>
            <a:ext cx="7922112" cy="2450676"/>
          </a:xfrm>
          <a:prstGeom prst="rect">
            <a:avLst/>
          </a:prstGeom>
        </p:spPr>
      </p:pic>
    </p:spTree>
    <p:extLst>
      <p:ext uri="{BB962C8B-B14F-4D97-AF65-F5344CB8AC3E}">
        <p14:creationId xmlns:p14="http://schemas.microsoft.com/office/powerpoint/2010/main" val="250234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
        <p:nvSpPr>
          <p:cNvPr id="3" name="Rectangle 2"/>
          <p:cNvSpPr/>
          <p:nvPr/>
        </p:nvSpPr>
        <p:spPr>
          <a:xfrm>
            <a:off x="548639" y="469277"/>
            <a:ext cx="8039405" cy="1159292"/>
          </a:xfrm>
          <a:prstGeom prst="rect">
            <a:avLst/>
          </a:prstGeom>
        </p:spPr>
        <p:txBody>
          <a:bodyPr wrap="square">
            <a:spAutoFit/>
          </a:bodyPr>
          <a:lstStyle/>
          <a:p>
            <a:pPr algn="ctr">
              <a:lnSpc>
                <a:spcPct val="150000"/>
              </a:lnSpc>
              <a:spcBef>
                <a:spcPts val="200"/>
              </a:spcBef>
              <a:spcAft>
                <a:spcPts val="200"/>
              </a:spcAft>
            </a:pPr>
            <a:r>
              <a:rPr lang="en-US" sz="2200" b="1" dirty="0" smtClean="0">
                <a:solidFill>
                  <a:srgbClr val="002060"/>
                </a:solidFill>
              </a:rPr>
              <a:t>Điểm giống </a:t>
            </a:r>
            <a:r>
              <a:rPr lang="en-US" sz="2200" b="1" dirty="0">
                <a:solidFill>
                  <a:srgbClr val="002060"/>
                </a:solidFill>
              </a:rPr>
              <a:t>và khác nhau về thành phần cấu </a:t>
            </a:r>
            <a:r>
              <a:rPr lang="en-US" sz="2200" b="1" dirty="0" smtClean="0">
                <a:solidFill>
                  <a:srgbClr val="002060"/>
                </a:solidFill>
              </a:rPr>
              <a:t>tạo</a:t>
            </a:r>
          </a:p>
          <a:p>
            <a:pPr algn="ctr">
              <a:lnSpc>
                <a:spcPct val="150000"/>
              </a:lnSpc>
              <a:spcBef>
                <a:spcPts val="200"/>
              </a:spcBef>
              <a:spcAft>
                <a:spcPts val="200"/>
              </a:spcAft>
            </a:pPr>
            <a:r>
              <a:rPr lang="en-US" sz="2200" b="1" dirty="0" smtClean="0">
                <a:solidFill>
                  <a:srgbClr val="002060"/>
                </a:solidFill>
              </a:rPr>
              <a:t> </a:t>
            </a:r>
            <a:r>
              <a:rPr lang="en-US" sz="2200" b="1" dirty="0">
                <a:solidFill>
                  <a:srgbClr val="002060"/>
                </a:solidFill>
              </a:rPr>
              <a:t>giữa tế bào động vật và tế bào thực vật</a:t>
            </a:r>
          </a:p>
        </p:txBody>
      </p:sp>
      <p:sp>
        <p:nvSpPr>
          <p:cNvPr id="8" name="Rounded Rectangle 7"/>
          <p:cNvSpPr/>
          <p:nvPr/>
        </p:nvSpPr>
        <p:spPr>
          <a:xfrm>
            <a:off x="731520" y="4182050"/>
            <a:ext cx="3273552" cy="594776"/>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Giống nhau</a:t>
            </a:r>
            <a:endParaRPr lang="en-US" sz="2000" b="1" dirty="0"/>
          </a:p>
        </p:txBody>
      </p:sp>
      <p:sp>
        <p:nvSpPr>
          <p:cNvPr id="9" name="Rectangle 8"/>
          <p:cNvSpPr/>
          <p:nvPr/>
        </p:nvSpPr>
        <p:spPr>
          <a:xfrm>
            <a:off x="548639" y="1737572"/>
            <a:ext cx="3746978" cy="2285241"/>
          </a:xfrm>
          <a:prstGeom prst="rect">
            <a:avLst/>
          </a:prstGeom>
        </p:spPr>
        <p:txBody>
          <a:bodyPr wrap="square">
            <a:spAutoFit/>
          </a:bodyPr>
          <a:lstStyle/>
          <a:p>
            <a:pPr marL="342900" indent="-342900" algn="just">
              <a:lnSpc>
                <a:spcPts val="2300"/>
              </a:lnSpc>
              <a:spcBef>
                <a:spcPts val="200"/>
              </a:spcBef>
              <a:spcAft>
                <a:spcPts val="200"/>
              </a:spcAft>
              <a:buFont typeface="Wingdings" panose="05000000000000000000" pitchFamily="2" charset="2"/>
              <a:buChar char="§"/>
            </a:pPr>
            <a:r>
              <a:rPr lang="en-US" sz="2000" dirty="0" smtClean="0">
                <a:solidFill>
                  <a:schemeClr val="tx1">
                    <a:lumMod val="75000"/>
                  </a:schemeClr>
                </a:solidFill>
              </a:rPr>
              <a:t>Đều là tế bào nhân thực và có các bào quan chính: Màng tế bào, tế bào chất. </a:t>
            </a:r>
          </a:p>
          <a:p>
            <a:pPr marL="342900" indent="-342900" algn="just">
              <a:lnSpc>
                <a:spcPts val="2300"/>
              </a:lnSpc>
              <a:spcBef>
                <a:spcPts val="200"/>
              </a:spcBef>
              <a:spcAft>
                <a:spcPts val="200"/>
              </a:spcAft>
              <a:buFont typeface="Wingdings" panose="05000000000000000000" pitchFamily="2" charset="2"/>
              <a:buChar char="§"/>
            </a:pPr>
            <a:r>
              <a:rPr lang="en-US" sz="2000" dirty="0" smtClean="0">
                <a:solidFill>
                  <a:schemeClr val="tx1">
                    <a:lumMod val="75000"/>
                  </a:schemeClr>
                </a:solidFill>
              </a:rPr>
              <a:t>Là những cấu trúc thực hiện chức năng nhất định của tế bào.</a:t>
            </a:r>
          </a:p>
          <a:p>
            <a:pPr algn="just">
              <a:lnSpc>
                <a:spcPts val="2500"/>
              </a:lnSpc>
              <a:spcBef>
                <a:spcPts val="200"/>
              </a:spcBef>
              <a:spcAft>
                <a:spcPts val="200"/>
              </a:spcAft>
            </a:pPr>
            <a:endParaRPr lang="en-US" dirty="0"/>
          </a:p>
        </p:txBody>
      </p:sp>
      <p:sp>
        <p:nvSpPr>
          <p:cNvPr id="10" name="Rounded Rectangle 9"/>
          <p:cNvSpPr/>
          <p:nvPr/>
        </p:nvSpPr>
        <p:spPr>
          <a:xfrm>
            <a:off x="4695738" y="4182050"/>
            <a:ext cx="3789893" cy="594776"/>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Khác nhau</a:t>
            </a:r>
            <a:endParaRPr lang="en-US" sz="2000" b="1" dirty="0">
              <a:solidFill>
                <a:schemeClr val="bg1"/>
              </a:solidFill>
            </a:endParaRPr>
          </a:p>
        </p:txBody>
      </p:sp>
      <p:sp>
        <p:nvSpPr>
          <p:cNvPr id="11" name="Rectangle 10"/>
          <p:cNvSpPr/>
          <p:nvPr/>
        </p:nvSpPr>
        <p:spPr>
          <a:xfrm>
            <a:off x="4425816" y="1628569"/>
            <a:ext cx="4329735" cy="2503249"/>
          </a:xfrm>
          <a:prstGeom prst="rect">
            <a:avLst/>
          </a:prstGeom>
        </p:spPr>
        <p:txBody>
          <a:bodyPr wrap="square">
            <a:spAutoFit/>
          </a:bodyPr>
          <a:lstStyle/>
          <a:p>
            <a:pPr marL="342900" indent="-342900" algn="just">
              <a:lnSpc>
                <a:spcPts val="2300"/>
              </a:lnSpc>
              <a:spcBef>
                <a:spcPts val="200"/>
              </a:spcBef>
              <a:spcAft>
                <a:spcPts val="200"/>
              </a:spcAft>
              <a:buFont typeface="Wingdings" panose="05000000000000000000" pitchFamily="2" charset="2"/>
              <a:buChar char="§"/>
            </a:pPr>
            <a:r>
              <a:rPr lang="en-US" sz="2000" dirty="0" smtClean="0">
                <a:solidFill>
                  <a:schemeClr val="tx1">
                    <a:lumMod val="75000"/>
                  </a:schemeClr>
                </a:solidFill>
              </a:rPr>
              <a:t>Lục lạp: là bào quan ở tế bào thực vật mà không có ở tế bào động vật. Lục  lạp tạo màu xanh cho Trái đất. </a:t>
            </a:r>
          </a:p>
          <a:p>
            <a:pPr marL="342900" indent="-342900" algn="just">
              <a:lnSpc>
                <a:spcPts val="2300"/>
              </a:lnSpc>
              <a:spcBef>
                <a:spcPts val="200"/>
              </a:spcBef>
              <a:spcAft>
                <a:spcPts val="200"/>
              </a:spcAft>
              <a:buFont typeface="Wingdings" panose="05000000000000000000" pitchFamily="2" charset="2"/>
              <a:buChar char="§"/>
            </a:pPr>
            <a:r>
              <a:rPr lang="en-US" sz="2000" dirty="0" smtClean="0">
                <a:solidFill>
                  <a:schemeClr val="tx1">
                    <a:lumMod val="75000"/>
                  </a:schemeClr>
                </a:solidFill>
              </a:rPr>
              <a:t>Thành tế bào: </a:t>
            </a:r>
            <a:r>
              <a:rPr lang="en-US" sz="2000" dirty="0">
                <a:solidFill>
                  <a:schemeClr val="tx1">
                    <a:lumMod val="75000"/>
                  </a:schemeClr>
                </a:solidFill>
              </a:rPr>
              <a:t>là bào quan ở tế bào thực vật mà không có ở tế bào động </a:t>
            </a:r>
            <a:r>
              <a:rPr lang="en-US" sz="2000" dirty="0" smtClean="0">
                <a:solidFill>
                  <a:schemeClr val="tx1">
                    <a:lumMod val="75000"/>
                  </a:schemeClr>
                </a:solidFill>
              </a:rPr>
              <a:t>vật, quy định hình dạng và bảo vệ tế bào. </a:t>
            </a:r>
            <a:endParaRPr lang="en-US" dirty="0">
              <a:solidFill>
                <a:schemeClr val="tx1">
                  <a:lumMod val="75000"/>
                </a:schemeClr>
              </a:solidFill>
            </a:endParaRPr>
          </a:p>
        </p:txBody>
      </p:sp>
    </p:spTree>
    <p:extLst>
      <p:ext uri="{BB962C8B-B14F-4D97-AF65-F5344CB8AC3E}">
        <p14:creationId xmlns:p14="http://schemas.microsoft.com/office/powerpoint/2010/main" val="289398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
        <p:nvSpPr>
          <p:cNvPr id="4" name="Rectangle 3"/>
          <p:cNvSpPr/>
          <p:nvPr/>
        </p:nvSpPr>
        <p:spPr>
          <a:xfrm>
            <a:off x="728857" y="715126"/>
            <a:ext cx="3858749" cy="430887"/>
          </a:xfrm>
          <a:prstGeom prst="rect">
            <a:avLst/>
          </a:prstGeom>
        </p:spPr>
        <p:txBody>
          <a:bodyPr wrap="none">
            <a:spAutoFit/>
          </a:bodyPr>
          <a:lstStyle/>
          <a:p>
            <a:r>
              <a:rPr lang="en-US" sz="2200" b="1" dirty="0" smtClean="0">
                <a:solidFill>
                  <a:schemeClr val="tx2">
                    <a:lumMod val="25000"/>
                  </a:schemeClr>
                </a:solidFill>
              </a:rPr>
              <a:t>Thảo luận và trả lời câu hỏi</a:t>
            </a:r>
            <a:endParaRPr lang="en-US" sz="2200" dirty="0"/>
          </a:p>
        </p:txBody>
      </p:sp>
      <p:sp>
        <p:nvSpPr>
          <p:cNvPr id="5" name="Rectangle 4"/>
          <p:cNvSpPr/>
          <p:nvPr/>
        </p:nvSpPr>
        <p:spPr>
          <a:xfrm>
            <a:off x="728856" y="1160194"/>
            <a:ext cx="3788249" cy="3046988"/>
          </a:xfrm>
          <a:prstGeom prst="rect">
            <a:avLst/>
          </a:prstGeom>
        </p:spPr>
        <p:txBody>
          <a:bodyPr wrap="square">
            <a:spAutoFit/>
          </a:bodyPr>
          <a:lstStyle/>
          <a:p>
            <a:pPr algn="just">
              <a:lnSpc>
                <a:spcPct val="150000"/>
              </a:lnSpc>
              <a:spcBef>
                <a:spcPts val="200"/>
              </a:spcBef>
              <a:spcAft>
                <a:spcPts val="200"/>
              </a:spcAft>
              <a:buFont typeface="Wingdings" panose="05000000000000000000" pitchFamily="2" charset="2"/>
              <a:buChar char="§"/>
            </a:pPr>
            <a:r>
              <a:rPr lang="en-US" sz="2000" dirty="0" smtClean="0"/>
              <a:t> </a:t>
            </a:r>
            <a:r>
              <a:rPr lang="en-US" sz="1800" i="1" dirty="0" smtClean="0">
                <a:solidFill>
                  <a:schemeClr val="accent4">
                    <a:lumMod val="50000"/>
                  </a:schemeClr>
                </a:solidFill>
              </a:rPr>
              <a:t>Nhờ </a:t>
            </a:r>
            <a:r>
              <a:rPr lang="en-US" sz="1800" i="1" dirty="0">
                <a:solidFill>
                  <a:schemeClr val="accent4">
                    <a:lumMod val="50000"/>
                  </a:schemeClr>
                </a:solidFill>
              </a:rPr>
              <a:t>có yếu tố nào mà lục lạp thực hiện được chức năng quang hợp</a:t>
            </a:r>
            <a:r>
              <a:rPr lang="en-US" sz="1800" i="1" dirty="0" smtClean="0">
                <a:solidFill>
                  <a:schemeClr val="accent4">
                    <a:lumMod val="50000"/>
                  </a:schemeClr>
                </a:solidFill>
              </a:rPr>
              <a:t>?</a:t>
            </a:r>
          </a:p>
          <a:p>
            <a:pPr algn="just">
              <a:lnSpc>
                <a:spcPct val="150000"/>
              </a:lnSpc>
              <a:spcBef>
                <a:spcPts val="200"/>
              </a:spcBef>
              <a:spcAft>
                <a:spcPts val="200"/>
              </a:spcAft>
              <a:buFont typeface="Wingdings" panose="05000000000000000000" pitchFamily="2" charset="2"/>
              <a:buChar char="§"/>
            </a:pPr>
            <a:r>
              <a:rPr lang="en-US" sz="1800" i="1" dirty="0">
                <a:solidFill>
                  <a:schemeClr val="accent4">
                    <a:lumMod val="50000"/>
                  </a:schemeClr>
                </a:solidFill>
              </a:rPr>
              <a:t> </a:t>
            </a:r>
            <a:r>
              <a:rPr lang="en-US" sz="1800" i="1" dirty="0" smtClean="0">
                <a:solidFill>
                  <a:schemeClr val="accent4">
                    <a:lumMod val="50000"/>
                  </a:schemeClr>
                </a:solidFill>
              </a:rPr>
              <a:t>Cấu trúc nào của tế bào thực vật giúp cây cũng cứng cáp dù không có hệ xương nâng đỡ như ở động vật?</a:t>
            </a:r>
            <a:endParaRPr lang="en-US" sz="1800" i="1" dirty="0">
              <a:solidFill>
                <a:schemeClr val="accent4">
                  <a:lumMod val="50000"/>
                </a:schemeClr>
              </a:solidFill>
            </a:endParaRPr>
          </a:p>
        </p:txBody>
      </p:sp>
      <p:sp>
        <p:nvSpPr>
          <p:cNvPr id="6" name="Text Placeholder 2"/>
          <p:cNvSpPr txBox="1">
            <a:spLocks/>
          </p:cNvSpPr>
          <p:nvPr/>
        </p:nvSpPr>
        <p:spPr>
          <a:xfrm>
            <a:off x="4517106" y="1705345"/>
            <a:ext cx="3972154" cy="2582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115000"/>
              </a:lnSpc>
              <a:spcBef>
                <a:spcPts val="360"/>
              </a:spcBef>
              <a:spcAft>
                <a:spcPts val="0"/>
              </a:spcAft>
              <a:buClr>
                <a:schemeClr val="accent3"/>
              </a:buClr>
              <a:buSzPts val="1800"/>
              <a:buFont typeface="Bellota Text Light"/>
              <a:buNone/>
              <a:defRPr sz="1800" b="0" i="0" u="none" strike="noStrike" cap="none">
                <a:solidFill>
                  <a:schemeClr val="dk1"/>
                </a:solidFill>
                <a:latin typeface="Bellota Text Light"/>
                <a:ea typeface="Bellota Text Light"/>
                <a:cs typeface="Bellota Text Light"/>
                <a:sym typeface="Bellota Text Light"/>
              </a:defRPr>
            </a:lvl1pPr>
            <a:lvl2pPr marL="914400" marR="0" lvl="1" indent="-381000" algn="l" rtl="0">
              <a:lnSpc>
                <a:spcPct val="115000"/>
              </a:lnSpc>
              <a:spcBef>
                <a:spcPts val="0"/>
              </a:spcBef>
              <a:spcAft>
                <a:spcPts val="0"/>
              </a:spcAft>
              <a:buClr>
                <a:schemeClr val="accent3"/>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2pPr>
            <a:lvl3pPr marL="1371600" marR="0" lvl="2" indent="-381000" algn="l" rtl="0">
              <a:lnSpc>
                <a:spcPct val="115000"/>
              </a:lnSpc>
              <a:spcBef>
                <a:spcPts val="0"/>
              </a:spcBef>
              <a:spcAft>
                <a:spcPts val="0"/>
              </a:spcAft>
              <a:buClr>
                <a:schemeClr val="accent3"/>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3pPr>
            <a:lvl4pPr marL="1828800" marR="0" lvl="3" indent="-381000" algn="l" rtl="0">
              <a:lnSpc>
                <a:spcPct val="115000"/>
              </a:lnSpc>
              <a:spcBef>
                <a:spcPts val="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4pPr>
            <a:lvl5pPr marL="2286000" marR="0" lvl="4" indent="-381000" algn="l" rtl="0">
              <a:lnSpc>
                <a:spcPct val="115000"/>
              </a:lnSpc>
              <a:spcBef>
                <a:spcPts val="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5pPr>
            <a:lvl6pPr marL="2743200" marR="0" lvl="5" indent="-381000" algn="l" rtl="0">
              <a:lnSpc>
                <a:spcPct val="115000"/>
              </a:lnSpc>
              <a:spcBef>
                <a:spcPts val="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6pPr>
            <a:lvl7pPr marL="3200400" marR="0" lvl="6" indent="-381000" algn="l" rtl="0">
              <a:lnSpc>
                <a:spcPct val="115000"/>
              </a:lnSpc>
              <a:spcBef>
                <a:spcPts val="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7pPr>
            <a:lvl8pPr marL="3657600" marR="0" lvl="7" indent="-381000" algn="l" rtl="0">
              <a:lnSpc>
                <a:spcPct val="115000"/>
              </a:lnSpc>
              <a:spcBef>
                <a:spcPts val="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8pPr>
            <a:lvl9pPr marL="4114800" marR="0" lvl="8" indent="-381000" algn="l" rtl="0">
              <a:lnSpc>
                <a:spcPct val="115000"/>
              </a:lnSpc>
              <a:spcBef>
                <a:spcPts val="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9pPr>
          </a:lstStyle>
          <a:p>
            <a:pPr marL="571500" indent="-342900" algn="just">
              <a:lnSpc>
                <a:spcPts val="2400"/>
              </a:lnSpc>
              <a:spcBef>
                <a:spcPts val="200"/>
              </a:spcBef>
              <a:spcAft>
                <a:spcPts val="200"/>
              </a:spcAft>
              <a:buFont typeface="Wingdings" panose="05000000000000000000" pitchFamily="2" charset="2"/>
              <a:buChar char="§"/>
            </a:pPr>
            <a:r>
              <a:rPr lang="en-US" dirty="0" smtClean="0">
                <a:solidFill>
                  <a:schemeClr val="tx2">
                    <a:lumMod val="25000"/>
                  </a:schemeClr>
                </a:solidFill>
                <a:latin typeface="+mn-lt"/>
              </a:rPr>
              <a:t>Lục lạp chứa diệp lục hấp thụ ánh sáng năng lượng mặt trời để tổng hợp chất dinh dưỡng qua quá trình quang hợp.</a:t>
            </a:r>
          </a:p>
          <a:p>
            <a:pPr marL="571500" indent="-342900" algn="just">
              <a:lnSpc>
                <a:spcPts val="2400"/>
              </a:lnSpc>
              <a:spcBef>
                <a:spcPts val="200"/>
              </a:spcBef>
              <a:spcAft>
                <a:spcPts val="200"/>
              </a:spcAft>
              <a:buFont typeface="Wingdings" panose="05000000000000000000" pitchFamily="2" charset="2"/>
              <a:buChar char="§"/>
            </a:pPr>
            <a:r>
              <a:rPr lang="en-US" dirty="0">
                <a:solidFill>
                  <a:schemeClr val="tx2">
                    <a:lumMod val="25000"/>
                  </a:schemeClr>
                </a:solidFill>
                <a:latin typeface="+mn-lt"/>
              </a:rPr>
              <a:t>Thành tế </a:t>
            </a:r>
            <a:r>
              <a:rPr lang="en-US" dirty="0" smtClean="0">
                <a:solidFill>
                  <a:schemeClr val="tx2">
                    <a:lumMod val="25000"/>
                  </a:schemeClr>
                </a:solidFill>
                <a:latin typeface="+mn-lt"/>
              </a:rPr>
              <a:t>bào được </a:t>
            </a:r>
            <a:r>
              <a:rPr lang="en-US" dirty="0">
                <a:solidFill>
                  <a:schemeClr val="tx2">
                    <a:lumMod val="25000"/>
                  </a:schemeClr>
                </a:solidFill>
                <a:latin typeface="+mn-lt"/>
              </a:rPr>
              <a:t>tạo nên từ cellulose (chất rất bền), bảo vệ và nâng đỡ cơ thể thực vật, vì thực vật không có xương. </a:t>
            </a:r>
            <a:endParaRPr lang="en-US" dirty="0" smtClean="0">
              <a:solidFill>
                <a:schemeClr val="tx2">
                  <a:lumMod val="25000"/>
                </a:schemeClr>
              </a:solidFill>
              <a:latin typeface="+mn-lt"/>
            </a:endParaRPr>
          </a:p>
          <a:p>
            <a:pPr marL="571500" indent="-342900" algn="just">
              <a:buFont typeface="Wingdings" panose="05000000000000000000" pitchFamily="2" charset="2"/>
              <a:buChar char="§"/>
            </a:pPr>
            <a:endParaRPr lang="en-US" dirty="0" smtClean="0">
              <a:solidFill>
                <a:schemeClr val="tx2">
                  <a:lumMod val="25000"/>
                </a:schemeClr>
              </a:solidFill>
              <a:latin typeface="+mn-lt"/>
            </a:endParaRPr>
          </a:p>
          <a:p>
            <a:pPr algn="just"/>
            <a:endParaRPr lang="en-US" dirty="0">
              <a:solidFill>
                <a:schemeClr val="accent4">
                  <a:lumMod val="50000"/>
                </a:schemeClr>
              </a:solidFill>
              <a:latin typeface="+mn-lt"/>
            </a:endParaRPr>
          </a:p>
        </p:txBody>
      </p:sp>
    </p:spTree>
    <p:extLst>
      <p:ext uri="{BB962C8B-B14F-4D97-AF65-F5344CB8AC3E}">
        <p14:creationId xmlns:p14="http://schemas.microsoft.com/office/powerpoint/2010/main" val="312043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Vertical)">
                                      <p:cBhvr>
                                        <p:cTn id="20" dur="500"/>
                                        <p:tgtEl>
                                          <p:spTgt spid="6">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arn(inVertical)">
                                      <p:cBhvr>
                                        <p:cTn id="2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
        <p:nvSpPr>
          <p:cNvPr id="3" name="Rectangle 2"/>
          <p:cNvSpPr/>
          <p:nvPr/>
        </p:nvSpPr>
        <p:spPr>
          <a:xfrm>
            <a:off x="567922" y="572514"/>
            <a:ext cx="1428596" cy="461665"/>
          </a:xfrm>
          <a:prstGeom prst="rect">
            <a:avLst/>
          </a:prstGeom>
        </p:spPr>
        <p:txBody>
          <a:bodyPr wrap="none">
            <a:spAutoFit/>
          </a:bodyPr>
          <a:lstStyle/>
          <a:p>
            <a:r>
              <a:rPr lang="en-US" sz="2400" b="1" dirty="0" smtClean="0">
                <a:solidFill>
                  <a:schemeClr val="tx1">
                    <a:lumMod val="75000"/>
                  </a:schemeClr>
                </a:solidFill>
              </a:rPr>
              <a:t>Mở rộng</a:t>
            </a:r>
            <a:endParaRPr lang="en-US" sz="2400" b="1" dirty="0">
              <a:solidFill>
                <a:schemeClr val="tx1">
                  <a:lumMod val="75000"/>
                </a:schemeClr>
              </a:solidFill>
            </a:endParaRPr>
          </a:p>
        </p:txBody>
      </p:sp>
      <p:sp>
        <p:nvSpPr>
          <p:cNvPr id="4" name="Rectangle 3"/>
          <p:cNvSpPr/>
          <p:nvPr/>
        </p:nvSpPr>
        <p:spPr>
          <a:xfrm>
            <a:off x="685799" y="1043383"/>
            <a:ext cx="7481455" cy="1426031"/>
          </a:xfrm>
          <a:prstGeom prst="rect">
            <a:avLst/>
          </a:prstGeom>
        </p:spPr>
        <p:txBody>
          <a:bodyPr wrap="square">
            <a:spAutoFit/>
          </a:bodyPr>
          <a:lstStyle/>
          <a:p>
            <a:pPr marL="342900" indent="-342900" algn="just">
              <a:lnSpc>
                <a:spcPts val="2500"/>
              </a:lnSpc>
              <a:spcBef>
                <a:spcPts val="200"/>
              </a:spcBef>
              <a:spcAft>
                <a:spcPts val="200"/>
              </a:spcAft>
              <a:buFont typeface="Wingdings" panose="05000000000000000000" pitchFamily="2" charset="2"/>
              <a:buChar char="§"/>
            </a:pPr>
            <a:r>
              <a:rPr lang="en-US" sz="2000" dirty="0" smtClean="0">
                <a:solidFill>
                  <a:schemeClr val="tx2">
                    <a:lumMod val="10000"/>
                  </a:schemeClr>
                </a:solidFill>
              </a:rPr>
              <a:t>Nếu em nhìn Trái đất từ vũ trụ, em sẽ thấy hầu hết các vùng đất liền có màu xanh lá cây.</a:t>
            </a:r>
          </a:p>
          <a:p>
            <a:pPr marL="342900" indent="-342900" algn="just">
              <a:lnSpc>
                <a:spcPts val="2500"/>
              </a:lnSpc>
              <a:spcBef>
                <a:spcPts val="200"/>
              </a:spcBef>
              <a:spcAft>
                <a:spcPts val="200"/>
              </a:spcAft>
              <a:buFont typeface="Wingdings" panose="05000000000000000000" pitchFamily="2" charset="2"/>
              <a:buChar char="§"/>
            </a:pPr>
            <a:r>
              <a:rPr lang="en-US" sz="2000" dirty="0" smtClean="0">
                <a:solidFill>
                  <a:schemeClr val="tx2">
                    <a:lumMod val="10000"/>
                  </a:schemeClr>
                </a:solidFill>
              </a:rPr>
              <a:t>Chính những lục lạp vô cùng nhỏ bé trong mỗi tế bào thực vật đã tạo nên màu xanh của lá cây.</a:t>
            </a:r>
            <a:endParaRPr lang="en-US" sz="2000" dirty="0">
              <a:solidFill>
                <a:schemeClr val="tx2">
                  <a:lumMod val="10000"/>
                </a:schemeClr>
              </a:solidFill>
            </a:endParaRPr>
          </a:p>
        </p:txBody>
      </p:sp>
      <p:pic>
        <p:nvPicPr>
          <p:cNvPr id="5" name="Picture 4"/>
          <p:cNvPicPr>
            <a:picLocks noChangeAspect="1"/>
          </p:cNvPicPr>
          <p:nvPr/>
        </p:nvPicPr>
        <p:blipFill>
          <a:blip r:embed="rId2"/>
          <a:stretch>
            <a:fillRect/>
          </a:stretch>
        </p:blipFill>
        <p:spPr>
          <a:xfrm>
            <a:off x="965216" y="2469414"/>
            <a:ext cx="7300687" cy="2092195"/>
          </a:xfrm>
          <a:prstGeom prst="rect">
            <a:avLst/>
          </a:prstGeom>
        </p:spPr>
      </p:pic>
    </p:spTree>
    <p:extLst>
      <p:ext uri="{BB962C8B-B14F-4D97-AF65-F5344CB8AC3E}">
        <p14:creationId xmlns:p14="http://schemas.microsoft.com/office/powerpoint/2010/main" val="139410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
        <p:nvSpPr>
          <p:cNvPr id="3" name="Text Placeholder 2"/>
          <p:cNvSpPr>
            <a:spLocks noGrp="1"/>
          </p:cNvSpPr>
          <p:nvPr>
            <p:ph type="body" idx="1"/>
          </p:nvPr>
        </p:nvSpPr>
        <p:spPr>
          <a:xfrm>
            <a:off x="544106" y="1064904"/>
            <a:ext cx="8599894" cy="393602"/>
          </a:xfrm>
        </p:spPr>
        <p:txBody>
          <a:bodyPr/>
          <a:lstStyle/>
          <a:p>
            <a:pPr marL="76200" indent="0">
              <a:buNone/>
            </a:pPr>
            <a:r>
              <a:rPr lang="en-US" sz="2200" b="1" i="0" dirty="0" smtClean="0">
                <a:latin typeface="+mj-lt"/>
              </a:rPr>
              <a:t>TỔNG KẾT KIẾN THỨC BÀI HỌC</a:t>
            </a:r>
          </a:p>
          <a:p>
            <a:pPr algn="just"/>
            <a:endParaRPr lang="en-US" sz="2000" dirty="0">
              <a:latin typeface="+mj-lt"/>
            </a:endParaRPr>
          </a:p>
        </p:txBody>
      </p:sp>
      <p:pic>
        <p:nvPicPr>
          <p:cNvPr id="4" name="Picture 3"/>
          <p:cNvPicPr>
            <a:picLocks noChangeAspect="1"/>
          </p:cNvPicPr>
          <p:nvPr/>
        </p:nvPicPr>
        <p:blipFill>
          <a:blip r:embed="rId2"/>
          <a:stretch>
            <a:fillRect/>
          </a:stretch>
        </p:blipFill>
        <p:spPr>
          <a:xfrm>
            <a:off x="721705" y="1363701"/>
            <a:ext cx="7700608" cy="3023753"/>
          </a:xfrm>
          <a:prstGeom prst="rect">
            <a:avLst/>
          </a:prstGeom>
        </p:spPr>
      </p:pic>
    </p:spTree>
    <p:extLst>
      <p:ext uri="{BB962C8B-B14F-4D97-AF65-F5344CB8AC3E}">
        <p14:creationId xmlns:p14="http://schemas.microsoft.com/office/powerpoint/2010/main" val="294704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idx="4294967295"/>
          </p:nvPr>
        </p:nvSpPr>
        <p:spPr>
          <a:xfrm>
            <a:off x="3513316" y="1971042"/>
            <a:ext cx="2376351" cy="585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600" b="1" dirty="0" smtClean="0">
                <a:solidFill>
                  <a:schemeClr val="accent3">
                    <a:lumMod val="50000"/>
                  </a:schemeClr>
                </a:solidFill>
                <a:latin typeface="+mj-lt"/>
              </a:rPr>
              <a:t>Kiểm tra bài cũ</a:t>
            </a:r>
            <a:endParaRPr sz="2600" b="1" dirty="0">
              <a:solidFill>
                <a:schemeClr val="accent3">
                  <a:lumMod val="50000"/>
                </a:schemeClr>
              </a:solidFill>
              <a:latin typeface="+mj-lt"/>
            </a:endParaRPr>
          </a:p>
        </p:txBody>
      </p:sp>
      <p:sp>
        <p:nvSpPr>
          <p:cNvPr id="99" name="Google Shape;99;p15"/>
          <p:cNvSpPr txBox="1">
            <a:spLocks noGrp="1"/>
          </p:cNvSpPr>
          <p:nvPr>
            <p:ph type="subTitle" idx="4294967295"/>
          </p:nvPr>
        </p:nvSpPr>
        <p:spPr>
          <a:xfrm>
            <a:off x="1048742" y="3234187"/>
            <a:ext cx="7207500" cy="1169564"/>
          </a:xfrm>
          <a:prstGeom prst="rect">
            <a:avLst/>
          </a:prstGeom>
        </p:spPr>
        <p:txBody>
          <a:bodyPr spcFirstLastPara="1" wrap="square" lIns="0" tIns="0" rIns="0" bIns="0" anchor="t" anchorCtr="0">
            <a:noAutofit/>
          </a:bodyPr>
          <a:lstStyle/>
          <a:p>
            <a:pPr marL="0" lvl="0" indent="0" algn="just" rtl="0">
              <a:lnSpc>
                <a:spcPts val="2400"/>
              </a:lnSpc>
              <a:spcBef>
                <a:spcPts val="200"/>
              </a:spcBef>
              <a:spcAft>
                <a:spcPts val="200"/>
              </a:spcAft>
              <a:buClr>
                <a:schemeClr val="dk1"/>
              </a:buClr>
              <a:buSzPts val="1100"/>
              <a:buFont typeface="Arial"/>
              <a:buNone/>
            </a:pPr>
            <a:r>
              <a:rPr lang="en" sz="2000" dirty="0" smtClean="0">
                <a:solidFill>
                  <a:schemeClr val="accent3">
                    <a:lumMod val="50000"/>
                  </a:schemeClr>
                </a:solidFill>
                <a:latin typeface="+mj-lt"/>
              </a:rPr>
              <a:t>Em hãy cho biết: </a:t>
            </a:r>
          </a:p>
          <a:p>
            <a:pPr marL="0" lvl="0" indent="0" algn="just" rtl="0">
              <a:lnSpc>
                <a:spcPts val="2400"/>
              </a:lnSpc>
              <a:spcBef>
                <a:spcPts val="200"/>
              </a:spcBef>
              <a:spcAft>
                <a:spcPts val="200"/>
              </a:spcAft>
              <a:buClr>
                <a:schemeClr val="dk1"/>
              </a:buClr>
              <a:buSzPts val="1100"/>
              <a:buFont typeface="Arial"/>
              <a:buNone/>
            </a:pPr>
            <a:r>
              <a:rPr lang="en" sz="2000" i="1" dirty="0" smtClean="0">
                <a:solidFill>
                  <a:schemeClr val="accent3">
                    <a:lumMod val="50000"/>
                  </a:schemeClr>
                </a:solidFill>
                <a:latin typeface="+mj-lt"/>
              </a:rPr>
              <a:t>Vì sao tế bào được coi là đơn vị cơ bản của sự sống</a:t>
            </a:r>
          </a:p>
          <a:p>
            <a:pPr marL="0" lvl="0" indent="0" algn="just" rtl="0">
              <a:lnSpc>
                <a:spcPts val="2400"/>
              </a:lnSpc>
              <a:spcBef>
                <a:spcPts val="200"/>
              </a:spcBef>
              <a:spcAft>
                <a:spcPts val="200"/>
              </a:spcAft>
              <a:buClr>
                <a:schemeClr val="dk1"/>
              </a:buClr>
              <a:buSzPts val="1100"/>
              <a:buFont typeface="Arial"/>
              <a:buNone/>
            </a:pPr>
            <a:r>
              <a:rPr lang="en" sz="2000" i="1" dirty="0" smtClean="0">
                <a:solidFill>
                  <a:schemeClr val="accent3">
                    <a:lumMod val="50000"/>
                  </a:schemeClr>
                </a:solidFill>
                <a:latin typeface="+mj-lt"/>
              </a:rPr>
              <a:t>Vì sao mỗi loại tế bào có hình dạng khác nhau?</a:t>
            </a:r>
          </a:p>
          <a:p>
            <a:pPr marL="0" lvl="0" indent="0" algn="just" rtl="0">
              <a:lnSpc>
                <a:spcPts val="2400"/>
              </a:lnSpc>
              <a:spcBef>
                <a:spcPts val="200"/>
              </a:spcBef>
              <a:spcAft>
                <a:spcPts val="200"/>
              </a:spcAft>
              <a:buClr>
                <a:schemeClr val="dk1"/>
              </a:buClr>
              <a:buSzPts val="1100"/>
              <a:buFont typeface="Arial"/>
              <a:buNone/>
            </a:pPr>
            <a:endParaRPr sz="2000" b="1" i="1" dirty="0">
              <a:latin typeface="+mj-lt"/>
            </a:endParaRPr>
          </a:p>
        </p:txBody>
      </p:sp>
      <p:sp>
        <p:nvSpPr>
          <p:cNvPr id="101" name="Google Shape;101;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102" name="Google Shape;102;p15"/>
          <p:cNvPicPr preferRelativeResize="0"/>
          <p:nvPr/>
        </p:nvPicPr>
        <p:blipFill rotWithShape="1">
          <a:blip r:embed="rId3">
            <a:alphaModFix/>
          </a:blip>
          <a:srcRect t="2400"/>
          <a:stretch/>
        </p:blipFill>
        <p:spPr>
          <a:xfrm>
            <a:off x="2900501" y="938480"/>
            <a:ext cx="3503981" cy="25297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barn(inVertical)">
                                      <p:cBhvr>
                                        <p:cTn id="15" dur="500"/>
                                        <p:tgtEl>
                                          <p:spTgt spid="99">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Effect transition="in" filter="barn(inVertical)">
                                      <p:cBhvr>
                                        <p:cTn id="18" dur="500"/>
                                        <p:tgtEl>
                                          <p:spTgt spid="99">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9">
                                            <p:txEl>
                                              <p:pRg st="2" end="2"/>
                                            </p:txEl>
                                          </p:spTgt>
                                        </p:tgtEl>
                                        <p:attrNameLst>
                                          <p:attrName>style.visibility</p:attrName>
                                        </p:attrNameLst>
                                      </p:cBhvr>
                                      <p:to>
                                        <p:strVal val="visible"/>
                                      </p:to>
                                    </p:set>
                                    <p:animEffect transition="in" filter="barn(inVertical)">
                                      <p:cBhvr>
                                        <p:cTn id="21" dur="500"/>
                                        <p:tgtEl>
                                          <p:spTgt spid="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6"/>
          <p:cNvSpPr/>
          <p:nvPr/>
        </p:nvSpPr>
        <p:spPr>
          <a:xfrm>
            <a:off x="-146304" y="71438"/>
            <a:ext cx="2660942" cy="940724"/>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txBox="1">
            <a:spLocks noGrp="1"/>
          </p:cNvSpPr>
          <p:nvPr>
            <p:ph type="title" idx="4294967295"/>
          </p:nvPr>
        </p:nvSpPr>
        <p:spPr>
          <a:xfrm>
            <a:off x="583421" y="795893"/>
            <a:ext cx="8041200" cy="54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400" b="1" dirty="0" smtClean="0">
                <a:solidFill>
                  <a:schemeClr val="tx2">
                    <a:lumMod val="25000"/>
                  </a:schemeClr>
                </a:solidFill>
                <a:latin typeface="+mj-lt"/>
              </a:rPr>
              <a:t>Luyện tập – trả lời câu hỏi trắc nghiệm</a:t>
            </a:r>
            <a:endParaRPr sz="2400" b="1" dirty="0">
              <a:solidFill>
                <a:schemeClr val="tx2">
                  <a:lumMod val="25000"/>
                </a:schemeClr>
              </a:solidFill>
              <a:latin typeface="+mj-lt"/>
            </a:endParaRPr>
          </a:p>
        </p:txBody>
      </p:sp>
      <p:sp>
        <p:nvSpPr>
          <p:cNvPr id="206" name="Google Shape;206;p2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20</a:t>
            </a:fld>
            <a:endParaRPr>
              <a:solidFill>
                <a:schemeClr val="lt1"/>
              </a:solidFill>
            </a:endParaRPr>
          </a:p>
        </p:txBody>
      </p:sp>
      <p:sp>
        <p:nvSpPr>
          <p:cNvPr id="18" name="Google Shape;344;p32"/>
          <p:cNvSpPr txBox="1">
            <a:spLocks/>
          </p:cNvSpPr>
          <p:nvPr/>
        </p:nvSpPr>
        <p:spPr>
          <a:xfrm>
            <a:off x="551400" y="1249496"/>
            <a:ext cx="4498848" cy="43666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i="1" dirty="0" smtClean="0">
                <a:solidFill>
                  <a:schemeClr val="tx1">
                    <a:lumMod val="75000"/>
                  </a:schemeClr>
                </a:solidFill>
                <a:latin typeface="+mn-lt"/>
              </a:rPr>
              <a:t>Tế bào nhân sơ có ở đâu?</a:t>
            </a:r>
            <a:endParaRPr lang="vi-VN" sz="2400" i="1" dirty="0">
              <a:solidFill>
                <a:schemeClr val="tx1">
                  <a:lumMod val="75000"/>
                </a:schemeClr>
              </a:solidFill>
              <a:latin typeface="+mn-lt"/>
            </a:endParaRPr>
          </a:p>
        </p:txBody>
      </p:sp>
      <p:sp>
        <p:nvSpPr>
          <p:cNvPr id="20" name="Google Shape;345;p32"/>
          <p:cNvSpPr txBox="1">
            <a:spLocks/>
          </p:cNvSpPr>
          <p:nvPr/>
        </p:nvSpPr>
        <p:spPr>
          <a:xfrm>
            <a:off x="914400" y="2139643"/>
            <a:ext cx="3657600" cy="683558"/>
          </a:xfrm>
          <a:prstGeom prst="rect">
            <a:avLst/>
          </a:pr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1pPr>
            <a:lvl2pPr marR="0" lvl="1"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2pPr>
            <a:lvl3pPr marR="0" lvl="2"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3pPr>
            <a:lvl4pPr marR="0" lvl="3"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4pPr>
            <a:lvl5pPr marR="0" lvl="4"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5pPr>
            <a:lvl6pPr marR="0" lvl="5"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6pPr>
            <a:lvl7pPr marR="0" lvl="6"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7pPr>
            <a:lvl8pPr marR="0" lvl="7"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8pPr>
            <a:lvl9pPr marR="0" lvl="8"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9pPr>
          </a:lstStyle>
          <a:p>
            <a:pPr algn="ctr">
              <a:lnSpc>
                <a:spcPct val="100000"/>
              </a:lnSpc>
            </a:pPr>
            <a:r>
              <a:rPr lang="en-US" sz="2200" b="1" dirty="0" smtClean="0">
                <a:solidFill>
                  <a:schemeClr val="bg1"/>
                </a:solidFill>
                <a:latin typeface="+mj-lt"/>
              </a:rPr>
              <a:t>A. </a:t>
            </a:r>
            <a:r>
              <a:rPr lang="en-US" sz="2200" dirty="0" smtClean="0">
                <a:solidFill>
                  <a:schemeClr val="bg1"/>
                </a:solidFill>
                <a:latin typeface="+mj-lt"/>
              </a:rPr>
              <a:t>Tế bào động vật</a:t>
            </a:r>
            <a:endParaRPr lang="en-US" sz="2200" dirty="0">
              <a:solidFill>
                <a:schemeClr val="bg1"/>
              </a:solidFill>
              <a:latin typeface="+mj-lt"/>
            </a:endParaRPr>
          </a:p>
        </p:txBody>
      </p:sp>
      <p:sp>
        <p:nvSpPr>
          <p:cNvPr id="21" name="Google Shape;346;p32"/>
          <p:cNvSpPr txBox="1">
            <a:spLocks/>
          </p:cNvSpPr>
          <p:nvPr/>
        </p:nvSpPr>
        <p:spPr>
          <a:xfrm>
            <a:off x="914400" y="3276687"/>
            <a:ext cx="3657599" cy="636238"/>
          </a:xfrm>
          <a:prstGeom prst="rect">
            <a:avLst/>
          </a:prstGeom>
          <a:solidFill>
            <a:schemeClr val="accent3">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1pPr>
            <a:lvl2pPr marR="0" lvl="1"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2pPr>
            <a:lvl3pPr marR="0" lvl="2"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3pPr>
            <a:lvl4pPr marR="0" lvl="3"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4pPr>
            <a:lvl5pPr marR="0" lvl="4"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5pPr>
            <a:lvl6pPr marR="0" lvl="5"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6pPr>
            <a:lvl7pPr marR="0" lvl="6"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7pPr>
            <a:lvl8pPr marR="0" lvl="7"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8pPr>
            <a:lvl9pPr marR="0" lvl="8"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9pPr>
          </a:lstStyle>
          <a:p>
            <a:pPr algn="ctr"/>
            <a:r>
              <a:rPr lang="en-US" sz="2200" dirty="0" smtClean="0">
                <a:solidFill>
                  <a:schemeClr val="bg1"/>
                </a:solidFill>
                <a:latin typeface="+mj-lt"/>
              </a:rPr>
              <a:t>B. Tế bào nấm</a:t>
            </a:r>
            <a:endParaRPr lang="en-US" sz="2200" dirty="0">
              <a:solidFill>
                <a:schemeClr val="bg1"/>
              </a:solidFill>
              <a:latin typeface="+mj-lt"/>
            </a:endParaRPr>
          </a:p>
        </p:txBody>
      </p:sp>
      <p:sp>
        <p:nvSpPr>
          <p:cNvPr id="22" name="Google Shape;347;p32"/>
          <p:cNvSpPr txBox="1">
            <a:spLocks/>
          </p:cNvSpPr>
          <p:nvPr/>
        </p:nvSpPr>
        <p:spPr>
          <a:xfrm>
            <a:off x="4791456" y="2170710"/>
            <a:ext cx="3518612" cy="652491"/>
          </a:xfrm>
          <a:prstGeom prst="rect">
            <a:avLst/>
          </a:prstGeom>
          <a:solidFill>
            <a:schemeClr val="accent3">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1pPr>
            <a:lvl2pPr marR="0" lvl="1"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2pPr>
            <a:lvl3pPr marR="0" lvl="2"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3pPr>
            <a:lvl4pPr marR="0" lvl="3"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4pPr>
            <a:lvl5pPr marR="0" lvl="4"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5pPr>
            <a:lvl6pPr marR="0" lvl="5"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6pPr>
            <a:lvl7pPr marR="0" lvl="6"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7pPr>
            <a:lvl8pPr marR="0" lvl="7"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8pPr>
            <a:lvl9pPr marR="0" lvl="8"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9pPr>
          </a:lstStyle>
          <a:p>
            <a:pPr algn="ctr">
              <a:buClr>
                <a:schemeClr val="dk1"/>
              </a:buClr>
              <a:buSzPts val="1100"/>
              <a:buFont typeface="Arial"/>
              <a:buNone/>
            </a:pPr>
            <a:r>
              <a:rPr lang="en-US" sz="2200" dirty="0" smtClean="0">
                <a:solidFill>
                  <a:schemeClr val="bg1"/>
                </a:solidFill>
                <a:latin typeface="+mj-lt"/>
              </a:rPr>
              <a:t>C. Tế bào vi khuẩn </a:t>
            </a:r>
            <a:endParaRPr lang="en-US" sz="2200" dirty="0">
              <a:solidFill>
                <a:schemeClr val="bg1"/>
              </a:solidFill>
              <a:latin typeface="+mj-lt"/>
            </a:endParaRPr>
          </a:p>
        </p:txBody>
      </p:sp>
      <p:sp>
        <p:nvSpPr>
          <p:cNvPr id="23" name="Google Shape;347;p32"/>
          <p:cNvSpPr txBox="1">
            <a:spLocks/>
          </p:cNvSpPr>
          <p:nvPr/>
        </p:nvSpPr>
        <p:spPr>
          <a:xfrm>
            <a:off x="4791456" y="3260434"/>
            <a:ext cx="3591764" cy="652491"/>
          </a:xfrm>
          <a:prstGeom prst="rect">
            <a:avLst/>
          </a:prstGeom>
          <a:solidFill>
            <a:schemeClr val="accent4">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ctr">
              <a:buClr>
                <a:schemeClr val="dk1"/>
              </a:buClr>
              <a:buSzPts val="1100"/>
              <a:buFont typeface="Arial"/>
              <a:buNone/>
            </a:pPr>
            <a:r>
              <a:rPr lang="en-US" sz="2200" dirty="0" smtClean="0">
                <a:latin typeface="+mj-lt"/>
              </a:rPr>
              <a:t>D. A và B đều đúng</a:t>
            </a:r>
            <a:endParaRPr lang="en-US" sz="2200" dirty="0">
              <a:latin typeface="+mj-lt"/>
            </a:endParaRPr>
          </a:p>
        </p:txBody>
      </p:sp>
      <p:sp>
        <p:nvSpPr>
          <p:cNvPr id="2" name="Oval 1"/>
          <p:cNvSpPr/>
          <p:nvPr/>
        </p:nvSpPr>
        <p:spPr>
          <a:xfrm>
            <a:off x="5244998" y="2282342"/>
            <a:ext cx="497434" cy="4315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wipe(down)">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down)">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80">
                                          <p:stCondLst>
                                            <p:cond delay="0"/>
                                          </p:stCondLst>
                                        </p:cTn>
                                        <p:tgtEl>
                                          <p:spTgt spid="2"/>
                                        </p:tgtEl>
                                      </p:cBhvr>
                                    </p:animEffect>
                                    <p:anim calcmode="lin" valueType="num">
                                      <p:cBhvr>
                                        <p:cTn id="3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7" dur="26">
                                          <p:stCondLst>
                                            <p:cond delay="650"/>
                                          </p:stCondLst>
                                        </p:cTn>
                                        <p:tgtEl>
                                          <p:spTgt spid="2"/>
                                        </p:tgtEl>
                                      </p:cBhvr>
                                      <p:to x="100000" y="60000"/>
                                    </p:animScale>
                                    <p:animScale>
                                      <p:cBhvr>
                                        <p:cTn id="38" dur="166" decel="50000">
                                          <p:stCondLst>
                                            <p:cond delay="676"/>
                                          </p:stCondLst>
                                        </p:cTn>
                                        <p:tgtEl>
                                          <p:spTgt spid="2"/>
                                        </p:tgtEl>
                                      </p:cBhvr>
                                      <p:to x="100000" y="100000"/>
                                    </p:animScale>
                                    <p:animScale>
                                      <p:cBhvr>
                                        <p:cTn id="39" dur="26">
                                          <p:stCondLst>
                                            <p:cond delay="1312"/>
                                          </p:stCondLst>
                                        </p:cTn>
                                        <p:tgtEl>
                                          <p:spTgt spid="2"/>
                                        </p:tgtEl>
                                      </p:cBhvr>
                                      <p:to x="100000" y="80000"/>
                                    </p:animScale>
                                    <p:animScale>
                                      <p:cBhvr>
                                        <p:cTn id="40" dur="166" decel="50000">
                                          <p:stCondLst>
                                            <p:cond delay="1338"/>
                                          </p:stCondLst>
                                        </p:cTn>
                                        <p:tgtEl>
                                          <p:spTgt spid="2"/>
                                        </p:tgtEl>
                                      </p:cBhvr>
                                      <p:to x="100000" y="100000"/>
                                    </p:animScale>
                                    <p:animScale>
                                      <p:cBhvr>
                                        <p:cTn id="41" dur="26">
                                          <p:stCondLst>
                                            <p:cond delay="1642"/>
                                          </p:stCondLst>
                                        </p:cTn>
                                        <p:tgtEl>
                                          <p:spTgt spid="2"/>
                                        </p:tgtEl>
                                      </p:cBhvr>
                                      <p:to x="100000" y="90000"/>
                                    </p:animScale>
                                    <p:animScale>
                                      <p:cBhvr>
                                        <p:cTn id="42" dur="166" decel="50000">
                                          <p:stCondLst>
                                            <p:cond delay="1668"/>
                                          </p:stCondLst>
                                        </p:cTn>
                                        <p:tgtEl>
                                          <p:spTgt spid="2"/>
                                        </p:tgtEl>
                                      </p:cBhvr>
                                      <p:to x="100000" y="100000"/>
                                    </p:animScale>
                                    <p:animScale>
                                      <p:cBhvr>
                                        <p:cTn id="43" dur="26">
                                          <p:stCondLst>
                                            <p:cond delay="1808"/>
                                          </p:stCondLst>
                                        </p:cTn>
                                        <p:tgtEl>
                                          <p:spTgt spid="2"/>
                                        </p:tgtEl>
                                      </p:cBhvr>
                                      <p:to x="100000" y="95000"/>
                                    </p:animScale>
                                    <p:animScale>
                                      <p:cBhvr>
                                        <p:cTn id="4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20" grpId="0" animBg="1"/>
      <p:bldP spid="21" grpId="0" animBg="1"/>
      <p:bldP spid="22" grpId="0" animBg="1"/>
      <p:bldP spid="23"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
        <p:nvSpPr>
          <p:cNvPr id="4" name="Google Shape;361;p33"/>
          <p:cNvSpPr/>
          <p:nvPr/>
        </p:nvSpPr>
        <p:spPr>
          <a:xfrm>
            <a:off x="3634050" y="2423813"/>
            <a:ext cx="2424600" cy="1656600"/>
          </a:xfrm>
          <a:prstGeom prst="chevron">
            <a:avLst>
              <a:gd name="adj" fmla="val 29853"/>
            </a:avLst>
          </a:prstGeom>
          <a:solidFill>
            <a:schemeClr val="accent4">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Nunito Sans"/>
                <a:cs typeface="Nunito Sans"/>
                <a:sym typeface="Nunito Sans"/>
              </a:rPr>
              <a:t>B. Lục lạp</a:t>
            </a:r>
            <a:endParaRPr sz="2000" b="1" dirty="0">
              <a:solidFill>
                <a:srgbClr val="FFFFFF"/>
              </a:solidFill>
              <a:latin typeface="+mj-lt"/>
              <a:ea typeface="Nunito Sans"/>
              <a:cs typeface="Nunito Sans"/>
              <a:sym typeface="Nunito Sans"/>
            </a:endParaRPr>
          </a:p>
        </p:txBody>
      </p:sp>
      <p:sp>
        <p:nvSpPr>
          <p:cNvPr id="5" name="Google Shape;363;p33"/>
          <p:cNvSpPr/>
          <p:nvPr/>
        </p:nvSpPr>
        <p:spPr>
          <a:xfrm>
            <a:off x="5273827" y="2293984"/>
            <a:ext cx="2424600" cy="2028900"/>
          </a:xfrm>
          <a:prstGeom prst="chevron">
            <a:avLst>
              <a:gd name="adj" fmla="val 29853"/>
            </a:avLst>
          </a:prstGeom>
          <a:solidFill>
            <a:schemeClr val="accent4">
              <a:lumMod val="50000"/>
              <a:alpha val="7154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Nunito Sans"/>
                <a:cs typeface="Nunito Sans"/>
                <a:sym typeface="Nunito Sans"/>
              </a:rPr>
              <a:t>C. Nhân tế bào</a:t>
            </a:r>
            <a:endParaRPr sz="2000" b="1" dirty="0">
              <a:solidFill>
                <a:srgbClr val="FFFFFF"/>
              </a:solidFill>
              <a:latin typeface="+mj-lt"/>
              <a:ea typeface="Nunito Sans"/>
              <a:cs typeface="Nunito Sans"/>
              <a:sym typeface="Nunito Sans"/>
            </a:endParaRPr>
          </a:p>
        </p:txBody>
      </p:sp>
      <p:sp>
        <p:nvSpPr>
          <p:cNvPr id="6" name="Google Shape;364;p33"/>
          <p:cNvSpPr/>
          <p:nvPr/>
        </p:nvSpPr>
        <p:spPr>
          <a:xfrm>
            <a:off x="1835908" y="2583763"/>
            <a:ext cx="2424600" cy="1325100"/>
          </a:xfrm>
          <a:prstGeom prst="chevron">
            <a:avLst>
              <a:gd name="adj" fmla="val 29853"/>
            </a:avLst>
          </a:prstGeom>
          <a:solidFill>
            <a:schemeClr val="accent4">
              <a:alpha val="7154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Nunito Sans"/>
                <a:cs typeface="Nunito Sans"/>
                <a:sym typeface="Nunito Sans"/>
              </a:rPr>
              <a:t>A. Màng tế bào</a:t>
            </a:r>
            <a:endParaRPr sz="2000" b="1" dirty="0">
              <a:solidFill>
                <a:srgbClr val="FFFFFF"/>
              </a:solidFill>
              <a:latin typeface="+mj-lt"/>
              <a:ea typeface="Nunito Sans"/>
              <a:cs typeface="Nunito Sans"/>
              <a:sym typeface="Nunito Sans"/>
            </a:endParaRPr>
          </a:p>
        </p:txBody>
      </p:sp>
      <p:sp>
        <p:nvSpPr>
          <p:cNvPr id="7" name="Rectangle 6"/>
          <p:cNvSpPr/>
          <p:nvPr/>
        </p:nvSpPr>
        <p:spPr>
          <a:xfrm>
            <a:off x="1486650" y="932167"/>
            <a:ext cx="4572000" cy="1045223"/>
          </a:xfrm>
          <a:prstGeom prst="rect">
            <a:avLst/>
          </a:prstGeom>
        </p:spPr>
        <p:txBody>
          <a:bodyPr>
            <a:spAutoFit/>
          </a:bodyPr>
          <a:lstStyle/>
          <a:p>
            <a:pPr>
              <a:lnSpc>
                <a:spcPct val="150000"/>
              </a:lnSpc>
            </a:pPr>
            <a:r>
              <a:rPr lang="en-US" sz="2200" i="1" dirty="0">
                <a:solidFill>
                  <a:schemeClr val="accent3">
                    <a:lumMod val="50000"/>
                  </a:schemeClr>
                </a:solidFill>
              </a:rPr>
              <a:t>Bào</a:t>
            </a:r>
            <a:r>
              <a:rPr lang="en" sz="2200" i="1" dirty="0">
                <a:solidFill>
                  <a:schemeClr val="accent3">
                    <a:lumMod val="50000"/>
                  </a:schemeClr>
                </a:solidFill>
              </a:rPr>
              <a:t> quan nào có ở tế bào thực vật mà không có ở tế bào động vật?</a:t>
            </a:r>
            <a:endParaRPr lang="en-US" sz="2200" dirty="0">
              <a:solidFill>
                <a:schemeClr val="accent3">
                  <a:lumMod val="50000"/>
                </a:schemeClr>
              </a:solidFill>
            </a:endParaRPr>
          </a:p>
        </p:txBody>
      </p:sp>
      <p:sp>
        <p:nvSpPr>
          <p:cNvPr id="8" name="Oval 7"/>
          <p:cNvSpPr/>
          <p:nvPr/>
        </p:nvSpPr>
        <p:spPr>
          <a:xfrm>
            <a:off x="4169664" y="3101645"/>
            <a:ext cx="402336" cy="41696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845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
        <p:nvSpPr>
          <p:cNvPr id="3" name="Rectangle 2"/>
          <p:cNvSpPr/>
          <p:nvPr/>
        </p:nvSpPr>
        <p:spPr>
          <a:xfrm>
            <a:off x="801014" y="618323"/>
            <a:ext cx="2983509" cy="461665"/>
          </a:xfrm>
          <a:prstGeom prst="rect">
            <a:avLst/>
          </a:prstGeom>
        </p:spPr>
        <p:txBody>
          <a:bodyPr wrap="none">
            <a:spAutoFit/>
          </a:bodyPr>
          <a:lstStyle/>
          <a:p>
            <a:r>
              <a:rPr lang="en-US" sz="2400" b="1" dirty="0">
                <a:solidFill>
                  <a:schemeClr val="tx2">
                    <a:lumMod val="25000"/>
                  </a:schemeClr>
                </a:solidFill>
              </a:rPr>
              <a:t>Luyện tập </a:t>
            </a:r>
            <a:r>
              <a:rPr lang="en-US" sz="2400" b="1" dirty="0" smtClean="0">
                <a:solidFill>
                  <a:schemeClr val="tx2">
                    <a:lumMod val="25000"/>
                  </a:schemeClr>
                </a:solidFill>
              </a:rPr>
              <a:t>mở rộng</a:t>
            </a:r>
            <a:endParaRPr lang="en-US" sz="2400" dirty="0"/>
          </a:p>
        </p:txBody>
      </p:sp>
      <p:sp>
        <p:nvSpPr>
          <p:cNvPr id="4" name="Rectangle 3"/>
          <p:cNvSpPr/>
          <p:nvPr/>
        </p:nvSpPr>
        <p:spPr>
          <a:xfrm>
            <a:off x="577899" y="1139214"/>
            <a:ext cx="5427879" cy="1092607"/>
          </a:xfrm>
          <a:prstGeom prst="rect">
            <a:avLst/>
          </a:prstGeom>
        </p:spPr>
        <p:txBody>
          <a:bodyPr wrap="square">
            <a:spAutoFit/>
          </a:bodyPr>
          <a:lstStyle/>
          <a:p>
            <a:pPr marL="342900" indent="-342900" algn="just">
              <a:lnSpc>
                <a:spcPts val="2600"/>
              </a:lnSpc>
              <a:spcBef>
                <a:spcPts val="200"/>
              </a:spcBef>
              <a:spcAft>
                <a:spcPts val="200"/>
              </a:spcAft>
              <a:buFont typeface="Wingdings" panose="05000000000000000000" pitchFamily="2" charset="2"/>
              <a:buChar char="§"/>
            </a:pPr>
            <a:r>
              <a:rPr lang="vi-VN" sz="2000" dirty="0">
                <a:solidFill>
                  <a:schemeClr val="tx2">
                    <a:lumMod val="25000"/>
                  </a:schemeClr>
                </a:solidFill>
                <a:latin typeface="+mn-lt"/>
                <a:ea typeface="Calibri" panose="020F0502020204030204" pitchFamily="34" charset="0"/>
                <a:cs typeface="Times New Roman" panose="02020603050405020304" pitchFamily="18" charset="0"/>
              </a:rPr>
              <a:t>Vì sao rau củ và thịt cùng được bảo quản trong ngăn đá của tủ lạnh, khi rã đông rau củ bị dập nát còn thịt vẫn bình </a:t>
            </a:r>
            <a:r>
              <a:rPr lang="vi-VN" sz="2000" dirty="0" smtClean="0">
                <a:solidFill>
                  <a:schemeClr val="tx2">
                    <a:lumMod val="25000"/>
                  </a:schemeClr>
                </a:solidFill>
                <a:latin typeface="+mn-lt"/>
                <a:ea typeface="Calibri" panose="020F0502020204030204" pitchFamily="34" charset="0"/>
                <a:cs typeface="Times New Roman" panose="02020603050405020304" pitchFamily="18" charset="0"/>
              </a:rPr>
              <a:t>thường?</a:t>
            </a:r>
            <a:endParaRPr lang="en-US" sz="2000" dirty="0" smtClean="0">
              <a:solidFill>
                <a:schemeClr val="tx2">
                  <a:lumMod val="25000"/>
                </a:schemeClr>
              </a:solidFill>
              <a:latin typeface="+mn-lt"/>
              <a:ea typeface="Calibri" panose="020F0502020204030204" pitchFamily="34" charset="0"/>
              <a:cs typeface="Times New Roman" panose="02020603050405020304" pitchFamily="18" charset="0"/>
            </a:endParaRPr>
          </a:p>
        </p:txBody>
      </p:sp>
      <p:sp>
        <p:nvSpPr>
          <p:cNvPr id="5" name="Rectangle 4"/>
          <p:cNvSpPr/>
          <p:nvPr/>
        </p:nvSpPr>
        <p:spPr>
          <a:xfrm>
            <a:off x="2362809" y="2857392"/>
            <a:ext cx="6166712" cy="1695336"/>
          </a:xfrm>
          <a:prstGeom prst="rect">
            <a:avLst/>
          </a:prstGeom>
        </p:spPr>
        <p:txBody>
          <a:bodyPr wrap="square">
            <a:spAutoFit/>
          </a:bodyPr>
          <a:lstStyle/>
          <a:p>
            <a:pPr marL="342900" indent="-342900" algn="just">
              <a:lnSpc>
                <a:spcPts val="2500"/>
              </a:lnSpc>
              <a:spcBef>
                <a:spcPts val="200"/>
              </a:spcBef>
              <a:spcAft>
                <a:spcPts val="200"/>
              </a:spcAft>
              <a:buFont typeface="Wingdings" panose="05000000000000000000" pitchFamily="2" charset="2"/>
              <a:buChar char="§"/>
            </a:pPr>
            <a:r>
              <a:rPr lang="vi-VN" sz="2000" dirty="0" smtClean="0">
                <a:solidFill>
                  <a:schemeClr val="tx2">
                    <a:lumMod val="10000"/>
                  </a:schemeClr>
                </a:solidFill>
                <a:latin typeface="+mn-lt"/>
                <a:ea typeface="Calibri" panose="020F0502020204030204" pitchFamily="34" charset="0"/>
                <a:cs typeface="Times New Roman" panose="02020603050405020304" pitchFamily="18" charset="0"/>
              </a:rPr>
              <a:t>Khi </a:t>
            </a:r>
            <a:r>
              <a:rPr lang="vi-VN" sz="2000" dirty="0">
                <a:solidFill>
                  <a:schemeClr val="tx2">
                    <a:lumMod val="10000"/>
                  </a:schemeClr>
                </a:solidFill>
                <a:latin typeface="+mn-lt"/>
                <a:ea typeface="Calibri" panose="020F0502020204030204" pitchFamily="34" charset="0"/>
                <a:cs typeface="Times New Roman" panose="02020603050405020304" pitchFamily="18" charset="0"/>
              </a:rPr>
              <a:t>bảo </a:t>
            </a:r>
            <a:r>
              <a:rPr lang="vi-VN" sz="2000" dirty="0" smtClean="0">
                <a:solidFill>
                  <a:schemeClr val="tx2">
                    <a:lumMod val="10000"/>
                  </a:schemeClr>
                </a:solidFill>
                <a:latin typeface="+mn-lt"/>
                <a:ea typeface="Calibri" panose="020F0502020204030204" pitchFamily="34" charset="0"/>
                <a:cs typeface="Times New Roman" panose="02020603050405020304" pitchFamily="18" charset="0"/>
              </a:rPr>
              <a:t>qu</a:t>
            </a:r>
            <a:r>
              <a:rPr lang="en-US" sz="2000" dirty="0">
                <a:solidFill>
                  <a:schemeClr val="tx2">
                    <a:lumMod val="10000"/>
                  </a:schemeClr>
                </a:solidFill>
                <a:latin typeface="+mn-lt"/>
                <a:ea typeface="Calibri" panose="020F0502020204030204" pitchFamily="34" charset="0"/>
                <a:cs typeface="Times New Roman" panose="02020603050405020304" pitchFamily="18" charset="0"/>
              </a:rPr>
              <a:t>ả</a:t>
            </a:r>
            <a:r>
              <a:rPr lang="vi-VN" sz="2000" dirty="0" smtClean="0">
                <a:solidFill>
                  <a:schemeClr val="tx2">
                    <a:lumMod val="10000"/>
                  </a:schemeClr>
                </a:solidFill>
                <a:latin typeface="+mn-lt"/>
                <a:ea typeface="Calibri" panose="020F0502020204030204" pitchFamily="34" charset="0"/>
                <a:cs typeface="Times New Roman" panose="02020603050405020304" pitchFamily="18" charset="0"/>
              </a:rPr>
              <a:t>n </a:t>
            </a:r>
            <a:r>
              <a:rPr lang="vi-VN" sz="2000" dirty="0">
                <a:solidFill>
                  <a:schemeClr val="tx2">
                    <a:lumMod val="10000"/>
                  </a:schemeClr>
                </a:solidFill>
                <a:latin typeface="+mn-lt"/>
                <a:ea typeface="Calibri" panose="020F0502020204030204" pitchFamily="34" charset="0"/>
                <a:cs typeface="Times New Roman" panose="02020603050405020304" pitchFamily="18" charset="0"/>
              </a:rPr>
              <a:t>rau củ trong ngăn đá, nước trong tế bào đông cứng, dãn nở phá vỡ cấu trúc thành tế bào dẫn đến tế bào thực vật không còn nguyên hình dạng. Còn thịt cấu tạo tế bào động vật không có thành tế bào nên không xảy ra hiện tượng đó. </a:t>
            </a:r>
            <a:endParaRPr lang="en-US" sz="2000" dirty="0" smtClean="0">
              <a:solidFill>
                <a:schemeClr val="tx2">
                  <a:lumMod val="10000"/>
                </a:schemeClr>
              </a:solidFill>
              <a:latin typeface="+mn-lt"/>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005778" y="618323"/>
            <a:ext cx="2421332" cy="2239069"/>
          </a:xfrm>
          <a:prstGeom prst="rect">
            <a:avLst/>
          </a:prstGeom>
        </p:spPr>
      </p:pic>
      <p:pic>
        <p:nvPicPr>
          <p:cNvPr id="7" name="Picture 6"/>
          <p:cNvPicPr>
            <a:picLocks noChangeAspect="1"/>
          </p:cNvPicPr>
          <p:nvPr/>
        </p:nvPicPr>
        <p:blipFill>
          <a:blip r:embed="rId3"/>
          <a:stretch>
            <a:fillRect/>
          </a:stretch>
        </p:blipFill>
        <p:spPr>
          <a:xfrm>
            <a:off x="629105" y="2231821"/>
            <a:ext cx="1784911" cy="2239069"/>
          </a:xfrm>
          <a:prstGeom prst="rect">
            <a:avLst/>
          </a:prstGeom>
        </p:spPr>
      </p:pic>
    </p:spTree>
    <p:extLst>
      <p:ext uri="{BB962C8B-B14F-4D97-AF65-F5344CB8AC3E}">
        <p14:creationId xmlns:p14="http://schemas.microsoft.com/office/powerpoint/2010/main" val="104572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9"/>
          <p:cNvSpPr txBox="1">
            <a:spLocks noGrp="1"/>
          </p:cNvSpPr>
          <p:nvPr>
            <p:ph type="title"/>
          </p:nvPr>
        </p:nvSpPr>
        <p:spPr>
          <a:xfrm>
            <a:off x="789097" y="745274"/>
            <a:ext cx="7154100" cy="3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dirty="0" smtClean="0">
                <a:solidFill>
                  <a:srgbClr val="002060"/>
                </a:solidFill>
                <a:latin typeface="+mj-lt"/>
              </a:rPr>
              <a:t>Hướng dẫn về nhà</a:t>
            </a:r>
            <a:endParaRPr sz="2400" b="1" dirty="0">
              <a:solidFill>
                <a:srgbClr val="002060"/>
              </a:solidFill>
              <a:latin typeface="+mj-lt"/>
            </a:endParaRPr>
          </a:p>
        </p:txBody>
      </p:sp>
      <p:sp>
        <p:nvSpPr>
          <p:cNvPr id="237" name="Google Shape;237;p29"/>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grpSp>
        <p:nvGrpSpPr>
          <p:cNvPr id="238" name="Google Shape;238;p29"/>
          <p:cNvGrpSpPr/>
          <p:nvPr/>
        </p:nvGrpSpPr>
        <p:grpSpPr>
          <a:xfrm>
            <a:off x="702259" y="2376922"/>
            <a:ext cx="2747082" cy="1116622"/>
            <a:chOff x="102755" y="1986800"/>
            <a:chExt cx="3172883" cy="1289700"/>
          </a:xfrm>
        </p:grpSpPr>
        <p:sp>
          <p:nvSpPr>
            <p:cNvPr id="239" name="Google Shape;239;p29"/>
            <p:cNvSpPr txBox="1"/>
            <p:nvPr/>
          </p:nvSpPr>
          <p:spPr>
            <a:xfrm>
              <a:off x="102755" y="1986800"/>
              <a:ext cx="2364651"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smtClean="0">
                  <a:solidFill>
                    <a:schemeClr val="dk1"/>
                  </a:solidFill>
                  <a:latin typeface="+mn-lt"/>
                  <a:ea typeface="Bellota Text Light"/>
                  <a:cs typeface="Bellota Text Light"/>
                  <a:sym typeface="Bellota Text Light"/>
                </a:rPr>
                <a:t>Sưu tập tranh ảnh, hình vẽ về </a:t>
              </a:r>
            </a:p>
            <a:p>
              <a:pPr marL="0" lvl="0" indent="0" algn="ctr" rtl="0">
                <a:spcBef>
                  <a:spcPts val="0"/>
                </a:spcBef>
                <a:spcAft>
                  <a:spcPts val="0"/>
                </a:spcAft>
                <a:buNone/>
              </a:pPr>
              <a:r>
                <a:rPr lang="en-US" sz="2000" dirty="0" smtClean="0">
                  <a:solidFill>
                    <a:schemeClr val="dk1"/>
                  </a:solidFill>
                  <a:latin typeface="+mn-lt"/>
                  <a:ea typeface="Bellota Text Light"/>
                  <a:cs typeface="Bellota Text Light"/>
                  <a:sym typeface="Bellota Text Light"/>
                </a:rPr>
                <a:t>tế bào động vật thực vật </a:t>
              </a:r>
              <a:endParaRPr sz="2000" dirty="0">
                <a:solidFill>
                  <a:schemeClr val="dk1"/>
                </a:solidFill>
                <a:latin typeface="+mn-lt"/>
                <a:ea typeface="Bellota Text Light"/>
                <a:cs typeface="Bellota Text Light"/>
                <a:sym typeface="Bellota Text Light"/>
              </a:endParaRPr>
            </a:p>
          </p:txBody>
        </p:sp>
        <p:cxnSp>
          <p:nvCxnSpPr>
            <p:cNvPr id="240" name="Google Shape;240;p29"/>
            <p:cNvCxnSpPr/>
            <p:nvPr/>
          </p:nvCxnSpPr>
          <p:spPr>
            <a:xfrm rot="10800000">
              <a:off x="2642038" y="2647950"/>
              <a:ext cx="633600" cy="0"/>
            </a:xfrm>
            <a:prstGeom prst="straightConnector1">
              <a:avLst/>
            </a:prstGeom>
            <a:noFill/>
            <a:ln w="9525" cap="flat" cmpd="sng">
              <a:solidFill>
                <a:schemeClr val="accent3"/>
              </a:solidFill>
              <a:prstDash val="solid"/>
              <a:round/>
              <a:headEnd type="none" w="sm" len="sm"/>
              <a:tailEnd type="oval" w="med" len="med"/>
            </a:ln>
          </p:spPr>
        </p:cxnSp>
      </p:grpSp>
      <p:grpSp>
        <p:nvGrpSpPr>
          <p:cNvPr id="241" name="Google Shape;241;p29"/>
          <p:cNvGrpSpPr/>
          <p:nvPr/>
        </p:nvGrpSpPr>
        <p:grpSpPr>
          <a:xfrm>
            <a:off x="5123972" y="1803402"/>
            <a:ext cx="3449442" cy="1116622"/>
            <a:chOff x="5209838" y="1324383"/>
            <a:chExt cx="3984109" cy="1289700"/>
          </a:xfrm>
        </p:grpSpPr>
        <p:sp>
          <p:nvSpPr>
            <p:cNvPr id="242" name="Google Shape;242;p29"/>
            <p:cNvSpPr txBox="1"/>
            <p:nvPr/>
          </p:nvSpPr>
          <p:spPr>
            <a:xfrm>
              <a:off x="6696488" y="1324383"/>
              <a:ext cx="2497459"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smtClean="0">
                  <a:solidFill>
                    <a:schemeClr val="dk1"/>
                  </a:solidFill>
                  <a:latin typeface="+mj-lt"/>
                  <a:ea typeface="Bellota Text Light"/>
                  <a:cs typeface="Bellota Text Light"/>
                  <a:sym typeface="Bellota Text Light"/>
                </a:rPr>
                <a:t>Đọc trước Bài 20 – Sự lớn lên và sinh sản của tế bào</a:t>
              </a:r>
              <a:endParaRPr sz="2000" dirty="0">
                <a:solidFill>
                  <a:schemeClr val="dk1"/>
                </a:solidFill>
                <a:latin typeface="+mj-lt"/>
                <a:ea typeface="Bellota Text Light"/>
                <a:cs typeface="Bellota Text Light"/>
                <a:sym typeface="Bellota Text Light"/>
              </a:endParaRPr>
            </a:p>
          </p:txBody>
        </p:sp>
        <p:cxnSp>
          <p:nvCxnSpPr>
            <p:cNvPr id="243" name="Google Shape;243;p29"/>
            <p:cNvCxnSpPr/>
            <p:nvPr/>
          </p:nvCxnSpPr>
          <p:spPr>
            <a:xfrm>
              <a:off x="5209838" y="1969233"/>
              <a:ext cx="1286700" cy="0"/>
            </a:xfrm>
            <a:prstGeom prst="straightConnector1">
              <a:avLst/>
            </a:prstGeom>
            <a:noFill/>
            <a:ln w="9525" cap="flat" cmpd="sng">
              <a:solidFill>
                <a:schemeClr val="accent2"/>
              </a:solidFill>
              <a:prstDash val="solid"/>
              <a:round/>
              <a:headEnd type="none" w="sm" len="sm"/>
              <a:tailEnd type="oval" w="med" len="med"/>
            </a:ln>
          </p:spPr>
        </p:cxnSp>
      </p:grpSp>
      <p:grpSp>
        <p:nvGrpSpPr>
          <p:cNvPr id="244" name="Google Shape;244;p29"/>
          <p:cNvGrpSpPr/>
          <p:nvPr/>
        </p:nvGrpSpPr>
        <p:grpSpPr>
          <a:xfrm>
            <a:off x="5123972" y="3043256"/>
            <a:ext cx="3376290" cy="1116622"/>
            <a:chOff x="5209838" y="3020450"/>
            <a:chExt cx="3610650" cy="1289700"/>
          </a:xfrm>
        </p:grpSpPr>
        <p:sp>
          <p:nvSpPr>
            <p:cNvPr id="245" name="Google Shape;245;p29"/>
            <p:cNvSpPr txBox="1"/>
            <p:nvPr/>
          </p:nvSpPr>
          <p:spPr>
            <a:xfrm>
              <a:off x="6696488" y="3020450"/>
              <a:ext cx="2124000"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smtClean="0">
                  <a:solidFill>
                    <a:schemeClr val="dk1"/>
                  </a:solidFill>
                  <a:latin typeface="+mj-lt"/>
                  <a:ea typeface="Bellota Text Light"/>
                  <a:cs typeface="Bellota Text Light"/>
                  <a:sym typeface="Bellota Text Light"/>
                </a:rPr>
                <a:t>Làm các bài tập của Bài 19 </a:t>
              </a:r>
            </a:p>
            <a:p>
              <a:pPr marL="0" lvl="0" indent="0" algn="ctr" rtl="0">
                <a:spcBef>
                  <a:spcPts val="0"/>
                </a:spcBef>
                <a:spcAft>
                  <a:spcPts val="0"/>
                </a:spcAft>
                <a:buNone/>
              </a:pPr>
              <a:r>
                <a:rPr lang="en-US" sz="2000" dirty="0" smtClean="0">
                  <a:solidFill>
                    <a:schemeClr val="dk1"/>
                  </a:solidFill>
                  <a:latin typeface="+mj-lt"/>
                  <a:ea typeface="Bellota Text Light"/>
                  <a:cs typeface="Bellota Text Light"/>
                  <a:sym typeface="Bellota Text Light"/>
                </a:rPr>
                <a:t>Sách bài tập</a:t>
              </a:r>
              <a:endParaRPr sz="2000" dirty="0">
                <a:solidFill>
                  <a:schemeClr val="dk1"/>
                </a:solidFill>
                <a:latin typeface="+mj-lt"/>
                <a:ea typeface="Bellota Text Light"/>
                <a:cs typeface="Bellota Text Light"/>
                <a:sym typeface="Bellota Text Light"/>
              </a:endParaRPr>
            </a:p>
          </p:txBody>
        </p:sp>
        <p:cxnSp>
          <p:nvCxnSpPr>
            <p:cNvPr id="246" name="Google Shape;246;p29"/>
            <p:cNvCxnSpPr/>
            <p:nvPr/>
          </p:nvCxnSpPr>
          <p:spPr>
            <a:xfrm>
              <a:off x="5209838" y="3648300"/>
              <a:ext cx="1286700" cy="0"/>
            </a:xfrm>
            <a:prstGeom prst="straightConnector1">
              <a:avLst/>
            </a:prstGeom>
            <a:noFill/>
            <a:ln w="9525" cap="flat" cmpd="sng">
              <a:solidFill>
                <a:schemeClr val="accent4"/>
              </a:solidFill>
              <a:prstDash val="solid"/>
              <a:round/>
              <a:headEnd type="none" w="sm" len="sm"/>
              <a:tailEnd type="oval" w="med" len="med"/>
            </a:ln>
          </p:spPr>
        </p:cxnSp>
      </p:grpSp>
      <p:grpSp>
        <p:nvGrpSpPr>
          <p:cNvPr id="247" name="Google Shape;247;p29"/>
          <p:cNvGrpSpPr/>
          <p:nvPr/>
        </p:nvGrpSpPr>
        <p:grpSpPr>
          <a:xfrm>
            <a:off x="2918238" y="1287457"/>
            <a:ext cx="3302884" cy="3281899"/>
            <a:chOff x="2662213" y="676344"/>
            <a:chExt cx="3814835" cy="3790597"/>
          </a:xfrm>
        </p:grpSpPr>
        <p:sp>
          <p:nvSpPr>
            <p:cNvPr id="248" name="Google Shape;248;p29"/>
            <p:cNvSpPr/>
            <p:nvPr/>
          </p:nvSpPr>
          <p:spPr>
            <a:xfrm rot="3600185">
              <a:off x="3169983" y="1184511"/>
              <a:ext cx="2774659" cy="2774659"/>
            </a:xfrm>
            <a:prstGeom prst="blockArc">
              <a:avLst>
                <a:gd name="adj1" fmla="val 12622480"/>
                <a:gd name="adj2" fmla="val 19781569"/>
                <a:gd name="adj3" fmla="val 2077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rot="10800000">
              <a:off x="3183490" y="1163229"/>
              <a:ext cx="2774700" cy="2774700"/>
            </a:xfrm>
            <a:prstGeom prst="blockArc">
              <a:avLst>
                <a:gd name="adj1" fmla="val 12622480"/>
                <a:gd name="adj2" fmla="val 19662822"/>
                <a:gd name="adj3" fmla="val 2072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p:nvPr/>
          </p:nvSpPr>
          <p:spPr>
            <a:xfrm rot="-3600185">
              <a:off x="3194618" y="1184114"/>
              <a:ext cx="2774659" cy="2774659"/>
            </a:xfrm>
            <a:prstGeom prst="blockArc">
              <a:avLst>
                <a:gd name="adj1" fmla="val 12622480"/>
                <a:gd name="adj2" fmla="val 19703271"/>
                <a:gd name="adj3" fmla="val 2085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29"/>
            <p:cNvGrpSpPr/>
            <p:nvPr/>
          </p:nvGrpSpPr>
          <p:grpSpPr>
            <a:xfrm rot="-7200165">
              <a:off x="3337679" y="2826785"/>
              <a:ext cx="585011" cy="585536"/>
              <a:chOff x="1967628" y="812211"/>
              <a:chExt cx="588000" cy="588000"/>
            </a:xfrm>
          </p:grpSpPr>
          <p:sp>
            <p:nvSpPr>
              <p:cNvPr id="252" name="Google Shape;252;p29"/>
              <p:cNvSpPr/>
              <p:nvPr/>
            </p:nvSpPr>
            <p:spPr>
              <a:xfrm rot="39023">
                <a:off x="1970909" y="815492"/>
                <a:ext cx="581437" cy="581437"/>
              </a:xfrm>
              <a:prstGeom prst="pie">
                <a:avLst>
                  <a:gd name="adj1" fmla="val 6190354"/>
                  <a:gd name="adj2" fmla="val 14996165"/>
                </a:avLst>
              </a:prstGeom>
              <a:solidFill>
                <a:schemeClr val="accent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p:nvPr/>
            </p:nvSpPr>
            <p:spPr>
              <a:xfrm rot="10800000">
                <a:off x="1970875" y="815525"/>
                <a:ext cx="581400" cy="581400"/>
              </a:xfrm>
              <a:prstGeom prst="pie">
                <a:avLst>
                  <a:gd name="adj1" fmla="val 4028252"/>
                  <a:gd name="adj2" fmla="val 1718367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29"/>
            <p:cNvGrpSpPr/>
            <p:nvPr/>
          </p:nvGrpSpPr>
          <p:grpSpPr>
            <a:xfrm>
              <a:off x="4264097" y="1180331"/>
              <a:ext cx="585001" cy="585530"/>
              <a:chOff x="1970048" y="811613"/>
              <a:chExt cx="588000" cy="588000"/>
            </a:xfrm>
          </p:grpSpPr>
          <p:sp>
            <p:nvSpPr>
              <p:cNvPr id="255" name="Google Shape;255;p29"/>
              <p:cNvSpPr/>
              <p:nvPr/>
            </p:nvSpPr>
            <p:spPr>
              <a:xfrm rot="39023">
                <a:off x="1973329" y="814894"/>
                <a:ext cx="581437" cy="581437"/>
              </a:xfrm>
              <a:prstGeom prst="pie">
                <a:avLst>
                  <a:gd name="adj1" fmla="val 6190354"/>
                  <a:gd name="adj2" fmla="val 14996165"/>
                </a:avLst>
              </a:prstGeom>
              <a:solidFill>
                <a:schemeClr val="accent2"/>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rot="10800000">
                <a:off x="1973295" y="814927"/>
                <a:ext cx="581400" cy="581400"/>
              </a:xfrm>
              <a:prstGeom prst="pie">
                <a:avLst>
                  <a:gd name="adj1" fmla="val 4028252"/>
                  <a:gd name="adj2" fmla="val 171836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29"/>
            <p:cNvGrpSpPr/>
            <p:nvPr/>
          </p:nvGrpSpPr>
          <p:grpSpPr>
            <a:xfrm rot="7200165">
              <a:off x="5229930" y="2804716"/>
              <a:ext cx="585011" cy="585536"/>
              <a:chOff x="1977085" y="811649"/>
              <a:chExt cx="588000" cy="588000"/>
            </a:xfrm>
          </p:grpSpPr>
          <p:sp>
            <p:nvSpPr>
              <p:cNvPr id="258" name="Google Shape;258;p29"/>
              <p:cNvSpPr/>
              <p:nvPr/>
            </p:nvSpPr>
            <p:spPr>
              <a:xfrm rot="39023">
                <a:off x="1980366" y="814930"/>
                <a:ext cx="581437" cy="581437"/>
              </a:xfrm>
              <a:prstGeom prst="pie">
                <a:avLst>
                  <a:gd name="adj1" fmla="val 6190354"/>
                  <a:gd name="adj2" fmla="val 14996165"/>
                </a:avLst>
              </a:prstGeom>
              <a:solidFill>
                <a:schemeClr val="accent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9"/>
              <p:cNvSpPr/>
              <p:nvPr/>
            </p:nvSpPr>
            <p:spPr>
              <a:xfrm rot="10800000">
                <a:off x="1980332" y="814963"/>
                <a:ext cx="581400" cy="581400"/>
              </a:xfrm>
              <a:prstGeom prst="pie">
                <a:avLst>
                  <a:gd name="adj1" fmla="val 4028252"/>
                  <a:gd name="adj2" fmla="val 1718367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29"/>
            <p:cNvSpPr txBox="1"/>
            <p:nvPr/>
          </p:nvSpPr>
          <p:spPr>
            <a:xfrm>
              <a:off x="4334550" y="1255312"/>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03 </a:t>
              </a:r>
              <a:endParaRPr sz="1600">
                <a:solidFill>
                  <a:schemeClr val="lt1"/>
                </a:solidFill>
                <a:latin typeface="Vidaloka"/>
                <a:ea typeface="Vidaloka"/>
                <a:cs typeface="Vidaloka"/>
                <a:sym typeface="Vidaloka"/>
              </a:endParaRPr>
            </a:p>
          </p:txBody>
        </p:sp>
        <p:sp>
          <p:nvSpPr>
            <p:cNvPr id="261" name="Google Shape;261;p29"/>
            <p:cNvSpPr txBox="1"/>
            <p:nvPr/>
          </p:nvSpPr>
          <p:spPr>
            <a:xfrm>
              <a:off x="3375648" y="2887440"/>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01 </a:t>
              </a:r>
              <a:endParaRPr sz="1600">
                <a:solidFill>
                  <a:schemeClr val="lt1"/>
                </a:solidFill>
                <a:latin typeface="Vidaloka"/>
                <a:ea typeface="Vidaloka"/>
                <a:cs typeface="Vidaloka"/>
                <a:sym typeface="Vidaloka"/>
              </a:endParaRPr>
            </a:p>
          </p:txBody>
        </p:sp>
        <p:sp>
          <p:nvSpPr>
            <p:cNvPr id="262" name="Google Shape;262;p29"/>
            <p:cNvSpPr txBox="1"/>
            <p:nvPr/>
          </p:nvSpPr>
          <p:spPr>
            <a:xfrm>
              <a:off x="5281877" y="2857865"/>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02 </a:t>
              </a:r>
              <a:endParaRPr sz="1600">
                <a:solidFill>
                  <a:schemeClr val="lt1"/>
                </a:solidFill>
                <a:latin typeface="Vidaloka"/>
                <a:ea typeface="Vidaloka"/>
                <a:cs typeface="Vidaloka"/>
                <a:sym typeface="Vidalok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8"/>
                                        </p:tgtEl>
                                        <p:attrNameLst>
                                          <p:attrName>style.visibility</p:attrName>
                                        </p:attrNameLst>
                                      </p:cBhvr>
                                      <p:to>
                                        <p:strVal val="visible"/>
                                      </p:to>
                                    </p:set>
                                    <p:animEffect transition="in" filter="barn(inVertical)">
                                      <p:cBhvr>
                                        <p:cTn id="12" dur="500"/>
                                        <p:tgtEl>
                                          <p:spTgt spid="238"/>
                                        </p:tgtEl>
                                      </p:cBhvr>
                                    </p:animEffect>
                                  </p:childTnLst>
                                </p:cTn>
                              </p:par>
                              <p:par>
                                <p:cTn id="13" presetID="16" presetClass="entr" presetSubtype="21" fill="hold" nodeType="withEffect">
                                  <p:stCondLst>
                                    <p:cond delay="0"/>
                                  </p:stCondLst>
                                  <p:childTnLst>
                                    <p:set>
                                      <p:cBhvr>
                                        <p:cTn id="14" dur="1" fill="hold">
                                          <p:stCondLst>
                                            <p:cond delay="0"/>
                                          </p:stCondLst>
                                        </p:cTn>
                                        <p:tgtEl>
                                          <p:spTgt spid="247"/>
                                        </p:tgtEl>
                                        <p:attrNameLst>
                                          <p:attrName>style.visibility</p:attrName>
                                        </p:attrNameLst>
                                      </p:cBhvr>
                                      <p:to>
                                        <p:strVal val="visible"/>
                                      </p:to>
                                    </p:set>
                                    <p:animEffect transition="in" filter="barn(inVertical)">
                                      <p:cBhvr>
                                        <p:cTn id="15" dur="500"/>
                                        <p:tgtEl>
                                          <p:spTgt spid="247"/>
                                        </p:tgtEl>
                                      </p:cBhvr>
                                    </p:animEffect>
                                  </p:childTnLst>
                                </p:cTn>
                              </p:par>
                              <p:par>
                                <p:cTn id="16" presetID="16" presetClass="entr" presetSubtype="21" fill="hold" nodeType="withEffect">
                                  <p:stCondLst>
                                    <p:cond delay="0"/>
                                  </p:stCondLst>
                                  <p:childTnLst>
                                    <p:set>
                                      <p:cBhvr>
                                        <p:cTn id="17" dur="1" fill="hold">
                                          <p:stCondLst>
                                            <p:cond delay="0"/>
                                          </p:stCondLst>
                                        </p:cTn>
                                        <p:tgtEl>
                                          <p:spTgt spid="241"/>
                                        </p:tgtEl>
                                        <p:attrNameLst>
                                          <p:attrName>style.visibility</p:attrName>
                                        </p:attrNameLst>
                                      </p:cBhvr>
                                      <p:to>
                                        <p:strVal val="visible"/>
                                      </p:to>
                                    </p:set>
                                    <p:animEffect transition="in" filter="barn(inVertical)">
                                      <p:cBhvr>
                                        <p:cTn id="18" dur="500"/>
                                        <p:tgtEl>
                                          <p:spTgt spid="241"/>
                                        </p:tgtEl>
                                      </p:cBhvr>
                                    </p:animEffect>
                                  </p:childTnLst>
                                </p:cTn>
                              </p:par>
                              <p:par>
                                <p:cTn id="19" presetID="16" presetClass="entr" presetSubtype="21" fill="hold" nodeType="withEffect">
                                  <p:stCondLst>
                                    <p:cond delay="0"/>
                                  </p:stCondLst>
                                  <p:childTnLst>
                                    <p:set>
                                      <p:cBhvr>
                                        <p:cTn id="20" dur="1" fill="hold">
                                          <p:stCondLst>
                                            <p:cond delay="0"/>
                                          </p:stCondLst>
                                        </p:cTn>
                                        <p:tgtEl>
                                          <p:spTgt spid="244"/>
                                        </p:tgtEl>
                                        <p:attrNameLst>
                                          <p:attrName>style.visibility</p:attrName>
                                        </p:attrNameLst>
                                      </p:cBhvr>
                                      <p:to>
                                        <p:strVal val="visible"/>
                                      </p:to>
                                    </p:set>
                                    <p:animEffect transition="in" filter="barn(inVertical)">
                                      <p:cBhvr>
                                        <p:cTn id="21"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7"/>
          <p:cNvSpPr txBox="1">
            <a:spLocks noGrp="1"/>
          </p:cNvSpPr>
          <p:nvPr>
            <p:ph type="title"/>
          </p:nvPr>
        </p:nvSpPr>
        <p:spPr>
          <a:xfrm>
            <a:off x="585216" y="1971396"/>
            <a:ext cx="8032090" cy="12300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4000" b="1" dirty="0" smtClean="0">
                <a:solidFill>
                  <a:schemeClr val="accent1"/>
                </a:solidFill>
                <a:latin typeface="+mj-lt"/>
              </a:rPr>
              <a:t>CẢM ƠN CÁC EM</a:t>
            </a:r>
            <a:br>
              <a:rPr lang="en" sz="4000" b="1" dirty="0" smtClean="0">
                <a:solidFill>
                  <a:schemeClr val="accent1"/>
                </a:solidFill>
                <a:latin typeface="+mj-lt"/>
              </a:rPr>
            </a:br>
            <a:r>
              <a:rPr lang="en" sz="4000" b="1" dirty="0" smtClean="0">
                <a:solidFill>
                  <a:schemeClr val="accent1"/>
                </a:solidFill>
                <a:latin typeface="+mj-lt"/>
              </a:rPr>
              <a:t>ĐÃ LẮNG NGHE BÀI GIẢNG!</a:t>
            </a:r>
            <a:endParaRPr sz="4000" b="1" dirty="0">
              <a:solidFill>
                <a:schemeClr val="accent1"/>
              </a:solidFill>
              <a:latin typeface="+mj-lt"/>
            </a:endParaRPr>
          </a:p>
        </p:txBody>
      </p:sp>
      <p:sp>
        <p:nvSpPr>
          <p:cNvPr id="220" name="Google Shape;220;p27"/>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wipe(down)">
                                      <p:cBhvr>
                                        <p:cTn id="7"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sp>
        <p:nvSpPr>
          <p:cNvPr id="4" name="Title 1"/>
          <p:cNvSpPr txBox="1">
            <a:spLocks/>
          </p:cNvSpPr>
          <p:nvPr/>
        </p:nvSpPr>
        <p:spPr>
          <a:xfrm>
            <a:off x="1433779" y="1262447"/>
            <a:ext cx="6400799" cy="1710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spcBef>
                <a:spcPts val="200"/>
              </a:spcBef>
              <a:spcAft>
                <a:spcPts val="200"/>
              </a:spcAft>
            </a:pPr>
            <a:r>
              <a:rPr lang="vi-VN" sz="2200" b="1" dirty="0" smtClean="0">
                <a:solidFill>
                  <a:schemeClr val="accent3">
                    <a:lumMod val="50000"/>
                  </a:schemeClr>
                </a:solidFill>
                <a:latin typeface="+mn-lt"/>
              </a:rPr>
              <a:t>Tuy có kích thước nhỏ những tế bào có thể thực hiện được các quá trình sống cơ bản. </a:t>
            </a:r>
            <a:r>
              <a:rPr lang="en-US" sz="2200" b="1" dirty="0" smtClean="0">
                <a:solidFill>
                  <a:schemeClr val="accent3">
                    <a:lumMod val="50000"/>
                  </a:schemeClr>
                </a:solidFill>
                <a:latin typeface="+mn-lt"/>
              </a:rPr>
              <a:t/>
            </a:r>
            <a:br>
              <a:rPr lang="en-US" sz="2200" b="1" dirty="0" smtClean="0">
                <a:solidFill>
                  <a:schemeClr val="accent3">
                    <a:lumMod val="50000"/>
                  </a:schemeClr>
                </a:solidFill>
                <a:latin typeface="+mn-lt"/>
              </a:rPr>
            </a:br>
            <a:r>
              <a:rPr lang="vi-VN" sz="2200" b="1" dirty="0" smtClean="0">
                <a:solidFill>
                  <a:schemeClr val="accent3">
                    <a:lumMod val="50000"/>
                  </a:schemeClr>
                </a:solidFill>
                <a:latin typeface="+mn-lt"/>
              </a:rPr>
              <a:t>Vậy tế bào được cấu tạo từ những thành phần nào và chúng có chức năng gì để có thể giúp tế bào thực hiện những quá trình </a:t>
            </a:r>
            <a:r>
              <a:rPr lang="en-US" sz="2200" b="1" dirty="0" smtClean="0">
                <a:solidFill>
                  <a:schemeClr val="accent3">
                    <a:lumMod val="50000"/>
                  </a:schemeClr>
                </a:solidFill>
                <a:latin typeface="+mn-lt"/>
              </a:rPr>
              <a:t>sống đó?</a:t>
            </a:r>
            <a:endParaRPr lang="en-US" sz="2200" b="1" dirty="0">
              <a:solidFill>
                <a:schemeClr val="accent3">
                  <a:lumMod val="50000"/>
                </a:schemeClr>
              </a:solidFill>
              <a:latin typeface="+mn-lt"/>
            </a:endParaRPr>
          </a:p>
        </p:txBody>
      </p:sp>
    </p:spTree>
    <p:extLst>
      <p:ext uri="{BB962C8B-B14F-4D97-AF65-F5344CB8AC3E}">
        <p14:creationId xmlns:p14="http://schemas.microsoft.com/office/powerpoint/2010/main" val="99788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0" y="1046610"/>
            <a:ext cx="8588045" cy="393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800" b="1" dirty="0" smtClean="0">
                <a:latin typeface="+mj-lt"/>
              </a:rPr>
              <a:t>NỘI DUNG BÀI HỌC</a:t>
            </a:r>
            <a:endParaRPr sz="2800" b="1" dirty="0">
              <a:latin typeface="+mj-lt"/>
            </a:endParaRPr>
          </a:p>
        </p:txBody>
      </p:sp>
      <p:sp>
        <p:nvSpPr>
          <p:cNvPr id="93" name="Google Shape;93;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10" name="Round Same Side Corner Rectangle 9"/>
          <p:cNvSpPr/>
          <p:nvPr/>
        </p:nvSpPr>
        <p:spPr>
          <a:xfrm rot="16200000">
            <a:off x="3172135" y="62507"/>
            <a:ext cx="725550" cy="4282724"/>
          </a:xfrm>
          <a:prstGeom prst="round2SameRect">
            <a:avLst>
              <a:gd name="adj1" fmla="val 23321"/>
              <a:gd name="adj2" fmla="val 0"/>
            </a:avLst>
          </a:prstGeom>
          <a:solidFill>
            <a:schemeClr val="accent3">
              <a:lumMod val="5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051295" y="1807195"/>
            <a:ext cx="725550" cy="793345"/>
          </a:xfrm>
          <a:prstGeom prst="round2SameRect">
            <a:avLst>
              <a:gd name="adj1" fmla="val 34679"/>
              <a:gd name="adj2" fmla="val 0"/>
            </a:avLst>
          </a:prstGeom>
          <a:solidFill>
            <a:schemeClr val="accent3">
              <a:lumMod val="5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8"/>
          <p:cNvSpPr txBox="1">
            <a:spLocks noChangeArrowheads="1"/>
          </p:cNvSpPr>
          <p:nvPr/>
        </p:nvSpPr>
        <p:spPr bwMode="auto">
          <a:xfrm>
            <a:off x="6217927" y="1926868"/>
            <a:ext cx="392286" cy="553998"/>
          </a:xfrm>
          <a:prstGeom prst="rect">
            <a:avLst/>
          </a:prstGeom>
          <a:noFill/>
          <a:ln w="9525">
            <a:noFill/>
            <a:miter lim="800000"/>
            <a:headEnd/>
            <a:tailEnd/>
          </a:ln>
        </p:spPr>
        <p:txBody>
          <a:bodyPr wrap="square" anchor="ctr">
            <a:spAutoFit/>
          </a:bodyPr>
          <a:lstStyle/>
          <a:p>
            <a:pPr algn="ctr"/>
            <a:r>
              <a:rPr lang="en-US" sz="3000" b="1" dirty="0">
                <a:solidFill>
                  <a:schemeClr val="bg1"/>
                </a:solidFill>
                <a:latin typeface="+mj-lt"/>
              </a:rPr>
              <a:t>1</a:t>
            </a:r>
          </a:p>
        </p:txBody>
      </p:sp>
      <p:sp>
        <p:nvSpPr>
          <p:cNvPr id="13" name="Rectangle 32"/>
          <p:cNvSpPr>
            <a:spLocks noChangeArrowheads="1"/>
          </p:cNvSpPr>
          <p:nvPr/>
        </p:nvSpPr>
        <p:spPr bwMode="auto">
          <a:xfrm>
            <a:off x="1393547" y="2003814"/>
            <a:ext cx="4282723" cy="400110"/>
          </a:xfrm>
          <a:prstGeom prst="rect">
            <a:avLst/>
          </a:prstGeom>
          <a:noFill/>
          <a:ln w="9525">
            <a:noFill/>
            <a:miter lim="800000"/>
            <a:headEnd/>
            <a:tailEnd/>
          </a:ln>
        </p:spPr>
        <p:txBody>
          <a:bodyPr wrap="square">
            <a:spAutoFit/>
          </a:bodyPr>
          <a:lstStyle/>
          <a:p>
            <a:pPr algn="ctr"/>
            <a:r>
              <a:rPr lang="en-US" sz="2000" dirty="0" smtClean="0">
                <a:solidFill>
                  <a:schemeClr val="bg1"/>
                </a:solidFill>
                <a:latin typeface="Arial" charset="0"/>
              </a:rPr>
              <a:t>Cấu tạo tế bào</a:t>
            </a:r>
            <a:endParaRPr lang="en-US" sz="2000" dirty="0"/>
          </a:p>
        </p:txBody>
      </p:sp>
      <p:sp>
        <p:nvSpPr>
          <p:cNvPr id="14" name="Round Same Side Corner Rectangle 13"/>
          <p:cNvSpPr/>
          <p:nvPr/>
        </p:nvSpPr>
        <p:spPr>
          <a:xfrm rot="16200000">
            <a:off x="3203225" y="979505"/>
            <a:ext cx="725550" cy="4220542"/>
          </a:xfrm>
          <a:prstGeom prst="round2SameRect">
            <a:avLst>
              <a:gd name="adj1" fmla="val 23321"/>
              <a:gd name="adj2" fmla="val 0"/>
            </a:avLst>
          </a:prstGeom>
          <a:solidFill>
            <a:schemeClr val="accent3">
              <a:lumMod val="5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051294" y="2693102"/>
            <a:ext cx="725550" cy="793345"/>
          </a:xfrm>
          <a:prstGeom prst="round2SameRect">
            <a:avLst>
              <a:gd name="adj1" fmla="val 34679"/>
              <a:gd name="adj2" fmla="val 0"/>
            </a:avLst>
          </a:prstGeom>
          <a:solidFill>
            <a:schemeClr val="accent3">
              <a:lumMod val="5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217926" y="2812775"/>
            <a:ext cx="392286" cy="553998"/>
          </a:xfrm>
          <a:prstGeom prst="rect">
            <a:avLst/>
          </a:prstGeom>
          <a:noFill/>
          <a:ln w="9525">
            <a:noFill/>
            <a:miter lim="800000"/>
            <a:headEnd/>
            <a:tailEnd/>
          </a:ln>
        </p:spPr>
        <p:txBody>
          <a:bodyPr wrap="square" anchor="ctr">
            <a:spAutoFit/>
          </a:bodyPr>
          <a:lstStyle/>
          <a:p>
            <a:pPr algn="ctr"/>
            <a:r>
              <a:rPr lang="en-US" sz="3000" b="1" dirty="0" smtClean="0">
                <a:solidFill>
                  <a:schemeClr val="bg1"/>
                </a:solidFill>
                <a:latin typeface="+mj-lt"/>
              </a:rPr>
              <a:t>2</a:t>
            </a:r>
            <a:endParaRPr lang="en-US" sz="3000" b="1" dirty="0">
              <a:solidFill>
                <a:schemeClr val="bg1"/>
              </a:solidFill>
              <a:latin typeface="+mj-lt"/>
            </a:endParaRPr>
          </a:p>
        </p:txBody>
      </p:sp>
      <p:sp>
        <p:nvSpPr>
          <p:cNvPr id="17" name="Rectangle 32"/>
          <p:cNvSpPr>
            <a:spLocks noChangeArrowheads="1"/>
          </p:cNvSpPr>
          <p:nvPr/>
        </p:nvSpPr>
        <p:spPr bwMode="auto">
          <a:xfrm>
            <a:off x="1393547" y="2889719"/>
            <a:ext cx="4344903" cy="400110"/>
          </a:xfrm>
          <a:prstGeom prst="rect">
            <a:avLst/>
          </a:prstGeom>
          <a:noFill/>
          <a:ln w="9525">
            <a:noFill/>
            <a:miter lim="800000"/>
            <a:headEnd/>
            <a:tailEnd/>
          </a:ln>
        </p:spPr>
        <p:txBody>
          <a:bodyPr wrap="square">
            <a:spAutoFit/>
          </a:bodyPr>
          <a:lstStyle/>
          <a:p>
            <a:pPr algn="ctr"/>
            <a:r>
              <a:rPr lang="en-US" sz="2000" dirty="0" smtClean="0">
                <a:solidFill>
                  <a:schemeClr val="bg1"/>
                </a:solidFill>
                <a:latin typeface="Arial" charset="0"/>
              </a:rPr>
              <a:t>Tế bào nhân sơ và tế bào nhân thực</a:t>
            </a:r>
            <a:endParaRPr lang="en-US" sz="2000" dirty="0"/>
          </a:p>
        </p:txBody>
      </p:sp>
      <p:sp>
        <p:nvSpPr>
          <p:cNvPr id="18" name="Round Same Side Corner Rectangle 17"/>
          <p:cNvSpPr/>
          <p:nvPr/>
        </p:nvSpPr>
        <p:spPr>
          <a:xfrm rot="16200000">
            <a:off x="3203224" y="1867774"/>
            <a:ext cx="725551" cy="4220544"/>
          </a:xfrm>
          <a:prstGeom prst="round2SameRect">
            <a:avLst>
              <a:gd name="adj1" fmla="val 23321"/>
              <a:gd name="adj2" fmla="val 0"/>
            </a:avLst>
          </a:prstGeom>
          <a:solidFill>
            <a:schemeClr val="accent3">
              <a:lumMod val="5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ound Same Side Corner Rectangle 18"/>
          <p:cNvSpPr/>
          <p:nvPr/>
        </p:nvSpPr>
        <p:spPr>
          <a:xfrm rot="5400000" flipH="1">
            <a:off x="6051293" y="3581374"/>
            <a:ext cx="725550" cy="793345"/>
          </a:xfrm>
          <a:prstGeom prst="round2SameRect">
            <a:avLst>
              <a:gd name="adj1" fmla="val 34679"/>
              <a:gd name="adj2" fmla="val 0"/>
            </a:avLst>
          </a:prstGeom>
          <a:solidFill>
            <a:schemeClr val="accent3">
              <a:lumMod val="5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extBox 8"/>
          <p:cNvSpPr txBox="1">
            <a:spLocks noChangeArrowheads="1"/>
          </p:cNvSpPr>
          <p:nvPr/>
        </p:nvSpPr>
        <p:spPr bwMode="auto">
          <a:xfrm>
            <a:off x="6217925" y="3701047"/>
            <a:ext cx="392286" cy="553998"/>
          </a:xfrm>
          <a:prstGeom prst="rect">
            <a:avLst/>
          </a:prstGeom>
          <a:noFill/>
          <a:ln w="9525">
            <a:noFill/>
            <a:miter lim="800000"/>
            <a:headEnd/>
            <a:tailEnd/>
          </a:ln>
        </p:spPr>
        <p:txBody>
          <a:bodyPr wrap="square" anchor="ctr">
            <a:spAutoFit/>
          </a:bodyPr>
          <a:lstStyle/>
          <a:p>
            <a:pPr algn="ctr"/>
            <a:r>
              <a:rPr lang="en-US" sz="3000" b="1" dirty="0" smtClean="0">
                <a:solidFill>
                  <a:schemeClr val="bg1"/>
                </a:solidFill>
                <a:latin typeface="+mj-lt"/>
              </a:rPr>
              <a:t>3</a:t>
            </a:r>
            <a:endParaRPr lang="en-US" sz="3000" b="1" dirty="0">
              <a:solidFill>
                <a:schemeClr val="bg1"/>
              </a:solidFill>
              <a:latin typeface="+mj-lt"/>
            </a:endParaRPr>
          </a:p>
        </p:txBody>
      </p:sp>
      <p:sp>
        <p:nvSpPr>
          <p:cNvPr id="21" name="Rectangle 32"/>
          <p:cNvSpPr>
            <a:spLocks noChangeArrowheads="1"/>
          </p:cNvSpPr>
          <p:nvPr/>
        </p:nvSpPr>
        <p:spPr bwMode="auto">
          <a:xfrm>
            <a:off x="1455727" y="3777992"/>
            <a:ext cx="4220543" cy="400110"/>
          </a:xfrm>
          <a:prstGeom prst="rect">
            <a:avLst/>
          </a:prstGeom>
          <a:noFill/>
          <a:ln w="9525">
            <a:noFill/>
            <a:miter lim="800000"/>
            <a:headEnd/>
            <a:tailEnd/>
          </a:ln>
        </p:spPr>
        <p:txBody>
          <a:bodyPr wrap="square">
            <a:spAutoFit/>
          </a:bodyPr>
          <a:lstStyle/>
          <a:p>
            <a:pPr algn="ctr"/>
            <a:r>
              <a:rPr lang="en-US" sz="2000" dirty="0" smtClean="0">
                <a:solidFill>
                  <a:schemeClr val="bg1"/>
                </a:solidFill>
                <a:latin typeface="Arial" charset="0"/>
              </a:rPr>
              <a:t>Tế bào động vật và tế bào thực vật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0" grpId="0" animBg="1"/>
      <p:bldP spid="11" grpId="0" animBg="1"/>
      <p:bldP spid="12" grpId="0"/>
      <p:bldP spid="13" grpId="0"/>
      <p:bldP spid="14" grpId="0" animBg="1"/>
      <p:bldP spid="15" grpId="0" animBg="1"/>
      <p:bldP spid="16" grpId="0"/>
      <p:bldP spid="17" grpId="0"/>
      <p:bldP spid="18" grpId="0" animBg="1"/>
      <p:bldP spid="19" grpId="0" animBg="1"/>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ctrTitle"/>
          </p:nvPr>
        </p:nvSpPr>
        <p:spPr>
          <a:xfrm>
            <a:off x="310813" y="1124353"/>
            <a:ext cx="8046720" cy="611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600" b="1" dirty="0" smtClean="0">
                <a:solidFill>
                  <a:schemeClr val="accent5">
                    <a:lumMod val="50000"/>
                  </a:schemeClr>
                </a:solidFill>
                <a:latin typeface="+mj-lt"/>
              </a:rPr>
              <a:t>1. CẤU TẠO CỦA TẾ BÀO</a:t>
            </a:r>
            <a:endParaRPr sz="2600" b="1" dirty="0">
              <a:solidFill>
                <a:schemeClr val="accent5">
                  <a:lumMod val="50000"/>
                </a:schemeClr>
              </a:solidFill>
              <a:latin typeface="+mj-lt"/>
            </a:endParaRPr>
          </a:p>
        </p:txBody>
      </p:sp>
      <p:sp>
        <p:nvSpPr>
          <p:cNvPr id="115" name="Google Shape;115;p17"/>
          <p:cNvSpPr txBox="1">
            <a:spLocks noGrp="1"/>
          </p:cNvSpPr>
          <p:nvPr>
            <p:ph type="subTitle" idx="1"/>
          </p:nvPr>
        </p:nvSpPr>
        <p:spPr>
          <a:xfrm>
            <a:off x="1338577" y="1898075"/>
            <a:ext cx="5914277" cy="2143989"/>
          </a:xfrm>
          <a:prstGeom prst="rect">
            <a:avLst/>
          </a:prstGeom>
        </p:spPr>
        <p:txBody>
          <a:bodyPr spcFirstLastPara="1" wrap="square" lIns="0" tIns="0" rIns="0" bIns="0" anchor="t" anchorCtr="0">
            <a:noAutofit/>
          </a:bodyPr>
          <a:lstStyle/>
          <a:p>
            <a:pPr marL="0" lvl="0" indent="0" algn="just" rtl="0">
              <a:lnSpc>
                <a:spcPct val="150000"/>
              </a:lnSpc>
              <a:spcBef>
                <a:spcPts val="200"/>
              </a:spcBef>
              <a:spcAft>
                <a:spcPts val="200"/>
              </a:spcAft>
              <a:buNone/>
            </a:pPr>
            <a:r>
              <a:rPr lang="en-US" sz="2200" b="1" dirty="0" smtClean="0">
                <a:latin typeface="+mj-lt"/>
              </a:rPr>
              <a:t>Các</a:t>
            </a:r>
            <a:r>
              <a:rPr lang="en" sz="2200" b="1" dirty="0" smtClean="0">
                <a:latin typeface="+mj-lt"/>
              </a:rPr>
              <a:t> loại tế bào khác nhau thường có hình dạng, kích thước và chức năng khác nhau nhưng chúng đều được cấu tạo từ các thành phần cơ bản. </a:t>
            </a:r>
            <a:endParaRPr sz="22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down)">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5">
                                            <p:txEl>
                                              <p:pRg st="0" end="0"/>
                                            </p:txEl>
                                          </p:spTgt>
                                        </p:tgtEl>
                                        <p:attrNameLst>
                                          <p:attrName>style.visibility</p:attrName>
                                        </p:attrNameLst>
                                      </p:cBhvr>
                                      <p:to>
                                        <p:strVal val="visible"/>
                                      </p:to>
                                    </p:set>
                                    <p:animEffect transition="in" filter="wheel(1)">
                                      <p:cBhvr>
                                        <p:cTn id="12" dur="2000"/>
                                        <p:tgtEl>
                                          <p:spTgt spid="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921823" y="704733"/>
            <a:ext cx="7154100" cy="3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200" b="1" dirty="0" smtClean="0">
                <a:latin typeface="+mj-lt"/>
              </a:rPr>
              <a:t>Quan sát Hình 19.1</a:t>
            </a:r>
            <a:endParaRPr sz="2200" b="1" dirty="0">
              <a:latin typeface="+mj-lt"/>
            </a:endParaRPr>
          </a:p>
        </p:txBody>
      </p:sp>
      <p:sp>
        <p:nvSpPr>
          <p:cNvPr id="108" name="Google Shape;108;p16"/>
          <p:cNvSpPr txBox="1">
            <a:spLocks noGrp="1"/>
          </p:cNvSpPr>
          <p:nvPr>
            <p:ph type="body" idx="1"/>
          </p:nvPr>
        </p:nvSpPr>
        <p:spPr>
          <a:xfrm>
            <a:off x="888849" y="1027612"/>
            <a:ext cx="7527233" cy="1145211"/>
          </a:xfrm>
          <a:prstGeom prst="rect">
            <a:avLst/>
          </a:prstGeom>
        </p:spPr>
        <p:txBody>
          <a:bodyPr spcFirstLastPara="1" wrap="square" lIns="0" tIns="0" rIns="0" bIns="0" anchor="t" anchorCtr="0">
            <a:noAutofit/>
          </a:bodyPr>
          <a:lstStyle/>
          <a:p>
            <a:pPr marL="76200" lvl="0" indent="0" algn="just" rtl="0">
              <a:lnSpc>
                <a:spcPct val="150000"/>
              </a:lnSpc>
              <a:spcBef>
                <a:spcPts val="600"/>
              </a:spcBef>
              <a:spcAft>
                <a:spcPts val="0"/>
              </a:spcAft>
              <a:buSzPts val="2400"/>
              <a:buNone/>
            </a:pPr>
            <a:r>
              <a:rPr lang="en-US" sz="2000" dirty="0" smtClean="0">
                <a:solidFill>
                  <a:schemeClr val="accent3">
                    <a:lumMod val="50000"/>
                  </a:schemeClr>
                </a:solidFill>
                <a:latin typeface="+mj-lt"/>
              </a:rPr>
              <a:t>Em hãy cho biết:</a:t>
            </a:r>
            <a:endParaRPr sz="2000" dirty="0">
              <a:solidFill>
                <a:schemeClr val="accent3">
                  <a:lumMod val="50000"/>
                </a:schemeClr>
              </a:solidFill>
              <a:latin typeface="+mj-lt"/>
            </a:endParaRPr>
          </a:p>
          <a:p>
            <a:pPr marL="457200" lvl="0" indent="-381000" algn="just" rtl="0">
              <a:lnSpc>
                <a:spcPct val="150000"/>
              </a:lnSpc>
              <a:spcBef>
                <a:spcPts val="0"/>
              </a:spcBef>
              <a:spcAft>
                <a:spcPts val="0"/>
              </a:spcAft>
              <a:buSzPts val="2400"/>
              <a:buChar char="⊳"/>
            </a:pPr>
            <a:r>
              <a:rPr lang="en-US" sz="2000" i="1" dirty="0" smtClean="0">
                <a:solidFill>
                  <a:schemeClr val="accent3">
                    <a:lumMod val="50000"/>
                  </a:schemeClr>
                </a:solidFill>
                <a:latin typeface="+mj-lt"/>
              </a:rPr>
              <a:t>Tế bào được cấu tạo từ các thành phần cơ bản nào? </a:t>
            </a:r>
          </a:p>
          <a:p>
            <a:pPr marL="457200" lvl="0" indent="-381000" algn="just" rtl="0">
              <a:lnSpc>
                <a:spcPct val="150000"/>
              </a:lnSpc>
              <a:spcBef>
                <a:spcPts val="0"/>
              </a:spcBef>
              <a:spcAft>
                <a:spcPts val="0"/>
              </a:spcAft>
              <a:buSzPts val="2400"/>
              <a:buChar char="⊳"/>
            </a:pPr>
            <a:r>
              <a:rPr lang="en-US" sz="2000" i="1" dirty="0" smtClean="0">
                <a:solidFill>
                  <a:schemeClr val="accent3">
                    <a:lumMod val="50000"/>
                  </a:schemeClr>
                </a:solidFill>
                <a:latin typeface="+mj-lt"/>
              </a:rPr>
              <a:t>Chức năng của chúng là gì?</a:t>
            </a:r>
            <a:endParaRPr sz="2000" i="1" dirty="0" smtClean="0">
              <a:solidFill>
                <a:schemeClr val="accent3">
                  <a:lumMod val="50000"/>
                </a:schemeClr>
              </a:solidFill>
              <a:latin typeface="+mj-lt"/>
            </a:endParaRPr>
          </a:p>
        </p:txBody>
      </p:sp>
      <p:sp>
        <p:nvSpPr>
          <p:cNvPr id="109" name="Google Shape;109;p1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2" name="Picture 1"/>
          <p:cNvPicPr>
            <a:picLocks noChangeAspect="1"/>
          </p:cNvPicPr>
          <p:nvPr/>
        </p:nvPicPr>
        <p:blipFill>
          <a:blip r:embed="rId3"/>
          <a:stretch>
            <a:fillRect/>
          </a:stretch>
        </p:blipFill>
        <p:spPr>
          <a:xfrm>
            <a:off x="2033625" y="2557287"/>
            <a:ext cx="5237683" cy="19759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8">
                                            <p:txEl>
                                              <p:pRg st="0" end="0"/>
                                            </p:txEl>
                                          </p:spTgt>
                                        </p:tgtEl>
                                        <p:attrNameLst>
                                          <p:attrName>style.visibility</p:attrName>
                                        </p:attrNameLst>
                                      </p:cBhvr>
                                      <p:to>
                                        <p:strVal val="visible"/>
                                      </p:to>
                                    </p:set>
                                    <p:animEffect transition="in" filter="wipe(down)">
                                      <p:cBhvr>
                                        <p:cTn id="12" dur="500"/>
                                        <p:tgtEl>
                                          <p:spTgt spid="10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8">
                                            <p:txEl>
                                              <p:pRg st="1" end="1"/>
                                            </p:txEl>
                                          </p:spTgt>
                                        </p:tgtEl>
                                        <p:attrNameLst>
                                          <p:attrName>style.visibility</p:attrName>
                                        </p:attrNameLst>
                                      </p:cBhvr>
                                      <p:to>
                                        <p:strVal val="visible"/>
                                      </p:to>
                                    </p:set>
                                    <p:animEffect transition="in" filter="wipe(down)">
                                      <p:cBhvr>
                                        <p:cTn id="15" dur="500"/>
                                        <p:tgtEl>
                                          <p:spTgt spid="108">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8">
                                            <p:txEl>
                                              <p:pRg st="2" end="2"/>
                                            </p:txEl>
                                          </p:spTgt>
                                        </p:tgtEl>
                                        <p:attrNameLst>
                                          <p:attrName>style.visibility</p:attrName>
                                        </p:attrNameLst>
                                      </p:cBhvr>
                                      <p:to>
                                        <p:strVal val="visible"/>
                                      </p:to>
                                    </p:set>
                                    <p:animEffect transition="in" filter="wipe(down)">
                                      <p:cBhvr>
                                        <p:cTn id="18" dur="500"/>
                                        <p:tgtEl>
                                          <p:spTgt spid="10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3" name="Text Placeholder 1"/>
          <p:cNvSpPr txBox="1">
            <a:spLocks/>
          </p:cNvSpPr>
          <p:nvPr/>
        </p:nvSpPr>
        <p:spPr>
          <a:xfrm>
            <a:off x="592531" y="103307"/>
            <a:ext cx="8032090" cy="411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200" b="1" dirty="0" smtClean="0">
                <a:solidFill>
                  <a:schemeClr val="accent4">
                    <a:lumMod val="50000"/>
                  </a:schemeClr>
                </a:solidFill>
                <a:latin typeface="+mj-lt"/>
              </a:rPr>
              <a:t>Các thành phần chính của tế bào</a:t>
            </a:r>
            <a:endParaRPr lang="en-US" sz="2200" b="1" dirty="0">
              <a:solidFill>
                <a:schemeClr val="accent4">
                  <a:lumMod val="50000"/>
                </a:schemeClr>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200671447"/>
              </p:ext>
            </p:extLst>
          </p:nvPr>
        </p:nvGraphicFramePr>
        <p:xfrm>
          <a:off x="602673" y="602673"/>
          <a:ext cx="7934165" cy="3980546"/>
        </p:xfrm>
        <a:graphic>
          <a:graphicData uri="http://schemas.openxmlformats.org/drawingml/2006/table">
            <a:tbl>
              <a:tblPr firstRow="1" bandRow="1"/>
              <a:tblGrid>
                <a:gridCol w="3771900"/>
                <a:gridCol w="4162265"/>
              </a:tblGrid>
              <a:tr h="498995">
                <a:tc>
                  <a:txBody>
                    <a:bodyPr/>
                    <a:lstStyle/>
                    <a:p>
                      <a:pPr algn="ctr">
                        <a:lnSpc>
                          <a:spcPts val="2800"/>
                        </a:lnSpc>
                        <a:spcBef>
                          <a:spcPts val="200"/>
                        </a:spcBef>
                        <a:spcAft>
                          <a:spcPts val="200"/>
                        </a:spcAft>
                      </a:pPr>
                      <a:r>
                        <a:rPr lang="en-US" sz="2000" b="1" dirty="0" smtClean="0">
                          <a:solidFill>
                            <a:srgbClr val="002060"/>
                          </a:solidFill>
                        </a:rPr>
                        <a:t>Cấu</a:t>
                      </a:r>
                      <a:r>
                        <a:rPr lang="en-US" sz="2000" b="1" baseline="0" dirty="0" smtClean="0">
                          <a:solidFill>
                            <a:srgbClr val="002060"/>
                          </a:solidFill>
                        </a:rPr>
                        <a:t> tạo</a:t>
                      </a:r>
                      <a:endParaRPr lang="en-US" sz="2000" b="1" dirty="0">
                        <a:solidFill>
                          <a:srgbClr val="002060"/>
                        </a:solidFill>
                      </a:endParaRPr>
                    </a:p>
                  </a:txBody>
                  <a:tcPr>
                    <a:solidFill>
                      <a:schemeClr val="accent4">
                        <a:lumMod val="40000"/>
                        <a:lumOff val="60000"/>
                      </a:schemeClr>
                    </a:solidFill>
                  </a:tcPr>
                </a:tc>
                <a:tc>
                  <a:txBody>
                    <a:bodyPr/>
                    <a:lstStyle/>
                    <a:p>
                      <a:pPr algn="ctr">
                        <a:lnSpc>
                          <a:spcPts val="2800"/>
                        </a:lnSpc>
                        <a:spcBef>
                          <a:spcPts val="200"/>
                        </a:spcBef>
                        <a:spcAft>
                          <a:spcPts val="200"/>
                        </a:spcAft>
                      </a:pPr>
                      <a:r>
                        <a:rPr lang="en-US" sz="2000" b="1" dirty="0" smtClean="0">
                          <a:solidFill>
                            <a:srgbClr val="002060"/>
                          </a:solidFill>
                        </a:rPr>
                        <a:t>Chức</a:t>
                      </a:r>
                      <a:r>
                        <a:rPr lang="en-US" sz="2000" b="1" baseline="0" dirty="0" smtClean="0">
                          <a:solidFill>
                            <a:srgbClr val="002060"/>
                          </a:solidFill>
                        </a:rPr>
                        <a:t> năng</a:t>
                      </a:r>
                      <a:endParaRPr lang="en-US" sz="2000" b="1" dirty="0">
                        <a:solidFill>
                          <a:srgbClr val="002060"/>
                        </a:solidFill>
                      </a:endParaRPr>
                    </a:p>
                  </a:txBody>
                  <a:tcPr>
                    <a:solidFill>
                      <a:schemeClr val="accent4">
                        <a:lumMod val="40000"/>
                        <a:lumOff val="60000"/>
                      </a:schemeClr>
                    </a:solidFill>
                  </a:tcPr>
                </a:tc>
              </a:tr>
              <a:tr h="787488">
                <a:tc>
                  <a:txBody>
                    <a:bodyPr/>
                    <a:lstStyle/>
                    <a:p>
                      <a:pPr algn="just">
                        <a:lnSpc>
                          <a:spcPts val="2800"/>
                        </a:lnSpc>
                        <a:spcBef>
                          <a:spcPts val="200"/>
                        </a:spcBef>
                        <a:spcAft>
                          <a:spcPts val="200"/>
                        </a:spcAft>
                      </a:pPr>
                      <a:r>
                        <a:rPr lang="en-US" sz="2000" b="1" dirty="0" smtClean="0">
                          <a:solidFill>
                            <a:srgbClr val="002060"/>
                          </a:solidFill>
                        </a:rPr>
                        <a:t>Màng</a:t>
                      </a:r>
                      <a:r>
                        <a:rPr lang="en-US" sz="2000" b="1" baseline="0" dirty="0" smtClean="0">
                          <a:solidFill>
                            <a:srgbClr val="002060"/>
                          </a:solidFill>
                        </a:rPr>
                        <a:t> tế bào: </a:t>
                      </a:r>
                      <a:r>
                        <a:rPr lang="en-US" sz="2000" b="0" baseline="0" dirty="0" smtClean="0">
                          <a:solidFill>
                            <a:srgbClr val="002060"/>
                          </a:solidFill>
                        </a:rPr>
                        <a:t>thành phần có ở mọi tế bào, bao bọc tế bào chất</a:t>
                      </a:r>
                      <a:endParaRPr lang="en-US" sz="2000" dirty="0">
                        <a:solidFill>
                          <a:srgbClr val="002060"/>
                        </a:solidFill>
                      </a:endParaRPr>
                    </a:p>
                  </a:txBody>
                  <a:tcPr/>
                </a:tc>
                <a:tc>
                  <a:txBody>
                    <a:bodyPr/>
                    <a:lstStyle/>
                    <a:p>
                      <a:pPr marL="0" marR="0" indent="0" algn="just" defTabSz="914400" rtl="0" eaLnBrk="1" fontAlgn="auto" latinLnBrk="0" hangingPunct="1">
                        <a:lnSpc>
                          <a:spcPts val="2800"/>
                        </a:lnSpc>
                        <a:spcBef>
                          <a:spcPts val="200"/>
                        </a:spcBef>
                        <a:spcAft>
                          <a:spcPts val="200"/>
                        </a:spcAft>
                        <a:buClr>
                          <a:srgbClr val="000000"/>
                        </a:buClr>
                        <a:buSzTx/>
                        <a:buFont typeface="Arial"/>
                        <a:buNone/>
                        <a:tabLst/>
                        <a:defRPr/>
                      </a:pPr>
                      <a:r>
                        <a:rPr lang="en-US" sz="2000" dirty="0" smtClean="0">
                          <a:solidFill>
                            <a:srgbClr val="002060"/>
                          </a:solidFill>
                        </a:rPr>
                        <a:t>Tham gia vào</a:t>
                      </a:r>
                      <a:r>
                        <a:rPr lang="en-US" sz="2000" baseline="0" dirty="0" smtClean="0">
                          <a:solidFill>
                            <a:srgbClr val="002060"/>
                          </a:solidFill>
                        </a:rPr>
                        <a:t> quá trình trao đổi</a:t>
                      </a:r>
                      <a:r>
                        <a:rPr lang="en-US" sz="1400" b="0" i="0" u="none" strike="noStrike" cap="none" baseline="0" dirty="0" smtClean="0">
                          <a:solidFill>
                            <a:srgbClr val="002060"/>
                          </a:solidFill>
                          <a:effectLst/>
                          <a:latin typeface="+mn-lt"/>
                          <a:ea typeface="+mn-ea"/>
                          <a:cs typeface="+mn-cs"/>
                          <a:sym typeface="Arial"/>
                        </a:rPr>
                        <a:t> </a:t>
                      </a:r>
                      <a:r>
                        <a:rPr lang="vi-VN" sz="2000" b="0" i="0" u="none" strike="noStrike" cap="none" dirty="0" smtClean="0">
                          <a:solidFill>
                            <a:srgbClr val="002060"/>
                          </a:solidFill>
                          <a:effectLst/>
                          <a:latin typeface="+mn-lt"/>
                          <a:ea typeface="+mn-ea"/>
                          <a:cs typeface="+mn-cs"/>
                          <a:sym typeface="Arial"/>
                        </a:rPr>
                        <a:t>chất giữa tế bào và môi trường</a:t>
                      </a:r>
                      <a:endParaRPr lang="en-US" sz="2000" b="0" i="0" u="none" strike="noStrike" cap="none" dirty="0" smtClean="0">
                        <a:solidFill>
                          <a:srgbClr val="002060"/>
                        </a:solidFill>
                        <a:effectLst/>
                        <a:latin typeface="+mn-lt"/>
                        <a:ea typeface="+mn-ea"/>
                        <a:cs typeface="+mn-cs"/>
                        <a:sym typeface="Arial"/>
                      </a:endParaRPr>
                    </a:p>
                  </a:txBody>
                  <a:tcPr/>
                </a:tc>
              </a:tr>
              <a:tr h="1876271">
                <a:tc>
                  <a:txBody>
                    <a:bodyPr/>
                    <a:lstStyle/>
                    <a:p>
                      <a:pPr algn="just">
                        <a:lnSpc>
                          <a:spcPts val="2800"/>
                        </a:lnSpc>
                        <a:spcBef>
                          <a:spcPts val="200"/>
                        </a:spcBef>
                        <a:spcAft>
                          <a:spcPts val="200"/>
                        </a:spcAft>
                      </a:pPr>
                      <a:r>
                        <a:rPr lang="en-US" sz="2000" b="1" dirty="0" smtClean="0">
                          <a:solidFill>
                            <a:srgbClr val="002060"/>
                          </a:solidFill>
                        </a:rPr>
                        <a:t>Tế</a:t>
                      </a:r>
                      <a:r>
                        <a:rPr lang="en-US" sz="2000" b="1" baseline="0" dirty="0" smtClean="0">
                          <a:solidFill>
                            <a:srgbClr val="002060"/>
                          </a:solidFill>
                        </a:rPr>
                        <a:t> bào chất:</a:t>
                      </a:r>
                      <a:r>
                        <a:rPr lang="en-US" sz="2000" baseline="0" dirty="0" smtClean="0">
                          <a:solidFill>
                            <a:srgbClr val="002060"/>
                          </a:solidFill>
                        </a:rPr>
                        <a:t> nằm giữa màng tế bào, nhân hoặc vùng nhân</a:t>
                      </a:r>
                      <a:endParaRPr lang="en-US" sz="2000" dirty="0">
                        <a:solidFill>
                          <a:srgbClr val="002060"/>
                        </a:solidFill>
                      </a:endParaRPr>
                    </a:p>
                  </a:txBody>
                  <a:tcPr/>
                </a:tc>
                <a:tc>
                  <a:txBody>
                    <a:bodyPr/>
                    <a:lstStyle/>
                    <a:p>
                      <a:pPr algn="just">
                        <a:lnSpc>
                          <a:spcPts val="2800"/>
                        </a:lnSpc>
                        <a:spcBef>
                          <a:spcPts val="200"/>
                        </a:spcBef>
                        <a:spcAft>
                          <a:spcPts val="200"/>
                        </a:spcAft>
                      </a:pPr>
                      <a:r>
                        <a:rPr lang="en-US" sz="2000" dirty="0" smtClean="0">
                          <a:solidFill>
                            <a:srgbClr val="002060"/>
                          </a:solidFill>
                        </a:rPr>
                        <a:t>Phần</a:t>
                      </a:r>
                      <a:r>
                        <a:rPr lang="en-US" sz="2000" baseline="0" dirty="0" smtClean="0">
                          <a:solidFill>
                            <a:srgbClr val="002060"/>
                          </a:solidFill>
                        </a:rPr>
                        <a:t> lớn các hoạt động trao đổi chất: hấp thụ chất dinh dưỡng, chuyển hóa năng lượng, tạo các chất để tăng trưởng,…của tế bào xảy ra ở tế bào chất. </a:t>
                      </a:r>
                      <a:endParaRPr lang="en-US" sz="2000" dirty="0">
                        <a:solidFill>
                          <a:srgbClr val="002060"/>
                        </a:solidFill>
                      </a:endParaRPr>
                    </a:p>
                  </a:txBody>
                  <a:tcPr/>
                </a:tc>
              </a:tr>
              <a:tr h="787488">
                <a:tc>
                  <a:txBody>
                    <a:bodyPr/>
                    <a:lstStyle/>
                    <a:p>
                      <a:pPr algn="just">
                        <a:lnSpc>
                          <a:spcPts val="2800"/>
                        </a:lnSpc>
                        <a:spcBef>
                          <a:spcPts val="200"/>
                        </a:spcBef>
                        <a:spcAft>
                          <a:spcPts val="200"/>
                        </a:spcAft>
                      </a:pPr>
                      <a:r>
                        <a:rPr lang="en-US" sz="2000" b="1" dirty="0" smtClean="0">
                          <a:solidFill>
                            <a:srgbClr val="002060"/>
                          </a:solidFill>
                        </a:rPr>
                        <a:t>Nhân</a:t>
                      </a:r>
                      <a:r>
                        <a:rPr lang="en-US" sz="2000" b="1" baseline="0" dirty="0" smtClean="0">
                          <a:solidFill>
                            <a:srgbClr val="002060"/>
                          </a:solidFill>
                        </a:rPr>
                        <a:t> tế bào hoặc vùng nhân:</a:t>
                      </a:r>
                      <a:r>
                        <a:rPr lang="en-US" sz="2000" baseline="0" dirty="0" smtClean="0">
                          <a:solidFill>
                            <a:srgbClr val="002060"/>
                          </a:solidFill>
                        </a:rPr>
                        <a:t> nơi chứa vật chất di truyển</a:t>
                      </a:r>
                      <a:endParaRPr lang="en-US" sz="2000" dirty="0">
                        <a:solidFill>
                          <a:srgbClr val="002060"/>
                        </a:solidFill>
                      </a:endParaRPr>
                    </a:p>
                  </a:txBody>
                  <a:tcPr/>
                </a:tc>
                <a:tc>
                  <a:txBody>
                    <a:bodyPr/>
                    <a:lstStyle/>
                    <a:p>
                      <a:pPr algn="just">
                        <a:lnSpc>
                          <a:spcPts val="2800"/>
                        </a:lnSpc>
                        <a:spcBef>
                          <a:spcPts val="200"/>
                        </a:spcBef>
                        <a:spcAft>
                          <a:spcPts val="200"/>
                        </a:spcAft>
                      </a:pPr>
                      <a:r>
                        <a:rPr lang="en-US" sz="2000" dirty="0" smtClean="0">
                          <a:solidFill>
                            <a:srgbClr val="002060"/>
                          </a:solidFill>
                        </a:rPr>
                        <a:t>Là</a:t>
                      </a:r>
                      <a:r>
                        <a:rPr lang="en-US" sz="2000" baseline="0" dirty="0" smtClean="0">
                          <a:solidFill>
                            <a:srgbClr val="002060"/>
                          </a:solidFill>
                        </a:rPr>
                        <a:t> trung tâm điều khiển các hoạt động của tế bào.</a:t>
                      </a:r>
                      <a:endParaRPr lang="en-US" sz="2000" dirty="0">
                        <a:solidFill>
                          <a:srgbClr val="002060"/>
                        </a:solidFill>
                      </a:endParaRPr>
                    </a:p>
                  </a:txBody>
                  <a:tcPr/>
                </a:tc>
              </a:tr>
            </a:tbl>
          </a:graphicData>
        </a:graphic>
      </p:graphicFrame>
    </p:spTree>
    <p:extLst>
      <p:ext uri="{BB962C8B-B14F-4D97-AF65-F5344CB8AC3E}">
        <p14:creationId xmlns:p14="http://schemas.microsoft.com/office/powerpoint/2010/main" val="251954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7" name="Title 1"/>
          <p:cNvSpPr txBox="1">
            <a:spLocks/>
          </p:cNvSpPr>
          <p:nvPr/>
        </p:nvSpPr>
        <p:spPr>
          <a:xfrm>
            <a:off x="282052" y="645558"/>
            <a:ext cx="1935440" cy="6960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smtClean="0">
                <a:solidFill>
                  <a:schemeClr val="accent4">
                    <a:lumMod val="75000"/>
                  </a:schemeClr>
                </a:solidFill>
                <a:latin typeface="+mj-lt"/>
              </a:rPr>
              <a:t>Mở rộng</a:t>
            </a:r>
            <a:endParaRPr lang="en-US" sz="2400" b="1" dirty="0">
              <a:solidFill>
                <a:schemeClr val="accent4">
                  <a:lumMod val="75000"/>
                </a:schemeClr>
              </a:solidFill>
              <a:latin typeface="+mj-lt"/>
            </a:endParaRPr>
          </a:p>
        </p:txBody>
      </p:sp>
      <p:sp>
        <p:nvSpPr>
          <p:cNvPr id="8" name="Rectangle 7"/>
          <p:cNvSpPr/>
          <p:nvPr/>
        </p:nvSpPr>
        <p:spPr>
          <a:xfrm>
            <a:off x="1131934" y="1093104"/>
            <a:ext cx="4030675" cy="3375283"/>
          </a:xfrm>
          <a:prstGeom prst="rect">
            <a:avLst/>
          </a:prstGeom>
        </p:spPr>
        <p:txBody>
          <a:bodyPr wrap="square">
            <a:spAutoFit/>
          </a:bodyPr>
          <a:lstStyle/>
          <a:p>
            <a:pPr marL="285750" indent="-285750" algn="just">
              <a:lnSpc>
                <a:spcPct val="150000"/>
              </a:lnSpc>
              <a:spcBef>
                <a:spcPts val="200"/>
              </a:spcBef>
              <a:spcAft>
                <a:spcPts val="200"/>
              </a:spcAft>
              <a:buFont typeface="Wingdings" panose="05000000000000000000" pitchFamily="2" charset="2"/>
              <a:buChar char="§"/>
            </a:pPr>
            <a:r>
              <a:rPr lang="en-US" sz="2000" dirty="0" smtClean="0">
                <a:solidFill>
                  <a:schemeClr val="accent3">
                    <a:lumMod val="50000"/>
                  </a:schemeClr>
                </a:solidFill>
              </a:rPr>
              <a:t>Thông thường, mỗi tế bào có một nhân lớn ở trung tâm.</a:t>
            </a:r>
          </a:p>
          <a:p>
            <a:pPr marL="285750" indent="-285750" algn="just">
              <a:lnSpc>
                <a:spcPct val="150000"/>
              </a:lnSpc>
              <a:spcBef>
                <a:spcPts val="200"/>
              </a:spcBef>
              <a:spcAft>
                <a:spcPts val="200"/>
              </a:spcAft>
              <a:buFont typeface="Wingdings" panose="05000000000000000000" pitchFamily="2" charset="2"/>
              <a:buChar char="§"/>
            </a:pPr>
            <a:r>
              <a:rPr lang="en-US" sz="2000" dirty="0" smtClean="0">
                <a:solidFill>
                  <a:schemeClr val="accent3">
                    <a:lumMod val="50000"/>
                  </a:schemeClr>
                </a:solidFill>
              </a:rPr>
              <a:t>Cũng có những tế bào không có nhân (tế bào hồng cầu ở người trưởng thành), có tế bào có hai nhân (tế bào gan ngườ), nhiều nhân (tế bào cơ). </a:t>
            </a:r>
            <a:endParaRPr lang="en-US" sz="2000" dirty="0">
              <a:solidFill>
                <a:schemeClr val="accent3">
                  <a:lumMod val="50000"/>
                </a:schemeClr>
              </a:solidFill>
            </a:endParaRPr>
          </a:p>
        </p:txBody>
      </p:sp>
      <p:pic>
        <p:nvPicPr>
          <p:cNvPr id="9" name="Picture 8"/>
          <p:cNvPicPr>
            <a:picLocks noChangeAspect="1"/>
          </p:cNvPicPr>
          <p:nvPr/>
        </p:nvPicPr>
        <p:blipFill>
          <a:blip r:embed="rId2"/>
          <a:stretch>
            <a:fillRect/>
          </a:stretch>
        </p:blipFill>
        <p:spPr>
          <a:xfrm>
            <a:off x="5660782" y="848106"/>
            <a:ext cx="2656599" cy="1683411"/>
          </a:xfrm>
          <a:prstGeom prst="rect">
            <a:avLst/>
          </a:prstGeom>
        </p:spPr>
      </p:pic>
      <p:pic>
        <p:nvPicPr>
          <p:cNvPr id="10" name="Picture 9"/>
          <p:cNvPicPr>
            <a:picLocks noChangeAspect="1"/>
          </p:cNvPicPr>
          <p:nvPr/>
        </p:nvPicPr>
        <p:blipFill>
          <a:blip r:embed="rId3"/>
          <a:stretch>
            <a:fillRect/>
          </a:stretch>
        </p:blipFill>
        <p:spPr>
          <a:xfrm>
            <a:off x="5660782" y="2677110"/>
            <a:ext cx="3002861" cy="1765167"/>
          </a:xfrm>
          <a:prstGeom prst="rect">
            <a:avLst/>
          </a:prstGeom>
        </p:spPr>
      </p:pic>
    </p:spTree>
    <p:extLst>
      <p:ext uri="{BB962C8B-B14F-4D97-AF65-F5344CB8AC3E}">
        <p14:creationId xmlns:p14="http://schemas.microsoft.com/office/powerpoint/2010/main" val="33058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Vertical)">
                                      <p:cBhvr>
                                        <p:cTn id="14" dur="500"/>
                                        <p:tgtEl>
                                          <p:spTgt spid="8">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body" idx="1"/>
          </p:nvPr>
        </p:nvSpPr>
        <p:spPr>
          <a:xfrm>
            <a:off x="2280408" y="940985"/>
            <a:ext cx="4520794" cy="504334"/>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sz="2000" b="1" i="0" smtClean="0">
                <a:latin typeface="+mj-lt"/>
              </a:rPr>
              <a:t>Thảo </a:t>
            </a:r>
            <a:r>
              <a:rPr lang="en" sz="2000" b="1" i="0" smtClean="0">
                <a:latin typeface="+mj-lt"/>
              </a:rPr>
              <a:t>luận, trả </a:t>
            </a:r>
            <a:r>
              <a:rPr lang="en" sz="2000" b="1" i="0" dirty="0" smtClean="0">
                <a:latin typeface="+mj-lt"/>
              </a:rPr>
              <a:t>lời câu hỏi</a:t>
            </a:r>
            <a:endParaRPr sz="2000" b="1" i="0" dirty="0">
              <a:latin typeface="+mj-lt"/>
            </a:endParaRPr>
          </a:p>
        </p:txBody>
      </p:sp>
      <p:sp>
        <p:nvSpPr>
          <p:cNvPr id="121" name="Google Shape;121;p18"/>
          <p:cNvSpPr txBox="1">
            <a:spLocks noGrp="1"/>
          </p:cNvSpPr>
          <p:nvPr>
            <p:ph type="sldNum" idx="12"/>
          </p:nvPr>
        </p:nvSpPr>
        <p:spPr>
          <a:xfrm>
            <a:off x="4297659" y="4292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4" name="Google Shape;120;p18"/>
          <p:cNvSpPr txBox="1">
            <a:spLocks/>
          </p:cNvSpPr>
          <p:nvPr/>
        </p:nvSpPr>
        <p:spPr>
          <a:xfrm>
            <a:off x="2691245" y="1473125"/>
            <a:ext cx="3990110" cy="122244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81000" algn="ctr" rtl="0">
              <a:lnSpc>
                <a:spcPct val="115000"/>
              </a:lnSpc>
              <a:spcBef>
                <a:spcPts val="600"/>
              </a:spcBef>
              <a:spcAft>
                <a:spcPts val="0"/>
              </a:spcAft>
              <a:buClr>
                <a:schemeClr val="accent3"/>
              </a:buClr>
              <a:buSzPts val="2400"/>
              <a:buFont typeface="Bellota Text Light"/>
              <a:buChar char="⊳"/>
              <a:defRPr sz="2400" b="0" i="1" u="none" strike="noStrike" cap="none">
                <a:solidFill>
                  <a:schemeClr val="dk1"/>
                </a:solidFill>
                <a:latin typeface="Bellota Text Light"/>
                <a:ea typeface="Bellota Text Light"/>
                <a:cs typeface="Bellota Text Light"/>
                <a:sym typeface="Bellota Text Light"/>
              </a:defRPr>
            </a:lvl1pPr>
            <a:lvl2pPr marL="914400" marR="0" lvl="1" indent="-381000" algn="ctr" rtl="0">
              <a:lnSpc>
                <a:spcPct val="115000"/>
              </a:lnSpc>
              <a:spcBef>
                <a:spcPts val="0"/>
              </a:spcBef>
              <a:spcAft>
                <a:spcPts val="0"/>
              </a:spcAft>
              <a:buClr>
                <a:schemeClr val="accent3"/>
              </a:buClr>
              <a:buSzPts val="2400"/>
              <a:buFont typeface="Bellota Text Light"/>
              <a:buChar char="○"/>
              <a:defRPr sz="2400" b="0" i="1" u="none" strike="noStrike" cap="none">
                <a:solidFill>
                  <a:schemeClr val="dk1"/>
                </a:solidFill>
                <a:latin typeface="Bellota Text Light"/>
                <a:ea typeface="Bellota Text Light"/>
                <a:cs typeface="Bellota Text Light"/>
                <a:sym typeface="Bellota Text Light"/>
              </a:defRPr>
            </a:lvl2pPr>
            <a:lvl3pPr marL="1371600" marR="0" lvl="2" indent="-381000" algn="ctr" rtl="0">
              <a:lnSpc>
                <a:spcPct val="115000"/>
              </a:lnSpc>
              <a:spcBef>
                <a:spcPts val="0"/>
              </a:spcBef>
              <a:spcAft>
                <a:spcPts val="0"/>
              </a:spcAft>
              <a:buClr>
                <a:schemeClr val="accent3"/>
              </a:buClr>
              <a:buSzPts val="2400"/>
              <a:buFont typeface="Bellota Text Light"/>
              <a:buChar char="■"/>
              <a:defRPr sz="2400" b="0" i="1" u="none" strike="noStrike" cap="none">
                <a:solidFill>
                  <a:schemeClr val="dk1"/>
                </a:solidFill>
                <a:latin typeface="Bellota Text Light"/>
                <a:ea typeface="Bellota Text Light"/>
                <a:cs typeface="Bellota Text Light"/>
                <a:sym typeface="Bellota Text Light"/>
              </a:defRPr>
            </a:lvl3pPr>
            <a:lvl4pPr marL="1828800" marR="0" lvl="3" indent="-381000" algn="ctr" rtl="0">
              <a:lnSpc>
                <a:spcPct val="115000"/>
              </a:lnSpc>
              <a:spcBef>
                <a:spcPts val="0"/>
              </a:spcBef>
              <a:spcAft>
                <a:spcPts val="0"/>
              </a:spcAft>
              <a:buClr>
                <a:schemeClr val="dk1"/>
              </a:buClr>
              <a:buSzPts val="2400"/>
              <a:buFont typeface="Bellota Text Light"/>
              <a:buChar char="●"/>
              <a:defRPr sz="2400" b="0" i="1" u="none" strike="noStrike" cap="none">
                <a:solidFill>
                  <a:schemeClr val="dk1"/>
                </a:solidFill>
                <a:latin typeface="Bellota Text Light"/>
                <a:ea typeface="Bellota Text Light"/>
                <a:cs typeface="Bellota Text Light"/>
                <a:sym typeface="Bellota Text Light"/>
              </a:defRPr>
            </a:lvl4pPr>
            <a:lvl5pPr marL="2286000" marR="0" lvl="4" indent="-381000" algn="ctr" rtl="0">
              <a:lnSpc>
                <a:spcPct val="115000"/>
              </a:lnSpc>
              <a:spcBef>
                <a:spcPts val="0"/>
              </a:spcBef>
              <a:spcAft>
                <a:spcPts val="0"/>
              </a:spcAft>
              <a:buClr>
                <a:schemeClr val="dk1"/>
              </a:buClr>
              <a:buSzPts val="2400"/>
              <a:buFont typeface="Bellota Text Light"/>
              <a:buChar char="○"/>
              <a:defRPr sz="2400" b="0" i="1" u="none" strike="noStrike" cap="none">
                <a:solidFill>
                  <a:schemeClr val="dk1"/>
                </a:solidFill>
                <a:latin typeface="Bellota Text Light"/>
                <a:ea typeface="Bellota Text Light"/>
                <a:cs typeface="Bellota Text Light"/>
                <a:sym typeface="Bellota Text Light"/>
              </a:defRPr>
            </a:lvl5pPr>
            <a:lvl6pPr marL="2743200" marR="0" lvl="5" indent="-381000" algn="ctr" rtl="0">
              <a:lnSpc>
                <a:spcPct val="115000"/>
              </a:lnSpc>
              <a:spcBef>
                <a:spcPts val="0"/>
              </a:spcBef>
              <a:spcAft>
                <a:spcPts val="0"/>
              </a:spcAft>
              <a:buClr>
                <a:schemeClr val="dk1"/>
              </a:buClr>
              <a:buSzPts val="2400"/>
              <a:buFont typeface="Bellota Text Light"/>
              <a:buChar char="■"/>
              <a:defRPr sz="2400" b="0" i="1" u="none" strike="noStrike" cap="none">
                <a:solidFill>
                  <a:schemeClr val="dk1"/>
                </a:solidFill>
                <a:latin typeface="Bellota Text Light"/>
                <a:ea typeface="Bellota Text Light"/>
                <a:cs typeface="Bellota Text Light"/>
                <a:sym typeface="Bellota Text Light"/>
              </a:defRPr>
            </a:lvl6pPr>
            <a:lvl7pPr marL="3200400" marR="0" lvl="6" indent="-381000" algn="ctr" rtl="0">
              <a:lnSpc>
                <a:spcPct val="115000"/>
              </a:lnSpc>
              <a:spcBef>
                <a:spcPts val="0"/>
              </a:spcBef>
              <a:spcAft>
                <a:spcPts val="0"/>
              </a:spcAft>
              <a:buClr>
                <a:schemeClr val="dk1"/>
              </a:buClr>
              <a:buSzPts val="2400"/>
              <a:buFont typeface="Bellota Text Light"/>
              <a:buChar char="●"/>
              <a:defRPr sz="2400" b="0" i="1" u="none" strike="noStrike" cap="none">
                <a:solidFill>
                  <a:schemeClr val="dk1"/>
                </a:solidFill>
                <a:latin typeface="Bellota Text Light"/>
                <a:ea typeface="Bellota Text Light"/>
                <a:cs typeface="Bellota Text Light"/>
                <a:sym typeface="Bellota Text Light"/>
              </a:defRPr>
            </a:lvl7pPr>
            <a:lvl8pPr marL="3657600" marR="0" lvl="7" indent="-381000" algn="ctr" rtl="0">
              <a:lnSpc>
                <a:spcPct val="115000"/>
              </a:lnSpc>
              <a:spcBef>
                <a:spcPts val="0"/>
              </a:spcBef>
              <a:spcAft>
                <a:spcPts val="0"/>
              </a:spcAft>
              <a:buClr>
                <a:schemeClr val="dk1"/>
              </a:buClr>
              <a:buSzPts val="2400"/>
              <a:buFont typeface="Bellota Text Light"/>
              <a:buChar char="○"/>
              <a:defRPr sz="2400" b="0" i="1" u="none" strike="noStrike" cap="none">
                <a:solidFill>
                  <a:schemeClr val="dk1"/>
                </a:solidFill>
                <a:latin typeface="Bellota Text Light"/>
                <a:ea typeface="Bellota Text Light"/>
                <a:cs typeface="Bellota Text Light"/>
                <a:sym typeface="Bellota Text Light"/>
              </a:defRPr>
            </a:lvl8pPr>
            <a:lvl9pPr marL="4114800" marR="0" lvl="8" indent="-381000" algn="ctr" rtl="0">
              <a:lnSpc>
                <a:spcPct val="115000"/>
              </a:lnSpc>
              <a:spcBef>
                <a:spcPts val="0"/>
              </a:spcBef>
              <a:spcAft>
                <a:spcPts val="0"/>
              </a:spcAft>
              <a:buClr>
                <a:schemeClr val="dk1"/>
              </a:buClr>
              <a:buSzPts val="2400"/>
              <a:buFont typeface="Bellota Text Light"/>
              <a:buChar char="■"/>
              <a:defRPr sz="2400" b="0" i="1" u="none" strike="noStrike" cap="none">
                <a:solidFill>
                  <a:schemeClr val="dk1"/>
                </a:solidFill>
                <a:latin typeface="Bellota Text Light"/>
                <a:ea typeface="Bellota Text Light"/>
                <a:cs typeface="Bellota Text Light"/>
                <a:sym typeface="Bellota Text Light"/>
              </a:defRPr>
            </a:lvl9pPr>
          </a:lstStyle>
          <a:p>
            <a:pPr marL="0" indent="0" algn="just">
              <a:lnSpc>
                <a:spcPct val="150000"/>
              </a:lnSpc>
              <a:buFont typeface="Bellota Text Light"/>
              <a:buNone/>
            </a:pPr>
            <a:r>
              <a:rPr lang="en-US" sz="2000" dirty="0" smtClean="0">
                <a:solidFill>
                  <a:schemeClr val="accent4">
                    <a:lumMod val="50000"/>
                  </a:schemeClr>
                </a:solidFill>
                <a:latin typeface="+mj-lt"/>
              </a:rPr>
              <a:t>Trên màng tế bào có rất nhiều lỗ nhỏ li ti. Em hãy dự đoán vai trò của những lỗ nhỏ li ti này?</a:t>
            </a:r>
            <a:endParaRPr lang="en-US" sz="2000" dirty="0">
              <a:solidFill>
                <a:schemeClr val="accent4">
                  <a:lumMod val="50000"/>
                </a:schemeClr>
              </a:solidFill>
              <a:latin typeface="+mj-lt"/>
            </a:endParaRPr>
          </a:p>
        </p:txBody>
      </p:sp>
      <p:sp>
        <p:nvSpPr>
          <p:cNvPr id="2" name="Rectangle 1"/>
          <p:cNvSpPr/>
          <p:nvPr/>
        </p:nvSpPr>
        <p:spPr>
          <a:xfrm>
            <a:off x="2571398" y="2848064"/>
            <a:ext cx="4229804" cy="1420325"/>
          </a:xfrm>
          <a:prstGeom prst="rect">
            <a:avLst/>
          </a:prstGeom>
        </p:spPr>
        <p:txBody>
          <a:bodyPr wrap="square">
            <a:spAutoFit/>
          </a:bodyPr>
          <a:lstStyle/>
          <a:p>
            <a:pPr algn="ctr">
              <a:lnSpc>
                <a:spcPct val="150000"/>
              </a:lnSpc>
            </a:pPr>
            <a:r>
              <a:rPr lang="en-US" sz="2000" dirty="0" smtClean="0">
                <a:solidFill>
                  <a:schemeClr val="tx2">
                    <a:lumMod val="50000"/>
                  </a:schemeClr>
                </a:solidFill>
                <a:latin typeface="+mn-lt"/>
                <a:ea typeface="Calibri" panose="020F0502020204030204" pitchFamily="34" charset="0"/>
              </a:rPr>
              <a:t>L</a:t>
            </a:r>
            <a:r>
              <a:rPr lang="vi-VN" sz="2000" dirty="0" smtClean="0">
                <a:solidFill>
                  <a:schemeClr val="tx2">
                    <a:lumMod val="50000"/>
                  </a:schemeClr>
                </a:solidFill>
                <a:latin typeface="+mn-lt"/>
                <a:ea typeface="Calibri" panose="020F0502020204030204" pitchFamily="34" charset="0"/>
              </a:rPr>
              <a:t>à </a:t>
            </a:r>
            <a:r>
              <a:rPr lang="vi-VN" sz="2000" dirty="0">
                <a:solidFill>
                  <a:schemeClr val="tx2">
                    <a:lumMod val="50000"/>
                  </a:schemeClr>
                </a:solidFill>
                <a:latin typeface="+mn-lt"/>
                <a:ea typeface="Calibri" panose="020F0502020204030204" pitchFamily="34" charset="0"/>
              </a:rPr>
              <a:t>nơi thực hiện sự trao đổi chất giữa tế bào và môi trường bên ngoài</a:t>
            </a:r>
            <a:endParaRPr lang="en-US" sz="2000" dirty="0">
              <a:solidFill>
                <a:schemeClr val="tx2">
                  <a:lumMod val="5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Effect transition="in" filter="barn(inVertical)">
                                      <p:cBhvr>
                                        <p:cTn id="7" dur="500"/>
                                        <p:tgtEl>
                                          <p:spTgt spid="1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80">
                                          <p:stCondLst>
                                            <p:cond delay="0"/>
                                          </p:stCondLst>
                                        </p:cTn>
                                        <p:tgtEl>
                                          <p:spTgt spid="2">
                                            <p:txEl>
                                              <p:pRg st="0" end="0"/>
                                            </p:txEl>
                                          </p:spTgt>
                                        </p:tgtEl>
                                      </p:cBhvr>
                                    </p:animEffect>
                                    <p:anim calcmode="lin" valueType="num">
                                      <p:cBhvr>
                                        <p:cTn id="1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xEl>
                                              <p:pRg st="0" end="0"/>
                                            </p:txEl>
                                          </p:spTgt>
                                        </p:tgtEl>
                                      </p:cBhvr>
                                      <p:to x="100000" y="60000"/>
                                    </p:animScale>
                                    <p:animScale>
                                      <p:cBhvr>
                                        <p:cTn id="24" dur="166" decel="50000">
                                          <p:stCondLst>
                                            <p:cond delay="676"/>
                                          </p:stCondLst>
                                        </p:cTn>
                                        <p:tgtEl>
                                          <p:spTgt spid="2">
                                            <p:txEl>
                                              <p:pRg st="0" end="0"/>
                                            </p:txEl>
                                          </p:spTgt>
                                        </p:tgtEl>
                                      </p:cBhvr>
                                      <p:to x="100000" y="100000"/>
                                    </p:animScale>
                                    <p:animScale>
                                      <p:cBhvr>
                                        <p:cTn id="25" dur="26">
                                          <p:stCondLst>
                                            <p:cond delay="1312"/>
                                          </p:stCondLst>
                                        </p:cTn>
                                        <p:tgtEl>
                                          <p:spTgt spid="2">
                                            <p:txEl>
                                              <p:pRg st="0" end="0"/>
                                            </p:txEl>
                                          </p:spTgt>
                                        </p:tgtEl>
                                      </p:cBhvr>
                                      <p:to x="100000" y="80000"/>
                                    </p:animScale>
                                    <p:animScale>
                                      <p:cBhvr>
                                        <p:cTn id="26" dur="166" decel="50000">
                                          <p:stCondLst>
                                            <p:cond delay="1338"/>
                                          </p:stCondLst>
                                        </p:cTn>
                                        <p:tgtEl>
                                          <p:spTgt spid="2">
                                            <p:txEl>
                                              <p:pRg st="0" end="0"/>
                                            </p:txEl>
                                          </p:spTgt>
                                        </p:tgtEl>
                                      </p:cBhvr>
                                      <p:to x="100000" y="100000"/>
                                    </p:animScale>
                                    <p:animScale>
                                      <p:cBhvr>
                                        <p:cTn id="27" dur="26">
                                          <p:stCondLst>
                                            <p:cond delay="1642"/>
                                          </p:stCondLst>
                                        </p:cTn>
                                        <p:tgtEl>
                                          <p:spTgt spid="2">
                                            <p:txEl>
                                              <p:pRg st="0" end="0"/>
                                            </p:txEl>
                                          </p:spTgt>
                                        </p:tgtEl>
                                      </p:cBhvr>
                                      <p:to x="100000" y="90000"/>
                                    </p:animScale>
                                    <p:animScale>
                                      <p:cBhvr>
                                        <p:cTn id="28" dur="166" decel="50000">
                                          <p:stCondLst>
                                            <p:cond delay="1668"/>
                                          </p:stCondLst>
                                        </p:cTn>
                                        <p:tgtEl>
                                          <p:spTgt spid="2">
                                            <p:txEl>
                                              <p:pRg st="0" end="0"/>
                                            </p:txEl>
                                          </p:spTgt>
                                        </p:tgtEl>
                                      </p:cBhvr>
                                      <p:to x="100000" y="100000"/>
                                    </p:animScale>
                                    <p:animScale>
                                      <p:cBhvr>
                                        <p:cTn id="29" dur="26">
                                          <p:stCondLst>
                                            <p:cond delay="1808"/>
                                          </p:stCondLst>
                                        </p:cTn>
                                        <p:tgtEl>
                                          <p:spTgt spid="2">
                                            <p:txEl>
                                              <p:pRg st="0" end="0"/>
                                            </p:txEl>
                                          </p:spTgt>
                                        </p:tgtEl>
                                      </p:cBhvr>
                                      <p:to x="100000" y="95000"/>
                                    </p:animScale>
                                    <p:animScale>
                                      <p:cBhvr>
                                        <p:cTn id="3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p:bldP spid="4" grpId="0"/>
    </p:bldLst>
  </p:timing>
</p:sld>
</file>

<file path=ppt/theme/theme1.xml><?xml version="1.0" encoding="utf-8"?>
<a:theme xmlns:a="http://schemas.openxmlformats.org/drawingml/2006/main" name="Helen template">
  <a:themeElements>
    <a:clrScheme name="Custom 347">
      <a:dk1>
        <a:srgbClr val="2C3C3D"/>
      </a:dk1>
      <a:lt1>
        <a:srgbClr val="FFFFFF"/>
      </a:lt1>
      <a:dk2>
        <a:srgbClr val="718183"/>
      </a:dk2>
      <a:lt2>
        <a:srgbClr val="E3EBE9"/>
      </a:lt2>
      <a:accent1>
        <a:srgbClr val="EE6A8D"/>
      </a:accent1>
      <a:accent2>
        <a:srgbClr val="FAC3B7"/>
      </a:accent2>
      <a:accent3>
        <a:srgbClr val="97C4C7"/>
      </a:accent3>
      <a:accent4>
        <a:srgbClr val="B7C457"/>
      </a:accent4>
      <a:accent5>
        <a:srgbClr val="F6D586"/>
      </a:accent5>
      <a:accent6>
        <a:srgbClr val="93783F"/>
      </a:accent6>
      <a:hlink>
        <a:srgbClr val="06697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1294</Words>
  <PresentationFormat>On-screen Show (16:9)</PresentationFormat>
  <Paragraphs>130</Paragraphs>
  <Slides>24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Parisienne</vt:lpstr>
      <vt:lpstr>Nunito Sans</vt:lpstr>
      <vt:lpstr>Calibri</vt:lpstr>
      <vt:lpstr>Vidaloka</vt:lpstr>
      <vt:lpstr>Bellota Text Light</vt:lpstr>
      <vt:lpstr>Wingdings</vt:lpstr>
      <vt:lpstr>Times New Roman</vt:lpstr>
      <vt:lpstr>Helen template</vt:lpstr>
      <vt:lpstr>PowerPoint Presentation</vt:lpstr>
      <vt:lpstr>Kiểm tra bài cũ</vt:lpstr>
      <vt:lpstr>PowerPoint Presentation</vt:lpstr>
      <vt:lpstr>NỘI DUNG BÀI HỌC</vt:lpstr>
      <vt:lpstr>1. CẤU TẠO CỦA TẾ BÀO</vt:lpstr>
      <vt:lpstr>Quan sát Hình 19.1</vt:lpstr>
      <vt:lpstr>PowerPoint Presentation</vt:lpstr>
      <vt:lpstr>PowerPoint Presentation</vt:lpstr>
      <vt:lpstr>PowerPoint Presentation</vt:lpstr>
      <vt:lpstr>II. TẾ BÀO NHÂN SƠ VÀ TẾ BÀO NHÂN THỰC</vt:lpstr>
      <vt:lpstr>PowerPoint Presentation</vt:lpstr>
      <vt:lpstr>Thảo luận và trả lời câu hỏi</vt:lpstr>
      <vt:lpstr>PowerPoint Presentation</vt:lpstr>
      <vt:lpstr>III. TẾ BÀO ĐỘNG VẬT VÀ TẾ BÀO THỰC VẬT</vt:lpstr>
      <vt:lpstr>Quan sát Hình 19.3</vt:lpstr>
      <vt:lpstr>PowerPoint Presentation</vt:lpstr>
      <vt:lpstr>PowerPoint Presentation</vt:lpstr>
      <vt:lpstr>PowerPoint Presentation</vt:lpstr>
      <vt:lpstr>PowerPoint Presentation</vt:lpstr>
      <vt:lpstr>Luyện tập – trả lời câu hỏi trắc nghiệm</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2021-08-28T17:27:50Z</dcterms:modified>
</cp:coreProperties>
</file>