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7" r:id="rId3"/>
    <p:sldId id="256" r:id="rId4"/>
    <p:sldId id="272" r:id="rId5"/>
    <p:sldId id="273" r:id="rId6"/>
    <p:sldId id="274" r:id="rId7"/>
    <p:sldId id="259" r:id="rId8"/>
    <p:sldId id="276" r:id="rId9"/>
    <p:sldId id="277" r:id="rId10"/>
    <p:sldId id="258" r:id="rId11"/>
    <p:sldId id="278" r:id="rId12"/>
    <p:sldId id="279" r:id="rId13"/>
    <p:sldId id="260" r:id="rId14"/>
    <p:sldId id="280" r:id="rId15"/>
    <p:sldId id="281" r:id="rId16"/>
    <p:sldId id="282" r:id="rId17"/>
    <p:sldId id="283" r:id="rId18"/>
    <p:sldId id="264" r:id="rId19"/>
    <p:sldId id="275" r:id="rId20"/>
    <p:sldId id="306" r:id="rId21"/>
    <p:sldId id="261" r:id="rId22"/>
    <p:sldId id="305" r:id="rId23"/>
    <p:sldId id="285" r:id="rId24"/>
    <p:sldId id="286" r:id="rId25"/>
    <p:sldId id="287" r:id="rId26"/>
    <p:sldId id="288" r:id="rId27"/>
    <p:sldId id="289" r:id="rId28"/>
    <p:sldId id="290" r:id="rId29"/>
    <p:sldId id="263" r:id="rId30"/>
    <p:sldId id="265" r:id="rId31"/>
    <p:sldId id="266" r:id="rId32"/>
    <p:sldId id="267" r:id="rId33"/>
    <p:sldId id="298" r:id="rId34"/>
    <p:sldId id="299" r:id="rId35"/>
    <p:sldId id="303" r:id="rId36"/>
    <p:sldId id="304" r:id="rId37"/>
    <p:sldId id="300" r:id="rId38"/>
    <p:sldId id="302" r:id="rId39"/>
    <p:sldId id="301" r:id="rId40"/>
    <p:sldId id="297" r:id="rId41"/>
    <p:sldId id="270" r:id="rId42"/>
    <p:sldId id="296" r:id="rId43"/>
    <p:sldId id="291" r:id="rId44"/>
    <p:sldId id="292" r:id="rId45"/>
    <p:sldId id="293" r:id="rId46"/>
    <p:sldId id="294" r:id="rId47"/>
    <p:sldId id="295" r:id="rId48"/>
  </p:sldIdLst>
  <p:sldSz cx="18288000" cy="10287000"/>
  <p:notesSz cx="6858000" cy="9144000"/>
  <p:embeddedFontLst>
    <p:embeddedFont>
      <p:font typeface=".VnBlack" panose="020B7200000000000000" pitchFamily="3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ambria Math" panose="02040503050406030204" pitchFamily="18" charset="0"/>
      <p:regular r:id="rId57"/>
    </p:embeddedFont>
    <p:embeddedFont>
      <p:font typeface="Kollektif Bold" panose="020B0604020202020204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CF5"/>
    <a:srgbClr val="036660"/>
    <a:srgbClr val="93FF93"/>
    <a:srgbClr val="FFC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6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A0DFF-3B2F-44DE-9832-B27A3608D02A}" type="datetimeFigureOut">
              <a:rPr lang="en-US" smtClean="0"/>
              <a:t>09/03/2023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7D0BF-5423-4835-9AEF-025AE38BB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7D.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Gameshow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32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344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33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6456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34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232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35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447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36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1453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37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632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38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004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31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73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203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20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13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17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65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99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6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7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38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90"/>
            <a:ext cx="3943350" cy="87177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90"/>
            <a:ext cx="11601450" cy="87177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41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3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3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5.svg"/><Relationship Id="rId10" Type="http://schemas.openxmlformats.org/officeDocument/2006/relationships/image" Target="../media/image260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NULL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12" Type="http://schemas.openxmlformats.org/officeDocument/2006/relationships/audio" Target="NUL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2.wav"/><Relationship Id="rId11" Type="http://schemas.openxmlformats.org/officeDocument/2006/relationships/audio" Target="NULL"/><Relationship Id="rId5" Type="http://schemas.openxmlformats.org/officeDocument/2006/relationships/audio" Target="../media/audio1.wav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3.gif"/><Relationship Id="rId14" Type="http://schemas.openxmlformats.org/officeDocument/2006/relationships/audio" Target="NUL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audio" Target="../media/audio5.wav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58.wmf"/><Relationship Id="rId4" Type="http://schemas.openxmlformats.org/officeDocument/2006/relationships/audio" Target="../media/audio6.wav"/><Relationship Id="rId9" Type="http://schemas.openxmlformats.org/officeDocument/2006/relationships/image" Target="../media/image57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audio" Target="../media/audio5.wav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58.wmf"/><Relationship Id="rId4" Type="http://schemas.openxmlformats.org/officeDocument/2006/relationships/audio" Target="../media/audio6.wav"/><Relationship Id="rId9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audio" Target="../media/audio5.wav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58.wmf"/><Relationship Id="rId4" Type="http://schemas.openxmlformats.org/officeDocument/2006/relationships/audio" Target="../media/audio6.wav"/><Relationship Id="rId9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audio" Target="../media/audio5.wav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58.wmf"/><Relationship Id="rId4" Type="http://schemas.openxmlformats.org/officeDocument/2006/relationships/audio" Target="../media/audio6.wav"/><Relationship Id="rId9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audio" Target="../media/audio5.wav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58.wmf"/><Relationship Id="rId4" Type="http://schemas.openxmlformats.org/officeDocument/2006/relationships/audio" Target="../media/audio6.wav"/><Relationship Id="rId9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09343" y="7102522"/>
            <a:ext cx="5091953" cy="50919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654897">
            <a:off x="-1156233" y="993276"/>
            <a:ext cx="4748041" cy="2374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29399" y="-824993"/>
            <a:ext cx="3707385" cy="37073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264908" y="-763564"/>
            <a:ext cx="3584528" cy="3584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95736" y="7951811"/>
            <a:ext cx="3584528" cy="3584528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667442" y="7810289"/>
            <a:ext cx="4953421" cy="4953421"/>
            <a:chOff x="0" y="0"/>
            <a:chExt cx="1708150" cy="17081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BE14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1082199" y="2625993"/>
            <a:ext cx="16078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70000"/>
              </a:lnSpc>
            </a:pP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1455327" y="2140279"/>
            <a:ext cx="1646251" cy="1020987"/>
            <a:chOff x="1455327" y="4126370"/>
            <a:chExt cx="1646251" cy="1020987"/>
          </a:xfrm>
        </p:grpSpPr>
        <p:sp>
          <p:nvSpPr>
            <p:cNvPr id="49" name="Snip Single Corner Rectangle 48"/>
            <p:cNvSpPr/>
            <p:nvPr/>
          </p:nvSpPr>
          <p:spPr>
            <a:xfrm>
              <a:off x="1455327" y="4126370"/>
              <a:ext cx="1646251" cy="1020987"/>
            </a:xfrm>
            <a:prstGeom prst="snip1Rect">
              <a:avLst>
                <a:gd name="adj" fmla="val 34986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608771" y="4290285"/>
              <a:ext cx="133936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967376" y="-1866900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527874" y="-2026658"/>
            <a:ext cx="3086100" cy="30861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04800" y="9105900"/>
            <a:ext cx="3086100" cy="30861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33531" y="8800944"/>
            <a:ext cx="3257369" cy="3257369"/>
            <a:chOff x="0" y="0"/>
            <a:chExt cx="6355080" cy="635508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-1954211" y="8931787"/>
            <a:ext cx="3086100" cy="308610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4967376" y="-1645793"/>
            <a:ext cx="3225389" cy="3225389"/>
            <a:chOff x="0" y="0"/>
            <a:chExt cx="6355080" cy="63550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6699024" y="1062213"/>
            <a:ext cx="4889952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Kollektif Bold"/>
              </a:rPr>
              <a:t>About Company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089653" y="594005"/>
            <a:ext cx="9073318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n-US" sz="4400" b="1" baseline="30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bx</a:t>
            </a:r>
            <a:r>
              <a:rPr lang="en-US" sz="4400" b="1" baseline="30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9" y="285302"/>
            <a:ext cx="1710316" cy="1710316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>
            <a:off x="1455327" y="1344470"/>
            <a:ext cx="0" cy="750857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21524" y="2319582"/>
            <a:ext cx="655500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x ≠ 0.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2126992" y="3257693"/>
            <a:ext cx="88069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a) Với điều kiện nào (của hai số mũ) thì thương hai luỹ thừa của x cũng là một luỹ thừa của x với số mũ nguyên dương?</a:t>
            </a:r>
          </a:p>
        </p:txBody>
      </p:sp>
      <p:sp>
        <p:nvSpPr>
          <p:cNvPr id="4" name="Rectangle 3"/>
          <p:cNvSpPr/>
          <p:nvPr/>
        </p:nvSpPr>
        <p:spPr>
          <a:xfrm>
            <a:off x="2164363" y="7104027"/>
            <a:ext cx="87695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200" dirty="0">
                <a:solidFill>
                  <a:prstClr val="black"/>
                </a:solidFill>
                <a:cs typeface="Arial" panose="020B0604020202020204" pitchFamily="34" charset="0"/>
              </a:rPr>
              <a:t>b) Thương hai luỹ thừa của x cùng bậc bằng bao nhiêu?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1277055" y="4850418"/>
            <a:ext cx="800429" cy="49667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420600" y="4035115"/>
            <a:ext cx="4712277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mũ của số bị chia lớn hơn số mũ của số chia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11277054" y="7871349"/>
            <a:ext cx="800429" cy="49667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513734" y="7436314"/>
            <a:ext cx="275072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200" baseline="30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200" baseline="30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933628" y="408486"/>
            <a:ext cx="5343554" cy="3583694"/>
            <a:chOff x="11945891" y="0"/>
            <a:chExt cx="5343554" cy="3583694"/>
          </a:xfrm>
        </p:grpSpPr>
        <p:sp>
          <p:nvSpPr>
            <p:cNvPr id="7" name="Cloud Callout 6"/>
            <p:cNvSpPr/>
            <p:nvPr/>
          </p:nvSpPr>
          <p:spPr>
            <a:xfrm>
              <a:off x="11945891" y="0"/>
              <a:ext cx="5343554" cy="3583694"/>
            </a:xfrm>
            <a:prstGeom prst="cloudCallout">
              <a:avLst>
                <a:gd name="adj1" fmla="val 58644"/>
                <a:gd name="adj2" fmla="val 54769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203811" y="531179"/>
              <a:ext cx="4962259" cy="261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Theo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chia x</a:t>
              </a:r>
              <a:r>
                <a:rPr lang="en-US" sz="4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x</a:t>
              </a:r>
              <a:r>
                <a:rPr lang="en-US" sz="4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104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/>
      <p:bldP spid="38" grpId="0" animBg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990600" y="3162301"/>
            <a:ext cx="16459200" cy="533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-1896669" y="-769477"/>
            <a:ext cx="5639759" cy="1543050"/>
            <a:chOff x="0" y="0"/>
            <a:chExt cx="1485369" cy="406400"/>
          </a:xfrm>
        </p:grpSpPr>
        <p:sp>
          <p:nvSpPr>
            <p:cNvPr id="3" name="Freeform 3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088465" y="-1062806"/>
            <a:ext cx="10816142" cy="1491286"/>
            <a:chOff x="0" y="0"/>
            <a:chExt cx="2848696" cy="392767"/>
          </a:xfrm>
        </p:grpSpPr>
        <p:sp>
          <p:nvSpPr>
            <p:cNvPr id="6" name="Freeform 6"/>
            <p:cNvSpPr/>
            <p:nvPr/>
          </p:nvSpPr>
          <p:spPr>
            <a:xfrm>
              <a:off x="203200" y="-21915"/>
              <a:ext cx="2442296" cy="436596"/>
            </a:xfrm>
            <a:custGeom>
              <a:avLst/>
              <a:gdLst/>
              <a:ahLst/>
              <a:cxnLst/>
              <a:rect l="l" t="t" r="r" b="b"/>
              <a:pathLst>
                <a:path w="2442296" h="436596">
                  <a:moveTo>
                    <a:pt x="2442296" y="21915"/>
                  </a:moveTo>
                  <a:cubicBezTo>
                    <a:pt x="2359835" y="0"/>
                    <a:pt x="2272466" y="31935"/>
                    <a:pt x="2223575" y="101861"/>
                  </a:cubicBezTo>
                  <a:cubicBezTo>
                    <a:pt x="2174683" y="171787"/>
                    <a:pt x="2174683" y="264809"/>
                    <a:pt x="2223575" y="334736"/>
                  </a:cubicBezTo>
                  <a:cubicBezTo>
                    <a:pt x="2272466" y="404662"/>
                    <a:pt x="2359835" y="436596"/>
                    <a:pt x="2442296" y="414682"/>
                  </a:cubicBezTo>
                  <a:lnTo>
                    <a:pt x="0" y="414682"/>
                  </a:lnTo>
                  <a:cubicBezTo>
                    <a:pt x="82461" y="436596"/>
                    <a:pt x="169830" y="404662"/>
                    <a:pt x="218721" y="334736"/>
                  </a:cubicBezTo>
                  <a:cubicBezTo>
                    <a:pt x="267613" y="264809"/>
                    <a:pt x="267613" y="171787"/>
                    <a:pt x="218721" y="101861"/>
                  </a:cubicBezTo>
                  <a:cubicBezTo>
                    <a:pt x="169830" y="31935"/>
                    <a:pt x="82461" y="0"/>
                    <a:pt x="0" y="21915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731466" y="1028700"/>
            <a:ext cx="8941143" cy="1382694"/>
            <a:chOff x="0" y="0"/>
            <a:chExt cx="2627971" cy="406400"/>
          </a:xfrm>
        </p:grpSpPr>
        <p:sp>
          <p:nvSpPr>
            <p:cNvPr id="9" name="Freeform 9"/>
            <p:cNvSpPr/>
            <p:nvPr/>
          </p:nvSpPr>
          <p:spPr>
            <a:xfrm>
              <a:off x="203200" y="-326"/>
              <a:ext cx="2221571" cy="407051"/>
            </a:xfrm>
            <a:custGeom>
              <a:avLst/>
              <a:gdLst/>
              <a:ahLst/>
              <a:cxnLst/>
              <a:rect l="l" t="t" r="r" b="b"/>
              <a:pathLst>
                <a:path w="2221571" h="407051">
                  <a:moveTo>
                    <a:pt x="2221571" y="326"/>
                  </a:moveTo>
                  <a:cubicBezTo>
                    <a:pt x="2148758" y="0"/>
                    <a:pt x="2081337" y="38659"/>
                    <a:pt x="2044836" y="101663"/>
                  </a:cubicBezTo>
                  <a:cubicBezTo>
                    <a:pt x="2008335" y="164667"/>
                    <a:pt x="2008335" y="242385"/>
                    <a:pt x="2044836" y="305389"/>
                  </a:cubicBezTo>
                  <a:cubicBezTo>
                    <a:pt x="2081337" y="368393"/>
                    <a:pt x="2148758" y="407052"/>
                    <a:pt x="2221571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420537" y="1350713"/>
            <a:ext cx="756072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4582183" y="-769477"/>
            <a:ext cx="5639759" cy="1543050"/>
            <a:chOff x="0" y="0"/>
            <a:chExt cx="1485369" cy="406400"/>
          </a:xfrm>
        </p:grpSpPr>
        <p:sp>
          <p:nvSpPr>
            <p:cNvPr id="28" name="Freeform 28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373900" y="-1062806"/>
            <a:ext cx="10816142" cy="1491286"/>
            <a:chOff x="0" y="0"/>
            <a:chExt cx="2848696" cy="392767"/>
          </a:xfrm>
        </p:grpSpPr>
        <p:sp>
          <p:nvSpPr>
            <p:cNvPr id="31" name="Freeform 31"/>
            <p:cNvSpPr/>
            <p:nvPr/>
          </p:nvSpPr>
          <p:spPr>
            <a:xfrm>
              <a:off x="203200" y="-21915"/>
              <a:ext cx="2442296" cy="436596"/>
            </a:xfrm>
            <a:custGeom>
              <a:avLst/>
              <a:gdLst/>
              <a:ahLst/>
              <a:cxnLst/>
              <a:rect l="l" t="t" r="r" b="b"/>
              <a:pathLst>
                <a:path w="2442296" h="436596">
                  <a:moveTo>
                    <a:pt x="2442296" y="21915"/>
                  </a:moveTo>
                  <a:cubicBezTo>
                    <a:pt x="2359835" y="0"/>
                    <a:pt x="2272466" y="31935"/>
                    <a:pt x="2223575" y="101861"/>
                  </a:cubicBezTo>
                  <a:cubicBezTo>
                    <a:pt x="2174683" y="171787"/>
                    <a:pt x="2174683" y="264809"/>
                    <a:pt x="2223575" y="334736"/>
                  </a:cubicBezTo>
                  <a:cubicBezTo>
                    <a:pt x="2272466" y="404662"/>
                    <a:pt x="2359835" y="436596"/>
                    <a:pt x="2442296" y="414682"/>
                  </a:cubicBezTo>
                  <a:lnTo>
                    <a:pt x="0" y="414682"/>
                  </a:lnTo>
                  <a:cubicBezTo>
                    <a:pt x="82461" y="436596"/>
                    <a:pt x="169830" y="404662"/>
                    <a:pt x="218721" y="334736"/>
                  </a:cubicBezTo>
                  <a:cubicBezTo>
                    <a:pt x="267613" y="264809"/>
                    <a:pt x="267613" y="171787"/>
                    <a:pt x="218721" y="101861"/>
                  </a:cubicBezTo>
                  <a:cubicBezTo>
                    <a:pt x="169830" y="31935"/>
                    <a:pt x="82461" y="0"/>
                    <a:pt x="0" y="21915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557618" y="3604442"/>
                <a:ext cx="15286561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  <a:tabLst>
                    <a:tab pos="2743200" algn="ctr"/>
                    <a:tab pos="5486400" algn="r"/>
                    <a:tab pos="3771900" algn="l"/>
                  </a:tabLst>
                </a:pP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ax</a:t>
                </a:r>
                <a:r>
                  <a:rPr lang="en-US" sz="4400" baseline="30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bx</a:t>
                </a:r>
                <a:r>
                  <a:rPr lang="en-US" sz="4400" baseline="30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m,n</a:t>
                </a:r>
                <a14:m>
                  <m:oMath xmlns:m="http://schemas.openxmlformats.org/officeDocument/2006/math">
                    <m:r>
                      <a:rPr lang="en-US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∈</m:t>
                    </m:r>
                    <m:r>
                      <a:rPr lang="en-US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ℕ</m:t>
                    </m:r>
                  </m:oMath>
                </a14:m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a, b </a:t>
                </a:r>
                <a14:m>
                  <m:oMath xmlns:m="http://schemas.openxmlformats.org/officeDocument/2006/math">
                    <m:r>
                      <a:rPr lang="en-US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 </a:t>
                </a:r>
                <a14:m>
                  <m:oMath xmlns:m="http://schemas.openxmlformats.org/officeDocument/2006/math">
                    <m:r>
                      <a:rPr lang="en-US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0).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</a:t>
                </a:r>
                <a14:m>
                  <m:oMath xmlns:m="http://schemas.openxmlformats.org/officeDocument/2006/math">
                    <m:r>
                      <a:rPr lang="en-US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≥</m:t>
                    </m:r>
                  </m:oMath>
                </a14:m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chia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ax</a:t>
                </a:r>
                <a:r>
                  <a:rPr lang="en-US" sz="4400" baseline="30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bx</a:t>
                </a:r>
                <a:r>
                  <a:rPr lang="en-US" sz="4400" baseline="30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chia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hết</a:t>
                </a:r>
                <a:r>
                  <a:rPr lang="en-US" sz="44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618" y="3604442"/>
                <a:ext cx="15286561" cy="2123658"/>
              </a:xfrm>
              <a:prstGeom prst="rect">
                <a:avLst/>
              </a:prstGeom>
              <a:blipFill>
                <a:blip r:embed="rId2"/>
                <a:stretch>
                  <a:fillRect l="-1635" r="-1635" b="-6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602627" y="6038568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629984" y="6423288"/>
                <a:ext cx="9286966" cy="14513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  <a:tabLst>
                    <a:tab pos="2743200" algn="ctr"/>
                    <a:tab pos="5486400" algn="r"/>
                    <a:tab pos="3771900" algn="l"/>
                  </a:tabLst>
                </a:pP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ax</a:t>
                </a:r>
                <a:r>
                  <a:rPr lang="en-US" sz="4400" baseline="30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: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bx</a:t>
                </a:r>
                <a:r>
                  <a:rPr lang="en-US" sz="4400" baseline="30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en-US" sz="4400" baseline="30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</a:t>
                </a:r>
                <a:r>
                  <a:rPr lang="en-US" sz="44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- n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ước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</a:t>
                </a:r>
                <a:r>
                  <a:rPr lang="en-US" sz="44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</a:t>
                </a: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1).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984" y="6423288"/>
                <a:ext cx="9286966" cy="1451359"/>
              </a:xfrm>
              <a:prstGeom prst="rect">
                <a:avLst/>
              </a:prstGeom>
              <a:blipFill rotWithShape="0">
                <a:blip r:embed="rId3"/>
                <a:stretch>
                  <a:fillRect l="-2692" r="-1707" b="-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35601" y="6894375"/>
            <a:ext cx="5895548" cy="32425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23" y="7214352"/>
            <a:ext cx="2532352" cy="2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122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383000" y="-1682311"/>
            <a:ext cx="3364622" cy="3364622"/>
            <a:chOff x="14004114" y="1639604"/>
            <a:chExt cx="3364622" cy="3364622"/>
          </a:xfrm>
        </p:grpSpPr>
        <p:grpSp>
          <p:nvGrpSpPr>
            <p:cNvPr id="2" name="Group 2"/>
            <p:cNvGrpSpPr>
              <a:grpSpLocks noChangeAspect="1"/>
            </p:cNvGrpSpPr>
            <p:nvPr/>
          </p:nvGrpSpPr>
          <p:grpSpPr>
            <a:xfrm>
              <a:off x="14004114" y="1639604"/>
              <a:ext cx="3364622" cy="3364622"/>
              <a:chOff x="0" y="0"/>
              <a:chExt cx="6355080" cy="635508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4317488" y="1952978"/>
              <a:ext cx="2737874" cy="2737874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9900">
                  <a:alpha val="80000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39628" y="8549387"/>
            <a:ext cx="2721014" cy="30359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50635" y="-1243645"/>
            <a:ext cx="2036589" cy="22723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24200" y="726536"/>
            <a:ext cx="12649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vận dụng kiến thức chia đơn thức cho đơn thức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hoàn thành </a:t>
            </a:r>
            <a:r>
              <a:rPr lang="vi-VN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1 </a:t>
            </a:r>
            <a:r>
              <a:rPr lang="vi-VN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vở cá nhân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42900"/>
            <a:ext cx="3726973" cy="3726973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447800" y="3059821"/>
            <a:ext cx="3657600" cy="124547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506463" y="3338189"/>
            <a:ext cx="72523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447800" y="3827297"/>
                <a:ext cx="5486400" cy="5024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3x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pt-BR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(-2x) : x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c) 0,25x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: (-5x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827297"/>
                <a:ext cx="5486400" cy="5024452"/>
              </a:xfrm>
              <a:prstGeom prst="rect">
                <a:avLst/>
              </a:prstGeom>
              <a:blipFill rotWithShape="0">
                <a:blip r:embed="rId8"/>
                <a:stretch>
                  <a:fillRect l="-4333" b="-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724400" y="4748524"/>
                <a:ext cx="4797228" cy="126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(3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5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x</a:t>
                </a:r>
                <a:r>
                  <a:rPr lang="en-US" sz="4200" baseline="30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7 - 4</a:t>
                </a:r>
                <a:r>
                  <a:rPr lang="en-US" sz="42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6x</a:t>
                </a:r>
                <a:r>
                  <a:rPr lang="en-US" sz="4200" baseline="30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2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748524"/>
                <a:ext cx="4797228" cy="1265731"/>
              </a:xfrm>
              <a:prstGeom prst="rect">
                <a:avLst/>
              </a:prstGeom>
              <a:blipFill rotWithShape="0">
                <a:blip r:embed="rId9"/>
                <a:stretch>
                  <a:fillRect l="-4828" b="-3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4724400" y="6642409"/>
            <a:ext cx="4797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(-2) x</a:t>
            </a:r>
            <a:r>
              <a:rPr lang="en-US" sz="42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1 - 1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-2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672021" y="7580824"/>
                <a:ext cx="6114174" cy="1270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0,25 : (-5)x</a:t>
                </a:r>
                <a:r>
                  <a:rPr lang="en-US" sz="4200" baseline="30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5 - 2</a:t>
                </a:r>
                <a:r>
                  <a:rPr lang="en-US" sz="42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x</a:t>
                </a:r>
                <a:r>
                  <a:rPr lang="en-US" sz="4200" baseline="30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4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021" y="7580824"/>
                <a:ext cx="6114174" cy="1270925"/>
              </a:xfrm>
              <a:prstGeom prst="rect">
                <a:avLst/>
              </a:prstGeom>
              <a:blipFill rotWithShape="0">
                <a:blip r:embed="rId10"/>
                <a:stretch>
                  <a:fillRect l="-3789" r="-1097" b="-3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4507813" y="6642409"/>
            <a:ext cx="2445237" cy="281869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4" grpId="0"/>
      <p:bldP spid="25" grpId="0"/>
      <p:bldP spid="26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4859000" y="8343900"/>
            <a:ext cx="4962957" cy="4192820"/>
            <a:chOff x="12416078" y="6890515"/>
            <a:chExt cx="6773496" cy="5722405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2416078" y="6890515"/>
              <a:ext cx="3531480" cy="3531480"/>
              <a:chOff x="0" y="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3956079" y="7379425"/>
              <a:ext cx="5233495" cy="5233495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754843" y="7229280"/>
              <a:ext cx="2853949" cy="2853949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9900">
                  <a:alpha val="89804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685800" y="846804"/>
            <a:ext cx="17221199" cy="1278436"/>
            <a:chOff x="1664084" y="1086525"/>
            <a:chExt cx="11278486" cy="1278436"/>
          </a:xfrm>
        </p:grpSpPr>
        <p:grpSp>
          <p:nvGrpSpPr>
            <p:cNvPr id="7" name="Group 7"/>
            <p:cNvGrpSpPr/>
            <p:nvPr/>
          </p:nvGrpSpPr>
          <p:grpSpPr>
            <a:xfrm>
              <a:off x="1664084" y="1086525"/>
              <a:ext cx="11278486" cy="1278436"/>
              <a:chOff x="0" y="-38100"/>
              <a:chExt cx="3995570" cy="45290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203200" y="-19870"/>
                <a:ext cx="3792370" cy="434675"/>
              </a:xfrm>
              <a:custGeom>
                <a:avLst/>
                <a:gdLst/>
                <a:ahLst/>
                <a:cxnLst/>
                <a:rect l="l" t="t" r="r" b="b"/>
                <a:pathLst>
                  <a:path w="3447734" h="434675">
                    <a:moveTo>
                      <a:pt x="3447734" y="19870"/>
                    </a:moveTo>
                    <a:cubicBezTo>
                      <a:pt x="3365862" y="0"/>
                      <a:pt x="3280219" y="32714"/>
                      <a:pt x="3232443" y="102106"/>
                    </a:cubicBezTo>
                    <a:cubicBezTo>
                      <a:pt x="3184666" y="171499"/>
                      <a:pt x="3184666" y="263177"/>
                      <a:pt x="3232443" y="332569"/>
                    </a:cubicBezTo>
                    <a:cubicBezTo>
                      <a:pt x="3280219" y="401962"/>
                      <a:pt x="3365862" y="434675"/>
                      <a:pt x="3447734" y="414806"/>
                    </a:cubicBezTo>
                    <a:lnTo>
                      <a:pt x="0" y="414806"/>
                    </a:lnTo>
                    <a:cubicBezTo>
                      <a:pt x="81873" y="434675"/>
                      <a:pt x="167515" y="401962"/>
                      <a:pt x="215291" y="332569"/>
                    </a:cubicBezTo>
                    <a:cubicBezTo>
                      <a:pt x="263068" y="263177"/>
                      <a:pt x="263068" y="171499"/>
                      <a:pt x="215291" y="102106"/>
                    </a:cubicBezTo>
                    <a:cubicBezTo>
                      <a:pt x="167515" y="32714"/>
                      <a:pt x="81873" y="0"/>
                      <a:pt x="0" y="19870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3143040" y="1409940"/>
              <a:ext cx="9012374" cy="7075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880"/>
                </a:lnSpc>
                <a:spcBef>
                  <a:spcPct val="0"/>
                </a:spcBef>
              </a:pPr>
              <a:r>
                <a:rPr lang="vi-VN" sz="4800" b="1" dirty="0">
                  <a:solidFill>
                    <a:schemeClr val="bg1"/>
                  </a:solidFill>
                  <a:cs typeface="Arial" panose="020B0604020202020204" pitchFamily="34" charset="0"/>
                </a:rPr>
                <a:t>Chia đa thức cho đa thức, trường hợp chia hết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50516" y="467526"/>
            <a:ext cx="2093515" cy="2093515"/>
            <a:chOff x="1219200" y="495300"/>
            <a:chExt cx="2093515" cy="2093515"/>
          </a:xfrm>
        </p:grpSpPr>
        <p:grpSp>
          <p:nvGrpSpPr>
            <p:cNvPr id="33" name="Group 32"/>
            <p:cNvGrpSpPr/>
            <p:nvPr/>
          </p:nvGrpSpPr>
          <p:grpSpPr>
            <a:xfrm>
              <a:off x="1219200" y="495300"/>
              <a:ext cx="2093515" cy="2093515"/>
              <a:chOff x="5307857" y="563134"/>
              <a:chExt cx="2093515" cy="2093515"/>
            </a:xfrm>
          </p:grpSpPr>
          <p:grpSp>
            <p:nvGrpSpPr>
              <p:cNvPr id="2" name="Group 2"/>
              <p:cNvGrpSpPr>
                <a:grpSpLocks noChangeAspect="1"/>
              </p:cNvGrpSpPr>
              <p:nvPr/>
            </p:nvGrpSpPr>
            <p:grpSpPr>
              <a:xfrm>
                <a:off x="5307857" y="563134"/>
                <a:ext cx="2093515" cy="2093515"/>
                <a:chOff x="0" y="0"/>
                <a:chExt cx="6355080" cy="6355080"/>
              </a:xfrm>
            </p:grpSpPr>
            <p:sp>
              <p:nvSpPr>
                <p:cNvPr id="3" name="Freeform 3"/>
                <p:cNvSpPr/>
                <p:nvPr/>
              </p:nvSpPr>
              <p:spPr>
                <a:xfrm>
                  <a:off x="0" y="0"/>
                  <a:ext cx="6355080" cy="635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5080" h="6355080">
                      <a:moveTo>
                        <a:pt x="3177540" y="6355080"/>
                      </a:moveTo>
                      <a:cubicBezTo>
                        <a:pt x="2329180" y="6355080"/>
                        <a:pt x="1530350" y="6024880"/>
                        <a:pt x="930910" y="5424170"/>
                      </a:cubicBezTo>
                      <a:cubicBezTo>
                        <a:pt x="330200" y="4824730"/>
                        <a:pt x="0" y="4025900"/>
                        <a:pt x="0" y="3177540"/>
                      </a:cubicBezTo>
                      <a:cubicBezTo>
                        <a:pt x="0" y="2329180"/>
                        <a:pt x="330200" y="1530350"/>
                        <a:pt x="930910" y="930910"/>
                      </a:cubicBezTo>
                      <a:cubicBezTo>
                        <a:pt x="1530350" y="330200"/>
                        <a:pt x="2329180" y="0"/>
                        <a:pt x="3177540" y="0"/>
                      </a:cubicBezTo>
                      <a:cubicBezTo>
                        <a:pt x="4025900" y="0"/>
                        <a:pt x="4824730" y="330200"/>
                        <a:pt x="5424170" y="930910"/>
                      </a:cubicBezTo>
                      <a:cubicBezTo>
                        <a:pt x="6024880" y="1531620"/>
                        <a:pt x="6355080" y="2329180"/>
                        <a:pt x="6355080" y="3177540"/>
                      </a:cubicBezTo>
                      <a:cubicBezTo>
                        <a:pt x="6355080" y="4025900"/>
                        <a:pt x="6024880" y="4824730"/>
                        <a:pt x="5424170" y="5424170"/>
                      </a:cubicBezTo>
                      <a:cubicBezTo>
                        <a:pt x="4824730" y="6024880"/>
                        <a:pt x="4025900" y="6355080"/>
                        <a:pt x="3177540" y="6355080"/>
                      </a:cubicBezTo>
                      <a:close/>
                      <a:moveTo>
                        <a:pt x="3177540" y="190500"/>
                      </a:moveTo>
                      <a:cubicBezTo>
                        <a:pt x="2379980" y="190500"/>
                        <a:pt x="1629410" y="501650"/>
                        <a:pt x="1065530" y="1065530"/>
                      </a:cubicBezTo>
                      <a:cubicBezTo>
                        <a:pt x="501650" y="1629410"/>
                        <a:pt x="190500" y="2379980"/>
                        <a:pt x="190500" y="3177540"/>
                      </a:cubicBezTo>
                      <a:cubicBezTo>
                        <a:pt x="190500" y="3975100"/>
                        <a:pt x="501650" y="4725670"/>
                        <a:pt x="1065530" y="5289550"/>
                      </a:cubicBezTo>
                      <a:cubicBezTo>
                        <a:pt x="1629410" y="5853430"/>
                        <a:pt x="2379980" y="6164580"/>
                        <a:pt x="3177540" y="6164580"/>
                      </a:cubicBezTo>
                      <a:cubicBezTo>
                        <a:pt x="3975100" y="6164580"/>
                        <a:pt x="4725670" y="5853430"/>
                        <a:pt x="5289550" y="5289550"/>
                      </a:cubicBezTo>
                      <a:cubicBezTo>
                        <a:pt x="5853430" y="4725670"/>
                        <a:pt x="6164580" y="3975100"/>
                        <a:pt x="6164580" y="3177540"/>
                      </a:cubicBezTo>
                      <a:cubicBezTo>
                        <a:pt x="6164580" y="2379980"/>
                        <a:pt x="5853430" y="1629410"/>
                        <a:pt x="5289550" y="1065530"/>
                      </a:cubicBezTo>
                      <a:cubicBezTo>
                        <a:pt x="4725670" y="501650"/>
                        <a:pt x="3975100" y="190500"/>
                        <a:pt x="3177540" y="190500"/>
                      </a:cubicBezTo>
                      <a:close/>
                    </a:path>
                  </a:pathLst>
                </a:custGeom>
                <a:solidFill>
                  <a:srgbClr val="036660"/>
                </a:solidFill>
              </p:spPr>
            </p:sp>
          </p:grpSp>
          <p:grpSp>
            <p:nvGrpSpPr>
              <p:cNvPr id="4" name="Group 4"/>
              <p:cNvGrpSpPr/>
              <p:nvPr/>
            </p:nvGrpSpPr>
            <p:grpSpPr>
              <a:xfrm>
                <a:off x="5478998" y="734275"/>
                <a:ext cx="1751233" cy="1751233"/>
                <a:chOff x="0" y="0"/>
                <a:chExt cx="812800" cy="812800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F9900">
                    <a:alpha val="89804"/>
                  </a:srgbClr>
                </a:solidFill>
              </p:spPr>
            </p:sp>
            <p:sp>
              <p:nvSpPr>
                <p:cNvPr id="6" name="TextBox 6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1650229" y="987095"/>
              <a:ext cx="13133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38" name="Down Arrow Callout 37"/>
          <p:cNvSpPr/>
          <p:nvPr/>
        </p:nvSpPr>
        <p:spPr>
          <a:xfrm>
            <a:off x="1281545" y="2751398"/>
            <a:ext cx="5527637" cy="1752600"/>
          </a:xfrm>
          <a:prstGeom prst="downArrowCallou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81545" y="4363169"/>
            <a:ext cx="151508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= 2x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13x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+ 15x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+ 11x – 3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= 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4x − 3, 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196" y="6433941"/>
            <a:ext cx="14962971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chia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B: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43800" y="8599734"/>
            <a:ext cx="3211135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x² = 2x²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02986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543050" y="8930782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0" y="9258300"/>
            <a:ext cx="2259501" cy="2259501"/>
            <a:chOff x="0" y="0"/>
            <a:chExt cx="6355080" cy="63550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12257" y="-771525"/>
            <a:ext cx="1571312" cy="1753207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076509" y="576396"/>
            <a:ext cx="13581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B.(2x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+ 21x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+ 11x – 3: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Box 12"/>
          <p:cNvSpPr txBox="1"/>
          <p:nvPr/>
        </p:nvSpPr>
        <p:spPr>
          <a:xfrm>
            <a:off x="4009098" y="3744431"/>
            <a:ext cx="471387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- 8x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- 6x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Box 4"/>
          <p:cNvSpPr txBox="1"/>
          <p:nvPr/>
        </p:nvSpPr>
        <p:spPr>
          <a:xfrm>
            <a:off x="10944524" y="2778026"/>
            <a:ext cx="31572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- 4x - 3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10473899" y="2818080"/>
            <a:ext cx="5114284" cy="3218982"/>
            <a:chOff x="1517427" y="0"/>
            <a:chExt cx="411674" cy="511445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1517427" y="0"/>
              <a:ext cx="0" cy="511445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>
            <a:xfrm>
              <a:off x="1517427" y="170332"/>
              <a:ext cx="411674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0" name="TextBox 6"/>
          <p:cNvSpPr txBox="1"/>
          <p:nvPr/>
        </p:nvSpPr>
        <p:spPr>
          <a:xfrm>
            <a:off x="4009099" y="2841032"/>
            <a:ext cx="64952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-13x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+ 15x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+ 11x - 3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Box 9"/>
          <p:cNvSpPr txBox="1"/>
          <p:nvPr/>
        </p:nvSpPr>
        <p:spPr>
          <a:xfrm>
            <a:off x="10868663" y="3944943"/>
            <a:ext cx="109814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TextBox 14"/>
          <p:cNvSpPr txBox="1"/>
          <p:nvPr/>
        </p:nvSpPr>
        <p:spPr>
          <a:xfrm>
            <a:off x="4923093" y="4862681"/>
            <a:ext cx="5415280" cy="898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- 5x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+ 21x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+ 11x - 3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4014179" y="4863854"/>
            <a:ext cx="6201701" cy="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12"/>
              <p:cNvSpPr txBox="1"/>
              <p:nvPr/>
            </p:nvSpPr>
            <p:spPr>
              <a:xfrm>
                <a:off x="1115914" y="4939192"/>
                <a:ext cx="3954655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– B .(2x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914" y="4939192"/>
                <a:ext cx="3954655" cy="1061829"/>
              </a:xfrm>
              <a:prstGeom prst="rect">
                <a:avLst/>
              </a:prstGeom>
              <a:blipFill rotWithShape="0">
                <a:blip r:embed="rId4"/>
                <a:stretch>
                  <a:fillRect l="-5855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12"/>
              <p:cNvSpPr txBox="1"/>
              <p:nvPr/>
            </p:nvSpPr>
            <p:spPr>
              <a:xfrm>
                <a:off x="91405" y="3773228"/>
                <a:ext cx="3720311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B .(2x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05" y="3773228"/>
                <a:ext cx="3720311" cy="1061829"/>
              </a:xfrm>
              <a:prstGeom prst="rect">
                <a:avLst/>
              </a:prstGeom>
              <a:blipFill rotWithShape="0">
                <a:blip r:embed="rId5"/>
                <a:stretch>
                  <a:fillRect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12"/>
              <p:cNvSpPr txBox="1"/>
              <p:nvPr/>
            </p:nvSpPr>
            <p:spPr>
              <a:xfrm>
                <a:off x="12237858" y="3944943"/>
                <a:ext cx="4191000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⟵</m:t>
                    </m:r>
                  </m:oMath>
                </a14:m>
                <a:r>
                  <a:rPr kumimoji="0" lang="en-US" sz="4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2x</a:t>
                </a:r>
                <a:r>
                  <a:rPr kumimoji="0" lang="en-US" sz="4200" b="0" u="none" strike="noStrike" kern="1200" cap="none" spc="0" normalizeH="0" baseline="3000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kumimoji="0" lang="en-US" sz="4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x</a:t>
                </a:r>
                <a:r>
                  <a:rPr kumimoji="0" lang="en-US" sz="4200" b="0" u="none" strike="noStrike" kern="1200" cap="none" spc="0" normalizeH="0" baseline="3000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4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2x</a:t>
                </a:r>
                <a:r>
                  <a:rPr kumimoji="0" lang="en-US" sz="4200" b="0" u="none" strike="noStrike" kern="1200" cap="none" spc="0" normalizeH="0" baseline="3000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0" lang="en-US" sz="4200" b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7858" y="3944943"/>
                <a:ext cx="4191000" cy="1061829"/>
              </a:xfrm>
              <a:prstGeom prst="rect">
                <a:avLst/>
              </a:prstGeom>
              <a:blipFill rotWithShape="0">
                <a:blip r:embed="rId6"/>
                <a:stretch>
                  <a:fillRect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/>
          <p:cNvSpPr/>
          <p:nvPr/>
        </p:nvSpPr>
        <p:spPr>
          <a:xfrm>
            <a:off x="2259501" y="6802189"/>
            <a:ext cx="135521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B: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(-5x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: 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-5x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499466" y="3470523"/>
            <a:ext cx="60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84280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8" grpId="0"/>
      <p:bldP spid="70" grpId="0"/>
      <p:bldP spid="65" grpId="0"/>
      <p:bldP spid="66" grpId="0"/>
      <p:bldP spid="61" grpId="0"/>
      <p:bldP spid="62" grpId="0"/>
      <p:bldP spid="63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543050" y="8930782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0" y="9258300"/>
            <a:ext cx="2259501" cy="2259501"/>
            <a:chOff x="0" y="0"/>
            <a:chExt cx="6355080" cy="63550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12257" y="-771525"/>
            <a:ext cx="1571312" cy="1753207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076509" y="576396"/>
            <a:ext cx="13581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B.(2x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+ 21x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+ 11x – 3: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Box 12"/>
          <p:cNvSpPr txBox="1"/>
          <p:nvPr/>
        </p:nvSpPr>
        <p:spPr>
          <a:xfrm>
            <a:off x="4009098" y="3744431"/>
            <a:ext cx="471387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- 8x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- 6x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Box 4"/>
          <p:cNvSpPr txBox="1"/>
          <p:nvPr/>
        </p:nvSpPr>
        <p:spPr>
          <a:xfrm>
            <a:off x="10944524" y="2778026"/>
            <a:ext cx="31572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- 4x - 3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10473899" y="2818080"/>
            <a:ext cx="5114284" cy="6257361"/>
            <a:chOff x="1517427" y="0"/>
            <a:chExt cx="411674" cy="994195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1517427" y="0"/>
              <a:ext cx="0" cy="994195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>
            <a:xfrm>
              <a:off x="1517427" y="170332"/>
              <a:ext cx="411674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0" name="TextBox 6"/>
          <p:cNvSpPr txBox="1"/>
          <p:nvPr/>
        </p:nvSpPr>
        <p:spPr>
          <a:xfrm>
            <a:off x="4009099" y="2841032"/>
            <a:ext cx="64952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-13x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+ 15x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+ 11x - 3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Box 9"/>
          <p:cNvSpPr txBox="1"/>
          <p:nvPr/>
        </p:nvSpPr>
        <p:spPr>
          <a:xfrm>
            <a:off x="10868663" y="3944943"/>
            <a:ext cx="135616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TextBox 14"/>
          <p:cNvSpPr txBox="1"/>
          <p:nvPr/>
        </p:nvSpPr>
        <p:spPr>
          <a:xfrm>
            <a:off x="4963083" y="4825971"/>
            <a:ext cx="5252797" cy="898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+ 21x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+ 11x - 3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4014179" y="4768181"/>
            <a:ext cx="6201701" cy="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12"/>
              <p:cNvSpPr txBox="1"/>
              <p:nvPr/>
            </p:nvSpPr>
            <p:spPr>
              <a:xfrm>
                <a:off x="13792200" y="3944943"/>
                <a:ext cx="4191000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⟵</m:t>
                    </m:r>
                  </m:oMath>
                </a14:m>
                <a:r>
                  <a:rPr kumimoji="0" lang="en-US" sz="4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-5</a:t>
                </a:r>
                <a:r>
                  <a:rPr kumimoji="0" lang="en-US" sz="4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200" baseline="30000" dirty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kumimoji="0" lang="en-US" sz="4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x</a:t>
                </a:r>
                <a:r>
                  <a:rPr kumimoji="0" lang="en-US" sz="4200" b="0" u="none" strike="noStrike" kern="1200" cap="none" spc="0" normalizeH="0" baseline="3000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4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4200" dirty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-5</a:t>
                </a:r>
                <a:r>
                  <a:rPr kumimoji="0" lang="en-US" sz="4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kumimoji="0" lang="en-US" sz="4200" b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2200" y="3944943"/>
                <a:ext cx="4191000" cy="1061829"/>
              </a:xfrm>
              <a:prstGeom prst="rect">
                <a:avLst/>
              </a:prstGeom>
              <a:blipFill rotWithShape="0">
                <a:blip r:embed="rId4"/>
                <a:stretch>
                  <a:fillRect r="-4803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14"/>
          <p:cNvSpPr txBox="1"/>
          <p:nvPr/>
        </p:nvSpPr>
        <p:spPr>
          <a:xfrm>
            <a:off x="4958175" y="5745431"/>
            <a:ext cx="466661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-5x</a:t>
            </a:r>
            <a:r>
              <a:rPr lang="en-US" sz="4200" kern="1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+ 20x</a:t>
            </a:r>
            <a:r>
              <a:rPr lang="en-US" sz="4200" kern="1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+ 15x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9466" y="3470523"/>
            <a:ext cx="60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25664" y="5511570"/>
            <a:ext cx="60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054748" y="6807260"/>
            <a:ext cx="6201701" cy="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7" name="TextBox 14"/>
          <p:cNvSpPr txBox="1"/>
          <p:nvPr/>
        </p:nvSpPr>
        <p:spPr>
          <a:xfrm>
            <a:off x="7109841" y="6827760"/>
            <a:ext cx="3146608" cy="213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200" kern="1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- 4x  -  3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4200" kern="1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200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kern="1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4200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kern="1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12"/>
              <p:cNvSpPr txBox="1"/>
              <p:nvPr/>
            </p:nvSpPr>
            <p:spPr>
              <a:xfrm>
                <a:off x="503331" y="5765931"/>
                <a:ext cx="3670751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1200" dirty="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B .(-5x) </a:t>
                </a:r>
                <a14:m>
                  <m:oMath xmlns:m="http://schemas.openxmlformats.org/officeDocument/2006/math">
                    <m:r>
                      <a:rPr lang="en-US" sz="4200" i="1" kern="120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31" y="5765931"/>
                <a:ext cx="3670751" cy="1061829"/>
              </a:xfrm>
              <a:prstGeom prst="rect">
                <a:avLst/>
              </a:prstGeom>
              <a:blipFill rotWithShape="0">
                <a:blip r:embed="rId5"/>
                <a:stretch>
                  <a:fillRect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2"/>
              <p:cNvSpPr txBox="1"/>
              <p:nvPr/>
            </p:nvSpPr>
            <p:spPr>
              <a:xfrm>
                <a:off x="593190" y="6845338"/>
                <a:ext cx="656240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1200" dirty="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4200" kern="1200" dirty="0" err="1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</a:t>
                </a:r>
                <a:r>
                  <a:rPr lang="en-US" sz="4200" kern="1200" dirty="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1200" dirty="0" err="1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4200" kern="1200" dirty="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1200" dirty="0" err="1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4200" kern="1200" dirty="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– B .(-5x) </a:t>
                </a:r>
                <a14:m>
                  <m:oMath xmlns:m="http://schemas.openxmlformats.org/officeDocument/2006/math">
                    <m:r>
                      <a:rPr lang="en-US" sz="4200" i="1" kern="120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90" y="6845338"/>
                <a:ext cx="6562408" cy="1061829"/>
              </a:xfrm>
              <a:prstGeom prst="rect">
                <a:avLst/>
              </a:prstGeom>
              <a:blipFill rotWithShape="0">
                <a:blip r:embed="rId6"/>
                <a:stretch>
                  <a:fillRect l="-3528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926165" y="3944943"/>
            <a:ext cx="1082348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- 5x</a:t>
            </a:r>
            <a:endParaRPr lang="en-US" sz="4200" kern="0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0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8" grpId="0"/>
      <p:bldP spid="70" grpId="0"/>
      <p:bldP spid="65" grpId="0"/>
      <p:bldP spid="66" grpId="0"/>
      <p:bldP spid="63" grpId="0"/>
      <p:bldP spid="23" grpId="0"/>
      <p:bldP spid="3" grpId="0"/>
      <p:bldP spid="25" grpId="0"/>
      <p:bldP spid="27" grpId="0"/>
      <p:bldP spid="28" grpId="0"/>
      <p:bldP spid="29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543050" y="8930782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0" y="9258300"/>
            <a:ext cx="2259501" cy="2259501"/>
            <a:chOff x="0" y="0"/>
            <a:chExt cx="6355080" cy="63550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12257" y="-771525"/>
            <a:ext cx="1571312" cy="1753207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259501" y="415246"/>
            <a:ext cx="1358158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88767" y="1437021"/>
            <a:ext cx="12088717" cy="6862757"/>
            <a:chOff x="3388767" y="1437021"/>
            <a:chExt cx="12088717" cy="6862757"/>
          </a:xfrm>
        </p:grpSpPr>
        <p:sp>
          <p:nvSpPr>
            <p:cNvPr id="68" name="TextBox 4"/>
            <p:cNvSpPr txBox="1"/>
            <p:nvPr/>
          </p:nvSpPr>
          <p:spPr>
            <a:xfrm>
              <a:off x="10833825" y="1437021"/>
              <a:ext cx="315725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- 4x - 3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388767" y="1477075"/>
              <a:ext cx="12088717" cy="6822703"/>
              <a:chOff x="3388767" y="1477075"/>
              <a:chExt cx="12088717" cy="6822703"/>
            </a:xfrm>
          </p:grpSpPr>
          <p:sp>
            <p:nvSpPr>
              <p:cNvPr id="59" name="TextBox 12"/>
              <p:cNvSpPr txBox="1"/>
              <p:nvPr/>
            </p:nvSpPr>
            <p:spPr>
              <a:xfrm>
                <a:off x="3898399" y="2403426"/>
                <a:ext cx="4713875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- 8x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- 6x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9" name="Group 68"/>
              <p:cNvGrpSpPr/>
              <p:nvPr/>
            </p:nvGrpSpPr>
            <p:grpSpPr>
              <a:xfrm>
                <a:off x="10363200" y="1477075"/>
                <a:ext cx="5114284" cy="6705675"/>
                <a:chOff x="1517427" y="0"/>
                <a:chExt cx="411674" cy="1065425"/>
              </a:xfrm>
            </p:grpSpPr>
            <p:cxnSp>
              <p:nvCxnSpPr>
                <p:cNvPr id="71" name="Straight Connector 70"/>
                <p:cNvCxnSpPr/>
                <p:nvPr/>
              </p:nvCxnSpPr>
              <p:spPr>
                <a:xfrm>
                  <a:off x="1517427" y="0"/>
                  <a:ext cx="0" cy="106542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517427" y="170332"/>
                  <a:ext cx="411674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70" name="TextBox 6"/>
              <p:cNvSpPr txBox="1"/>
              <p:nvPr/>
            </p:nvSpPr>
            <p:spPr>
              <a:xfrm>
                <a:off x="3898400" y="1500027"/>
                <a:ext cx="6495280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-13x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+ 15x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+ 11x - 3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TextBox 9"/>
              <p:cNvSpPr txBox="1"/>
              <p:nvPr/>
            </p:nvSpPr>
            <p:spPr>
              <a:xfrm>
                <a:off x="10757964" y="2603938"/>
                <a:ext cx="2923537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- 5x + 1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Box 14"/>
              <p:cNvSpPr txBox="1"/>
              <p:nvPr/>
            </p:nvSpPr>
            <p:spPr>
              <a:xfrm>
                <a:off x="4852384" y="3484966"/>
                <a:ext cx="5252797" cy="8989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-5x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+ 21x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+ 11x - 3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3903480" y="3427176"/>
                <a:ext cx="6201701" cy="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3" name="TextBox 14"/>
              <p:cNvSpPr txBox="1"/>
              <p:nvPr/>
            </p:nvSpPr>
            <p:spPr>
              <a:xfrm>
                <a:off x="4847476" y="4404426"/>
                <a:ext cx="4666615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-5x</a:t>
                </a:r>
                <a:r>
                  <a:rPr lang="en-US" sz="4200" kern="1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2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+ 20x</a:t>
                </a:r>
                <a:r>
                  <a:rPr lang="en-US" sz="4200" kern="1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2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+ 15x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388767" y="2129518"/>
                <a:ext cx="6096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314965" y="4170565"/>
                <a:ext cx="6096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3944049" y="5466255"/>
                <a:ext cx="6201701" cy="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7" name="TextBox 14"/>
              <p:cNvSpPr txBox="1"/>
              <p:nvPr/>
            </p:nvSpPr>
            <p:spPr>
              <a:xfrm>
                <a:off x="6999142" y="5486755"/>
                <a:ext cx="3146608" cy="94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en-US" sz="4200" kern="1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2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- 4x  -  3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14"/>
              <p:cNvSpPr txBox="1"/>
              <p:nvPr/>
            </p:nvSpPr>
            <p:spPr>
              <a:xfrm>
                <a:off x="7038970" y="6331576"/>
                <a:ext cx="3146608" cy="94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en-US" sz="4200" kern="1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2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- 4x  -  3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440686" y="6079975"/>
                <a:ext cx="6096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4052774" y="7368489"/>
                <a:ext cx="6201701" cy="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" name="TextBox 3"/>
              <p:cNvSpPr txBox="1"/>
              <p:nvPr/>
            </p:nvSpPr>
            <p:spPr>
              <a:xfrm>
                <a:off x="8594279" y="7561114"/>
                <a:ext cx="135616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</p:grpSp>
      </p:grpSp>
      <p:cxnSp>
        <p:nvCxnSpPr>
          <p:cNvPr id="6" name="Straight Arrow Connector 5"/>
          <p:cNvCxnSpPr>
            <a:stCxn id="65" idx="2"/>
          </p:cNvCxnSpPr>
          <p:nvPr/>
        </p:nvCxnSpPr>
        <p:spPr>
          <a:xfrm>
            <a:off x="12219733" y="3665767"/>
            <a:ext cx="886667" cy="124346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212310" y="4935340"/>
            <a:ext cx="5217155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fr-FR" sz="4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4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fr-FR" sz="4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2x</a:t>
            </a:r>
            <a:r>
              <a:rPr lang="fr-FR" sz="4200" baseline="30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 + 1</a:t>
            </a:r>
            <a:endParaRPr lang="en-US" sz="42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921" y="7876059"/>
            <a:ext cx="1262356" cy="1766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24035" y="8084709"/>
            <a:ext cx="13587005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4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</a:t>
            </a:r>
            <a:r>
              <a:rPr lang="fr-FR" sz="4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fr-FR" sz="4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fr-FR" sz="4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fr-FR" sz="4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fr-FR" sz="4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fr-FR" sz="4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: B = 2x</a:t>
            </a:r>
            <a:r>
              <a:rPr lang="fr-FR" sz="4000" baseline="30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fr-FR" sz="4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 + 1, </a:t>
            </a:r>
            <a:r>
              <a:rPr lang="fr-FR" sz="4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fr-FR" sz="4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ra: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= B . (2x</a:t>
            </a:r>
            <a:r>
              <a:rPr lang="fr-FR" sz="4000" baseline="30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 + 1)</a:t>
            </a:r>
            <a:endParaRPr lang="en-US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16475527" y="9190839"/>
            <a:ext cx="2465952" cy="246595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7553721" y="8602935"/>
            <a:ext cx="2259501" cy="2259501"/>
            <a:chOff x="0" y="0"/>
            <a:chExt cx="6355080" cy="63550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-1267625" y="-939024"/>
            <a:ext cx="2465952" cy="246595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-189431" y="-1526928"/>
            <a:ext cx="2259501" cy="2259501"/>
            <a:chOff x="0" y="0"/>
            <a:chExt cx="6355080" cy="63550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5176191" y="-939024"/>
            <a:ext cx="5639759" cy="1543050"/>
            <a:chOff x="0" y="0"/>
            <a:chExt cx="1485369" cy="406400"/>
          </a:xfrm>
        </p:grpSpPr>
        <p:sp>
          <p:nvSpPr>
            <p:cNvPr id="27" name="Freeform 27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760687" y="-1283938"/>
            <a:ext cx="5639759" cy="1543050"/>
            <a:chOff x="0" y="0"/>
            <a:chExt cx="1485369" cy="406400"/>
          </a:xfrm>
        </p:grpSpPr>
        <p:sp>
          <p:nvSpPr>
            <p:cNvPr id="30" name="Freeform 30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68856" y="165507"/>
            <a:ext cx="3551804" cy="2862644"/>
            <a:chOff x="1611123" y="317200"/>
            <a:chExt cx="3551804" cy="286264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1123" y="317200"/>
              <a:ext cx="3551804" cy="286264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514600" y="1295745"/>
              <a:ext cx="19636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4927187" y="691043"/>
            <a:ext cx="116838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Khi chia đa thức cho một đơn thức thì ta có thể không cần đặt tính chia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667000" y="2784649"/>
                <a:ext cx="12274786" cy="37887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VD: (-6x</a:t>
                </a:r>
                <a:r>
                  <a:rPr lang="nl-NL" sz="4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 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+ 7x</a:t>
                </a:r>
                <a:r>
                  <a:rPr lang="nl-NL" sz="4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- 6x</a:t>
                </a:r>
                <a:r>
                  <a:rPr lang="nl-NL" sz="4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: 3x</a:t>
                </a:r>
                <a:r>
                  <a:rPr lang="nl-NL" sz="4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= (-6x</a:t>
                </a:r>
                <a:r>
                  <a:rPr lang="nl-NL" sz="4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 3x</a:t>
                </a:r>
                <a:r>
                  <a:rPr lang="nl-NL" sz="4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(7x</a:t>
                </a:r>
                <a:r>
                  <a:rPr lang="nl-NL" sz="4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 3x</a:t>
                </a:r>
                <a:r>
                  <a:rPr lang="nl-NL" sz="4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(-6x</a:t>
                </a:r>
                <a:r>
                  <a:rPr lang="nl-NL" sz="4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 3x</a:t>
                </a:r>
                <a:r>
                  <a:rPr lang="nl-NL" sz="4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= -2x</a:t>
                </a:r>
                <a:r>
                  <a:rPr lang="nl-NL" sz="4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nl-NL" sz="4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 - 2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2784649"/>
                <a:ext cx="12274786" cy="3788794"/>
              </a:xfrm>
              <a:prstGeom prst="rect">
                <a:avLst/>
              </a:prstGeom>
              <a:blipFill rotWithShape="0">
                <a:blip r:embed="rId3"/>
                <a:stretch>
                  <a:fillRect l="-2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ounded Rectangle 36"/>
          <p:cNvSpPr/>
          <p:nvPr/>
        </p:nvSpPr>
        <p:spPr>
          <a:xfrm>
            <a:off x="1676400" y="6722741"/>
            <a:ext cx="3657600" cy="124547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26266" y="6467810"/>
            <a:ext cx="705299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chia: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(-x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: 0,5x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(9x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- 4) : (3x + 2)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3389" y="6683027"/>
            <a:ext cx="2785604" cy="2785604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-1132694" y="9098559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10356" y="9426077"/>
            <a:ext cx="2259501" cy="2259501"/>
            <a:chOff x="0" y="0"/>
            <a:chExt cx="6355080" cy="63550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6159528" y="-2033611"/>
            <a:ext cx="3086100" cy="30861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443076" y="-1525226"/>
            <a:ext cx="2259501" cy="2259501"/>
            <a:chOff x="0" y="0"/>
            <a:chExt cx="6355080" cy="63550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sp>
        <p:nvSpPr>
          <p:cNvPr id="34" name="Pentagon 33"/>
          <p:cNvSpPr/>
          <p:nvPr/>
        </p:nvSpPr>
        <p:spPr>
          <a:xfrm>
            <a:off x="0" y="1052489"/>
            <a:ext cx="3276600" cy="1119211"/>
          </a:xfrm>
          <a:prstGeom prst="homePlate">
            <a:avLst/>
          </a:prstGeom>
          <a:solidFill>
            <a:srgbClr val="0366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66719" y="758666"/>
            <a:ext cx="110970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a) (-x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: 0,5x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(-x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: 0,5x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+ (5x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: 0,5x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+ (-2x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: 0,5x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-2x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+ 10x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- 4x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066719" y="4040484"/>
            <a:ext cx="5006499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(9x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- 4) : (3x + 2)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4754241" y="5102313"/>
            <a:ext cx="6447139" cy="5025833"/>
            <a:chOff x="6314069" y="4891686"/>
            <a:chExt cx="6447139" cy="5025833"/>
          </a:xfrm>
        </p:grpSpPr>
        <p:sp>
          <p:nvSpPr>
            <p:cNvPr id="47" name="TextBox 4"/>
            <p:cNvSpPr txBox="1"/>
            <p:nvPr/>
          </p:nvSpPr>
          <p:spPr>
            <a:xfrm>
              <a:off x="9559539" y="4891686"/>
              <a:ext cx="320166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3x + 2</a:t>
              </a:r>
            </a:p>
          </p:txBody>
        </p:sp>
        <p:sp>
          <p:nvSpPr>
            <p:cNvPr id="49" name="TextBox 6"/>
            <p:cNvSpPr txBox="1"/>
            <p:nvPr/>
          </p:nvSpPr>
          <p:spPr>
            <a:xfrm>
              <a:off x="6314069" y="4980332"/>
              <a:ext cx="2959284" cy="8526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9x</a:t>
              </a:r>
              <a:r>
                <a:rPr kumimoji="0" lang="en-US" sz="42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- 4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6314069" y="5102313"/>
              <a:ext cx="6407804" cy="4815206"/>
              <a:chOff x="6314069" y="5102313"/>
              <a:chExt cx="6407804" cy="4815206"/>
            </a:xfrm>
          </p:grpSpPr>
          <p:sp>
            <p:nvSpPr>
              <p:cNvPr id="38" name="TextBox 12"/>
              <p:cNvSpPr txBox="1"/>
              <p:nvPr/>
            </p:nvSpPr>
            <p:spPr>
              <a:xfrm>
                <a:off x="6368995" y="5976737"/>
                <a:ext cx="2816747" cy="1061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3x</a:t>
                </a:r>
                <a:r>
                  <a:rPr kumimoji="0" lang="en-US" sz="4200" b="0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4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+ 6x</a:t>
                </a: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9225362" y="5102313"/>
                <a:ext cx="0" cy="47133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9225362" y="5877701"/>
                <a:ext cx="2661410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1" name="TextBox 9"/>
              <p:cNvSpPr txBox="1"/>
              <p:nvPr/>
            </p:nvSpPr>
            <p:spPr>
              <a:xfrm>
                <a:off x="9591261" y="6006454"/>
                <a:ext cx="3130612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3x - 2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Box 14"/>
              <p:cNvSpPr txBox="1"/>
              <p:nvPr/>
            </p:nvSpPr>
            <p:spPr>
              <a:xfrm>
                <a:off x="7332339" y="6959096"/>
                <a:ext cx="1988271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- 6x - 4</a:t>
                </a: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6314069" y="7038565"/>
                <a:ext cx="2661410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4" name="TextBox 22"/>
              <p:cNvSpPr txBox="1"/>
              <p:nvPr/>
            </p:nvSpPr>
            <p:spPr>
              <a:xfrm>
                <a:off x="7291657" y="7745647"/>
                <a:ext cx="2054296" cy="2133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- 6x - 4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45" name="TextBox 23"/>
              <p:cNvSpPr txBox="1"/>
              <p:nvPr/>
            </p:nvSpPr>
            <p:spPr>
              <a:xfrm>
                <a:off x="8594088" y="8855690"/>
                <a:ext cx="882459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6314069" y="8812606"/>
                <a:ext cx="2661410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79" name="Speech Bubble: Rectangle with Corners Rounded 46"/>
          <p:cNvSpPr/>
          <p:nvPr/>
        </p:nvSpPr>
        <p:spPr>
          <a:xfrm>
            <a:off x="11001843" y="3479407"/>
            <a:ext cx="6626704" cy="3705892"/>
          </a:xfrm>
          <a:prstGeom prst="wedgeRoundRectCallout">
            <a:avLst>
              <a:gd name="adj1" fmla="val -1093"/>
              <a:gd name="adj2" fmla="val 91359"/>
              <a:gd name="adj3" fmla="val 16667"/>
            </a:avLst>
          </a:prstGeom>
          <a:solidFill>
            <a:srgbClr val="F1F1D7"/>
          </a:solidFill>
          <a:ln w="12700" cap="flat" cmpd="sng" algn="ctr">
            <a:solidFill>
              <a:srgbClr val="D6DF9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0 (hay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557782" y="7272462"/>
            <a:ext cx="2644145" cy="2753836"/>
            <a:chOff x="14557782" y="7272462"/>
            <a:chExt cx="2644145" cy="2753836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09548" y="7697424"/>
              <a:ext cx="1792379" cy="2328874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7782" y="7272462"/>
              <a:ext cx="826423" cy="8499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472960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/>
      <p:bldP spid="7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977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-1468930" y="-1109459"/>
            <a:ext cx="2465952" cy="246595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-390736" y="-1697363"/>
            <a:ext cx="2259501" cy="2259501"/>
            <a:chOff x="0" y="0"/>
            <a:chExt cx="6355080" cy="63550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4575881" y="9515475"/>
            <a:ext cx="5639759" cy="1543050"/>
            <a:chOff x="0" y="0"/>
            <a:chExt cx="1485369" cy="406400"/>
          </a:xfrm>
        </p:grpSpPr>
        <p:sp>
          <p:nvSpPr>
            <p:cNvPr id="29" name="Freeform 29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656044" y="9890465"/>
            <a:ext cx="8227951" cy="1543050"/>
            <a:chOff x="0" y="0"/>
            <a:chExt cx="2167032" cy="406400"/>
          </a:xfrm>
        </p:grpSpPr>
        <p:sp>
          <p:nvSpPr>
            <p:cNvPr id="32" name="Freeform 32"/>
            <p:cNvSpPr/>
            <p:nvPr/>
          </p:nvSpPr>
          <p:spPr>
            <a:xfrm>
              <a:off x="203200" y="-326"/>
              <a:ext cx="1760632" cy="407051"/>
            </a:xfrm>
            <a:custGeom>
              <a:avLst/>
              <a:gdLst/>
              <a:ahLst/>
              <a:cxnLst/>
              <a:rect l="l" t="t" r="r" b="b"/>
              <a:pathLst>
                <a:path w="1760632" h="407051">
                  <a:moveTo>
                    <a:pt x="1760632" y="326"/>
                  </a:moveTo>
                  <a:cubicBezTo>
                    <a:pt x="1687819" y="0"/>
                    <a:pt x="1620398" y="38659"/>
                    <a:pt x="1583897" y="101663"/>
                  </a:cubicBezTo>
                  <a:cubicBezTo>
                    <a:pt x="1547396" y="164667"/>
                    <a:pt x="1547396" y="242385"/>
                    <a:pt x="1583897" y="305389"/>
                  </a:cubicBezTo>
                  <a:cubicBezTo>
                    <a:pt x="1620398" y="368393"/>
                    <a:pt x="1687819" y="407052"/>
                    <a:pt x="1760632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863452" y="1033263"/>
            <a:ext cx="8842318" cy="1543050"/>
            <a:chOff x="0" y="0"/>
            <a:chExt cx="2169402" cy="406400"/>
          </a:xfrm>
        </p:grpSpPr>
        <p:sp>
          <p:nvSpPr>
            <p:cNvPr id="17" name="Freeform 17"/>
            <p:cNvSpPr/>
            <p:nvPr/>
          </p:nvSpPr>
          <p:spPr>
            <a:xfrm>
              <a:off x="203200" y="-326"/>
              <a:ext cx="1763002" cy="407051"/>
            </a:xfrm>
            <a:custGeom>
              <a:avLst/>
              <a:gdLst/>
              <a:ahLst/>
              <a:cxnLst/>
              <a:rect l="l" t="t" r="r" b="b"/>
              <a:pathLst>
                <a:path w="1763002" h="407051">
                  <a:moveTo>
                    <a:pt x="1763002" y="326"/>
                  </a:moveTo>
                  <a:cubicBezTo>
                    <a:pt x="1690189" y="0"/>
                    <a:pt x="1622767" y="38659"/>
                    <a:pt x="1586267" y="101663"/>
                  </a:cubicBezTo>
                  <a:cubicBezTo>
                    <a:pt x="1549766" y="164667"/>
                    <a:pt x="1549766" y="242385"/>
                    <a:pt x="1586267" y="305389"/>
                  </a:cubicBezTo>
                  <a:cubicBezTo>
                    <a:pt x="1622767" y="368393"/>
                    <a:pt x="1690189" y="407052"/>
                    <a:pt x="1763002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14800" y="342900"/>
            <a:ext cx="2923776" cy="2923776"/>
            <a:chOff x="4114800" y="342900"/>
            <a:chExt cx="2923776" cy="2923776"/>
          </a:xfrm>
        </p:grpSpPr>
        <p:grpSp>
          <p:nvGrpSpPr>
            <p:cNvPr id="2" name="Group 2"/>
            <p:cNvGrpSpPr>
              <a:grpSpLocks noChangeAspect="1"/>
            </p:cNvGrpSpPr>
            <p:nvPr/>
          </p:nvGrpSpPr>
          <p:grpSpPr>
            <a:xfrm>
              <a:off x="4114800" y="342900"/>
              <a:ext cx="2923776" cy="2923776"/>
              <a:chOff x="0" y="0"/>
              <a:chExt cx="6355080" cy="635508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9900"/>
              </a:solidFill>
            </p:spPr>
          </p:sp>
        </p:grpSp>
        <p:grpSp>
          <p:nvGrpSpPr>
            <p:cNvPr id="4" name="Group 4"/>
            <p:cNvGrpSpPr/>
            <p:nvPr/>
          </p:nvGrpSpPr>
          <p:grpSpPr>
            <a:xfrm>
              <a:off x="4494266" y="722367"/>
              <a:ext cx="2164842" cy="216484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250" y="1092066"/>
              <a:ext cx="1386028" cy="1425440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3048000" y="3489281"/>
            <a:ext cx="11658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đa thức P sao cho A = B.P, trong đó:</a:t>
            </a:r>
            <a:endParaRPr lang="en-US" sz="4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= 2x</a:t>
            </a:r>
            <a:r>
              <a:rPr lang="nl-NL" sz="4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- 3x</a:t>
            </a:r>
            <a:r>
              <a:rPr lang="nl-NL" sz="4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- 3x</a:t>
            </a:r>
            <a:r>
              <a:rPr lang="nl-NL" sz="4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+ 6x - 2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B = x</a:t>
            </a:r>
            <a:r>
              <a:rPr lang="nl-NL" sz="4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142" y="7537713"/>
            <a:ext cx="2255716" cy="1804572"/>
          </a:xfrm>
          <a:prstGeom prst="rect">
            <a:avLst/>
          </a:prstGeom>
        </p:spPr>
      </p:pic>
      <p:sp>
        <p:nvSpPr>
          <p:cNvPr id="38" name="Rounded Rectangular Callout 37"/>
          <p:cNvSpPr/>
          <p:nvPr/>
        </p:nvSpPr>
        <p:spPr>
          <a:xfrm>
            <a:off x="4936632" y="7629511"/>
            <a:ext cx="10584077" cy="1620977"/>
          </a:xfrm>
          <a:prstGeom prst="wedgeRoundRectCallout">
            <a:avLst>
              <a:gd name="adj1" fmla="val -55690"/>
              <a:gd name="adj2" fmla="val -1563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30761" y="1225832"/>
            <a:ext cx="51076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animBg="1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216612" y="8414165"/>
            <a:ext cx="4438319" cy="4438319"/>
            <a:chOff x="0" y="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2216612" y="8804910"/>
            <a:ext cx="4047574" cy="40475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92825" y="-876603"/>
            <a:ext cx="1571312" cy="1753207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378487" y="779163"/>
            <a:ext cx="3574513" cy="12454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05400" y="1028700"/>
            <a:ext cx="116701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4D905E-7726-45BB-84AB-16DB08C89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396337"/>
            <a:ext cx="17297400" cy="29470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216612" y="8414165"/>
            <a:ext cx="4438319" cy="4438319"/>
            <a:chOff x="0" y="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2216612" y="8804910"/>
            <a:ext cx="4047574" cy="40475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92825" y="-876603"/>
            <a:ext cx="1571312" cy="1753207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315871" y="2585047"/>
            <a:ext cx="2125232" cy="1564915"/>
          </a:xfrm>
          <a:prstGeom prst="wedgeEllipseCallout">
            <a:avLst>
              <a:gd name="adj1" fmla="val 39403"/>
              <a:gd name="adj2" fmla="val 560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038600" y="2324100"/>
            <a:ext cx="10086135" cy="7339776"/>
            <a:chOff x="5647017" y="2856659"/>
            <a:chExt cx="10086135" cy="7339776"/>
          </a:xfrm>
        </p:grpSpPr>
        <p:sp>
          <p:nvSpPr>
            <p:cNvPr id="32" name="TextBox 12"/>
            <p:cNvSpPr txBox="1"/>
            <p:nvPr/>
          </p:nvSpPr>
          <p:spPr>
            <a:xfrm>
              <a:off x="5647017" y="3934313"/>
              <a:ext cx="593538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- 4x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"/>
            <p:cNvSpPr txBox="1"/>
            <p:nvPr/>
          </p:nvSpPr>
          <p:spPr>
            <a:xfrm>
              <a:off x="12859419" y="2856659"/>
              <a:ext cx="1995856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- 2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12272006" y="3191555"/>
              <a:ext cx="0" cy="6752545"/>
            </a:xfrm>
            <a:prstGeom prst="line">
              <a:avLst/>
            </a:prstGeom>
            <a:noFill/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>
            <a:xfrm>
              <a:off x="12272006" y="3918488"/>
              <a:ext cx="3272794" cy="0"/>
            </a:xfrm>
            <a:prstGeom prst="line">
              <a:avLst/>
            </a:prstGeom>
            <a:noFill/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46" name="TextBox 6"/>
            <p:cNvSpPr txBox="1"/>
            <p:nvPr/>
          </p:nvSpPr>
          <p:spPr>
            <a:xfrm>
              <a:off x="5674164" y="2889048"/>
              <a:ext cx="636973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- 3x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- 3x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+ 6x -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9"/>
            <p:cNvSpPr txBox="1"/>
            <p:nvPr/>
          </p:nvSpPr>
          <p:spPr>
            <a:xfrm>
              <a:off x="12588196" y="4072126"/>
              <a:ext cx="3144956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- 3x + 1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14"/>
            <p:cNvSpPr txBox="1"/>
            <p:nvPr/>
          </p:nvSpPr>
          <p:spPr>
            <a:xfrm>
              <a:off x="6686599" y="5195176"/>
              <a:ext cx="5357296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-3x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+ 6x – 2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5770925" y="5286127"/>
              <a:ext cx="6272970" cy="0"/>
            </a:xfrm>
            <a:prstGeom prst="line">
              <a:avLst/>
            </a:prstGeom>
            <a:noFill/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38" name="TextBox 14"/>
            <p:cNvSpPr txBox="1"/>
            <p:nvPr/>
          </p:nvSpPr>
          <p:spPr>
            <a:xfrm>
              <a:off x="6686599" y="6225589"/>
              <a:ext cx="489580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-3x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+ 6x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5770925" y="9134607"/>
              <a:ext cx="6272970" cy="0"/>
            </a:xfrm>
            <a:prstGeom prst="line">
              <a:avLst/>
            </a:prstGeom>
            <a:noFill/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40" name="TextBox 14"/>
            <p:cNvSpPr txBox="1"/>
            <p:nvPr/>
          </p:nvSpPr>
          <p:spPr>
            <a:xfrm>
              <a:off x="8278399" y="8072778"/>
              <a:ext cx="3765496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-  2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14"/>
            <p:cNvSpPr txBox="1"/>
            <p:nvPr/>
          </p:nvSpPr>
          <p:spPr>
            <a:xfrm>
              <a:off x="8278399" y="7287418"/>
              <a:ext cx="284999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-  2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14"/>
            <p:cNvSpPr txBox="1"/>
            <p:nvPr/>
          </p:nvSpPr>
          <p:spPr>
            <a:xfrm>
              <a:off x="10495644" y="9134606"/>
              <a:ext cx="1265507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0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5770925" y="7287418"/>
              <a:ext cx="6272970" cy="0"/>
            </a:xfrm>
            <a:prstGeom prst="line">
              <a:avLst/>
            </a:prstGeom>
            <a:noFill/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miter lim="800000"/>
            </a:ln>
            <a:effectLst/>
          </p:spPr>
        </p:cxn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132" y="7628350"/>
            <a:ext cx="2512899" cy="2401607"/>
          </a:xfrm>
          <a:prstGeom prst="rect">
            <a:avLst/>
          </a:prstGeom>
        </p:spPr>
      </p:pic>
      <p:sp>
        <p:nvSpPr>
          <p:cNvPr id="56" name="Speech Bubble: Rectangle with Corners Rounded 46"/>
          <p:cNvSpPr/>
          <p:nvPr/>
        </p:nvSpPr>
        <p:spPr>
          <a:xfrm>
            <a:off x="11371472" y="5046392"/>
            <a:ext cx="6244875" cy="2239381"/>
          </a:xfrm>
          <a:prstGeom prst="wedgeRoundRectCallout">
            <a:avLst>
              <a:gd name="adj1" fmla="val -2720"/>
              <a:gd name="adj2" fmla="val 81378"/>
              <a:gd name="adj3" fmla="val 16667"/>
            </a:avLst>
          </a:prstGeom>
          <a:solidFill>
            <a:srgbClr val="F1F1D7"/>
          </a:solidFill>
          <a:ln w="12700" cap="flat" cmpd="sng" algn="ctr">
            <a:solidFill>
              <a:srgbClr val="D6DF9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36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b="1" dirty="0">
                <a:solidFill>
                  <a:srgbClr val="036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36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b="1" dirty="0">
                <a:solidFill>
                  <a:srgbClr val="036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= BP,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 = A : B.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9AEB7EA-3834-4A70-8B81-B7C6495D7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5303"/>
            <a:ext cx="14926301" cy="25431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503226-6A0D-436B-8EEB-2C4D3476B0B8}"/>
              </a:ext>
            </a:extLst>
          </p:cNvPr>
          <p:cNvSpPr txBox="1"/>
          <p:nvPr/>
        </p:nvSpPr>
        <p:spPr>
          <a:xfrm>
            <a:off x="3438666" y="3016597"/>
            <a:ext cx="60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DC8FD6-EDF4-42B3-9ED8-AD3144E222F9}"/>
              </a:ext>
            </a:extLst>
          </p:cNvPr>
          <p:cNvSpPr txBox="1"/>
          <p:nvPr/>
        </p:nvSpPr>
        <p:spPr>
          <a:xfrm>
            <a:off x="4305377" y="5374200"/>
            <a:ext cx="60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5EC731-B899-42CD-9337-6ABDBCE0AEA4}"/>
              </a:ext>
            </a:extLst>
          </p:cNvPr>
          <p:cNvSpPr txBox="1"/>
          <p:nvPr/>
        </p:nvSpPr>
        <p:spPr>
          <a:xfrm>
            <a:off x="5777770" y="7396854"/>
            <a:ext cx="60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E5EDE783-F762-4B29-8177-78B24A246DC6}"/>
              </a:ext>
            </a:extLst>
          </p:cNvPr>
          <p:cNvSpPr txBox="1"/>
          <p:nvPr/>
        </p:nvSpPr>
        <p:spPr>
          <a:xfrm>
            <a:off x="5078182" y="9164387"/>
            <a:ext cx="6244871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= 2x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- 3x + 1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6" grpId="0" animBg="1"/>
      <p:bldP spid="27" grpId="0"/>
      <p:bldP spid="28" grpId="0"/>
      <p:bldP spid="29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80714" y="458269"/>
            <a:ext cx="17221199" cy="1278436"/>
            <a:chOff x="280714" y="886310"/>
            <a:chExt cx="17221199" cy="1278436"/>
          </a:xfrm>
        </p:grpSpPr>
        <p:sp>
          <p:nvSpPr>
            <p:cNvPr id="22" name="Rectangle 21"/>
            <p:cNvSpPr/>
            <p:nvPr/>
          </p:nvSpPr>
          <p:spPr>
            <a:xfrm>
              <a:off x="2189771" y="998827"/>
              <a:ext cx="15232153" cy="1107996"/>
            </a:xfrm>
            <a:prstGeom prst="rect">
              <a:avLst/>
            </a:prstGeom>
            <a:solidFill>
              <a:srgbClr val="0366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80714" y="886310"/>
              <a:ext cx="17221199" cy="1278436"/>
              <a:chOff x="1664084" y="1086525"/>
              <a:chExt cx="11278486" cy="1278436"/>
            </a:xfrm>
          </p:grpSpPr>
          <p:grpSp>
            <p:nvGrpSpPr>
              <p:cNvPr id="7" name="Group 7"/>
              <p:cNvGrpSpPr/>
              <p:nvPr/>
            </p:nvGrpSpPr>
            <p:grpSpPr>
              <a:xfrm>
                <a:off x="1664084" y="1086525"/>
                <a:ext cx="11278486" cy="1278436"/>
                <a:chOff x="0" y="-38100"/>
                <a:chExt cx="3995570" cy="452905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203200" y="-19870"/>
                  <a:ext cx="3792370" cy="4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7734" h="434675">
                      <a:moveTo>
                        <a:pt x="3447734" y="19870"/>
                      </a:moveTo>
                      <a:cubicBezTo>
                        <a:pt x="3365862" y="0"/>
                        <a:pt x="3280219" y="32714"/>
                        <a:pt x="3232443" y="102106"/>
                      </a:cubicBezTo>
                      <a:cubicBezTo>
                        <a:pt x="3184666" y="171499"/>
                        <a:pt x="3184666" y="263177"/>
                        <a:pt x="3232443" y="332569"/>
                      </a:cubicBezTo>
                      <a:cubicBezTo>
                        <a:pt x="3280219" y="401962"/>
                        <a:pt x="3365862" y="434675"/>
                        <a:pt x="3447734" y="414806"/>
                      </a:cubicBezTo>
                      <a:lnTo>
                        <a:pt x="0" y="414806"/>
                      </a:lnTo>
                      <a:cubicBezTo>
                        <a:pt x="81873" y="434675"/>
                        <a:pt x="167515" y="401962"/>
                        <a:pt x="215291" y="332569"/>
                      </a:cubicBezTo>
                      <a:cubicBezTo>
                        <a:pt x="263068" y="263177"/>
                        <a:pt x="263068" y="171499"/>
                        <a:pt x="215291" y="102106"/>
                      </a:cubicBezTo>
                      <a:cubicBezTo>
                        <a:pt x="167515" y="32714"/>
                        <a:pt x="81873" y="0"/>
                        <a:pt x="0" y="19870"/>
                      </a:cubicBezTo>
                      <a:close/>
                    </a:path>
                  </a:pathLst>
                </a:custGeom>
                <a:solidFill>
                  <a:srgbClr val="036660"/>
                </a:solidFill>
              </p:spPr>
            </p:sp>
            <p:sp>
              <p:nvSpPr>
                <p:cNvPr id="9" name="TextBox 9"/>
                <p:cNvSpPr txBox="1"/>
                <p:nvPr/>
              </p:nvSpPr>
              <p:spPr>
                <a:xfrm>
                  <a:off x="0" y="-38100"/>
                  <a:ext cx="812800" cy="444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8" name="TextBox 18"/>
              <p:cNvSpPr txBox="1"/>
              <p:nvPr/>
            </p:nvSpPr>
            <p:spPr>
              <a:xfrm>
                <a:off x="3106853" y="1409782"/>
                <a:ext cx="9599912" cy="7566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880"/>
                  </a:lnSpc>
                  <a:spcBef>
                    <a:spcPct val="0"/>
                  </a:spcBef>
                </a:pPr>
                <a:r>
                  <a:rPr lang="vi-VN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Chia đa thức cho đa thức, trường hợp chia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</a:t>
                </a:r>
                <a:endPara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45430" y="78991"/>
            <a:ext cx="2093515" cy="2093515"/>
            <a:chOff x="1219200" y="495300"/>
            <a:chExt cx="2093515" cy="2093515"/>
          </a:xfrm>
        </p:grpSpPr>
        <p:grpSp>
          <p:nvGrpSpPr>
            <p:cNvPr id="33" name="Group 32"/>
            <p:cNvGrpSpPr/>
            <p:nvPr/>
          </p:nvGrpSpPr>
          <p:grpSpPr>
            <a:xfrm>
              <a:off x="1219200" y="495300"/>
              <a:ext cx="2093515" cy="2093515"/>
              <a:chOff x="5307857" y="563134"/>
              <a:chExt cx="2093515" cy="2093515"/>
            </a:xfrm>
          </p:grpSpPr>
          <p:grpSp>
            <p:nvGrpSpPr>
              <p:cNvPr id="2" name="Group 2"/>
              <p:cNvGrpSpPr>
                <a:grpSpLocks noChangeAspect="1"/>
              </p:cNvGrpSpPr>
              <p:nvPr/>
            </p:nvGrpSpPr>
            <p:grpSpPr>
              <a:xfrm>
                <a:off x="5307857" y="563134"/>
                <a:ext cx="2093515" cy="2093515"/>
                <a:chOff x="0" y="0"/>
                <a:chExt cx="6355080" cy="6355080"/>
              </a:xfrm>
            </p:grpSpPr>
            <p:sp>
              <p:nvSpPr>
                <p:cNvPr id="3" name="Freeform 3"/>
                <p:cNvSpPr/>
                <p:nvPr/>
              </p:nvSpPr>
              <p:spPr>
                <a:xfrm>
                  <a:off x="0" y="0"/>
                  <a:ext cx="6355080" cy="635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5080" h="6355080">
                      <a:moveTo>
                        <a:pt x="3177540" y="6355080"/>
                      </a:moveTo>
                      <a:cubicBezTo>
                        <a:pt x="2329180" y="6355080"/>
                        <a:pt x="1530350" y="6024880"/>
                        <a:pt x="930910" y="5424170"/>
                      </a:cubicBezTo>
                      <a:cubicBezTo>
                        <a:pt x="330200" y="4824730"/>
                        <a:pt x="0" y="4025900"/>
                        <a:pt x="0" y="3177540"/>
                      </a:cubicBezTo>
                      <a:cubicBezTo>
                        <a:pt x="0" y="2329180"/>
                        <a:pt x="330200" y="1530350"/>
                        <a:pt x="930910" y="930910"/>
                      </a:cubicBezTo>
                      <a:cubicBezTo>
                        <a:pt x="1530350" y="330200"/>
                        <a:pt x="2329180" y="0"/>
                        <a:pt x="3177540" y="0"/>
                      </a:cubicBezTo>
                      <a:cubicBezTo>
                        <a:pt x="4025900" y="0"/>
                        <a:pt x="4824730" y="330200"/>
                        <a:pt x="5424170" y="930910"/>
                      </a:cubicBezTo>
                      <a:cubicBezTo>
                        <a:pt x="6024880" y="1531620"/>
                        <a:pt x="6355080" y="2329180"/>
                        <a:pt x="6355080" y="3177540"/>
                      </a:cubicBezTo>
                      <a:cubicBezTo>
                        <a:pt x="6355080" y="4025900"/>
                        <a:pt x="6024880" y="4824730"/>
                        <a:pt x="5424170" y="5424170"/>
                      </a:cubicBezTo>
                      <a:cubicBezTo>
                        <a:pt x="4824730" y="6024880"/>
                        <a:pt x="4025900" y="6355080"/>
                        <a:pt x="3177540" y="6355080"/>
                      </a:cubicBezTo>
                      <a:close/>
                      <a:moveTo>
                        <a:pt x="3177540" y="190500"/>
                      </a:moveTo>
                      <a:cubicBezTo>
                        <a:pt x="2379980" y="190500"/>
                        <a:pt x="1629410" y="501650"/>
                        <a:pt x="1065530" y="1065530"/>
                      </a:cubicBezTo>
                      <a:cubicBezTo>
                        <a:pt x="501650" y="1629410"/>
                        <a:pt x="190500" y="2379980"/>
                        <a:pt x="190500" y="3177540"/>
                      </a:cubicBezTo>
                      <a:cubicBezTo>
                        <a:pt x="190500" y="3975100"/>
                        <a:pt x="501650" y="4725670"/>
                        <a:pt x="1065530" y="5289550"/>
                      </a:cubicBezTo>
                      <a:cubicBezTo>
                        <a:pt x="1629410" y="5853430"/>
                        <a:pt x="2379980" y="6164580"/>
                        <a:pt x="3177540" y="6164580"/>
                      </a:cubicBezTo>
                      <a:cubicBezTo>
                        <a:pt x="3975100" y="6164580"/>
                        <a:pt x="4725670" y="5853430"/>
                        <a:pt x="5289550" y="5289550"/>
                      </a:cubicBezTo>
                      <a:cubicBezTo>
                        <a:pt x="5853430" y="4725670"/>
                        <a:pt x="6164580" y="3975100"/>
                        <a:pt x="6164580" y="3177540"/>
                      </a:cubicBezTo>
                      <a:cubicBezTo>
                        <a:pt x="6164580" y="2379980"/>
                        <a:pt x="5853430" y="1629410"/>
                        <a:pt x="5289550" y="1065530"/>
                      </a:cubicBezTo>
                      <a:cubicBezTo>
                        <a:pt x="4725670" y="501650"/>
                        <a:pt x="3975100" y="190500"/>
                        <a:pt x="3177540" y="190500"/>
                      </a:cubicBezTo>
                      <a:close/>
                    </a:path>
                  </a:pathLst>
                </a:custGeom>
                <a:solidFill>
                  <a:srgbClr val="036660"/>
                </a:solidFill>
              </p:spPr>
            </p:sp>
          </p:grpSp>
          <p:grpSp>
            <p:nvGrpSpPr>
              <p:cNvPr id="4" name="Group 4"/>
              <p:cNvGrpSpPr/>
              <p:nvPr/>
            </p:nvGrpSpPr>
            <p:grpSpPr>
              <a:xfrm>
                <a:off x="5478998" y="734275"/>
                <a:ext cx="1751233" cy="1751233"/>
                <a:chOff x="0" y="0"/>
                <a:chExt cx="812800" cy="812800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F9900">
                    <a:alpha val="89804"/>
                  </a:srgbClr>
                </a:solidFill>
              </p:spPr>
            </p:sp>
            <p:sp>
              <p:nvSpPr>
                <p:cNvPr id="6" name="TextBox 6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1650229" y="987095"/>
              <a:ext cx="13133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</p:grpSp>
      <p:sp>
        <p:nvSpPr>
          <p:cNvPr id="38" name="Down Arrow Callout 37"/>
          <p:cNvSpPr/>
          <p:nvPr/>
        </p:nvSpPr>
        <p:spPr>
          <a:xfrm>
            <a:off x="280714" y="2161277"/>
            <a:ext cx="4890655" cy="1752600"/>
          </a:xfrm>
          <a:prstGeom prst="downArrowCallou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25020" y="1938355"/>
            <a:ext cx="11854372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 = 5x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- 3x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x + 7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=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+ 1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200" kern="0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512622" y="4219766"/>
            <a:ext cx="10989446" cy="5038534"/>
            <a:chOff x="512622" y="4647807"/>
            <a:chExt cx="10989446" cy="5038534"/>
          </a:xfrm>
        </p:grpSpPr>
        <p:grpSp>
          <p:nvGrpSpPr>
            <p:cNvPr id="57" name="Group 56"/>
            <p:cNvGrpSpPr/>
            <p:nvPr/>
          </p:nvGrpSpPr>
          <p:grpSpPr>
            <a:xfrm>
              <a:off x="2916114" y="4647807"/>
              <a:ext cx="8585954" cy="5038534"/>
              <a:chOff x="4992018" y="4582634"/>
              <a:chExt cx="8585954" cy="5038534"/>
            </a:xfrm>
          </p:grpSpPr>
          <p:sp>
            <p:nvSpPr>
              <p:cNvPr id="30" name="TextBox 12"/>
              <p:cNvSpPr txBox="1"/>
              <p:nvPr/>
            </p:nvSpPr>
            <p:spPr>
              <a:xfrm>
                <a:off x="5326201" y="5876520"/>
                <a:ext cx="4944482" cy="74761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+ 5x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TextBox 4"/>
              <p:cNvSpPr txBox="1"/>
              <p:nvPr/>
            </p:nvSpPr>
            <p:spPr>
              <a:xfrm>
                <a:off x="10479193" y="4639025"/>
                <a:ext cx="2849537" cy="7297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+ 1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10049659" y="4631635"/>
                <a:ext cx="3528313" cy="4989533"/>
                <a:chOff x="1568024" y="-6350"/>
                <a:chExt cx="553045" cy="772904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570531" y="-6350"/>
                  <a:ext cx="296" cy="77290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68024" y="185085"/>
                  <a:ext cx="553045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50" name="TextBox 6"/>
              <p:cNvSpPr txBox="1"/>
              <p:nvPr/>
            </p:nvSpPr>
            <p:spPr>
              <a:xfrm>
                <a:off x="5296830" y="4582634"/>
                <a:ext cx="4515944" cy="84558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- 3x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x  + 7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            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Box 9"/>
              <p:cNvSpPr txBox="1"/>
              <p:nvPr/>
            </p:nvSpPr>
            <p:spPr>
              <a:xfrm>
                <a:off x="10624449" y="5969164"/>
                <a:ext cx="2296273" cy="82486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5x - 3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14"/>
              <p:cNvSpPr txBox="1"/>
              <p:nvPr/>
            </p:nvSpPr>
            <p:spPr>
              <a:xfrm>
                <a:off x="6150828" y="6725498"/>
                <a:ext cx="3776392" cy="77765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-3x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- 6x  + 7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5047275" y="6843448"/>
                <a:ext cx="487994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5" name="TextBox 14"/>
              <p:cNvSpPr txBox="1"/>
              <p:nvPr/>
            </p:nvSpPr>
            <p:spPr>
              <a:xfrm>
                <a:off x="6160098" y="7583172"/>
                <a:ext cx="4050704" cy="94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-3x</a:t>
                </a:r>
                <a:r>
                  <a:rPr kumimoji="0" lang="en-US" sz="4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- 3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4992018" y="8610164"/>
                <a:ext cx="4935202" cy="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7" name="TextBox 14"/>
              <p:cNvSpPr txBox="1"/>
              <p:nvPr/>
            </p:nvSpPr>
            <p:spPr>
              <a:xfrm>
                <a:off x="7257504" y="8610164"/>
                <a:ext cx="3467208" cy="94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- 6x  + 10</a:t>
                </a:r>
                <a:endParaRPr kumimoji="0" lang="en-US" sz="4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512622" y="6961443"/>
              <a:ext cx="36783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</a:t>
              </a:r>
              <a:r>
                <a: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78782" y="8788894"/>
              <a:ext cx="31970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</a:t>
              </a:r>
              <a:r>
                <a: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535250" y="4022043"/>
            <a:ext cx="6647499" cy="5693457"/>
            <a:chOff x="11535250" y="4450084"/>
            <a:chExt cx="6647499" cy="5693457"/>
          </a:xfrm>
        </p:grpSpPr>
        <p:grpSp>
          <p:nvGrpSpPr>
            <p:cNvPr id="70" name="Group 69"/>
            <p:cNvGrpSpPr/>
            <p:nvPr/>
          </p:nvGrpSpPr>
          <p:grpSpPr>
            <a:xfrm>
              <a:off x="11535250" y="5389239"/>
              <a:ext cx="6647499" cy="4754302"/>
              <a:chOff x="11640500" y="5441288"/>
              <a:chExt cx="6647499" cy="4754302"/>
            </a:xfrm>
          </p:grpSpPr>
          <p:sp>
            <p:nvSpPr>
              <p:cNvPr id="68" name="Cloud Callout 67"/>
              <p:cNvSpPr/>
              <p:nvPr/>
            </p:nvSpPr>
            <p:spPr>
              <a:xfrm>
                <a:off x="11640500" y="5441288"/>
                <a:ext cx="6647499" cy="4754302"/>
              </a:xfrm>
              <a:prstGeom prst="cloudCallout">
                <a:avLst>
                  <a:gd name="adj1" fmla="val -61820"/>
                  <a:gd name="adj2" fmla="val 40407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12213238" y="6159374"/>
                <a:ext cx="5814677" cy="3453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Hãy mô tả lại các bước đã thực hiện trong phép chia đa thức D cho đa thức E. </a:t>
                </a:r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54400" y="4450084"/>
              <a:ext cx="578252" cy="892857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3FA1540-139B-4908-9C25-B1F9F77832FB}"/>
              </a:ext>
            </a:extLst>
          </p:cNvPr>
          <p:cNvSpPr txBox="1"/>
          <p:nvPr/>
        </p:nvSpPr>
        <p:spPr>
          <a:xfrm>
            <a:off x="2599485" y="4907162"/>
            <a:ext cx="60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404FD4-4E17-4E46-8C51-28A97FD2A5C7}"/>
              </a:ext>
            </a:extLst>
          </p:cNvPr>
          <p:cNvSpPr txBox="1"/>
          <p:nvPr/>
        </p:nvSpPr>
        <p:spPr>
          <a:xfrm>
            <a:off x="3566982" y="6998825"/>
            <a:ext cx="60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4049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heelReverse spokes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8" grpId="0"/>
      <p:bldP spid="40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543050" y="8930782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0" y="9258300"/>
            <a:ext cx="2259501" cy="2259501"/>
            <a:chOff x="0" y="0"/>
            <a:chExt cx="6355080" cy="63550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12257" y="-771525"/>
            <a:ext cx="1571312" cy="1753207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536163" y="3244832"/>
            <a:ext cx="152867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E.(5x), ta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-3x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- 6x + 7: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61706" y="5384196"/>
            <a:ext cx="16337453" cy="3259036"/>
            <a:chOff x="361706" y="5384196"/>
            <a:chExt cx="16337453" cy="3259036"/>
          </a:xfrm>
        </p:grpSpPr>
        <p:sp>
          <p:nvSpPr>
            <p:cNvPr id="59" name="TextBox 12"/>
            <p:cNvSpPr txBox="1"/>
            <p:nvPr/>
          </p:nvSpPr>
          <p:spPr>
            <a:xfrm>
              <a:off x="4279399" y="6350601"/>
              <a:ext cx="4713875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+ 5x</a:t>
              </a:r>
              <a:endParaRPr lang="en-US" sz="42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4"/>
            <p:cNvSpPr txBox="1"/>
            <p:nvPr/>
          </p:nvSpPr>
          <p:spPr>
            <a:xfrm>
              <a:off x="11214825" y="5384196"/>
              <a:ext cx="315725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+ 1</a:t>
              </a: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0744200" y="5424250"/>
              <a:ext cx="5114284" cy="3218982"/>
              <a:chOff x="1517427" y="0"/>
              <a:chExt cx="411674" cy="511445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 flipH="1">
                <a:off x="1517427" y="0"/>
                <a:ext cx="0" cy="511445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517427" y="170332"/>
                <a:ext cx="41167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0" name="TextBox 6"/>
            <p:cNvSpPr txBox="1"/>
            <p:nvPr/>
          </p:nvSpPr>
          <p:spPr>
            <a:xfrm>
              <a:off x="4285338" y="5405676"/>
              <a:ext cx="6495280" cy="94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2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5x</a:t>
              </a:r>
              <a:r>
                <a:rPr lang="en-US" sz="4200" kern="0" baseline="300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2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- 3x</a:t>
              </a:r>
              <a:r>
                <a:rPr lang="en-US" sz="4200" kern="0" baseline="300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2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x + 7</a:t>
              </a:r>
            </a:p>
          </p:txBody>
        </p:sp>
        <p:sp>
          <p:nvSpPr>
            <p:cNvPr id="65" name="TextBox 9"/>
            <p:cNvSpPr txBox="1"/>
            <p:nvPr/>
          </p:nvSpPr>
          <p:spPr>
            <a:xfrm>
              <a:off x="11138964" y="6551113"/>
              <a:ext cx="109814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2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5x</a:t>
              </a:r>
              <a:endParaRPr lang="en-US" sz="42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14"/>
            <p:cNvSpPr txBox="1"/>
            <p:nvPr/>
          </p:nvSpPr>
          <p:spPr>
            <a:xfrm>
              <a:off x="5014471" y="7487767"/>
              <a:ext cx="4407806" cy="8989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571500" indent="-571500" algn="just">
                <a:lnSpc>
                  <a:spcPct val="150000"/>
                </a:lnSpc>
                <a:spcAft>
                  <a:spcPts val="800"/>
                </a:spcAft>
                <a:buFontTx/>
                <a:buChar char="-"/>
              </a:pP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- 6x + 7</a:t>
              </a: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200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Dư</a:t>
              </a:r>
              <a:r>
                <a:rPr lang="en-US" sz="42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2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42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4284480" y="7470024"/>
              <a:ext cx="6201701" cy="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12"/>
                <p:cNvSpPr txBox="1"/>
                <p:nvPr/>
              </p:nvSpPr>
              <p:spPr>
                <a:xfrm>
                  <a:off x="1386215" y="7545362"/>
                  <a:ext cx="3954655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42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 – E .(5x) </a:t>
                  </a:r>
                  <a14:m>
                    <m:oMath xmlns:m="http://schemas.openxmlformats.org/officeDocument/2006/math">
                      <m:r>
                        <a:rPr lang="en-US" sz="4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</m:t>
                      </m:r>
                    </m:oMath>
                  </a14:m>
                  <a:endParaRPr lang="en-US" sz="4200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6215" y="7545362"/>
                  <a:ext cx="3954655" cy="106182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855" b="-14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12"/>
                <p:cNvSpPr txBox="1"/>
                <p:nvPr/>
              </p:nvSpPr>
              <p:spPr>
                <a:xfrm>
                  <a:off x="361706" y="6379398"/>
                  <a:ext cx="3720311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42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E .(5x) </a:t>
                  </a:r>
                  <a14:m>
                    <m:oMath xmlns:m="http://schemas.openxmlformats.org/officeDocument/2006/math">
                      <m:r>
                        <a:rPr lang="en-US" sz="4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</m:t>
                      </m:r>
                    </m:oMath>
                  </a14:m>
                  <a:endParaRPr lang="en-US" sz="4200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2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706" y="6379398"/>
                  <a:ext cx="3720311" cy="106182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12"/>
                <p:cNvSpPr txBox="1"/>
                <p:nvPr/>
              </p:nvSpPr>
              <p:spPr>
                <a:xfrm>
                  <a:off x="12508159" y="6551113"/>
                  <a:ext cx="4191000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en-US" sz="42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⟵</m:t>
                      </m:r>
                    </m:oMath>
                  </a14:m>
                  <a:r>
                    <a:rPr lang="en-US" sz="42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5x</a:t>
                  </a:r>
                  <a:r>
                    <a:rPr lang="en-US" sz="4200" baseline="300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en-US" sz="42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: x</a:t>
                  </a:r>
                  <a:r>
                    <a:rPr lang="en-US" sz="4200" baseline="300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42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= 5x</a:t>
                  </a:r>
                  <a:endParaRPr lang="en-US" sz="4200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08159" y="6551113"/>
                  <a:ext cx="4191000" cy="106182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4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TextBox 76"/>
            <p:cNvSpPr txBox="1"/>
            <p:nvPr/>
          </p:nvSpPr>
          <p:spPr>
            <a:xfrm>
              <a:off x="3769767" y="6076693"/>
              <a:ext cx="609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536163" y="431696"/>
            <a:ext cx="1528676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1.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Đặt tính chia tương tự chia hai số tự nhiên. Lấy hạng tử bậc cao nhất của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chia cho hạng tử bậc cao nhất của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: x² = 5x.</a:t>
            </a:r>
          </a:p>
        </p:txBody>
      </p:sp>
    </p:spTree>
    <p:extLst>
      <p:ext uri="{BB962C8B-B14F-4D97-AF65-F5344CB8AC3E}">
        <p14:creationId xmlns:p14="http://schemas.microsoft.com/office/powerpoint/2010/main" val="356803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543050" y="8930782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0" y="9258300"/>
            <a:ext cx="2259501" cy="2259501"/>
            <a:chOff x="0" y="0"/>
            <a:chExt cx="6355080" cy="63550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12257" y="-771525"/>
            <a:ext cx="1571312" cy="1753207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813281" y="3048088"/>
            <a:ext cx="144435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E. (-3) ta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(-6x + 10):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8521" y="471490"/>
            <a:ext cx="14443539" cy="276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E: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(-5x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: 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-5x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6857" y="5019616"/>
            <a:ext cx="17069150" cy="5047972"/>
            <a:chOff x="536857" y="5019616"/>
            <a:chExt cx="17069150" cy="5047972"/>
          </a:xfrm>
        </p:grpSpPr>
        <p:sp>
          <p:nvSpPr>
            <p:cNvPr id="30" name="TextBox 12"/>
            <p:cNvSpPr txBox="1"/>
            <p:nvPr/>
          </p:nvSpPr>
          <p:spPr>
            <a:xfrm>
              <a:off x="4431799" y="5986021"/>
              <a:ext cx="4713875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+ 5x</a:t>
              </a:r>
              <a:endParaRPr lang="en-US" sz="42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4"/>
            <p:cNvSpPr txBox="1"/>
            <p:nvPr/>
          </p:nvSpPr>
          <p:spPr>
            <a:xfrm>
              <a:off x="11367225" y="5019616"/>
              <a:ext cx="315725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+ 1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0896600" y="5059670"/>
              <a:ext cx="5114284" cy="4808229"/>
              <a:chOff x="1517427" y="0"/>
              <a:chExt cx="411674" cy="763951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1517427" y="0"/>
                <a:ext cx="0" cy="76395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17427" y="170332"/>
                <a:ext cx="41167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5" name="TextBox 6"/>
            <p:cNvSpPr txBox="1"/>
            <p:nvPr/>
          </p:nvSpPr>
          <p:spPr>
            <a:xfrm>
              <a:off x="4437738" y="5041096"/>
              <a:ext cx="6495280" cy="94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2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5x</a:t>
              </a:r>
              <a:r>
                <a:rPr lang="en-US" sz="4200" kern="0" baseline="300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2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- 3x</a:t>
              </a:r>
              <a:r>
                <a:rPr lang="en-US" sz="4200" kern="0" baseline="300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2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x + 7</a:t>
              </a:r>
            </a:p>
          </p:txBody>
        </p:sp>
        <p:sp>
          <p:nvSpPr>
            <p:cNvPr id="36" name="TextBox 9"/>
            <p:cNvSpPr txBox="1"/>
            <p:nvPr/>
          </p:nvSpPr>
          <p:spPr>
            <a:xfrm>
              <a:off x="11291364" y="6186533"/>
              <a:ext cx="191156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2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5x - 3</a:t>
              </a:r>
              <a:endParaRPr lang="en-US" sz="42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14"/>
            <p:cNvSpPr txBox="1"/>
            <p:nvPr/>
          </p:nvSpPr>
          <p:spPr>
            <a:xfrm>
              <a:off x="5132631" y="7000605"/>
              <a:ext cx="4407806" cy="8989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571500" indent="-571500" algn="just">
                <a:lnSpc>
                  <a:spcPct val="150000"/>
                </a:lnSpc>
                <a:spcAft>
                  <a:spcPts val="800"/>
                </a:spcAft>
                <a:buFontTx/>
                <a:buChar char="-"/>
              </a:pP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- 6x + 7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4439258" y="7059036"/>
              <a:ext cx="6201701" cy="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12"/>
                <p:cNvSpPr txBox="1"/>
                <p:nvPr/>
              </p:nvSpPr>
              <p:spPr>
                <a:xfrm>
                  <a:off x="2892326" y="9005759"/>
                  <a:ext cx="3954655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42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 – E .(-3) </a:t>
                  </a:r>
                  <a14:m>
                    <m:oMath xmlns:m="http://schemas.openxmlformats.org/officeDocument/2006/math">
                      <m:r>
                        <a:rPr lang="en-US" sz="4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</m:t>
                      </m:r>
                    </m:oMath>
                  </a14:m>
                  <a:endParaRPr lang="en-US" sz="4200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2326" y="9005759"/>
                  <a:ext cx="3954655" cy="106182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855" b="-13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12"/>
                <p:cNvSpPr txBox="1"/>
                <p:nvPr/>
              </p:nvSpPr>
              <p:spPr>
                <a:xfrm>
                  <a:off x="536857" y="7823327"/>
                  <a:ext cx="3720311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42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E .(-3) </a:t>
                  </a:r>
                  <a14:m>
                    <m:oMath xmlns:m="http://schemas.openxmlformats.org/officeDocument/2006/math">
                      <m:r>
                        <a:rPr lang="en-US" sz="4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</m:t>
                      </m:r>
                    </m:oMath>
                  </a14:m>
                  <a:endParaRPr lang="en-US" sz="4200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857" y="7823327"/>
                  <a:ext cx="3720311" cy="106182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12"/>
                <p:cNvSpPr txBox="1"/>
                <p:nvPr/>
              </p:nvSpPr>
              <p:spPr>
                <a:xfrm>
                  <a:off x="13415007" y="6207684"/>
                  <a:ext cx="4191000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en-US" sz="42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⟵</m:t>
                      </m:r>
                    </m:oMath>
                  </a14:m>
                  <a:r>
                    <a:rPr lang="en-US" sz="42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-3x</a:t>
                  </a:r>
                  <a:r>
                    <a:rPr lang="en-US" sz="4200" baseline="300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42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: x</a:t>
                  </a:r>
                  <a:r>
                    <a:rPr lang="en-US" sz="4200" baseline="300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42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= -3</a:t>
                  </a:r>
                  <a:endParaRPr lang="en-US" sz="4200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15007" y="6207684"/>
                  <a:ext cx="4191000" cy="106182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3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/>
            <p:cNvSpPr txBox="1"/>
            <p:nvPr/>
          </p:nvSpPr>
          <p:spPr>
            <a:xfrm>
              <a:off x="3922167" y="5712113"/>
              <a:ext cx="609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43" name="TextBox 14"/>
            <p:cNvSpPr txBox="1"/>
            <p:nvPr/>
          </p:nvSpPr>
          <p:spPr>
            <a:xfrm>
              <a:off x="5132631" y="7890741"/>
              <a:ext cx="4407806" cy="8989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571500" indent="-571500" algn="just">
                <a:lnSpc>
                  <a:spcPct val="150000"/>
                </a:lnSpc>
                <a:spcAft>
                  <a:spcPts val="800"/>
                </a:spcAft>
                <a:buFontTx/>
                <a:buChar char="-"/>
              </a:pP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- 3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4226967" y="8972616"/>
              <a:ext cx="6201701" cy="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4523031" y="7674683"/>
              <a:ext cx="609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46" name="TextBox 14"/>
            <p:cNvSpPr txBox="1"/>
            <p:nvPr/>
          </p:nvSpPr>
          <p:spPr>
            <a:xfrm>
              <a:off x="6637077" y="9005759"/>
              <a:ext cx="2701004" cy="8989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- 6x + 10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6248400" y="9075443"/>
            <a:ext cx="3089681" cy="99214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6"/>
          </p:cNvCxnSpPr>
          <p:nvPr/>
        </p:nvCxnSpPr>
        <p:spPr>
          <a:xfrm flipV="1">
            <a:off x="9338081" y="9569689"/>
            <a:ext cx="2281857" cy="182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1784386" y="9158916"/>
            <a:ext cx="27622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94961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/>
      <p:bldP spid="6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-2027137" y="-514350"/>
            <a:ext cx="5639759" cy="1543050"/>
            <a:chOff x="0" y="0"/>
            <a:chExt cx="1485369" cy="406400"/>
          </a:xfrm>
        </p:grpSpPr>
        <p:sp>
          <p:nvSpPr>
            <p:cNvPr id="24" name="Freeform 24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4876498" y="-1005145"/>
            <a:ext cx="10816142" cy="1543050"/>
            <a:chOff x="0" y="0"/>
            <a:chExt cx="2848696" cy="406400"/>
          </a:xfrm>
        </p:grpSpPr>
        <p:sp>
          <p:nvSpPr>
            <p:cNvPr id="27" name="Freeform 27"/>
            <p:cNvSpPr/>
            <p:nvPr/>
          </p:nvSpPr>
          <p:spPr>
            <a:xfrm>
              <a:off x="203200" y="-326"/>
              <a:ext cx="2442296" cy="407051"/>
            </a:xfrm>
            <a:custGeom>
              <a:avLst/>
              <a:gdLst/>
              <a:ahLst/>
              <a:cxnLst/>
              <a:rect l="l" t="t" r="r" b="b"/>
              <a:pathLst>
                <a:path w="2442296" h="407051">
                  <a:moveTo>
                    <a:pt x="2442296" y="326"/>
                  </a:moveTo>
                  <a:cubicBezTo>
                    <a:pt x="2369483" y="0"/>
                    <a:pt x="2302061" y="38659"/>
                    <a:pt x="2265561" y="101663"/>
                  </a:cubicBezTo>
                  <a:cubicBezTo>
                    <a:pt x="2229060" y="164667"/>
                    <a:pt x="2229060" y="242385"/>
                    <a:pt x="2265561" y="305389"/>
                  </a:cubicBezTo>
                  <a:cubicBezTo>
                    <a:pt x="2302061" y="368393"/>
                    <a:pt x="2369483" y="407052"/>
                    <a:pt x="244229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322544" y="9258300"/>
            <a:ext cx="5639759" cy="1543050"/>
            <a:chOff x="0" y="0"/>
            <a:chExt cx="1485369" cy="406400"/>
          </a:xfrm>
        </p:grpSpPr>
        <p:sp>
          <p:nvSpPr>
            <p:cNvPr id="30" name="Freeform 30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173956" y="9785691"/>
            <a:ext cx="10816142" cy="1543050"/>
            <a:chOff x="0" y="0"/>
            <a:chExt cx="2848696" cy="406400"/>
          </a:xfrm>
        </p:grpSpPr>
        <p:sp>
          <p:nvSpPr>
            <p:cNvPr id="33" name="Freeform 33"/>
            <p:cNvSpPr/>
            <p:nvPr/>
          </p:nvSpPr>
          <p:spPr>
            <a:xfrm>
              <a:off x="203200" y="-326"/>
              <a:ext cx="2442296" cy="407051"/>
            </a:xfrm>
            <a:custGeom>
              <a:avLst/>
              <a:gdLst/>
              <a:ahLst/>
              <a:cxnLst/>
              <a:rect l="l" t="t" r="r" b="b"/>
              <a:pathLst>
                <a:path w="2442296" h="407051">
                  <a:moveTo>
                    <a:pt x="2442296" y="326"/>
                  </a:moveTo>
                  <a:cubicBezTo>
                    <a:pt x="2369483" y="0"/>
                    <a:pt x="2302061" y="38659"/>
                    <a:pt x="2265561" y="101663"/>
                  </a:cubicBezTo>
                  <a:cubicBezTo>
                    <a:pt x="2229060" y="164667"/>
                    <a:pt x="2229060" y="242385"/>
                    <a:pt x="2265561" y="305389"/>
                  </a:cubicBezTo>
                  <a:cubicBezTo>
                    <a:pt x="2302061" y="368393"/>
                    <a:pt x="2369483" y="407052"/>
                    <a:pt x="244229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08052" y="38100"/>
            <a:ext cx="8585954" cy="5089359"/>
            <a:chOff x="4992018" y="4582634"/>
            <a:chExt cx="8585954" cy="5089359"/>
          </a:xfrm>
        </p:grpSpPr>
        <p:sp>
          <p:nvSpPr>
            <p:cNvPr id="36" name="TextBox 12"/>
            <p:cNvSpPr txBox="1"/>
            <p:nvPr/>
          </p:nvSpPr>
          <p:spPr>
            <a:xfrm>
              <a:off x="5326201" y="5876520"/>
              <a:ext cx="4944482" cy="7476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+ 5x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4"/>
            <p:cNvSpPr txBox="1"/>
            <p:nvPr/>
          </p:nvSpPr>
          <p:spPr>
            <a:xfrm>
              <a:off x="10479193" y="4639025"/>
              <a:ext cx="2849537" cy="729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+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0049659" y="4631635"/>
              <a:ext cx="3528313" cy="4989533"/>
              <a:chOff x="1568024" y="-6350"/>
              <a:chExt cx="553045" cy="772904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570531" y="-6350"/>
                <a:ext cx="296" cy="772904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568024" y="185085"/>
                <a:ext cx="55304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9" name="TextBox 6"/>
            <p:cNvSpPr txBox="1"/>
            <p:nvPr/>
          </p:nvSpPr>
          <p:spPr>
            <a:xfrm>
              <a:off x="5296830" y="4582634"/>
              <a:ext cx="4515944" cy="8455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- 3x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 x + 7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             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9"/>
            <p:cNvSpPr txBox="1"/>
            <p:nvPr/>
          </p:nvSpPr>
          <p:spPr>
            <a:xfrm>
              <a:off x="10624449" y="5969164"/>
              <a:ext cx="2296273" cy="8248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5x - 3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14"/>
            <p:cNvSpPr txBox="1"/>
            <p:nvPr/>
          </p:nvSpPr>
          <p:spPr>
            <a:xfrm>
              <a:off x="6150828" y="6725498"/>
              <a:ext cx="3776392" cy="7776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-3x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- 6x + 7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047275" y="6843448"/>
              <a:ext cx="4879945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3" name="TextBox 14"/>
            <p:cNvSpPr txBox="1"/>
            <p:nvPr/>
          </p:nvSpPr>
          <p:spPr>
            <a:xfrm>
              <a:off x="6160098" y="7583172"/>
              <a:ext cx="4050704" cy="106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-3x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- 3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4992018" y="8610164"/>
              <a:ext cx="4935202" cy="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5" name="TextBox 14"/>
            <p:cNvSpPr txBox="1"/>
            <p:nvPr/>
          </p:nvSpPr>
          <p:spPr>
            <a:xfrm>
              <a:off x="7072151" y="8610164"/>
              <a:ext cx="346720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 6x + 10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058962" y="5070672"/>
            <a:ext cx="15458859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Dư cuối cùng có bậc nhỏ hơn đa thức chia nên quá trình chia kết thúc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Ta được thương là đa thức 5x – 3 và đa thức dư là -6x + 10.</a:t>
            </a:r>
          </a:p>
        </p:txBody>
      </p:sp>
      <p:sp>
        <p:nvSpPr>
          <p:cNvPr id="49" name="Rounded Rectangular Callout 48"/>
          <p:cNvSpPr/>
          <p:nvPr/>
        </p:nvSpPr>
        <p:spPr>
          <a:xfrm>
            <a:off x="11222167" y="3175994"/>
            <a:ext cx="5035684" cy="1616058"/>
          </a:xfrm>
          <a:prstGeom prst="wedgeRoundRectCallout">
            <a:avLst>
              <a:gd name="adj1" fmla="val -66159"/>
              <a:gd name="adj2" fmla="val 4485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 = -6x + 10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DEF7CF1-48B0-47FB-8914-86ED41BB3B4C}"/>
              </a:ext>
            </a:extLst>
          </p:cNvPr>
          <p:cNvGrpSpPr/>
          <p:nvPr/>
        </p:nvGrpSpPr>
        <p:grpSpPr>
          <a:xfrm>
            <a:off x="457200" y="8012659"/>
            <a:ext cx="1646251" cy="1020987"/>
            <a:chOff x="1455327" y="4126370"/>
            <a:chExt cx="1646251" cy="1020987"/>
          </a:xfrm>
        </p:grpSpPr>
        <p:sp>
          <p:nvSpPr>
            <p:cNvPr id="52" name="Snip Single Corner Rectangle 48">
              <a:extLst>
                <a:ext uri="{FF2B5EF4-FFF2-40B4-BE49-F238E27FC236}">
                  <a16:creationId xmlns:a16="http://schemas.microsoft.com/office/drawing/2014/main" id="{8489D037-269C-44EB-8D79-7533A2E6F141}"/>
                </a:ext>
              </a:extLst>
            </p:cNvPr>
            <p:cNvSpPr/>
            <p:nvPr/>
          </p:nvSpPr>
          <p:spPr>
            <a:xfrm>
              <a:off x="1455327" y="4126370"/>
              <a:ext cx="1646251" cy="1020987"/>
            </a:xfrm>
            <a:prstGeom prst="snip1Rect">
              <a:avLst>
                <a:gd name="adj" fmla="val 34986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A31567F-6F69-4B44-9CB8-8B154B68469C}"/>
                </a:ext>
              </a:extLst>
            </p:cNvPr>
            <p:cNvSpPr txBox="1"/>
            <p:nvPr/>
          </p:nvSpPr>
          <p:spPr>
            <a:xfrm>
              <a:off x="1590502" y="4266669"/>
              <a:ext cx="13393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HĐ5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C25418E0-9720-4403-831B-CB88B7350945}"/>
              </a:ext>
            </a:extLst>
          </p:cNvPr>
          <p:cNvSpPr/>
          <p:nvPr/>
        </p:nvSpPr>
        <p:spPr>
          <a:xfrm>
            <a:off x="2303977" y="8031895"/>
            <a:ext cx="13192154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Hãy kiểm tra lại đẳng thức: D = 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(5x - 3) + G.</a:t>
            </a:r>
          </a:p>
        </p:txBody>
      </p:sp>
      <p:pic>
        <p:nvPicPr>
          <p:cNvPr id="2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DC80610F-45B9-4FF8-B453-4FD3787B4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22544" y="104016"/>
            <a:ext cx="3695545" cy="207712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B72D1DC-8A3E-47BD-862A-26BEAB6264BD}"/>
              </a:ext>
            </a:extLst>
          </p:cNvPr>
          <p:cNvSpPr txBox="1"/>
          <p:nvPr/>
        </p:nvSpPr>
        <p:spPr>
          <a:xfrm>
            <a:off x="4602238" y="695839"/>
            <a:ext cx="60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89BD7E0-A701-47E2-94B0-42DC24E6761D}"/>
              </a:ext>
            </a:extLst>
          </p:cNvPr>
          <p:cNvSpPr txBox="1"/>
          <p:nvPr/>
        </p:nvSpPr>
        <p:spPr>
          <a:xfrm>
            <a:off x="5342775" y="2773462"/>
            <a:ext cx="60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05228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9" grpId="0" animBg="1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>
            <a:off x="14967376" y="-1866900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527874" y="-2026658"/>
            <a:ext cx="3086100" cy="30861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04800" y="9105900"/>
            <a:ext cx="3086100" cy="30861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33531" y="8800944"/>
            <a:ext cx="3257369" cy="3257369"/>
            <a:chOff x="0" y="0"/>
            <a:chExt cx="6355080" cy="635508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-1954211" y="8931787"/>
            <a:ext cx="3086100" cy="308610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4967376" y="-1645793"/>
            <a:ext cx="3225389" cy="3225389"/>
            <a:chOff x="0" y="0"/>
            <a:chExt cx="6355080" cy="63550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6699024" y="1062213"/>
            <a:ext cx="4889952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Kollektif Bold"/>
              </a:rPr>
              <a:t>About Company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9" y="285302"/>
            <a:ext cx="1710316" cy="1710316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>
            <a:off x="1455327" y="1344470"/>
            <a:ext cx="0" cy="750857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0485" y="4859836"/>
            <a:ext cx="13192154" cy="301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chia đa thức D cho đa thức E trong trường hợp này được gọi là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chia có dư</a:t>
            </a:r>
            <a:r>
              <a:rPr lang="vi-VN" sz="4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đa thức thương là 5x – 3 và đa thức dư là G.</a:t>
            </a:r>
          </a:p>
        </p:txBody>
      </p:sp>
      <p:sp>
        <p:nvSpPr>
          <p:cNvPr id="40" name="Oval Callout 39"/>
          <p:cNvSpPr/>
          <p:nvPr/>
        </p:nvSpPr>
        <p:spPr>
          <a:xfrm>
            <a:off x="2150203" y="244701"/>
            <a:ext cx="1999638" cy="1453180"/>
          </a:xfrm>
          <a:prstGeom prst="wedgeEllipseCallout">
            <a:avLst>
              <a:gd name="adj1" fmla="val 39403"/>
              <a:gd name="adj2" fmla="val 560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0" y="541611"/>
            <a:ext cx="9144000" cy="4074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E.(5x − 3) + G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(x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+ 1)(5x – 3) + (−6x + 10)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x + 7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D (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090" y="6817235"/>
            <a:ext cx="3646411" cy="345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7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189430" y="2710282"/>
            <a:ext cx="16154400" cy="5761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1896669" y="-769477"/>
            <a:ext cx="5639759" cy="1543050"/>
            <a:chOff x="0" y="0"/>
            <a:chExt cx="1485369" cy="406400"/>
          </a:xfrm>
        </p:grpSpPr>
        <p:sp>
          <p:nvSpPr>
            <p:cNvPr id="3" name="Freeform 3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088465" y="-1062806"/>
            <a:ext cx="10816142" cy="1491286"/>
            <a:chOff x="0" y="0"/>
            <a:chExt cx="2848696" cy="392767"/>
          </a:xfrm>
        </p:grpSpPr>
        <p:sp>
          <p:nvSpPr>
            <p:cNvPr id="6" name="Freeform 6"/>
            <p:cNvSpPr/>
            <p:nvPr/>
          </p:nvSpPr>
          <p:spPr>
            <a:xfrm>
              <a:off x="203200" y="-21915"/>
              <a:ext cx="2442296" cy="436596"/>
            </a:xfrm>
            <a:custGeom>
              <a:avLst/>
              <a:gdLst/>
              <a:ahLst/>
              <a:cxnLst/>
              <a:rect l="l" t="t" r="r" b="b"/>
              <a:pathLst>
                <a:path w="2442296" h="436596">
                  <a:moveTo>
                    <a:pt x="2442296" y="21915"/>
                  </a:moveTo>
                  <a:cubicBezTo>
                    <a:pt x="2359835" y="0"/>
                    <a:pt x="2272466" y="31935"/>
                    <a:pt x="2223575" y="101861"/>
                  </a:cubicBezTo>
                  <a:cubicBezTo>
                    <a:pt x="2174683" y="171787"/>
                    <a:pt x="2174683" y="264809"/>
                    <a:pt x="2223575" y="334736"/>
                  </a:cubicBezTo>
                  <a:cubicBezTo>
                    <a:pt x="2272466" y="404662"/>
                    <a:pt x="2359835" y="436596"/>
                    <a:pt x="2442296" y="414682"/>
                  </a:cubicBezTo>
                  <a:lnTo>
                    <a:pt x="0" y="414682"/>
                  </a:lnTo>
                  <a:cubicBezTo>
                    <a:pt x="82461" y="436596"/>
                    <a:pt x="169830" y="404662"/>
                    <a:pt x="218721" y="334736"/>
                  </a:cubicBezTo>
                  <a:cubicBezTo>
                    <a:pt x="267613" y="264809"/>
                    <a:pt x="267613" y="171787"/>
                    <a:pt x="218721" y="101861"/>
                  </a:cubicBezTo>
                  <a:cubicBezTo>
                    <a:pt x="169830" y="31935"/>
                    <a:pt x="82461" y="0"/>
                    <a:pt x="0" y="21915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731466" y="1028700"/>
            <a:ext cx="8941143" cy="1382694"/>
            <a:chOff x="0" y="0"/>
            <a:chExt cx="2627971" cy="406400"/>
          </a:xfrm>
        </p:grpSpPr>
        <p:sp>
          <p:nvSpPr>
            <p:cNvPr id="9" name="Freeform 9"/>
            <p:cNvSpPr/>
            <p:nvPr/>
          </p:nvSpPr>
          <p:spPr>
            <a:xfrm>
              <a:off x="203200" y="-326"/>
              <a:ext cx="2221571" cy="407051"/>
            </a:xfrm>
            <a:custGeom>
              <a:avLst/>
              <a:gdLst/>
              <a:ahLst/>
              <a:cxnLst/>
              <a:rect l="l" t="t" r="r" b="b"/>
              <a:pathLst>
                <a:path w="2221571" h="407051">
                  <a:moveTo>
                    <a:pt x="2221571" y="326"/>
                  </a:moveTo>
                  <a:cubicBezTo>
                    <a:pt x="2148758" y="0"/>
                    <a:pt x="2081337" y="38659"/>
                    <a:pt x="2044836" y="101663"/>
                  </a:cubicBezTo>
                  <a:cubicBezTo>
                    <a:pt x="2008335" y="164667"/>
                    <a:pt x="2008335" y="242385"/>
                    <a:pt x="2044836" y="305389"/>
                  </a:cubicBezTo>
                  <a:cubicBezTo>
                    <a:pt x="2081337" y="368393"/>
                    <a:pt x="2148758" y="407052"/>
                    <a:pt x="2221571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420537" y="1350713"/>
            <a:ext cx="756072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4582183" y="-769477"/>
            <a:ext cx="5639759" cy="1543050"/>
            <a:chOff x="0" y="0"/>
            <a:chExt cx="1485369" cy="406400"/>
          </a:xfrm>
        </p:grpSpPr>
        <p:sp>
          <p:nvSpPr>
            <p:cNvPr id="28" name="Freeform 28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373900" y="-1062806"/>
            <a:ext cx="10816142" cy="1491286"/>
            <a:chOff x="0" y="0"/>
            <a:chExt cx="2848696" cy="392767"/>
          </a:xfrm>
        </p:grpSpPr>
        <p:sp>
          <p:nvSpPr>
            <p:cNvPr id="31" name="Freeform 31"/>
            <p:cNvSpPr/>
            <p:nvPr/>
          </p:nvSpPr>
          <p:spPr>
            <a:xfrm>
              <a:off x="203200" y="-21915"/>
              <a:ext cx="2442296" cy="436596"/>
            </a:xfrm>
            <a:custGeom>
              <a:avLst/>
              <a:gdLst/>
              <a:ahLst/>
              <a:cxnLst/>
              <a:rect l="l" t="t" r="r" b="b"/>
              <a:pathLst>
                <a:path w="2442296" h="436596">
                  <a:moveTo>
                    <a:pt x="2442296" y="21915"/>
                  </a:moveTo>
                  <a:cubicBezTo>
                    <a:pt x="2359835" y="0"/>
                    <a:pt x="2272466" y="31935"/>
                    <a:pt x="2223575" y="101861"/>
                  </a:cubicBezTo>
                  <a:cubicBezTo>
                    <a:pt x="2174683" y="171787"/>
                    <a:pt x="2174683" y="264809"/>
                    <a:pt x="2223575" y="334736"/>
                  </a:cubicBezTo>
                  <a:cubicBezTo>
                    <a:pt x="2272466" y="404662"/>
                    <a:pt x="2359835" y="436596"/>
                    <a:pt x="2442296" y="414682"/>
                  </a:cubicBezTo>
                  <a:lnTo>
                    <a:pt x="0" y="414682"/>
                  </a:lnTo>
                  <a:cubicBezTo>
                    <a:pt x="82461" y="436596"/>
                    <a:pt x="169830" y="404662"/>
                    <a:pt x="218721" y="334736"/>
                  </a:cubicBezTo>
                  <a:cubicBezTo>
                    <a:pt x="267613" y="264809"/>
                    <a:pt x="267613" y="171787"/>
                    <a:pt x="218721" y="101861"/>
                  </a:cubicBezTo>
                  <a:cubicBezTo>
                    <a:pt x="169830" y="31935"/>
                    <a:pt x="82461" y="0"/>
                    <a:pt x="0" y="21915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35601" y="6894375"/>
            <a:ext cx="5895548" cy="32425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23" y="7214352"/>
            <a:ext cx="2532352" cy="29191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53933" y="3214266"/>
            <a:ext cx="1553019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B.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Q,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đẳng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=  B.Q + R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18792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468120" y="-634131"/>
            <a:ext cx="5639759" cy="1543050"/>
            <a:chOff x="0" y="0"/>
            <a:chExt cx="1485369" cy="406400"/>
          </a:xfrm>
        </p:grpSpPr>
        <p:sp>
          <p:nvSpPr>
            <p:cNvPr id="6" name="Freeform 6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139673" y="-1095073"/>
            <a:ext cx="5639759" cy="1543050"/>
            <a:chOff x="0" y="0"/>
            <a:chExt cx="1485369" cy="406400"/>
          </a:xfrm>
        </p:grpSpPr>
        <p:sp>
          <p:nvSpPr>
            <p:cNvPr id="11" name="Freeform 11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2197873" y="-1887859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-654823" y="-1560341"/>
            <a:ext cx="2259501" cy="2259501"/>
            <a:chOff x="0" y="0"/>
            <a:chExt cx="6355080" cy="63550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6643843" y="9553575"/>
            <a:ext cx="2465952" cy="246595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7722037" y="8965671"/>
            <a:ext cx="2259501" cy="2259501"/>
            <a:chOff x="0" y="0"/>
            <a:chExt cx="6355080" cy="635508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sp>
        <p:nvSpPr>
          <p:cNvPr id="31" name="Rounded Rectangle 30"/>
          <p:cNvSpPr/>
          <p:nvPr/>
        </p:nvSpPr>
        <p:spPr>
          <a:xfrm>
            <a:off x="1400322" y="259350"/>
            <a:ext cx="3657600" cy="107196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70430" y="1330313"/>
            <a:ext cx="15163800" cy="160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=  3x</a:t>
            </a:r>
            <a:r>
              <a:rPr lang="en-US" sz="4000" baseline="30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- 6x - 5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= x</a:t>
            </a:r>
            <a:r>
              <a:rPr lang="en-US" sz="4000" baseline="30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 – 1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=  B. Q + R.</a:t>
            </a:r>
            <a:endParaRPr lang="en-US" sz="40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val Callout 32"/>
          <p:cNvSpPr/>
          <p:nvPr/>
        </p:nvSpPr>
        <p:spPr>
          <a:xfrm>
            <a:off x="1289311" y="3271658"/>
            <a:ext cx="1797260" cy="1306108"/>
          </a:xfrm>
          <a:prstGeom prst="wedgeEllipseCallout">
            <a:avLst>
              <a:gd name="adj1" fmla="val 39403"/>
              <a:gd name="adj2" fmla="val 560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3733800" y="2976423"/>
            <a:ext cx="9927203" cy="5989248"/>
            <a:chOff x="3988728" y="3278267"/>
            <a:chExt cx="9927203" cy="5989248"/>
          </a:xfrm>
        </p:grpSpPr>
        <p:sp>
          <p:nvSpPr>
            <p:cNvPr id="47" name="TextBox 4"/>
            <p:cNvSpPr txBox="1"/>
            <p:nvPr/>
          </p:nvSpPr>
          <p:spPr>
            <a:xfrm>
              <a:off x="10566411" y="3286618"/>
              <a:ext cx="2798283" cy="101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+ 3x – 1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12"/>
            <p:cNvSpPr txBox="1"/>
            <p:nvPr/>
          </p:nvSpPr>
          <p:spPr>
            <a:xfrm>
              <a:off x="3988728" y="4117645"/>
              <a:ext cx="41882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3x</a:t>
              </a: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+ 9x</a:t>
              </a: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- 3x</a:t>
              </a: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0144904" y="3562851"/>
              <a:ext cx="3771027" cy="5704664"/>
              <a:chOff x="985749" y="0"/>
              <a:chExt cx="823696" cy="1025815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985749" y="0"/>
                <a:ext cx="0" cy="1025815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985749" y="146349"/>
                <a:ext cx="823696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9" name="TextBox 6"/>
            <p:cNvSpPr txBox="1"/>
            <p:nvPr/>
          </p:nvSpPr>
          <p:spPr>
            <a:xfrm>
              <a:off x="3988730" y="3278267"/>
              <a:ext cx="5677274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3x</a:t>
              </a: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                            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- 6x  - 5 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9"/>
            <p:cNvSpPr txBox="1"/>
            <p:nvPr/>
          </p:nvSpPr>
          <p:spPr>
            <a:xfrm>
              <a:off x="10346831" y="4371779"/>
              <a:ext cx="33138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3x</a:t>
              </a: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- 9x + 30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14"/>
            <p:cNvSpPr txBox="1"/>
            <p:nvPr/>
          </p:nvSpPr>
          <p:spPr>
            <a:xfrm>
              <a:off x="4920130" y="5091531"/>
              <a:ext cx="4745875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-9x</a:t>
              </a: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+ 3x</a:t>
              </a: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- 6x  - 5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3988728" y="5133308"/>
              <a:ext cx="5884402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1" name="TextBox 14"/>
            <p:cNvSpPr txBox="1"/>
            <p:nvPr/>
          </p:nvSpPr>
          <p:spPr>
            <a:xfrm>
              <a:off x="4937908" y="5887082"/>
              <a:ext cx="4275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-9x</a:t>
              </a: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- 27x</a:t>
              </a: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+ 9x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14"/>
            <p:cNvSpPr txBox="1"/>
            <p:nvPr/>
          </p:nvSpPr>
          <p:spPr>
            <a:xfrm>
              <a:off x="6096712" y="6764290"/>
              <a:ext cx="3569294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30x</a:t>
              </a: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- 15x  - 5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14"/>
            <p:cNvSpPr txBox="1"/>
            <p:nvPr/>
          </p:nvSpPr>
          <p:spPr>
            <a:xfrm>
              <a:off x="6088198" y="7461200"/>
              <a:ext cx="37849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30x</a:t>
              </a: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+ 90x - 30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14"/>
            <p:cNvSpPr txBox="1"/>
            <p:nvPr/>
          </p:nvSpPr>
          <p:spPr>
            <a:xfrm>
              <a:off x="7299605" y="8473895"/>
              <a:ext cx="3420536" cy="7241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-105x + 25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4021418" y="6902745"/>
              <a:ext cx="5851712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4125422" y="8473894"/>
              <a:ext cx="5747708" cy="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67" name="Rectangle 66"/>
          <p:cNvSpPr/>
          <p:nvPr/>
        </p:nvSpPr>
        <p:spPr>
          <a:xfrm>
            <a:off x="2862186" y="9247545"/>
            <a:ext cx="139063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3x</a:t>
            </a:r>
            <a:r>
              <a:rPr lang="en-US" sz="4000" baseline="30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- 6x - 5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= (x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+ 3x - 1).(3x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- 9x + 30) + (-105x + 25)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9EDCB5-683A-4C77-826D-BDC9A33CCD9E}"/>
              </a:ext>
            </a:extLst>
          </p:cNvPr>
          <p:cNvSpPr txBox="1"/>
          <p:nvPr/>
        </p:nvSpPr>
        <p:spPr>
          <a:xfrm>
            <a:off x="5335636" y="6717084"/>
            <a:ext cx="4443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BC09E7-3C79-4400-A7E9-AC263AD304A3}"/>
              </a:ext>
            </a:extLst>
          </p:cNvPr>
          <p:cNvSpPr txBox="1"/>
          <p:nvPr/>
        </p:nvSpPr>
        <p:spPr>
          <a:xfrm>
            <a:off x="3272175" y="3291164"/>
            <a:ext cx="4443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2DA60C-7DFE-48C4-960F-BDE6B885A8C5}"/>
              </a:ext>
            </a:extLst>
          </p:cNvPr>
          <p:cNvSpPr txBox="1"/>
          <p:nvPr/>
        </p:nvSpPr>
        <p:spPr>
          <a:xfrm>
            <a:off x="4238627" y="5101565"/>
            <a:ext cx="4443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pic>
        <p:nvPicPr>
          <p:cNvPr id="8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5E921442-457E-41C7-8A11-BBAC2022F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01748" y="3056520"/>
            <a:ext cx="4067175" cy="2286000"/>
          </a:xfrm>
          <a:prstGeom prst="rect">
            <a:avLst/>
          </a:prstGeom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1" grpId="0" animBg="1"/>
      <p:bldP spid="32" grpId="0"/>
      <p:bldP spid="33" grpId="0" animBg="1"/>
      <p:bldP spid="67" grpId="0"/>
      <p:bldP spid="2" grpId="0"/>
      <p:bldP spid="42" grpId="0"/>
      <p:bldP spid="4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-2230861" y="9417904"/>
            <a:ext cx="5639759" cy="1543050"/>
            <a:chOff x="0" y="0"/>
            <a:chExt cx="1485369" cy="406400"/>
          </a:xfrm>
        </p:grpSpPr>
        <p:sp>
          <p:nvSpPr>
            <p:cNvPr id="20" name="Freeform 20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4619042" y="9807423"/>
            <a:ext cx="10816142" cy="1543050"/>
            <a:chOff x="0" y="0"/>
            <a:chExt cx="2848696" cy="406400"/>
          </a:xfrm>
        </p:grpSpPr>
        <p:sp>
          <p:nvSpPr>
            <p:cNvPr id="23" name="Freeform 23"/>
            <p:cNvSpPr/>
            <p:nvPr/>
          </p:nvSpPr>
          <p:spPr>
            <a:xfrm>
              <a:off x="203200" y="-326"/>
              <a:ext cx="2442296" cy="407051"/>
            </a:xfrm>
            <a:custGeom>
              <a:avLst/>
              <a:gdLst/>
              <a:ahLst/>
              <a:cxnLst/>
              <a:rect l="l" t="t" r="r" b="b"/>
              <a:pathLst>
                <a:path w="2442296" h="407051">
                  <a:moveTo>
                    <a:pt x="2442296" y="326"/>
                  </a:moveTo>
                  <a:cubicBezTo>
                    <a:pt x="2369483" y="0"/>
                    <a:pt x="2302061" y="38659"/>
                    <a:pt x="2265561" y="101663"/>
                  </a:cubicBezTo>
                  <a:cubicBezTo>
                    <a:pt x="2229060" y="164667"/>
                    <a:pt x="2229060" y="242385"/>
                    <a:pt x="2265561" y="305389"/>
                  </a:cubicBezTo>
                  <a:cubicBezTo>
                    <a:pt x="2302061" y="368393"/>
                    <a:pt x="2369483" y="407052"/>
                    <a:pt x="244229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2649962" y="1842948"/>
            <a:ext cx="4512838" cy="1219200"/>
          </a:xfrm>
          <a:prstGeom prst="roundRect">
            <a:avLst/>
          </a:prstGeom>
          <a:solidFill>
            <a:srgbClr val="03666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321878"/>
            <a:ext cx="16029270" cy="49015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15744"/>
            <a:ext cx="1328385" cy="146945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71600" y="641088"/>
            <a:ext cx="119154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17906" y="7649567"/>
            <a:ext cx="15296009" cy="1926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3x</a:t>
            </a:r>
            <a:r>
              <a:rPr lang="fr-FR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x – 1 = (x</a:t>
            </a:r>
            <a:r>
              <a:rPr lang="fr-FR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- 3x).x + (x - 1)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– 1 là </a:t>
            </a:r>
            <a:r>
              <a:rPr lang="fr-F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457200" y="7277100"/>
            <a:ext cx="1854130" cy="1130156"/>
          </a:xfrm>
          <a:prstGeom prst="wedgeRoundRectCallout">
            <a:avLst>
              <a:gd name="adj1" fmla="val 66256"/>
              <a:gd name="adj2" fmla="val 40404"/>
              <a:gd name="adj3" fmla="val 16667"/>
            </a:avLst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-1468930" y="-1109459"/>
            <a:ext cx="2465952" cy="246595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-390736" y="-1697363"/>
            <a:ext cx="2259501" cy="2259501"/>
            <a:chOff x="0" y="0"/>
            <a:chExt cx="6355080" cy="63550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4575881" y="9515475"/>
            <a:ext cx="5639759" cy="1543050"/>
            <a:chOff x="0" y="0"/>
            <a:chExt cx="1485369" cy="406400"/>
          </a:xfrm>
        </p:grpSpPr>
        <p:sp>
          <p:nvSpPr>
            <p:cNvPr id="29" name="Freeform 29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656044" y="9890465"/>
            <a:ext cx="8227951" cy="1543050"/>
            <a:chOff x="0" y="0"/>
            <a:chExt cx="2167032" cy="406400"/>
          </a:xfrm>
        </p:grpSpPr>
        <p:sp>
          <p:nvSpPr>
            <p:cNvPr id="32" name="Freeform 32"/>
            <p:cNvSpPr/>
            <p:nvPr/>
          </p:nvSpPr>
          <p:spPr>
            <a:xfrm>
              <a:off x="203200" y="-326"/>
              <a:ext cx="1760632" cy="407051"/>
            </a:xfrm>
            <a:custGeom>
              <a:avLst/>
              <a:gdLst/>
              <a:ahLst/>
              <a:cxnLst/>
              <a:rect l="l" t="t" r="r" b="b"/>
              <a:pathLst>
                <a:path w="1760632" h="407051">
                  <a:moveTo>
                    <a:pt x="1760632" y="326"/>
                  </a:moveTo>
                  <a:cubicBezTo>
                    <a:pt x="1687819" y="0"/>
                    <a:pt x="1620398" y="38659"/>
                    <a:pt x="1583897" y="101663"/>
                  </a:cubicBezTo>
                  <a:cubicBezTo>
                    <a:pt x="1547396" y="164667"/>
                    <a:pt x="1547396" y="242385"/>
                    <a:pt x="1583897" y="305389"/>
                  </a:cubicBezTo>
                  <a:cubicBezTo>
                    <a:pt x="1620398" y="368393"/>
                    <a:pt x="1687819" y="407052"/>
                    <a:pt x="1760632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5581" y="6074827"/>
            <a:ext cx="3447435" cy="329475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3492" y="1215635"/>
            <a:ext cx="6246568" cy="3555379"/>
            <a:chOff x="713492" y="1215635"/>
            <a:chExt cx="6246568" cy="3555379"/>
          </a:xfrm>
        </p:grpSpPr>
        <p:sp>
          <p:nvSpPr>
            <p:cNvPr id="49" name="Speech Bubble: Rectangle with Corners Rounded 38"/>
            <p:cNvSpPr/>
            <p:nvPr/>
          </p:nvSpPr>
          <p:spPr>
            <a:xfrm>
              <a:off x="713492" y="1215635"/>
              <a:ext cx="6246568" cy="3555379"/>
            </a:xfrm>
            <a:prstGeom prst="wedgeRoundRectCallout">
              <a:avLst>
                <a:gd name="adj1" fmla="val 4925"/>
                <a:gd name="adj2" fmla="val 85717"/>
                <a:gd name="adj3" fmla="val 16667"/>
              </a:avLst>
            </a:prstGeom>
            <a:solidFill>
              <a:srgbClr val="F1F1D7"/>
            </a:solidFill>
            <a:ln w="12700" cap="flat" cmpd="sng" algn="ctr">
              <a:solidFill>
                <a:srgbClr val="D6DF9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0" name="TextBox 4"/>
            <p:cNvSpPr txBox="1"/>
            <p:nvPr/>
          </p:nvSpPr>
          <p:spPr>
            <a:xfrm>
              <a:off x="889525" y="1653269"/>
              <a:ext cx="5894499" cy="2585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toán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56411" y="1212265"/>
            <a:ext cx="5781260" cy="3570858"/>
            <a:chOff x="2520895" y="86711"/>
            <a:chExt cx="2364022" cy="1496251"/>
          </a:xfrm>
        </p:grpSpPr>
        <p:sp>
          <p:nvSpPr>
            <p:cNvPr id="46" name="Speech Bubble: Rectangle with Corners Rounded 41"/>
            <p:cNvSpPr/>
            <p:nvPr/>
          </p:nvSpPr>
          <p:spPr>
            <a:xfrm>
              <a:off x="2520895" y="86711"/>
              <a:ext cx="2364022" cy="1496251"/>
            </a:xfrm>
            <a:prstGeom prst="wedgeRoundRectCallout">
              <a:avLst>
                <a:gd name="adj1" fmla="val 2895"/>
                <a:gd name="adj2" fmla="val 86880"/>
                <a:gd name="adj3" fmla="val 16667"/>
              </a:avLst>
            </a:prstGeom>
            <a:solidFill>
              <a:srgbClr val="F1F1D7"/>
            </a:solidFill>
            <a:ln w="12700" cap="flat" cmpd="sng" algn="ctr">
              <a:solidFill>
                <a:srgbClr val="D6DF9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TextBox 7"/>
            <p:cNvSpPr txBox="1"/>
            <p:nvPr/>
          </p:nvSpPr>
          <p:spPr>
            <a:xfrm>
              <a:off x="2583543" y="144178"/>
              <a:ext cx="2238725" cy="1419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Ừ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!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B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B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nhưng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B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3118781" y="1199509"/>
            <a:ext cx="4931608" cy="3596771"/>
            <a:chOff x="4958975" y="81366"/>
            <a:chExt cx="2016590" cy="1507109"/>
          </a:xfrm>
        </p:grpSpPr>
        <p:sp>
          <p:nvSpPr>
            <p:cNvPr id="44" name="Speech Bubble: Rectangle with Corners Rounded 46"/>
            <p:cNvSpPr/>
            <p:nvPr/>
          </p:nvSpPr>
          <p:spPr>
            <a:xfrm>
              <a:off x="4958975" y="81366"/>
              <a:ext cx="2016590" cy="1507109"/>
            </a:xfrm>
            <a:prstGeom prst="wedgeRoundRectCallout">
              <a:avLst>
                <a:gd name="adj1" fmla="val -33796"/>
                <a:gd name="adj2" fmla="val 85582"/>
                <a:gd name="adj3" fmla="val 16667"/>
              </a:avLst>
            </a:prstGeom>
            <a:solidFill>
              <a:srgbClr val="F1F1D7"/>
            </a:solidFill>
            <a:ln w="12700" cap="flat" cmpd="sng" algn="ctr">
              <a:solidFill>
                <a:srgbClr val="D6DF9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5" name="TextBox 9"/>
            <p:cNvSpPr txBox="1"/>
            <p:nvPr/>
          </p:nvSpPr>
          <p:spPr>
            <a:xfrm>
              <a:off x="5005219" y="124861"/>
              <a:ext cx="1924102" cy="1419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Cũng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ạ.Trước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AF8EF"/>
              </a:clrFrom>
              <a:clrTo>
                <a:srgbClr val="FAF8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1480" r="2022"/>
          <a:stretch/>
        </p:blipFill>
        <p:spPr>
          <a:xfrm>
            <a:off x="8095559" y="6188496"/>
            <a:ext cx="2245233" cy="29170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789" y="5318431"/>
            <a:ext cx="4843638" cy="38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96669" y="-769477"/>
            <a:ext cx="5639759" cy="1543050"/>
            <a:chOff x="0" y="0"/>
            <a:chExt cx="1485369" cy="406400"/>
          </a:xfrm>
        </p:grpSpPr>
        <p:sp>
          <p:nvSpPr>
            <p:cNvPr id="3" name="Freeform 3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088465" y="-1062806"/>
            <a:ext cx="10816142" cy="1491286"/>
            <a:chOff x="0" y="0"/>
            <a:chExt cx="2848696" cy="392767"/>
          </a:xfrm>
        </p:grpSpPr>
        <p:sp>
          <p:nvSpPr>
            <p:cNvPr id="6" name="Freeform 6"/>
            <p:cNvSpPr/>
            <p:nvPr/>
          </p:nvSpPr>
          <p:spPr>
            <a:xfrm>
              <a:off x="203200" y="-21915"/>
              <a:ext cx="2442296" cy="436596"/>
            </a:xfrm>
            <a:custGeom>
              <a:avLst/>
              <a:gdLst/>
              <a:ahLst/>
              <a:cxnLst/>
              <a:rect l="l" t="t" r="r" b="b"/>
              <a:pathLst>
                <a:path w="2442296" h="436596">
                  <a:moveTo>
                    <a:pt x="2442296" y="21915"/>
                  </a:moveTo>
                  <a:cubicBezTo>
                    <a:pt x="2359835" y="0"/>
                    <a:pt x="2272466" y="31935"/>
                    <a:pt x="2223575" y="101861"/>
                  </a:cubicBezTo>
                  <a:cubicBezTo>
                    <a:pt x="2174683" y="171787"/>
                    <a:pt x="2174683" y="264809"/>
                    <a:pt x="2223575" y="334736"/>
                  </a:cubicBezTo>
                  <a:cubicBezTo>
                    <a:pt x="2272466" y="404662"/>
                    <a:pt x="2359835" y="436596"/>
                    <a:pt x="2442296" y="414682"/>
                  </a:cubicBezTo>
                  <a:lnTo>
                    <a:pt x="0" y="414682"/>
                  </a:lnTo>
                  <a:cubicBezTo>
                    <a:pt x="82461" y="436596"/>
                    <a:pt x="169830" y="404662"/>
                    <a:pt x="218721" y="334736"/>
                  </a:cubicBezTo>
                  <a:cubicBezTo>
                    <a:pt x="267613" y="264809"/>
                    <a:pt x="267613" y="171787"/>
                    <a:pt x="218721" y="101861"/>
                  </a:cubicBezTo>
                  <a:cubicBezTo>
                    <a:pt x="169830" y="31935"/>
                    <a:pt x="82461" y="0"/>
                    <a:pt x="0" y="21915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648200" y="811673"/>
            <a:ext cx="8941143" cy="1676400"/>
            <a:chOff x="0" y="0"/>
            <a:chExt cx="2627971" cy="406400"/>
          </a:xfrm>
        </p:grpSpPr>
        <p:sp>
          <p:nvSpPr>
            <p:cNvPr id="9" name="Freeform 9"/>
            <p:cNvSpPr/>
            <p:nvPr/>
          </p:nvSpPr>
          <p:spPr>
            <a:xfrm>
              <a:off x="203200" y="-326"/>
              <a:ext cx="2221571" cy="407051"/>
            </a:xfrm>
            <a:custGeom>
              <a:avLst/>
              <a:gdLst/>
              <a:ahLst/>
              <a:cxnLst/>
              <a:rect l="l" t="t" r="r" b="b"/>
              <a:pathLst>
                <a:path w="2221571" h="407051">
                  <a:moveTo>
                    <a:pt x="2221571" y="326"/>
                  </a:moveTo>
                  <a:cubicBezTo>
                    <a:pt x="2148758" y="0"/>
                    <a:pt x="2081337" y="38659"/>
                    <a:pt x="2044836" y="101663"/>
                  </a:cubicBezTo>
                  <a:cubicBezTo>
                    <a:pt x="2008335" y="164667"/>
                    <a:pt x="2008335" y="242385"/>
                    <a:pt x="2044836" y="305389"/>
                  </a:cubicBezTo>
                  <a:cubicBezTo>
                    <a:pt x="2081337" y="368393"/>
                    <a:pt x="2148758" y="407052"/>
                    <a:pt x="2221571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582183" y="-769477"/>
            <a:ext cx="5639759" cy="1543050"/>
            <a:chOff x="0" y="0"/>
            <a:chExt cx="1485369" cy="406400"/>
          </a:xfrm>
        </p:grpSpPr>
        <p:sp>
          <p:nvSpPr>
            <p:cNvPr id="28" name="Freeform 28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373900" y="-1062806"/>
            <a:ext cx="10816142" cy="1491286"/>
            <a:chOff x="0" y="0"/>
            <a:chExt cx="2848696" cy="392767"/>
          </a:xfrm>
        </p:grpSpPr>
        <p:sp>
          <p:nvSpPr>
            <p:cNvPr id="31" name="Freeform 31"/>
            <p:cNvSpPr/>
            <p:nvPr/>
          </p:nvSpPr>
          <p:spPr>
            <a:xfrm>
              <a:off x="203200" y="-21915"/>
              <a:ext cx="2442296" cy="436596"/>
            </a:xfrm>
            <a:custGeom>
              <a:avLst/>
              <a:gdLst/>
              <a:ahLst/>
              <a:cxnLst/>
              <a:rect l="l" t="t" r="r" b="b"/>
              <a:pathLst>
                <a:path w="2442296" h="436596">
                  <a:moveTo>
                    <a:pt x="2442296" y="21915"/>
                  </a:moveTo>
                  <a:cubicBezTo>
                    <a:pt x="2359835" y="0"/>
                    <a:pt x="2272466" y="31935"/>
                    <a:pt x="2223575" y="101861"/>
                  </a:cubicBezTo>
                  <a:cubicBezTo>
                    <a:pt x="2174683" y="171787"/>
                    <a:pt x="2174683" y="264809"/>
                    <a:pt x="2223575" y="334736"/>
                  </a:cubicBezTo>
                  <a:cubicBezTo>
                    <a:pt x="2272466" y="404662"/>
                    <a:pt x="2359835" y="436596"/>
                    <a:pt x="2442296" y="414682"/>
                  </a:cubicBezTo>
                  <a:lnTo>
                    <a:pt x="0" y="414682"/>
                  </a:lnTo>
                  <a:cubicBezTo>
                    <a:pt x="82461" y="436596"/>
                    <a:pt x="169830" y="404662"/>
                    <a:pt x="218721" y="334736"/>
                  </a:cubicBezTo>
                  <a:cubicBezTo>
                    <a:pt x="267613" y="264809"/>
                    <a:pt x="267613" y="171787"/>
                    <a:pt x="218721" y="101861"/>
                  </a:cubicBezTo>
                  <a:cubicBezTo>
                    <a:pt x="169830" y="31935"/>
                    <a:pt x="82461" y="0"/>
                    <a:pt x="0" y="21915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18"/>
          <p:cNvSpPr txBox="1"/>
          <p:nvPr/>
        </p:nvSpPr>
        <p:spPr>
          <a:xfrm>
            <a:off x="6043721" y="1142038"/>
            <a:ext cx="61501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71600" y="2789755"/>
            <a:ext cx="1554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7.31 (SGK-tr43).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2137685" y="4665355"/>
                <a:ext cx="10287000" cy="2338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(-5x</a:t>
                </a:r>
                <a:r>
                  <a:rPr lang="en-US" sz="4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: (-5x) + 15x</a:t>
                </a:r>
                <a:r>
                  <a:rPr lang="en-US" sz="4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: (-5x) + 18x : (-5x)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x</a:t>
                </a:r>
                <a:r>
                  <a:rPr lang="en-US" sz="4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- 3x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685" y="4665355"/>
                <a:ext cx="10287000" cy="2338461"/>
              </a:xfrm>
              <a:prstGeom prst="rect">
                <a:avLst/>
              </a:prstGeom>
              <a:blipFill>
                <a:blip r:embed="rId2"/>
                <a:stretch>
                  <a:fillRect l="-2134" t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690674" y="3818706"/>
            <a:ext cx="6530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(-5x</a:t>
            </a:r>
            <a:r>
              <a:rPr lang="en-US" sz="40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+ 15x</a:t>
            </a:r>
            <a:r>
              <a:rPr lang="en-US" sz="40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+ 18x) : (-5x)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121" y="7147737"/>
            <a:ext cx="5347879" cy="30636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7"/>
          <p:cNvGrpSpPr/>
          <p:nvPr/>
        </p:nvGrpSpPr>
        <p:grpSpPr>
          <a:xfrm>
            <a:off x="-1018033" y="8520727"/>
            <a:ext cx="3723486" cy="372348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646429" y="9258300"/>
            <a:ext cx="2701808" cy="2701808"/>
            <a:chOff x="0" y="0"/>
            <a:chExt cx="6355080" cy="635508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6518610" y="-2004055"/>
            <a:ext cx="3723486" cy="372348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5336237" y="-1990065"/>
            <a:ext cx="2701808" cy="2701808"/>
            <a:chOff x="0" y="0"/>
            <a:chExt cx="6355080" cy="63550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259300" y="9258300"/>
            <a:ext cx="1662976" cy="1855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7898" y="467526"/>
            <a:ext cx="160197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7.32 (SGK-tr43).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chia: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(6x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2x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9x + 3) : (3x – 1);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8069503" y="3300431"/>
            <a:ext cx="1696569" cy="1060806"/>
          </a:xfrm>
          <a:prstGeom prst="wedgeEllipseCallout">
            <a:avLst>
              <a:gd name="adj1" fmla="val -34855"/>
              <a:gd name="adj2" fmla="val 6282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248400" y="4723989"/>
            <a:ext cx="6515813" cy="5095485"/>
            <a:chOff x="864027" y="4590659"/>
            <a:chExt cx="6515813" cy="5095485"/>
          </a:xfrm>
        </p:grpSpPr>
        <p:sp>
          <p:nvSpPr>
            <p:cNvPr id="5" name="Rectangle 4"/>
            <p:cNvSpPr/>
            <p:nvPr/>
          </p:nvSpPr>
          <p:spPr>
            <a:xfrm>
              <a:off x="864027" y="4590659"/>
              <a:ext cx="42033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6x</a:t>
              </a:r>
              <a:r>
                <a:rPr lang="en-US" sz="400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2x</a:t>
              </a:r>
              <a:r>
                <a:rPr lang="en-US" sz="400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9x + 3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594929" y="4590659"/>
              <a:ext cx="158248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3x – 1</a:t>
              </a:r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269848" y="4590659"/>
              <a:ext cx="0" cy="50954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269848" y="5571344"/>
              <a:ext cx="21099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5568776" y="5571344"/>
              <a:ext cx="165942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2x</a:t>
              </a:r>
              <a:r>
                <a:rPr lang="en-US" sz="4000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- 3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3582" y="5386141"/>
              <a:ext cx="239200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6x</a:t>
              </a:r>
              <a:r>
                <a:rPr lang="en-US" sz="40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- 2x</a:t>
              </a:r>
              <a:r>
                <a:rPr lang="en-US" sz="40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907898" y="6401804"/>
              <a:ext cx="41595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3051607" y="6368652"/>
              <a:ext cx="191110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- 9x + 3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064868" y="7293442"/>
              <a:ext cx="191110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- 9x + 3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985106" y="8309105"/>
              <a:ext cx="41595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4455032" y="8487574"/>
              <a:ext cx="47000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8F88FADC-EF3E-4B86-9921-AA40AE8B4CD9}"/>
              </a:ext>
            </a:extLst>
          </p:cNvPr>
          <p:cNvSpPr txBox="1"/>
          <p:nvPr/>
        </p:nvSpPr>
        <p:spPr>
          <a:xfrm>
            <a:off x="5731304" y="5143500"/>
            <a:ext cx="60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CAD8BC8-4E14-4F6F-8F16-2F505CED5070}"/>
              </a:ext>
            </a:extLst>
          </p:cNvPr>
          <p:cNvSpPr txBox="1"/>
          <p:nvPr/>
        </p:nvSpPr>
        <p:spPr>
          <a:xfrm>
            <a:off x="7924800" y="7148036"/>
            <a:ext cx="60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6" grpId="0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06204" y="3985154"/>
            <a:ext cx="15351638" cy="420115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828755"/>
            <a:r>
              <a:rPr lang="en-US" sz="132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ĐƯỜNG LÊN ĐỈNH</a:t>
            </a:r>
          </a:p>
          <a:p>
            <a:pPr algn="ctr" defTabSz="1828755"/>
            <a:r>
              <a:rPr lang="en-US" sz="132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34" y="1"/>
            <a:ext cx="4773179" cy="3586133"/>
          </a:xfrm>
          <a:prstGeom prst="rect">
            <a:avLst/>
          </a:prstGeom>
          <a:noFill/>
        </p:spPr>
      </p:pic>
      <p:pic>
        <p:nvPicPr>
          <p:cNvPr id="3" name="olu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63308" y="8186303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10" y="10632"/>
            <a:ext cx="13715999" cy="10287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white"/>
              </a:solidFill>
              <a:sym typeface="Arial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2785840" y="536052"/>
            <a:ext cx="1713572" cy="46180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13791143" y="5154140"/>
            <a:ext cx="1692329" cy="464354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14850" y="2817140"/>
            <a:ext cx="9258300" cy="464003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lnSpc>
                <a:spcPct val="150000"/>
              </a:lnSpc>
            </a:pPr>
            <a:endParaRPr lang="en-US" sz="4001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2787314" y="5154134"/>
            <a:ext cx="1712099" cy="4634646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13791143" y="535064"/>
            <a:ext cx="1692329" cy="461907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4499413" y="2723471"/>
            <a:ext cx="294974" cy="4861325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13505909" y="2723471"/>
            <a:ext cx="285234" cy="4861325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4809" y="4763852"/>
            <a:ext cx="763925" cy="763925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392527" y="4761746"/>
            <a:ext cx="763925" cy="763925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sym typeface="Arial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9" y="458384"/>
            <a:ext cx="12713082" cy="25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9" y="9754879"/>
            <a:ext cx="12713082" cy="25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457355" y="9506216"/>
            <a:ext cx="763925" cy="763925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56539" y="9506216"/>
            <a:ext cx="763925" cy="763925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57355" y="175586"/>
            <a:ext cx="763925" cy="763925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056539" y="175586"/>
            <a:ext cx="763925" cy="763925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sym typeface="Arial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8349067" y="8927759"/>
            <a:ext cx="685800" cy="685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27456" y="2783481"/>
            <a:ext cx="8426351" cy="470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755">
              <a:lnSpc>
                <a:spcPct val="150000"/>
              </a:lnSpc>
              <a:buClr>
                <a:srgbClr val="000000"/>
              </a:buClr>
            </a:pPr>
            <a:r>
              <a:rPr lang="vi-VN" sz="4001" kern="0" dirty="0">
                <a:solidFill>
                  <a:prstClr val="white"/>
                </a:solidFill>
                <a:cs typeface="Arial"/>
                <a:sym typeface="Arial"/>
              </a:rPr>
              <a:t>Với mỗi câu hỏi,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vòng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10s</a:t>
            </a:r>
            <a:r>
              <a:rPr lang="vi-VN" sz="4001" kern="0" dirty="0">
                <a:solidFill>
                  <a:prstClr val="white"/>
                </a:solidFill>
                <a:cs typeface="Arial"/>
                <a:sym typeface="Arial"/>
              </a:rPr>
              <a:t> đội nào bấm chuông trước được giành quyền trả lời trước. Trả lời sai sẽ nhường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quyền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trả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lời</a:t>
            </a:r>
            <a:r>
              <a:rPr lang="vi-VN" sz="4001" kern="0" dirty="0">
                <a:solidFill>
                  <a:prstClr val="white"/>
                </a:solidFill>
                <a:cs typeface="Arial"/>
                <a:sym typeface="Arial"/>
              </a:rPr>
              <a:t> cho các đội còn lại. </a:t>
            </a:r>
            <a:endParaRPr lang="en-US" sz="4001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06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4" y="1126559"/>
            <a:ext cx="12233327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(-2x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– 4x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+ 3x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2x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  <a:endParaRPr lang="en-US" sz="4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A. 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– 4x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+ 3x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     B. 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– 2x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</a:t>
            </a:r>
            <a:endParaRPr lang="en-US" sz="4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C. 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– 2x + 1,5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      D. 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– 2x + 1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528363" y="987854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89A0EA39-193C-783B-D520-E1F9AE9BDABB}"/>
              </a:ext>
            </a:extLst>
          </p:cNvPr>
          <p:cNvSpPr/>
          <p:nvPr/>
        </p:nvSpPr>
        <p:spPr>
          <a:xfrm flipH="1">
            <a:off x="14614205" y="9860125"/>
            <a:ext cx="1607826" cy="42688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2920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2" y="1126559"/>
            <a:ext cx="12909707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fr-FR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fr-FR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− 2x</a:t>
            </a:r>
            <a:r>
              <a:rPr lang="fr-FR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(2x − 1) là:</a:t>
            </a:r>
          </a:p>
          <a:p>
            <a:pPr algn="just">
              <a:lnSpc>
                <a:spcPct val="130000"/>
              </a:lnSpc>
            </a:pP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fr-FR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2x</a:t>
            </a:r>
            <a:r>
              <a:rPr lang="fr-FR" sz="42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fr-FR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2x</a:t>
            </a:r>
            <a:r>
              <a:rPr lang="fr-FR" sz="42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endParaRPr lang="en-US" sz="4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fr-FR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C. 2x</a:t>
            </a:r>
            <a:r>
              <a:rPr lang="fr-FR" sz="42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fr-FR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2x</a:t>
            </a:r>
            <a:r>
              <a:rPr lang="fr-FR" sz="42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7204742" y="947197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vi-VN" sz="3000" noProof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vi-VN" sz="3000" b="1" noProof="1">
                    <a:solidFill>
                      <a:srgbClr val="FF0000"/>
                    </a:solidFill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vi-VN" sz="2700" noProof="1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cxnSpLocks/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</a:t>
              </a:r>
              <a:endParaRPr lang="vi-VN" sz="9900" b="1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ADD6EC79-A562-FF63-2DFC-326C5B99C9EE}"/>
              </a:ext>
            </a:extLst>
          </p:cNvPr>
          <p:cNvSpPr/>
          <p:nvPr/>
        </p:nvSpPr>
        <p:spPr>
          <a:xfrm flipH="1">
            <a:off x="14614205" y="9860125"/>
            <a:ext cx="1607826" cy="42688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31846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514122" y="1141433"/>
            <a:ext cx="12935677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(x</a:t>
            </a:r>
            <a:r>
              <a:rPr lang="en-US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en-US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– 12) : (x + 1) </a:t>
            </a:r>
            <a:r>
              <a:rPr lang="en-US" sz="4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A. 12      </a:t>
            </a:r>
          </a:p>
          <a:p>
            <a:pPr>
              <a:lnSpc>
                <a:spcPct val="140000"/>
              </a:lnSpc>
            </a:pP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B. x – 12      </a:t>
            </a:r>
          </a:p>
          <a:p>
            <a:pPr>
              <a:lnSpc>
                <a:spcPct val="140000"/>
              </a:lnSpc>
            </a:pP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C. -12</a:t>
            </a:r>
          </a:p>
          <a:p>
            <a:pPr>
              <a:lnSpc>
                <a:spcPct val="140000"/>
              </a:lnSpc>
            </a:pP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D. x + 12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7128543" y="1065373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35307" y="9776864"/>
            <a:ext cx="1725018" cy="51014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6724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3" y="1126559"/>
            <a:ext cx="12048392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755">
              <a:lnSpc>
                <a:spcPct val="150000"/>
              </a:lnSpc>
            </a:pPr>
            <a:r>
              <a:rPr lang="vi-VN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 chia đa thức </a:t>
            </a:r>
            <a:r>
              <a:rPr lang="vi-VN" sz="4200" b="1" dirty="0">
                <a:solidFill>
                  <a:srgbClr val="FFFF00"/>
                </a:solidFill>
                <a:cs typeface="Arial" panose="020B0604020202020204" pitchFamily="34" charset="0"/>
                <a:sym typeface="Arial"/>
              </a:rPr>
              <a:t>(2x</a:t>
            </a:r>
            <a:r>
              <a:rPr lang="en-US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vi-VN" sz="4200" b="1" dirty="0">
                <a:solidFill>
                  <a:srgbClr val="FFFF00"/>
                </a:solidFill>
                <a:cs typeface="Arial" panose="020B0604020202020204" pitchFamily="34" charset="0"/>
                <a:sym typeface="Arial"/>
              </a:rPr>
              <a:t> +</a:t>
            </a:r>
            <a:r>
              <a:rPr lang="en-US" sz="4200" b="1" dirty="0">
                <a:solidFill>
                  <a:srgbClr val="FFFF00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vi-VN" sz="4200" b="1" dirty="0">
                <a:solidFill>
                  <a:srgbClr val="FFFF00"/>
                </a:solidFill>
                <a:cs typeface="Arial" panose="020B0604020202020204" pitchFamily="34" charset="0"/>
                <a:sym typeface="Arial"/>
              </a:rPr>
              <a:t>1) </a:t>
            </a:r>
            <a:r>
              <a:rPr lang="vi-VN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 đa thức </a:t>
            </a:r>
            <a:r>
              <a:rPr lang="en-US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</a:t>
            </a:r>
            <a:r>
              <a:rPr lang="vi-VN" sz="4200" b="1" dirty="0">
                <a:solidFill>
                  <a:srgbClr val="FFFF00"/>
                </a:solidFill>
                <a:cs typeface="Arial" panose="020B0604020202020204" pitchFamily="34" charset="0"/>
                <a:sym typeface="Arial"/>
              </a:rPr>
              <a:t>(6x</a:t>
            </a:r>
            <a:r>
              <a:rPr lang="en-US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vi-VN" sz="4200" b="1" dirty="0">
                <a:solidFill>
                  <a:srgbClr val="FFFF00"/>
                </a:solidFill>
                <a:cs typeface="Arial" panose="020B0604020202020204" pitchFamily="34" charset="0"/>
                <a:sym typeface="Arial"/>
              </a:rPr>
              <a:t> + 5x + 3) được </a:t>
            </a:r>
            <a:r>
              <a:rPr lang="vi-VN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đa thức dư là:</a:t>
            </a:r>
          </a:p>
          <a:p>
            <a:pPr algn="just" defTabSz="1828755">
              <a:lnSpc>
                <a:spcPct val="150000"/>
              </a:lnSpc>
            </a:pP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lang="vi-VN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                        	</a:t>
            </a:r>
            <a:r>
              <a:rPr lang="vi-VN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2x</a:t>
            </a:r>
            <a:r>
              <a:rPr lang="en-US" sz="42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vi-VN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+ 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endParaRPr lang="vi-VN" sz="4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just" defTabSz="1828755">
              <a:lnSpc>
                <a:spcPct val="150000"/>
              </a:lnSpc>
            </a:pP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lang="vi-VN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vi-VN" sz="4200" dirty="0">
                <a:solidFill>
                  <a:srgbClr val="FFFF00"/>
                </a:solidFill>
                <a:cs typeface="Arial" panose="020B0604020202020204" pitchFamily="34" charset="0"/>
                <a:sym typeface="Arial"/>
              </a:rPr>
              <a:t>6x</a:t>
            </a:r>
            <a:r>
              <a:rPr lang="en-US" sz="42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vi-VN" sz="4200" dirty="0">
                <a:solidFill>
                  <a:srgbClr val="FFFF00"/>
                </a:solidFill>
                <a:cs typeface="Arial" panose="020B0604020202020204" pitchFamily="34" charset="0"/>
                <a:sym typeface="Arial"/>
              </a:rPr>
              <a:t> + 5x + 3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      </a:t>
            </a:r>
            <a:r>
              <a:rPr lang="vi-VN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0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343429" y="987854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4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B5BB0C9A-65F0-33F4-FD76-AD8F15DE4E1B}"/>
              </a:ext>
            </a:extLst>
          </p:cNvPr>
          <p:cNvSpPr/>
          <p:nvPr/>
        </p:nvSpPr>
        <p:spPr>
          <a:xfrm flipH="1">
            <a:off x="14614205" y="9860125"/>
            <a:ext cx="1607826" cy="42688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61322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4" y="1126559"/>
            <a:ext cx="12233327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755">
              <a:lnSpc>
                <a:spcPct val="150000"/>
              </a:lnSpc>
            </a:pPr>
            <a:r>
              <a:rPr lang="vi-VN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 chia đa thức (4x</a:t>
            </a:r>
            <a:r>
              <a:rPr lang="en-US" sz="4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vi-VN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+ 5x − 6) cho đa thức </a:t>
            </a:r>
            <a:endParaRPr lang="en-US" sz="4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just" defTabSz="1828755">
              <a:lnSpc>
                <a:spcPct val="150000"/>
              </a:lnSpc>
            </a:pPr>
            <a:r>
              <a:rPr lang="vi-VN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(x + 2) được đa thức thương là:</a:t>
            </a:r>
          </a:p>
          <a:p>
            <a:pPr algn="just" defTabSz="1828755">
              <a:lnSpc>
                <a:spcPct val="150000"/>
              </a:lnSpc>
            </a:pP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lang="vi-VN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4x − 3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                               </a:t>
            </a:r>
            <a:r>
              <a:rPr lang="vi-VN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4</a:t>
            </a:r>
          </a:p>
          <a:p>
            <a:pPr algn="just" defTabSz="1828755">
              <a:lnSpc>
                <a:spcPct val="150000"/>
              </a:lnSpc>
            </a:pP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lang="vi-VN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4x + 3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                               </a:t>
            </a:r>
            <a:r>
              <a:rPr lang="vi-VN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3x + 2</a:t>
            </a:r>
            <a:endParaRPr lang="en-US" sz="4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528363" y="987854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14205" y="9860125"/>
            <a:ext cx="1607826" cy="42688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7750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348849" y="846072"/>
            <a:ext cx="11052951" cy="1564652"/>
            <a:chOff x="-698518" y="513686"/>
            <a:chExt cx="11052951" cy="1564652"/>
          </a:xfrm>
        </p:grpSpPr>
        <p:grpSp>
          <p:nvGrpSpPr>
            <p:cNvPr id="17" name="Group 17"/>
            <p:cNvGrpSpPr/>
            <p:nvPr/>
          </p:nvGrpSpPr>
          <p:grpSpPr>
            <a:xfrm>
              <a:off x="-698518" y="513686"/>
              <a:ext cx="11052951" cy="1564652"/>
              <a:chOff x="0" y="-38100"/>
              <a:chExt cx="3682794" cy="44482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28264" y="-38100"/>
                <a:ext cx="3554530" cy="444825"/>
              </a:xfrm>
              <a:custGeom>
                <a:avLst/>
                <a:gdLst/>
                <a:ahLst/>
                <a:cxnLst/>
                <a:rect l="l" t="t" r="r" b="b"/>
                <a:pathLst>
                  <a:path w="3400580" h="407051">
                    <a:moveTo>
                      <a:pt x="3400580" y="326"/>
                    </a:moveTo>
                    <a:cubicBezTo>
                      <a:pt x="3327767" y="0"/>
                      <a:pt x="3260346" y="38659"/>
                      <a:pt x="3223845" y="101663"/>
                    </a:cubicBezTo>
                    <a:cubicBezTo>
                      <a:pt x="3187344" y="164667"/>
                      <a:pt x="3187344" y="242385"/>
                      <a:pt x="3223845" y="305389"/>
                    </a:cubicBezTo>
                    <a:cubicBezTo>
                      <a:pt x="3260346" y="368393"/>
                      <a:pt x="3327767" y="407052"/>
                      <a:pt x="3400580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599097" y="1003724"/>
              <a:ext cx="8830433" cy="7950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219"/>
                </a:lnSpc>
              </a:pPr>
              <a:r>
                <a:rPr lang="en-US" sz="6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1018033" y="8520727"/>
            <a:ext cx="3723486" cy="372348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646429" y="9258300"/>
            <a:ext cx="2701808" cy="2701808"/>
            <a:chOff x="0" y="0"/>
            <a:chExt cx="6355080" cy="635508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5814418" y="-1824972"/>
            <a:ext cx="3723486" cy="372348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4974352" y="-1519193"/>
            <a:ext cx="2701808" cy="2701808"/>
            <a:chOff x="0" y="0"/>
            <a:chExt cx="6355080" cy="63550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259300" y="9258300"/>
            <a:ext cx="1662976" cy="1855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081878-7594-43D2-A64B-70C0D908CCA9}"/>
              </a:ext>
            </a:extLst>
          </p:cNvPr>
          <p:cNvSpPr txBox="1"/>
          <p:nvPr/>
        </p:nvSpPr>
        <p:spPr>
          <a:xfrm>
            <a:off x="3048000" y="3156071"/>
            <a:ext cx="14628160" cy="4387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7.33, 7.34, 7.35 (SGK)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28795134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756051" y="8486775"/>
            <a:ext cx="8124423" cy="1543050"/>
            <a:chOff x="0" y="0"/>
            <a:chExt cx="2139766" cy="406400"/>
          </a:xfrm>
        </p:grpSpPr>
        <p:sp>
          <p:nvSpPr>
            <p:cNvPr id="4" name="Freeform 4"/>
            <p:cNvSpPr/>
            <p:nvPr/>
          </p:nvSpPr>
          <p:spPr>
            <a:xfrm>
              <a:off x="203200" y="-326"/>
              <a:ext cx="1733366" cy="407051"/>
            </a:xfrm>
            <a:custGeom>
              <a:avLst/>
              <a:gdLst/>
              <a:ahLst/>
              <a:cxnLst/>
              <a:rect l="l" t="t" r="r" b="b"/>
              <a:pathLst>
                <a:path w="1733366" h="407051">
                  <a:moveTo>
                    <a:pt x="1733366" y="326"/>
                  </a:moveTo>
                  <a:cubicBezTo>
                    <a:pt x="1660553" y="0"/>
                    <a:pt x="1593131" y="38659"/>
                    <a:pt x="1556631" y="101663"/>
                  </a:cubicBezTo>
                  <a:cubicBezTo>
                    <a:pt x="1520130" y="164667"/>
                    <a:pt x="1520130" y="242385"/>
                    <a:pt x="1556631" y="305389"/>
                  </a:cubicBezTo>
                  <a:cubicBezTo>
                    <a:pt x="1593131" y="368393"/>
                    <a:pt x="1660553" y="407052"/>
                    <a:pt x="173336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250477" y="9258300"/>
            <a:ext cx="10816142" cy="1543050"/>
            <a:chOff x="0" y="0"/>
            <a:chExt cx="2848696" cy="406400"/>
          </a:xfrm>
        </p:grpSpPr>
        <p:sp>
          <p:nvSpPr>
            <p:cNvPr id="7" name="Freeform 7"/>
            <p:cNvSpPr/>
            <p:nvPr/>
          </p:nvSpPr>
          <p:spPr>
            <a:xfrm>
              <a:off x="203200" y="-326"/>
              <a:ext cx="2442296" cy="407051"/>
            </a:xfrm>
            <a:custGeom>
              <a:avLst/>
              <a:gdLst/>
              <a:ahLst/>
              <a:cxnLst/>
              <a:rect l="l" t="t" r="r" b="b"/>
              <a:pathLst>
                <a:path w="2442296" h="407051">
                  <a:moveTo>
                    <a:pt x="2442296" y="326"/>
                  </a:moveTo>
                  <a:cubicBezTo>
                    <a:pt x="2369483" y="0"/>
                    <a:pt x="2302061" y="38659"/>
                    <a:pt x="2265561" y="101663"/>
                  </a:cubicBezTo>
                  <a:cubicBezTo>
                    <a:pt x="2229060" y="164667"/>
                    <a:pt x="2229060" y="242385"/>
                    <a:pt x="2265561" y="305389"/>
                  </a:cubicBezTo>
                  <a:cubicBezTo>
                    <a:pt x="2302061" y="368393"/>
                    <a:pt x="2369483" y="407052"/>
                    <a:pt x="244229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885732" y="-74417"/>
            <a:ext cx="7913991" cy="1503083"/>
            <a:chOff x="0" y="0"/>
            <a:chExt cx="2139766" cy="406400"/>
          </a:xfrm>
        </p:grpSpPr>
        <p:sp>
          <p:nvSpPr>
            <p:cNvPr id="10" name="Freeform 10"/>
            <p:cNvSpPr/>
            <p:nvPr/>
          </p:nvSpPr>
          <p:spPr>
            <a:xfrm>
              <a:off x="203200" y="-326"/>
              <a:ext cx="1733366" cy="407051"/>
            </a:xfrm>
            <a:custGeom>
              <a:avLst/>
              <a:gdLst/>
              <a:ahLst/>
              <a:cxnLst/>
              <a:rect l="l" t="t" r="r" b="b"/>
              <a:pathLst>
                <a:path w="1733366" h="407051">
                  <a:moveTo>
                    <a:pt x="1733366" y="326"/>
                  </a:moveTo>
                  <a:cubicBezTo>
                    <a:pt x="1660553" y="0"/>
                    <a:pt x="1593131" y="38659"/>
                    <a:pt x="1556631" y="101663"/>
                  </a:cubicBezTo>
                  <a:cubicBezTo>
                    <a:pt x="1520130" y="164667"/>
                    <a:pt x="1520130" y="242385"/>
                    <a:pt x="1556631" y="305389"/>
                  </a:cubicBezTo>
                  <a:cubicBezTo>
                    <a:pt x="1593131" y="368393"/>
                    <a:pt x="1660553" y="407052"/>
                    <a:pt x="173336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067634" y="9766168"/>
            <a:ext cx="14301574" cy="1543050"/>
            <a:chOff x="0" y="0"/>
            <a:chExt cx="3766670" cy="406400"/>
          </a:xfrm>
        </p:grpSpPr>
        <p:sp>
          <p:nvSpPr>
            <p:cNvPr id="13" name="Freeform 13"/>
            <p:cNvSpPr/>
            <p:nvPr/>
          </p:nvSpPr>
          <p:spPr>
            <a:xfrm>
              <a:off x="203200" y="-326"/>
              <a:ext cx="3360270" cy="407051"/>
            </a:xfrm>
            <a:custGeom>
              <a:avLst/>
              <a:gdLst/>
              <a:ahLst/>
              <a:cxnLst/>
              <a:rect l="l" t="t" r="r" b="b"/>
              <a:pathLst>
                <a:path w="3360270" h="407051">
                  <a:moveTo>
                    <a:pt x="3360270" y="326"/>
                  </a:moveTo>
                  <a:cubicBezTo>
                    <a:pt x="3287457" y="0"/>
                    <a:pt x="3220035" y="38659"/>
                    <a:pt x="3183534" y="101663"/>
                  </a:cubicBezTo>
                  <a:cubicBezTo>
                    <a:pt x="3147034" y="164667"/>
                    <a:pt x="3147034" y="242385"/>
                    <a:pt x="3183534" y="305389"/>
                  </a:cubicBezTo>
                  <a:cubicBezTo>
                    <a:pt x="3220035" y="368393"/>
                    <a:pt x="3287457" y="407052"/>
                    <a:pt x="3360270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263732" y="-583206"/>
            <a:ext cx="10535992" cy="1503083"/>
            <a:chOff x="0" y="0"/>
            <a:chExt cx="2848696" cy="406400"/>
          </a:xfrm>
        </p:grpSpPr>
        <p:sp>
          <p:nvSpPr>
            <p:cNvPr id="16" name="Freeform 16"/>
            <p:cNvSpPr/>
            <p:nvPr/>
          </p:nvSpPr>
          <p:spPr>
            <a:xfrm>
              <a:off x="203200" y="-326"/>
              <a:ext cx="2442296" cy="407051"/>
            </a:xfrm>
            <a:custGeom>
              <a:avLst/>
              <a:gdLst/>
              <a:ahLst/>
              <a:cxnLst/>
              <a:rect l="l" t="t" r="r" b="b"/>
              <a:pathLst>
                <a:path w="2442296" h="407051">
                  <a:moveTo>
                    <a:pt x="2442296" y="326"/>
                  </a:moveTo>
                  <a:cubicBezTo>
                    <a:pt x="2369483" y="0"/>
                    <a:pt x="2302061" y="38659"/>
                    <a:pt x="2265561" y="101663"/>
                  </a:cubicBezTo>
                  <a:cubicBezTo>
                    <a:pt x="2229060" y="164667"/>
                    <a:pt x="2229060" y="242385"/>
                    <a:pt x="2265561" y="305389"/>
                  </a:cubicBezTo>
                  <a:cubicBezTo>
                    <a:pt x="2302061" y="368393"/>
                    <a:pt x="2369483" y="407052"/>
                    <a:pt x="244229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989450" y="-1111491"/>
            <a:ext cx="14216877" cy="1503083"/>
            <a:chOff x="0" y="0"/>
            <a:chExt cx="3843925" cy="406400"/>
          </a:xfrm>
        </p:grpSpPr>
        <p:sp>
          <p:nvSpPr>
            <p:cNvPr id="19" name="Freeform 19"/>
            <p:cNvSpPr/>
            <p:nvPr/>
          </p:nvSpPr>
          <p:spPr>
            <a:xfrm>
              <a:off x="203200" y="-326"/>
              <a:ext cx="3437525" cy="407051"/>
            </a:xfrm>
            <a:custGeom>
              <a:avLst/>
              <a:gdLst/>
              <a:ahLst/>
              <a:cxnLst/>
              <a:rect l="l" t="t" r="r" b="b"/>
              <a:pathLst>
                <a:path w="3437525" h="407051">
                  <a:moveTo>
                    <a:pt x="3437525" y="326"/>
                  </a:moveTo>
                  <a:cubicBezTo>
                    <a:pt x="3364712" y="0"/>
                    <a:pt x="3297290" y="38659"/>
                    <a:pt x="3260789" y="101663"/>
                  </a:cubicBezTo>
                  <a:cubicBezTo>
                    <a:pt x="3224289" y="164667"/>
                    <a:pt x="3224289" y="242385"/>
                    <a:pt x="3260789" y="305389"/>
                  </a:cubicBezTo>
                  <a:cubicBezTo>
                    <a:pt x="3297290" y="368393"/>
                    <a:pt x="3364712" y="407052"/>
                    <a:pt x="3437525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636182" y="9185969"/>
            <a:ext cx="2913554" cy="3086100"/>
            <a:chOff x="0" y="0"/>
            <a:chExt cx="767356" cy="812800"/>
          </a:xfrm>
        </p:grpSpPr>
        <p:sp>
          <p:nvSpPr>
            <p:cNvPr id="31" name="Freeform 31"/>
            <p:cNvSpPr/>
            <p:nvPr/>
          </p:nvSpPr>
          <p:spPr>
            <a:xfrm>
              <a:off x="-20909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3" y="182659"/>
                    <a:pt x="809173" y="406400"/>
                  </a:cubicBezTo>
                  <a:cubicBezTo>
                    <a:pt x="809173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7092959" y="8655189"/>
            <a:ext cx="2390082" cy="2390082"/>
            <a:chOff x="0" y="0"/>
            <a:chExt cx="6355080" cy="635508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2110163" y="2620503"/>
            <a:ext cx="14704504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28: PHÉP CHIA ĐA THỨC MỘT BIẾN (3 </a:t>
            </a:r>
            <a:r>
              <a:rPr lang="en-US" sz="8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5623" y="5274942"/>
            <a:ext cx="3350956" cy="321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915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12995233" y="9427558"/>
            <a:ext cx="8279715" cy="1543050"/>
            <a:chOff x="0" y="0"/>
            <a:chExt cx="2180666" cy="406400"/>
          </a:xfrm>
        </p:grpSpPr>
        <p:sp>
          <p:nvSpPr>
            <p:cNvPr id="19" name="Freeform 19"/>
            <p:cNvSpPr/>
            <p:nvPr/>
          </p:nvSpPr>
          <p:spPr>
            <a:xfrm>
              <a:off x="203200" y="-326"/>
              <a:ext cx="1774266" cy="407051"/>
            </a:xfrm>
            <a:custGeom>
              <a:avLst/>
              <a:gdLst/>
              <a:ahLst/>
              <a:cxnLst/>
              <a:rect l="l" t="t" r="r" b="b"/>
              <a:pathLst>
                <a:path w="1774266" h="407051">
                  <a:moveTo>
                    <a:pt x="1774266" y="326"/>
                  </a:moveTo>
                  <a:cubicBezTo>
                    <a:pt x="1701453" y="0"/>
                    <a:pt x="1634031" y="38659"/>
                    <a:pt x="1597530" y="101663"/>
                  </a:cubicBezTo>
                  <a:cubicBezTo>
                    <a:pt x="1561030" y="164667"/>
                    <a:pt x="1561030" y="242385"/>
                    <a:pt x="1597530" y="305389"/>
                  </a:cubicBezTo>
                  <a:cubicBezTo>
                    <a:pt x="1634031" y="368393"/>
                    <a:pt x="1701453" y="407052"/>
                    <a:pt x="177426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075397" y="9748827"/>
            <a:ext cx="10091449" cy="1543050"/>
            <a:chOff x="0" y="0"/>
            <a:chExt cx="2657830" cy="406400"/>
          </a:xfrm>
        </p:grpSpPr>
        <p:sp>
          <p:nvSpPr>
            <p:cNvPr id="22" name="Freeform 22"/>
            <p:cNvSpPr/>
            <p:nvPr/>
          </p:nvSpPr>
          <p:spPr>
            <a:xfrm>
              <a:off x="203200" y="-326"/>
              <a:ext cx="2251430" cy="407051"/>
            </a:xfrm>
            <a:custGeom>
              <a:avLst/>
              <a:gdLst/>
              <a:ahLst/>
              <a:cxnLst/>
              <a:rect l="l" t="t" r="r" b="b"/>
              <a:pathLst>
                <a:path w="2251430" h="407051">
                  <a:moveTo>
                    <a:pt x="2251430" y="326"/>
                  </a:moveTo>
                  <a:cubicBezTo>
                    <a:pt x="2178617" y="0"/>
                    <a:pt x="2111196" y="38659"/>
                    <a:pt x="2074695" y="101663"/>
                  </a:cubicBezTo>
                  <a:cubicBezTo>
                    <a:pt x="2038194" y="164667"/>
                    <a:pt x="2038194" y="242385"/>
                    <a:pt x="2074695" y="305389"/>
                  </a:cubicBezTo>
                  <a:cubicBezTo>
                    <a:pt x="2111196" y="368393"/>
                    <a:pt x="2178617" y="407052"/>
                    <a:pt x="2251430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1507728" y="-545427"/>
            <a:ext cx="8279715" cy="1543050"/>
            <a:chOff x="0" y="0"/>
            <a:chExt cx="2180666" cy="406400"/>
          </a:xfrm>
        </p:grpSpPr>
        <p:sp>
          <p:nvSpPr>
            <p:cNvPr id="25" name="Freeform 25"/>
            <p:cNvSpPr/>
            <p:nvPr/>
          </p:nvSpPr>
          <p:spPr>
            <a:xfrm>
              <a:off x="203200" y="-326"/>
              <a:ext cx="1774266" cy="407051"/>
            </a:xfrm>
            <a:custGeom>
              <a:avLst/>
              <a:gdLst/>
              <a:ahLst/>
              <a:cxnLst/>
              <a:rect l="l" t="t" r="r" b="b"/>
              <a:pathLst>
                <a:path w="1774266" h="407051">
                  <a:moveTo>
                    <a:pt x="1774266" y="326"/>
                  </a:moveTo>
                  <a:cubicBezTo>
                    <a:pt x="1701453" y="0"/>
                    <a:pt x="1634031" y="38659"/>
                    <a:pt x="1597530" y="101663"/>
                  </a:cubicBezTo>
                  <a:cubicBezTo>
                    <a:pt x="1561030" y="164667"/>
                    <a:pt x="1561030" y="242385"/>
                    <a:pt x="1597530" y="305389"/>
                  </a:cubicBezTo>
                  <a:cubicBezTo>
                    <a:pt x="1634031" y="368393"/>
                    <a:pt x="1701453" y="407052"/>
                    <a:pt x="177426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1788832" y="-952527"/>
            <a:ext cx="10091449" cy="1543050"/>
            <a:chOff x="0" y="0"/>
            <a:chExt cx="2657830" cy="406400"/>
          </a:xfrm>
        </p:grpSpPr>
        <p:sp>
          <p:nvSpPr>
            <p:cNvPr id="28" name="Freeform 28"/>
            <p:cNvSpPr/>
            <p:nvPr/>
          </p:nvSpPr>
          <p:spPr>
            <a:xfrm>
              <a:off x="203200" y="-326"/>
              <a:ext cx="2251430" cy="407051"/>
            </a:xfrm>
            <a:custGeom>
              <a:avLst/>
              <a:gdLst/>
              <a:ahLst/>
              <a:cxnLst/>
              <a:rect l="l" t="t" r="r" b="b"/>
              <a:pathLst>
                <a:path w="2251430" h="407051">
                  <a:moveTo>
                    <a:pt x="2251430" y="326"/>
                  </a:moveTo>
                  <a:cubicBezTo>
                    <a:pt x="2178617" y="0"/>
                    <a:pt x="2111196" y="38659"/>
                    <a:pt x="2074695" y="101663"/>
                  </a:cubicBezTo>
                  <a:cubicBezTo>
                    <a:pt x="2038194" y="164667"/>
                    <a:pt x="2038194" y="242385"/>
                    <a:pt x="2074695" y="305389"/>
                  </a:cubicBezTo>
                  <a:cubicBezTo>
                    <a:pt x="2111196" y="368393"/>
                    <a:pt x="2178617" y="407052"/>
                    <a:pt x="2251430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125832" y="952500"/>
            <a:ext cx="16078200" cy="608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QUÝ THẦY CÔ GIÁO VÀ CÁC EM ĐÃ THAM GIA TIẾT HỌC HÔM NAY!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033" y="6743700"/>
            <a:ext cx="7446228" cy="3937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96669" y="-769477"/>
            <a:ext cx="5639759" cy="1543050"/>
            <a:chOff x="0" y="0"/>
            <a:chExt cx="1485369" cy="406400"/>
          </a:xfrm>
        </p:grpSpPr>
        <p:sp>
          <p:nvSpPr>
            <p:cNvPr id="3" name="Freeform 3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088465" y="-1062806"/>
            <a:ext cx="10816142" cy="1491286"/>
            <a:chOff x="0" y="0"/>
            <a:chExt cx="2848696" cy="392767"/>
          </a:xfrm>
        </p:grpSpPr>
        <p:sp>
          <p:nvSpPr>
            <p:cNvPr id="6" name="Freeform 6"/>
            <p:cNvSpPr/>
            <p:nvPr/>
          </p:nvSpPr>
          <p:spPr>
            <a:xfrm>
              <a:off x="203200" y="-21915"/>
              <a:ext cx="2442296" cy="436596"/>
            </a:xfrm>
            <a:custGeom>
              <a:avLst/>
              <a:gdLst/>
              <a:ahLst/>
              <a:cxnLst/>
              <a:rect l="l" t="t" r="r" b="b"/>
              <a:pathLst>
                <a:path w="2442296" h="436596">
                  <a:moveTo>
                    <a:pt x="2442296" y="21915"/>
                  </a:moveTo>
                  <a:cubicBezTo>
                    <a:pt x="2359835" y="0"/>
                    <a:pt x="2272466" y="31935"/>
                    <a:pt x="2223575" y="101861"/>
                  </a:cubicBezTo>
                  <a:cubicBezTo>
                    <a:pt x="2174683" y="171787"/>
                    <a:pt x="2174683" y="264809"/>
                    <a:pt x="2223575" y="334736"/>
                  </a:cubicBezTo>
                  <a:cubicBezTo>
                    <a:pt x="2272466" y="404662"/>
                    <a:pt x="2359835" y="436596"/>
                    <a:pt x="2442296" y="414682"/>
                  </a:cubicBezTo>
                  <a:lnTo>
                    <a:pt x="0" y="414682"/>
                  </a:lnTo>
                  <a:cubicBezTo>
                    <a:pt x="82461" y="436596"/>
                    <a:pt x="169830" y="404662"/>
                    <a:pt x="218721" y="334736"/>
                  </a:cubicBezTo>
                  <a:cubicBezTo>
                    <a:pt x="267613" y="264809"/>
                    <a:pt x="267613" y="171787"/>
                    <a:pt x="218721" y="101861"/>
                  </a:cubicBezTo>
                  <a:cubicBezTo>
                    <a:pt x="169830" y="31935"/>
                    <a:pt x="82461" y="0"/>
                    <a:pt x="0" y="21915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692065" y="480243"/>
            <a:ext cx="8941143" cy="1676400"/>
            <a:chOff x="0" y="0"/>
            <a:chExt cx="2627971" cy="406400"/>
          </a:xfrm>
        </p:grpSpPr>
        <p:sp>
          <p:nvSpPr>
            <p:cNvPr id="9" name="Freeform 9"/>
            <p:cNvSpPr/>
            <p:nvPr/>
          </p:nvSpPr>
          <p:spPr>
            <a:xfrm>
              <a:off x="203200" y="-326"/>
              <a:ext cx="2221571" cy="407051"/>
            </a:xfrm>
            <a:custGeom>
              <a:avLst/>
              <a:gdLst/>
              <a:ahLst/>
              <a:cxnLst/>
              <a:rect l="l" t="t" r="r" b="b"/>
              <a:pathLst>
                <a:path w="2221571" h="407051">
                  <a:moveTo>
                    <a:pt x="2221571" y="326"/>
                  </a:moveTo>
                  <a:cubicBezTo>
                    <a:pt x="2148758" y="0"/>
                    <a:pt x="2081337" y="38659"/>
                    <a:pt x="2044836" y="101663"/>
                  </a:cubicBezTo>
                  <a:cubicBezTo>
                    <a:pt x="2008335" y="164667"/>
                    <a:pt x="2008335" y="242385"/>
                    <a:pt x="2044836" y="305389"/>
                  </a:cubicBezTo>
                  <a:cubicBezTo>
                    <a:pt x="2081337" y="368393"/>
                    <a:pt x="2148758" y="407052"/>
                    <a:pt x="2221571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582183" y="-769477"/>
            <a:ext cx="5639759" cy="1543050"/>
            <a:chOff x="0" y="0"/>
            <a:chExt cx="1485369" cy="406400"/>
          </a:xfrm>
        </p:grpSpPr>
        <p:sp>
          <p:nvSpPr>
            <p:cNvPr id="28" name="Freeform 28"/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373900" y="-1062806"/>
            <a:ext cx="10816142" cy="1491286"/>
            <a:chOff x="0" y="0"/>
            <a:chExt cx="2848696" cy="392767"/>
          </a:xfrm>
        </p:grpSpPr>
        <p:sp>
          <p:nvSpPr>
            <p:cNvPr id="31" name="Freeform 31"/>
            <p:cNvSpPr/>
            <p:nvPr/>
          </p:nvSpPr>
          <p:spPr>
            <a:xfrm>
              <a:off x="203200" y="-21915"/>
              <a:ext cx="2442296" cy="436596"/>
            </a:xfrm>
            <a:custGeom>
              <a:avLst/>
              <a:gdLst/>
              <a:ahLst/>
              <a:cxnLst/>
              <a:rect l="l" t="t" r="r" b="b"/>
              <a:pathLst>
                <a:path w="2442296" h="436596">
                  <a:moveTo>
                    <a:pt x="2442296" y="21915"/>
                  </a:moveTo>
                  <a:cubicBezTo>
                    <a:pt x="2359835" y="0"/>
                    <a:pt x="2272466" y="31935"/>
                    <a:pt x="2223575" y="101861"/>
                  </a:cubicBezTo>
                  <a:cubicBezTo>
                    <a:pt x="2174683" y="171787"/>
                    <a:pt x="2174683" y="264809"/>
                    <a:pt x="2223575" y="334736"/>
                  </a:cubicBezTo>
                  <a:cubicBezTo>
                    <a:pt x="2272466" y="404662"/>
                    <a:pt x="2359835" y="436596"/>
                    <a:pt x="2442296" y="414682"/>
                  </a:cubicBezTo>
                  <a:lnTo>
                    <a:pt x="0" y="414682"/>
                  </a:lnTo>
                  <a:cubicBezTo>
                    <a:pt x="82461" y="436596"/>
                    <a:pt x="169830" y="404662"/>
                    <a:pt x="218721" y="334736"/>
                  </a:cubicBezTo>
                  <a:cubicBezTo>
                    <a:pt x="267613" y="264809"/>
                    <a:pt x="267613" y="171787"/>
                    <a:pt x="218721" y="101861"/>
                  </a:cubicBezTo>
                  <a:cubicBezTo>
                    <a:pt x="169830" y="31935"/>
                    <a:pt x="82461" y="0"/>
                    <a:pt x="0" y="21915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18"/>
          <p:cNvSpPr txBox="1"/>
          <p:nvPr/>
        </p:nvSpPr>
        <p:spPr>
          <a:xfrm>
            <a:off x="6087586" y="810608"/>
            <a:ext cx="61501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5018" y="2307621"/>
            <a:ext cx="1676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7.35.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túng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21x – 4 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5771" y="4488584"/>
            <a:ext cx="12933218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Phân tích ta thấy (21x – 4) có bậc nhỏ hơn 3x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nên (21x –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của phép chia đa thức 21x – 4 cho 3x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4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Vậy phép chia đa thức 21x – 4 cho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có:</a:t>
            </a:r>
          </a:p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	Thương là 0.</a:t>
            </a:r>
          </a:p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	Số dư là (21x – 4).</a:t>
            </a:r>
          </a:p>
        </p:txBody>
      </p:sp>
      <p:sp>
        <p:nvSpPr>
          <p:cNvPr id="36" name="Oval Callout 35"/>
          <p:cNvSpPr/>
          <p:nvPr/>
        </p:nvSpPr>
        <p:spPr>
          <a:xfrm>
            <a:off x="1584970" y="4596739"/>
            <a:ext cx="1801958" cy="1391969"/>
          </a:xfrm>
          <a:prstGeom prst="wedgeEllipseCallout">
            <a:avLst>
              <a:gd name="adj1" fmla="val 36785"/>
              <a:gd name="adj2" fmla="val 5194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" y="6903436"/>
            <a:ext cx="3572590" cy="33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1038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764080" y="0"/>
            <a:ext cx="16761920" cy="3543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-745826" y="9023223"/>
            <a:ext cx="3019816" cy="301981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05147" y="9230865"/>
            <a:ext cx="1711643" cy="1711643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>
                <a:alpha val="89804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Rectangle 37"/>
          <p:cNvSpPr/>
          <p:nvPr/>
        </p:nvSpPr>
        <p:spPr>
          <a:xfrm>
            <a:off x="1219647" y="419100"/>
            <a:ext cx="157380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7.33 (SGK-tr43).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Thực hiện phép chia (0,5x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3,2x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) cho 0,25x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trong mỗi trường hợp sau:</a:t>
            </a:r>
          </a:p>
          <a:p>
            <a:pPr algn="just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a) n = 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b) n = 3</a:t>
            </a:r>
          </a:p>
        </p:txBody>
      </p:sp>
      <p:sp>
        <p:nvSpPr>
          <p:cNvPr id="39" name="Oval Callout 38"/>
          <p:cNvSpPr/>
          <p:nvPr/>
        </p:nvSpPr>
        <p:spPr>
          <a:xfrm>
            <a:off x="7988874" y="3221901"/>
            <a:ext cx="1760297" cy="1233469"/>
          </a:xfrm>
          <a:prstGeom prst="wedgeEllipseCallout">
            <a:avLst>
              <a:gd name="adj1" fmla="val 31019"/>
              <a:gd name="adj2" fmla="val 6090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65850" y="4506619"/>
            <a:ext cx="8381553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a) n = 2</a:t>
            </a:r>
          </a:p>
          <a:p>
            <a:pPr algn="just"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(0,5x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+ 3,2x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– 2x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 : 0,25x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= (0,5x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: 0,25x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 + (3,2x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: 0,25x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 + (–2x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: 0,25x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= 2x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+ 12,8x - 8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749171" y="4455370"/>
                <a:ext cx="8381553" cy="5427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n = 3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(0,5x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+ 3,2x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2x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) : 0,25x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= (0,5x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: 0,25x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) + (3,2x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: 0,25x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) + (–2x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: 0,25x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= 2x</a:t>
                </a:r>
                <a:r>
                  <a:rPr lang="pt-BR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+ 12,8 -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pt-BR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9171" y="4455370"/>
                <a:ext cx="8381553" cy="5427191"/>
              </a:xfrm>
              <a:prstGeom prst="rect">
                <a:avLst/>
              </a:prstGeom>
              <a:blipFill rotWithShape="0">
                <a:blip r:embed="rId2"/>
                <a:stretch>
                  <a:fillRect l="-2764" r="-2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484948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8" grpId="0"/>
      <p:bldP spid="39" grpId="0" animBg="1"/>
      <p:bldP spid="40" grpId="0"/>
      <p:bldP spid="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6945948" y="-1543050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772547" y="76844"/>
            <a:ext cx="2259501" cy="2259501"/>
            <a:chOff x="0" y="0"/>
            <a:chExt cx="6355080" cy="63550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029700"/>
            <a:ext cx="1571312" cy="1753207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286000" y="1204054"/>
            <a:ext cx="14020800" cy="699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7.34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(SGK-tr43)</a:t>
            </a:r>
            <a:r>
              <a:rPr lang="vi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Trong mỗi trường hợp sau đây, tìm thương Q(x) và dư R(x) trong phép chia F(x) cho G(x) rồi biểu diễn F(x) dưới dạng:</a:t>
            </a:r>
          </a:p>
          <a:p>
            <a:pPr algn="ctr">
              <a:lnSpc>
                <a:spcPct val="17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F(x)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G(x).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Q(x)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R(x)</a:t>
            </a:r>
          </a:p>
          <a:p>
            <a:pPr algn="just">
              <a:lnSpc>
                <a:spcPct val="17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(6x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– 3x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15x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2x – 1)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b) (12x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10x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– x – 3)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(3x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1).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92200" y="5998692"/>
            <a:ext cx="3737995" cy="405769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53" y="1028700"/>
            <a:ext cx="91142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6547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0312" y="636993"/>
            <a:ext cx="16044958" cy="8926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6945948" y="-1543050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772547" y="76844"/>
            <a:ext cx="2259501" cy="2259501"/>
            <a:chOff x="0" y="0"/>
            <a:chExt cx="6355080" cy="63550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029700"/>
            <a:ext cx="1571312" cy="1753207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8332642" y="921831"/>
            <a:ext cx="1760297" cy="1233469"/>
          </a:xfrm>
          <a:prstGeom prst="wedgeEllipseCallout">
            <a:avLst>
              <a:gd name="adj1" fmla="val 31019"/>
              <a:gd name="adj2" fmla="val 6090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2465538"/>
            <a:ext cx="14020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(6x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400" dirty="0">
                <a:cs typeface="Arial" panose="020B0604020202020204" pitchFamily="34" charset="0"/>
              </a:rPr>
              <a:t> – 3x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+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15x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+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2x – 1)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3x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Cách 1: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Phân tích ta thấy (2x – 1) có bậc nhỏ hơn 3x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nên (2x – 1) là số dư R(x) của đa thức trên.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1000" y="5863743"/>
            <a:ext cx="10439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(6x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 – 3x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+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15x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+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2x – 1)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3x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=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(6x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: 3x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+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(–3x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3x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+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(15x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3x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) </a:t>
            </a:r>
          </a:p>
          <a:p>
            <a:pPr lvl="0" algn="just">
              <a:lnSpc>
                <a:spcPct val="150000"/>
              </a:lnSpc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=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2x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 – x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+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5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129" y="8055915"/>
            <a:ext cx="2059418" cy="189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389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0312" y="636993"/>
            <a:ext cx="16044958" cy="8926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6945948" y="-1543050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772547" y="76844"/>
            <a:ext cx="2259501" cy="2259501"/>
            <a:chOff x="0" y="0"/>
            <a:chExt cx="6355080" cy="63550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029700"/>
            <a:ext cx="1571312" cy="1753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129" y="8055915"/>
            <a:ext cx="2059418" cy="18942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884396"/>
            <a:ext cx="48221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114800" y="1967013"/>
            <a:ext cx="10591800" cy="5683752"/>
            <a:chOff x="4114800" y="1967013"/>
            <a:chExt cx="10591800" cy="5683752"/>
          </a:xfrm>
        </p:grpSpPr>
        <p:sp>
          <p:nvSpPr>
            <p:cNvPr id="7" name="Rectangle 6"/>
            <p:cNvSpPr/>
            <p:nvPr/>
          </p:nvSpPr>
          <p:spPr>
            <a:xfrm>
              <a:off x="4114800" y="1967013"/>
              <a:ext cx="584166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- 3x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+ 15x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+ 2x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- 1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527776" y="1967013"/>
              <a:ext cx="954107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42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0820400" y="1967013"/>
              <a:ext cx="0" cy="54624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0820400" y="2705677"/>
              <a:ext cx="3886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1224968" y="2844554"/>
              <a:ext cx="2513830" cy="9420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200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2x</a:t>
              </a:r>
              <a:r>
                <a:rPr lang="en-US" sz="4200" baseline="30000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lang="en-US" sz="4200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x</a:t>
              </a:r>
              <a:r>
                <a:rPr lang="en-US" sz="4200" baseline="30000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+ 5</a:t>
              </a:r>
              <a:endParaRPr lang="en-US" sz="4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14800" y="2844554"/>
              <a:ext cx="954107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endParaRPr lang="en-US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114800" y="3583218"/>
              <a:ext cx="6324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5068907" y="3719380"/>
              <a:ext cx="4923143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- 3x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+ 15x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+ 2x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- 1</a:t>
              </a:r>
              <a:endPara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068907" y="4594205"/>
              <a:ext cx="1431802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- 3x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4200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114800" y="5332869"/>
              <a:ext cx="6324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6854217" y="5393930"/>
              <a:ext cx="3212739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15x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+ 2x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- 1</a:t>
              </a:r>
              <a:endPara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864839" y="6188534"/>
              <a:ext cx="1253869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15x</a:t>
              </a:r>
              <a:r>
                <a:rPr lang="en-US" sz="42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lang="en-US" dirty="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114800" y="6927198"/>
              <a:ext cx="6324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8581837" y="6912101"/>
              <a:ext cx="153118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2x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- 1</a:t>
              </a:r>
              <a:endPara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4077189" y="7665862"/>
            <a:ext cx="10780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Vậy: R(x) = 2x – 1; Q(x) = 2x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– x + 5</a:t>
            </a:r>
          </a:p>
          <a:p>
            <a:pPr algn="just"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       F(x) = 3x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. (2x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– x + 5) + 2x – 1 </a:t>
            </a:r>
          </a:p>
        </p:txBody>
      </p:sp>
    </p:spTree>
    <p:extLst>
      <p:ext uri="{BB962C8B-B14F-4D97-AF65-F5344CB8AC3E}">
        <p14:creationId xmlns:p14="http://schemas.microsoft.com/office/powerpoint/2010/main" val="39586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0312" y="636993"/>
            <a:ext cx="16044958" cy="8926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6945948" y="-1543050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772547" y="76844"/>
            <a:ext cx="2259501" cy="2259501"/>
            <a:chOff x="0" y="0"/>
            <a:chExt cx="6355080" cy="63550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029700"/>
            <a:ext cx="1571312" cy="1753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129" y="8055915"/>
            <a:ext cx="2059418" cy="189429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077189" y="7665862"/>
            <a:ext cx="10780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Vậy: R(x) = -x – 1; Q(x) = 4x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+ 2x - 2</a:t>
            </a:r>
          </a:p>
          <a:p>
            <a:pPr algn="just"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       F(x) = (3x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x + 1).(4x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+ 2x - 2) - x - 1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9361" y="895991"/>
            <a:ext cx="8932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b) (12x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10x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 – x 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:(3x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74926" y="1826863"/>
            <a:ext cx="236795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600616" y="1663934"/>
            <a:ext cx="10591800" cy="6127582"/>
            <a:chOff x="4600616" y="1663934"/>
            <a:chExt cx="10591800" cy="612758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1306216" y="1926967"/>
              <a:ext cx="0" cy="54624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1306216" y="2665631"/>
              <a:ext cx="3886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600616" y="3543172"/>
              <a:ext cx="6324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600616" y="5292823"/>
              <a:ext cx="6324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600616" y="6887152"/>
              <a:ext cx="6324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4919028" y="1663934"/>
              <a:ext cx="5687776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12x</a:t>
              </a:r>
              <a:r>
                <a:rPr lang="en-US" sz="40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+ 10x</a:t>
              </a:r>
              <a:r>
                <a:rPr lang="en-US" sz="40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- x 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- 3  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687217" y="1857641"/>
              <a:ext cx="26292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3x</a:t>
              </a:r>
              <a:r>
                <a:rPr lang="en-US" sz="400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692297" y="2751769"/>
              <a:ext cx="297549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4x</a:t>
              </a:r>
              <a:r>
                <a:rPr lang="en-US" sz="4000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+ 2x</a:t>
              </a:r>
              <a:r>
                <a:rPr lang="en-US" sz="4000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- 2  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9689" y="2478300"/>
              <a:ext cx="383791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12x</a:t>
              </a:r>
              <a:r>
                <a:rPr lang="en-US" sz="40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+ 4x</a:t>
              </a:r>
              <a:r>
                <a:rPr lang="en-US" sz="40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+ 4x</a:t>
              </a:r>
              <a:r>
                <a:rPr lang="en-US" sz="40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616691" y="3479996"/>
              <a:ext cx="356219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6x</a:t>
              </a:r>
              <a:r>
                <a:rPr lang="en-US" sz="40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- 4x</a:t>
              </a:r>
              <a:r>
                <a:rPr lang="en-US" sz="40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- x 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- 3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16691" y="4215627"/>
              <a:ext cx="321915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6x</a:t>
              </a:r>
              <a:r>
                <a:rPr lang="en-US" sz="40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+2x</a:t>
              </a:r>
              <a:r>
                <a:rPr lang="en-US" sz="40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+ 2x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705633" y="5159513"/>
              <a:ext cx="28296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-6x</a:t>
              </a:r>
              <a:r>
                <a:rPr lang="en-US" sz="40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- 3x 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- 3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735108" y="5860455"/>
              <a:ext cx="28296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-6x</a:t>
              </a:r>
              <a:r>
                <a:rPr lang="en-US" sz="40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- 2x 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- 2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208230" y="6775853"/>
              <a:ext cx="135485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-x 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- 1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99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348849" y="980087"/>
            <a:ext cx="11425663" cy="1429494"/>
            <a:chOff x="-698518" y="647701"/>
            <a:chExt cx="11425663" cy="1429494"/>
          </a:xfrm>
        </p:grpSpPr>
        <p:grpSp>
          <p:nvGrpSpPr>
            <p:cNvPr id="17" name="Group 17"/>
            <p:cNvGrpSpPr/>
            <p:nvPr/>
          </p:nvGrpSpPr>
          <p:grpSpPr>
            <a:xfrm>
              <a:off x="-698518" y="647701"/>
              <a:ext cx="11425663" cy="1429494"/>
              <a:chOff x="0" y="0"/>
              <a:chExt cx="3806980" cy="4064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203200" y="-326"/>
                <a:ext cx="3400580" cy="407051"/>
              </a:xfrm>
              <a:custGeom>
                <a:avLst/>
                <a:gdLst/>
                <a:ahLst/>
                <a:cxnLst/>
                <a:rect l="l" t="t" r="r" b="b"/>
                <a:pathLst>
                  <a:path w="3400580" h="407051">
                    <a:moveTo>
                      <a:pt x="3400580" y="326"/>
                    </a:moveTo>
                    <a:cubicBezTo>
                      <a:pt x="3327767" y="0"/>
                      <a:pt x="3260346" y="38659"/>
                      <a:pt x="3223845" y="101663"/>
                    </a:cubicBezTo>
                    <a:cubicBezTo>
                      <a:pt x="3187344" y="164667"/>
                      <a:pt x="3187344" y="242385"/>
                      <a:pt x="3223845" y="305389"/>
                    </a:cubicBezTo>
                    <a:cubicBezTo>
                      <a:pt x="3260346" y="368393"/>
                      <a:pt x="3327767" y="407052"/>
                      <a:pt x="3400580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990600" y="1073683"/>
              <a:ext cx="8361675" cy="7950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219"/>
                </a:lnSpc>
              </a:pPr>
              <a:r>
                <a:rPr lang="en-US" sz="6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1018033" y="8520727"/>
            <a:ext cx="3723486" cy="372348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646429" y="9258300"/>
            <a:ext cx="2701808" cy="2701808"/>
            <a:chOff x="0" y="0"/>
            <a:chExt cx="6355080" cy="635508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5814418" y="-1824972"/>
            <a:ext cx="3723486" cy="372348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4974352" y="-1519193"/>
            <a:ext cx="2701808" cy="2701808"/>
            <a:chOff x="0" y="0"/>
            <a:chExt cx="6355080" cy="63550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259300" y="9258300"/>
            <a:ext cx="1662976" cy="185548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623892" y="3379634"/>
            <a:ext cx="5409951" cy="5409951"/>
            <a:chOff x="623892" y="3683125"/>
            <a:chExt cx="5409951" cy="5409951"/>
          </a:xfrm>
        </p:grpSpPr>
        <p:grpSp>
          <p:nvGrpSpPr>
            <p:cNvPr id="2" name="Group 2"/>
            <p:cNvGrpSpPr/>
            <p:nvPr/>
          </p:nvGrpSpPr>
          <p:grpSpPr>
            <a:xfrm>
              <a:off x="623892" y="3683125"/>
              <a:ext cx="5409951" cy="5409951"/>
              <a:chOff x="0" y="0"/>
              <a:chExt cx="812800" cy="8128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114300">
                <a:solidFill>
                  <a:srgbClr val="036660"/>
                </a:solidFill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796135" y="4149006"/>
              <a:ext cx="5065458" cy="33701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01. </a:t>
              </a:r>
            </a:p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quen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356709" y="3379633"/>
            <a:ext cx="5520592" cy="5409951"/>
            <a:chOff x="6729407" y="3683125"/>
            <a:chExt cx="5520592" cy="5409951"/>
          </a:xfrm>
        </p:grpSpPr>
        <p:grpSp>
          <p:nvGrpSpPr>
            <p:cNvPr id="12" name="Group 12"/>
            <p:cNvGrpSpPr/>
            <p:nvPr/>
          </p:nvGrpSpPr>
          <p:grpSpPr>
            <a:xfrm>
              <a:off x="6729407" y="3683125"/>
              <a:ext cx="5409951" cy="5409951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C165"/>
              </a:solidFill>
              <a:ln w="114300">
                <a:solidFill>
                  <a:srgbClr val="036660"/>
                </a:solidFill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6741474" y="4149006"/>
              <a:ext cx="5508525" cy="43858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vi-VN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endParaRPr 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Chia đa thức cho đa thức, trường hợp chia hết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2202526" y="3379633"/>
            <a:ext cx="5543652" cy="5409951"/>
            <a:chOff x="12511423" y="3685913"/>
            <a:chExt cx="5543652" cy="5409951"/>
          </a:xfrm>
        </p:grpSpPr>
        <p:grpSp>
          <p:nvGrpSpPr>
            <p:cNvPr id="7" name="Group 7"/>
            <p:cNvGrpSpPr/>
            <p:nvPr/>
          </p:nvGrpSpPr>
          <p:grpSpPr>
            <a:xfrm>
              <a:off x="12511423" y="3685913"/>
              <a:ext cx="5409951" cy="5409951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114300">
                <a:solidFill>
                  <a:srgbClr val="036660"/>
                </a:solidFill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12532208" y="4086264"/>
              <a:ext cx="5522867" cy="43858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r>
                <a:rPr lang="vi-VN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Chia đa thức cho đa thức, trường hợp chia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dư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07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4859000" y="8343900"/>
            <a:ext cx="4962957" cy="4192820"/>
            <a:chOff x="12416078" y="6890515"/>
            <a:chExt cx="6773496" cy="5722405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2416078" y="6890515"/>
              <a:ext cx="3531480" cy="3531480"/>
              <a:chOff x="0" y="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3956079" y="7379425"/>
              <a:ext cx="5233495" cy="5233495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754843" y="7229280"/>
              <a:ext cx="2853949" cy="2853949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9900">
                  <a:alpha val="89804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1676400" y="768753"/>
            <a:ext cx="12254613" cy="1307030"/>
            <a:chOff x="1664084" y="1086525"/>
            <a:chExt cx="10113405" cy="1307030"/>
          </a:xfrm>
        </p:grpSpPr>
        <p:grpSp>
          <p:nvGrpSpPr>
            <p:cNvPr id="7" name="Group 7"/>
            <p:cNvGrpSpPr/>
            <p:nvPr/>
          </p:nvGrpSpPr>
          <p:grpSpPr>
            <a:xfrm>
              <a:off x="1664084" y="1086525"/>
              <a:ext cx="10113405" cy="1307030"/>
              <a:chOff x="0" y="-38100"/>
              <a:chExt cx="3582823" cy="46303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35089" y="-9740"/>
                <a:ext cx="3447734" cy="434675"/>
              </a:xfrm>
              <a:custGeom>
                <a:avLst/>
                <a:gdLst/>
                <a:ahLst/>
                <a:cxnLst/>
                <a:rect l="l" t="t" r="r" b="b"/>
                <a:pathLst>
                  <a:path w="3447734" h="434675">
                    <a:moveTo>
                      <a:pt x="3447734" y="19870"/>
                    </a:moveTo>
                    <a:cubicBezTo>
                      <a:pt x="3365862" y="0"/>
                      <a:pt x="3280219" y="32714"/>
                      <a:pt x="3232443" y="102106"/>
                    </a:cubicBezTo>
                    <a:cubicBezTo>
                      <a:pt x="3184666" y="171499"/>
                      <a:pt x="3184666" y="263177"/>
                      <a:pt x="3232443" y="332569"/>
                    </a:cubicBezTo>
                    <a:cubicBezTo>
                      <a:pt x="3280219" y="401962"/>
                      <a:pt x="3365862" y="434675"/>
                      <a:pt x="3447734" y="414806"/>
                    </a:cubicBezTo>
                    <a:lnTo>
                      <a:pt x="0" y="414806"/>
                    </a:lnTo>
                    <a:cubicBezTo>
                      <a:pt x="81873" y="434675"/>
                      <a:pt x="167515" y="401962"/>
                      <a:pt x="215291" y="332569"/>
                    </a:cubicBezTo>
                    <a:cubicBezTo>
                      <a:pt x="263068" y="263177"/>
                      <a:pt x="263068" y="171499"/>
                      <a:pt x="215291" y="102106"/>
                    </a:cubicBezTo>
                    <a:cubicBezTo>
                      <a:pt x="167515" y="32714"/>
                      <a:pt x="81873" y="0"/>
                      <a:pt x="0" y="19870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3089922" y="1391548"/>
              <a:ext cx="8496762" cy="7566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880"/>
                </a:lnSpc>
                <a:spcBef>
                  <a:spcPct val="0"/>
                </a:spcBef>
              </a:pP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quen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31516" y="416503"/>
            <a:ext cx="2093515" cy="2093515"/>
            <a:chOff x="1219200" y="495300"/>
            <a:chExt cx="2093515" cy="2093515"/>
          </a:xfrm>
        </p:grpSpPr>
        <p:grpSp>
          <p:nvGrpSpPr>
            <p:cNvPr id="33" name="Group 32"/>
            <p:cNvGrpSpPr/>
            <p:nvPr/>
          </p:nvGrpSpPr>
          <p:grpSpPr>
            <a:xfrm>
              <a:off x="1219200" y="495300"/>
              <a:ext cx="2093515" cy="2093515"/>
              <a:chOff x="5307857" y="563134"/>
              <a:chExt cx="2093515" cy="2093515"/>
            </a:xfrm>
          </p:grpSpPr>
          <p:grpSp>
            <p:nvGrpSpPr>
              <p:cNvPr id="2" name="Group 2"/>
              <p:cNvGrpSpPr>
                <a:grpSpLocks noChangeAspect="1"/>
              </p:cNvGrpSpPr>
              <p:nvPr/>
            </p:nvGrpSpPr>
            <p:grpSpPr>
              <a:xfrm>
                <a:off x="5307857" y="563134"/>
                <a:ext cx="2093515" cy="2093515"/>
                <a:chOff x="0" y="0"/>
                <a:chExt cx="6355080" cy="6355080"/>
              </a:xfrm>
            </p:grpSpPr>
            <p:sp>
              <p:nvSpPr>
                <p:cNvPr id="3" name="Freeform 3"/>
                <p:cNvSpPr/>
                <p:nvPr/>
              </p:nvSpPr>
              <p:spPr>
                <a:xfrm>
                  <a:off x="0" y="0"/>
                  <a:ext cx="6355080" cy="635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5080" h="6355080">
                      <a:moveTo>
                        <a:pt x="3177540" y="6355080"/>
                      </a:moveTo>
                      <a:cubicBezTo>
                        <a:pt x="2329180" y="6355080"/>
                        <a:pt x="1530350" y="6024880"/>
                        <a:pt x="930910" y="5424170"/>
                      </a:cubicBezTo>
                      <a:cubicBezTo>
                        <a:pt x="330200" y="4824730"/>
                        <a:pt x="0" y="4025900"/>
                        <a:pt x="0" y="3177540"/>
                      </a:cubicBezTo>
                      <a:cubicBezTo>
                        <a:pt x="0" y="2329180"/>
                        <a:pt x="330200" y="1530350"/>
                        <a:pt x="930910" y="930910"/>
                      </a:cubicBezTo>
                      <a:cubicBezTo>
                        <a:pt x="1530350" y="330200"/>
                        <a:pt x="2329180" y="0"/>
                        <a:pt x="3177540" y="0"/>
                      </a:cubicBezTo>
                      <a:cubicBezTo>
                        <a:pt x="4025900" y="0"/>
                        <a:pt x="4824730" y="330200"/>
                        <a:pt x="5424170" y="930910"/>
                      </a:cubicBezTo>
                      <a:cubicBezTo>
                        <a:pt x="6024880" y="1531620"/>
                        <a:pt x="6355080" y="2329180"/>
                        <a:pt x="6355080" y="3177540"/>
                      </a:cubicBezTo>
                      <a:cubicBezTo>
                        <a:pt x="6355080" y="4025900"/>
                        <a:pt x="6024880" y="4824730"/>
                        <a:pt x="5424170" y="5424170"/>
                      </a:cubicBezTo>
                      <a:cubicBezTo>
                        <a:pt x="4824730" y="6024880"/>
                        <a:pt x="4025900" y="6355080"/>
                        <a:pt x="3177540" y="6355080"/>
                      </a:cubicBezTo>
                      <a:close/>
                      <a:moveTo>
                        <a:pt x="3177540" y="190500"/>
                      </a:moveTo>
                      <a:cubicBezTo>
                        <a:pt x="2379980" y="190500"/>
                        <a:pt x="1629410" y="501650"/>
                        <a:pt x="1065530" y="1065530"/>
                      </a:cubicBezTo>
                      <a:cubicBezTo>
                        <a:pt x="501650" y="1629410"/>
                        <a:pt x="190500" y="2379980"/>
                        <a:pt x="190500" y="3177540"/>
                      </a:cubicBezTo>
                      <a:cubicBezTo>
                        <a:pt x="190500" y="3975100"/>
                        <a:pt x="501650" y="4725670"/>
                        <a:pt x="1065530" y="5289550"/>
                      </a:cubicBezTo>
                      <a:cubicBezTo>
                        <a:pt x="1629410" y="5853430"/>
                        <a:pt x="2379980" y="6164580"/>
                        <a:pt x="3177540" y="6164580"/>
                      </a:cubicBezTo>
                      <a:cubicBezTo>
                        <a:pt x="3975100" y="6164580"/>
                        <a:pt x="4725670" y="5853430"/>
                        <a:pt x="5289550" y="5289550"/>
                      </a:cubicBezTo>
                      <a:cubicBezTo>
                        <a:pt x="5853430" y="4725670"/>
                        <a:pt x="6164580" y="3975100"/>
                        <a:pt x="6164580" y="3177540"/>
                      </a:cubicBezTo>
                      <a:cubicBezTo>
                        <a:pt x="6164580" y="2379980"/>
                        <a:pt x="5853430" y="1629410"/>
                        <a:pt x="5289550" y="1065530"/>
                      </a:cubicBezTo>
                      <a:cubicBezTo>
                        <a:pt x="4725670" y="501650"/>
                        <a:pt x="3975100" y="190500"/>
                        <a:pt x="3177540" y="190500"/>
                      </a:cubicBezTo>
                      <a:close/>
                    </a:path>
                  </a:pathLst>
                </a:custGeom>
                <a:solidFill>
                  <a:srgbClr val="036660"/>
                </a:solidFill>
              </p:spPr>
            </p:sp>
          </p:grpSp>
          <p:grpSp>
            <p:nvGrpSpPr>
              <p:cNvPr id="4" name="Group 4"/>
              <p:cNvGrpSpPr/>
              <p:nvPr/>
            </p:nvGrpSpPr>
            <p:grpSpPr>
              <a:xfrm>
                <a:off x="5478998" y="734275"/>
                <a:ext cx="1751233" cy="1751233"/>
                <a:chOff x="0" y="0"/>
                <a:chExt cx="812800" cy="812800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F9900">
                    <a:alpha val="89804"/>
                  </a:srgbClr>
                </a:solidFill>
              </p:spPr>
            </p:sp>
            <p:sp>
              <p:nvSpPr>
                <p:cNvPr id="6" name="TextBox 6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1650229" y="987095"/>
              <a:ext cx="13133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</p:grpSp>
      <p:sp>
        <p:nvSpPr>
          <p:cNvPr id="38" name="Down Arrow Callout 37"/>
          <p:cNvSpPr/>
          <p:nvPr/>
        </p:nvSpPr>
        <p:spPr>
          <a:xfrm>
            <a:off x="1406563" y="2892594"/>
            <a:ext cx="4994237" cy="1752600"/>
          </a:xfrm>
          <a:prstGeom prst="downArrowCallou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66800" y="4503175"/>
            <a:ext cx="165230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6x</a:t>
            </a:r>
            <a:r>
              <a:rPr lang="en-US" sz="44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-2x</a:t>
            </a:r>
            <a:r>
              <a:rPr lang="en-US" sz="44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, ta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6x</a:t>
            </a:r>
            <a:r>
              <a:rPr lang="en-US" sz="44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(-2x</a:t>
            </a:r>
            <a:r>
              <a:rPr lang="en-US" sz="44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44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.(-3x).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381522" y="6255775"/>
                <a:ext cx="6845272" cy="2024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6x</a:t>
                </a:r>
                <a:r>
                  <a:rPr lang="en-US" sz="4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 (-2x</a:t>
                </a:r>
                <a:r>
                  <a:rPr lang="en-US" sz="4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5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5400" b="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5400" b="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sz="5400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5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5400" b="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5400" b="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- 3x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522" y="6255775"/>
                <a:ext cx="6845272" cy="2024978"/>
              </a:xfrm>
              <a:prstGeom prst="rect">
                <a:avLst/>
              </a:prstGeom>
              <a:blipFill rotWithShape="0">
                <a:blip r:embed="rId2"/>
                <a:stretch>
                  <a:fillRect l="-3651" r="-2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/>
          <p:cNvSpPr/>
          <p:nvPr/>
        </p:nvSpPr>
        <p:spPr>
          <a:xfrm>
            <a:off x="5766590" y="8458803"/>
            <a:ext cx="6588663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i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3761" flipH="1">
            <a:off x="4517696" y="8185984"/>
            <a:ext cx="590738" cy="1383571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4859000" y="8343900"/>
            <a:ext cx="4962957" cy="4192820"/>
            <a:chOff x="12416078" y="6890515"/>
            <a:chExt cx="6773496" cy="5722405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2416078" y="6890515"/>
              <a:ext cx="3531480" cy="3531480"/>
              <a:chOff x="0" y="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3956079" y="7379425"/>
              <a:ext cx="5233495" cy="5233495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754843" y="7229280"/>
              <a:ext cx="2853949" cy="2853949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9900">
                  <a:alpha val="89804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115442" y="952500"/>
                <a:ext cx="16078200" cy="8397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2.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quát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</a:t>
                </a:r>
                <a14:m>
                  <m:oMath xmlns:m="http://schemas.openxmlformats.org/officeDocument/2006/math">
                    <m:r>
                      <a:rPr lang="en-US" sz="4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≠ 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0.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= B.Q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4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4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: B = Q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den>
                    </m:f>
                    <m:r>
                      <a:rPr lang="en-US" sz="4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4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44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</a:t>
                </a: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4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</a:t>
                </a: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4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thương</a:t>
                </a:r>
                <a:r>
                  <a:rPr lang="en-US" sz="44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4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thương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400" i="1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4400" i="1" dirty="0" err="1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400" i="1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i="1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B.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442" y="952500"/>
                <a:ext cx="16078200" cy="8397812"/>
              </a:xfrm>
              <a:prstGeom prst="rect">
                <a:avLst/>
              </a:prstGeom>
              <a:blipFill rotWithShape="0">
                <a:blip r:embed="rId2"/>
                <a:stretch>
                  <a:fillRect l="-1555" r="-1517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10478671" y="4714964"/>
            <a:ext cx="7084257" cy="3276600"/>
            <a:chOff x="10478671" y="4533260"/>
            <a:chExt cx="7084257" cy="3276600"/>
          </a:xfrm>
        </p:grpSpPr>
        <p:sp>
          <p:nvSpPr>
            <p:cNvPr id="26" name="Cloud 25"/>
            <p:cNvSpPr/>
            <p:nvPr/>
          </p:nvSpPr>
          <p:spPr>
            <a:xfrm>
              <a:off x="10478671" y="4533260"/>
              <a:ext cx="7084257" cy="3276600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012511" y="5099921"/>
              <a:ext cx="6307572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3487400" y="952500"/>
            <a:ext cx="1815854" cy="1143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Elbow Connector 21"/>
          <p:cNvCxnSpPr/>
          <p:nvPr/>
        </p:nvCxnSpPr>
        <p:spPr>
          <a:xfrm rot="5400000">
            <a:off x="13194739" y="2921561"/>
            <a:ext cx="2743200" cy="1091078"/>
          </a:xfrm>
          <a:prstGeom prst="bent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89423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4859000" y="8343900"/>
            <a:ext cx="4962957" cy="4192820"/>
            <a:chOff x="12416078" y="6890515"/>
            <a:chExt cx="6773496" cy="5722405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2416078" y="6890515"/>
              <a:ext cx="3531480" cy="3531480"/>
              <a:chOff x="0" y="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3956079" y="7379425"/>
              <a:ext cx="5233495" cy="5233495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3666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754843" y="7229280"/>
              <a:ext cx="2853949" cy="2853949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9900">
                  <a:alpha val="89804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457469" y="513344"/>
            <a:ext cx="15544800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6x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(-2x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ta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6 : (2) =  -3</a:t>
            </a:r>
          </a:p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luỹ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x</a:t>
            </a:r>
          </a:p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-3x.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1467629" y="5457322"/>
            <a:ext cx="11881115" cy="1418980"/>
          </a:xfrm>
          <a:prstGeom prst="wedgeRoundRectCallout">
            <a:avLst>
              <a:gd name="adj1" fmla="val 57177"/>
              <a:gd name="adj2" fmla="val 3349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6x</a:t>
            </a:r>
            <a:r>
              <a:rPr lang="en-US" sz="4400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-2x</a:t>
            </a:r>
            <a:r>
              <a:rPr lang="en-US" sz="4400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AF8EF"/>
              </a:clrFrom>
              <a:clrTo>
                <a:srgbClr val="FAF8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1480" r="2022"/>
          <a:stretch/>
        </p:blipFill>
        <p:spPr>
          <a:xfrm flipH="1">
            <a:off x="14554200" y="5282884"/>
            <a:ext cx="1792655" cy="2329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4641" y="7380309"/>
            <a:ext cx="2766141" cy="2643633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4341722" y="7705083"/>
            <a:ext cx="11241713" cy="1418980"/>
          </a:xfrm>
          <a:prstGeom prst="wedgeRoundRectCallout">
            <a:avLst>
              <a:gd name="adj1" fmla="val -57412"/>
              <a:gd name="adj2" fmla="val 29125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02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1455327" y="4318955"/>
            <a:ext cx="1646251" cy="1020987"/>
            <a:chOff x="1455327" y="4126370"/>
            <a:chExt cx="1646251" cy="1020987"/>
          </a:xfrm>
        </p:grpSpPr>
        <p:sp>
          <p:nvSpPr>
            <p:cNvPr id="49" name="Snip Single Corner Rectangle 48"/>
            <p:cNvSpPr/>
            <p:nvPr/>
          </p:nvSpPr>
          <p:spPr>
            <a:xfrm>
              <a:off x="1455327" y="4126370"/>
              <a:ext cx="1646251" cy="1020987"/>
            </a:xfrm>
            <a:prstGeom prst="snip1Rect">
              <a:avLst>
                <a:gd name="adj" fmla="val 34986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608771" y="4290285"/>
              <a:ext cx="13393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967376" y="-1866900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527874" y="-2026658"/>
            <a:ext cx="3086100" cy="30861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04800" y="9105900"/>
            <a:ext cx="3086100" cy="30861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33531" y="8800944"/>
            <a:ext cx="3257369" cy="3257369"/>
            <a:chOff x="0" y="0"/>
            <a:chExt cx="6355080" cy="635508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-1954211" y="8931787"/>
            <a:ext cx="3086100" cy="308610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4967376" y="-1645793"/>
            <a:ext cx="3225389" cy="3225389"/>
            <a:chOff x="0" y="0"/>
            <a:chExt cx="6355080" cy="63550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6699024" y="1062213"/>
            <a:ext cx="4889952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Kollektif Bold"/>
              </a:rPr>
              <a:t>About Company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089653" y="594005"/>
            <a:ext cx="9073318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n-US" sz="4400" b="1" baseline="30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bx</a:t>
            </a:r>
            <a:r>
              <a:rPr lang="en-US" sz="4400" b="1" baseline="30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9" y="285302"/>
            <a:ext cx="1710316" cy="1710316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>
            <a:off x="1455327" y="1344470"/>
            <a:ext cx="0" cy="750857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834" y="2169731"/>
            <a:ext cx="2362200" cy="2257582"/>
          </a:xfrm>
          <a:prstGeom prst="rect">
            <a:avLst/>
          </a:prstGeom>
        </p:spPr>
      </p:pic>
      <p:sp>
        <p:nvSpPr>
          <p:cNvPr id="47" name="Speech Bubble: Rectangle with Corners Rounded 46"/>
          <p:cNvSpPr/>
          <p:nvPr/>
        </p:nvSpPr>
        <p:spPr>
          <a:xfrm>
            <a:off x="11075855" y="1656042"/>
            <a:ext cx="4404642" cy="2292492"/>
          </a:xfrm>
          <a:prstGeom prst="wedgeRoundRectCallout">
            <a:avLst>
              <a:gd name="adj1" fmla="val 67441"/>
              <a:gd name="adj2" fmla="val 24104"/>
              <a:gd name="adj3" fmla="val 16667"/>
            </a:avLst>
          </a:prstGeom>
          <a:solidFill>
            <a:srgbClr val="F1F1D7"/>
          </a:solidFill>
          <a:ln w="12700" cap="flat" cmpd="sng" algn="ctr">
            <a:solidFill>
              <a:srgbClr val="D6DF9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068871" y="1743511"/>
            <a:ext cx="88069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390900" y="4057450"/>
            <a:ext cx="1088611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Tìm thương của mỗi phép chia hết sau:</a:t>
            </a:r>
          </a:p>
          <a:p>
            <a:pPr algn="just">
              <a:lnSpc>
                <a:spcPct val="20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12x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</a:p>
          <a:p>
            <a:pPr algn="just">
              <a:lnSpc>
                <a:spcPct val="20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b) (-2x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c) 2x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699024" y="5649154"/>
            <a:ext cx="1478290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3x</a:t>
            </a:r>
            <a:r>
              <a:rPr lang="en-US" sz="4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699024" y="6991162"/>
            <a:ext cx="11737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6699024" y="8151156"/>
                <a:ext cx="1840438" cy="1403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en-US" sz="44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60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x</a:t>
                </a:r>
                <a:r>
                  <a:rPr lang="en-US" sz="4400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24" y="8151156"/>
                <a:ext cx="1840438" cy="1403782"/>
              </a:xfrm>
              <a:prstGeom prst="rect">
                <a:avLst/>
              </a:prstGeom>
              <a:blipFill rotWithShape="0">
                <a:blip r:embed="rId4"/>
                <a:stretch>
                  <a:fillRect l="-13576" r="-993"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7" grpId="0" animBg="1"/>
      <p:bldP spid="48" grpId="0"/>
      <p:bldP spid="52" grpId="0"/>
      <p:bldP spid="53" grpId="0"/>
      <p:bldP spid="54" grpId="0"/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3488</Words>
  <Application>Microsoft Office PowerPoint</Application>
  <PresentationFormat>Custom</PresentationFormat>
  <Paragraphs>447</Paragraphs>
  <Slides>46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Kollektif Bold</vt:lpstr>
      <vt:lpstr>Calibri Light</vt:lpstr>
      <vt:lpstr>Times New Roman</vt:lpstr>
      <vt:lpstr>Arial</vt:lpstr>
      <vt:lpstr>.VnBlack</vt:lpstr>
      <vt:lpstr>Wingdings</vt:lpstr>
      <vt:lpstr>Calibri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Bài 28_</dc:title>
  <dc:creator>Xinh Đẹp Dịu Hiền Huế Thị</dc:creator>
  <cp:lastModifiedBy>Nhat Le</cp:lastModifiedBy>
  <cp:revision>78</cp:revision>
  <dcterms:created xsi:type="dcterms:W3CDTF">2006-08-16T00:00:00Z</dcterms:created>
  <dcterms:modified xsi:type="dcterms:W3CDTF">2023-03-09T16:33:47Z</dcterms:modified>
  <dc:identifier>DAFVRjI8d4g</dc:identifier>
</cp:coreProperties>
</file>