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88" r:id="rId3"/>
    <p:sldId id="320" r:id="rId4"/>
    <p:sldId id="289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6" r:id="rId15"/>
    <p:sldId id="315" r:id="rId16"/>
    <p:sldId id="317" r:id="rId17"/>
    <p:sldId id="318" r:id="rId18"/>
    <p:sldId id="319" r:id="rId19"/>
    <p:sldId id="325" r:id="rId20"/>
    <p:sldId id="321" r:id="rId21"/>
    <p:sldId id="266" r:id="rId22"/>
    <p:sldId id="322" r:id="rId23"/>
    <p:sldId id="323" r:id="rId24"/>
    <p:sldId id="324" r:id="rId25"/>
    <p:sldId id="268" r:id="rId26"/>
    <p:sldId id="379" r:id="rId27"/>
    <p:sldId id="272" r:id="rId28"/>
    <p:sldId id="273" r:id="rId29"/>
    <p:sldId id="299" r:id="rId30"/>
    <p:sldId id="300" r:id="rId31"/>
    <p:sldId id="301" r:id="rId32"/>
    <p:sldId id="302" r:id="rId33"/>
    <p:sldId id="275" r:id="rId34"/>
    <p:sldId id="303" r:id="rId35"/>
    <p:sldId id="304" r:id="rId36"/>
    <p:sldId id="274" r:id="rId37"/>
    <p:sldId id="276" r:id="rId38"/>
    <p:sldId id="277" r:id="rId39"/>
    <p:sldId id="278" r:id="rId40"/>
    <p:sldId id="282" r:id="rId41"/>
    <p:sldId id="279" r:id="rId42"/>
    <p:sldId id="283" r:id="rId43"/>
    <p:sldId id="280" r:id="rId44"/>
    <p:sldId id="305" r:id="rId45"/>
    <p:sldId id="298" r:id="rId46"/>
    <p:sldId id="284" r:id="rId47"/>
    <p:sldId id="285" r:id="rId48"/>
    <p:sldId id="265" r:id="rId49"/>
  </p:sldIdLst>
  <p:sldSz cx="18288000" cy="10287000"/>
  <p:notesSz cx="6858000" cy="9144000"/>
  <p:embeddedFontLst>
    <p:embeddedFont>
      <p:font typeface=".VnBlack" panose="020B7200000000000000" pitchFamily="34" charset="0"/>
      <p:regular r:id="rId50"/>
    </p:embeddedFont>
    <p:embeddedFont>
      <p:font typeface=".VnCooper" panose="020B7200000000000000" pitchFamily="34" charset="0"/>
      <p:regular r:id="rId51"/>
    </p:embeddedFont>
    <p:embeddedFont>
      <p:font typeface="Broadway" panose="04040905080B02020502" pitchFamily="82" charset="0"/>
      <p:regular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Monotype Corsiva" panose="03010101010201010101" pitchFamily="66" charset="0"/>
      <p:italic r:id="rId57"/>
    </p:embeddedFont>
    <p:embeddedFont>
      <p:font typeface="Nunito Black" pitchFamily="2" charset="0"/>
      <p:bold r:id="rId58"/>
      <p:boldItalic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0E2"/>
    <a:srgbClr val="B1C9EB"/>
    <a:srgbClr val="FFD937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33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0899440-8A39-21DD-ADA8-51B9E6B33B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7907">
            <a:off x="-10930344" y="3293396"/>
            <a:ext cx="23918088" cy="1584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7907" flipH="1" flipV="1">
            <a:off x="5300256" y="-8852129"/>
            <a:ext cx="23918088" cy="158457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7907">
            <a:off x="-11384301" y="4128352"/>
            <a:ext cx="23918088" cy="158457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568" t="73590" r="29208" b="20868"/>
          <a:stretch>
            <a:fillRect/>
          </a:stretch>
        </p:blipFill>
        <p:spPr>
          <a:xfrm rot="5497222">
            <a:off x="11195500" y="8483232"/>
            <a:ext cx="404208" cy="365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186" t="57958" r="21590" b="36500"/>
          <a:stretch>
            <a:fillRect/>
          </a:stretch>
        </p:blipFill>
        <p:spPr>
          <a:xfrm rot="5497222">
            <a:off x="3328528" y="845844"/>
            <a:ext cx="404208" cy="3657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792" t="375" r="60984" b="94083"/>
          <a:stretch>
            <a:fillRect/>
          </a:stretch>
        </p:blipFill>
        <p:spPr>
          <a:xfrm rot="5497222">
            <a:off x="1344333" y="4750538"/>
            <a:ext cx="404208" cy="3657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186" t="57958" r="21590" b="36500"/>
          <a:stretch>
            <a:fillRect/>
          </a:stretch>
        </p:blipFill>
        <p:spPr>
          <a:xfrm rot="5554316">
            <a:off x="15895250" y="4960644"/>
            <a:ext cx="404208" cy="365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8B3B0D-4639-2EB8-A8EF-5B2F624693A3}"/>
              </a:ext>
            </a:extLst>
          </p:cNvPr>
          <p:cNvSpPr txBox="1"/>
          <p:nvPr/>
        </p:nvSpPr>
        <p:spPr>
          <a:xfrm>
            <a:off x="1181159" y="3444776"/>
            <a:ext cx="15925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b="1">
                <a:ln w="6600">
                  <a:solidFill>
                    <a:srgbClr val="FA7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7E00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SG" sz="14400">
                <a:ln w="6600">
                  <a:solidFill>
                    <a:srgbClr val="B1C9EB"/>
                  </a:solidFill>
                  <a:prstDash val="solid"/>
                </a:ln>
                <a:effectLst>
                  <a:outerShdw dist="38100" dir="2700000" algn="tl" rotWithShape="0">
                    <a:srgbClr val="B1C9EB"/>
                  </a:outerShdw>
                </a:effectLst>
              </a:rPr>
              <a:t>WORD FORM</a:t>
            </a:r>
            <a:endParaRPr lang="en-SG" sz="14400" dirty="0">
              <a:ln w="6600">
                <a:solidFill>
                  <a:srgbClr val="B1C9EB"/>
                </a:solidFill>
                <a:prstDash val="solid"/>
              </a:ln>
              <a:effectLst>
                <a:outerShdw dist="38100" dir="2700000" algn="tl" rotWithShape="0">
                  <a:srgbClr val="B1C9EB"/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BE972-0DF4-3068-675F-3BC243485974}"/>
              </a:ext>
            </a:extLst>
          </p:cNvPr>
          <p:cNvSpPr txBox="1"/>
          <p:nvPr/>
        </p:nvSpPr>
        <p:spPr>
          <a:xfrm>
            <a:off x="2895600" y="1864955"/>
            <a:ext cx="4777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5400" b="1" i="1">
                <a:solidFill>
                  <a:srgbClr val="FA5F00"/>
                </a:solidFill>
                <a:latin typeface="Adobe Caslon Pro" panose="0205050205050A020403" pitchFamily="18" charset="0"/>
              </a:defRPr>
            </a:lvl1pPr>
          </a:lstStyle>
          <a:p>
            <a:pPr algn="l"/>
            <a:r>
              <a:rPr lang="en-US" sz="6600">
                <a:solidFill>
                  <a:schemeClr val="bg1"/>
                </a:solidFill>
                <a:latin typeface="Arial" panose="020B0604020202020204" pitchFamily="34" charset="0"/>
              </a:rPr>
              <a:t>Topic:</a:t>
            </a:r>
            <a:endParaRPr lang="id-ID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5E1B71-2FC4-15CC-B316-E553334E945B}"/>
              </a:ext>
            </a:extLst>
          </p:cNvPr>
          <p:cNvSpPr txBox="1"/>
          <p:nvPr/>
        </p:nvSpPr>
        <p:spPr>
          <a:xfrm>
            <a:off x="5773632" y="7815039"/>
            <a:ext cx="816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spc="450" dirty="0" err="1">
                <a:solidFill>
                  <a:srgbClr val="B1C9EB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Teacher:Phạm</a:t>
            </a:r>
            <a:r>
              <a:rPr lang="en-US" sz="4800" b="1" spc="450">
                <a:solidFill>
                  <a:srgbClr val="B1C9EB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THị Châm</a:t>
            </a:r>
            <a:endParaRPr lang="it-IT" sz="3600" b="1" spc="450" dirty="0">
              <a:solidFill>
                <a:srgbClr val="B1C9EB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41D6B-9A66-33E9-F785-09BB8EFCCCAA}"/>
              </a:ext>
            </a:extLst>
          </p:cNvPr>
          <p:cNvSpPr txBox="1"/>
          <p:nvPr/>
        </p:nvSpPr>
        <p:spPr>
          <a:xfrm>
            <a:off x="1734935" y="5661365"/>
            <a:ext cx="14777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400" b="1" i="1">
                <a:solidFill>
                  <a:srgbClr val="FF7119"/>
                </a:solidFill>
                <a:latin typeface="Adobe Caslon Pro" panose="0205050205050A020403" pitchFamily="18" charset="0"/>
              </a:defRPr>
            </a:lvl1pPr>
          </a:lstStyle>
          <a:p>
            <a:pPr algn="ctr"/>
            <a:r>
              <a:rPr lang="en-SG" sz="6000" b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(</a:t>
            </a:r>
            <a:r>
              <a:rPr lang="en-US" sz="6000" b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Từ loại)</a:t>
            </a:r>
            <a:endParaRPr lang="en-SG" sz="6000" b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524000" y="2496467"/>
            <a:ext cx="7848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20"/>
            </a:pPr>
            <a:r>
              <a:rPr lang="en-US"/>
              <a:t>Adj </a:t>
            </a:r>
            <a:r>
              <a:rPr lang="vi-VN"/>
              <a:t>+ cy → N</a:t>
            </a:r>
            <a:endParaRPr lang="en-US"/>
          </a:p>
          <a:p>
            <a:pPr>
              <a:buFont typeface="+mj-lt"/>
              <a:buAutoNum type="arabicPeriod" startAt="20"/>
            </a:pPr>
            <a:endParaRPr lang="en-US"/>
          </a:p>
          <a:p>
            <a:pPr fontAlgn="t">
              <a:buFont typeface="+mj-lt"/>
              <a:buAutoNum type="arabicPeriod" startAt="20"/>
            </a:pPr>
            <a:r>
              <a:rPr lang="en-US"/>
              <a:t>Adj </a:t>
            </a:r>
            <a:r>
              <a:rPr lang="vi-VN"/>
              <a:t>+ dom → N</a:t>
            </a:r>
            <a:endParaRPr lang="en-US"/>
          </a:p>
          <a:p>
            <a:pPr fontAlgn="t">
              <a:buFont typeface="+mj-lt"/>
              <a:buAutoNum type="arabicPeriod" startAt="20"/>
            </a:pPr>
            <a:endParaRPr lang="en-US" b="0"/>
          </a:p>
          <a:p>
            <a:pPr fontAlgn="t">
              <a:buFont typeface="+mj-lt"/>
              <a:buAutoNum type="arabicPeriod" startAt="20"/>
            </a:pPr>
            <a:r>
              <a:rPr lang="en-US"/>
              <a:t>Adj </a:t>
            </a:r>
            <a:r>
              <a:rPr lang="vi-VN"/>
              <a:t>+ </a:t>
            </a:r>
            <a:r>
              <a:rPr lang="en-US"/>
              <a:t>ism </a:t>
            </a:r>
            <a:r>
              <a:rPr lang="vi-VN"/>
              <a:t>→ N</a:t>
            </a:r>
            <a:endParaRPr lang="en-US"/>
          </a:p>
          <a:p>
            <a:pPr fontAlgn="t">
              <a:buFont typeface="+mj-lt"/>
              <a:buAutoNum type="arabicPeriod" startAt="20"/>
            </a:pPr>
            <a:endParaRPr lang="en-US" b="0"/>
          </a:p>
          <a:p>
            <a:pPr fontAlgn="t">
              <a:buFont typeface="+mj-lt"/>
              <a:buAutoNum type="arabicPeriod" startAt="20"/>
            </a:pPr>
            <a:r>
              <a:rPr lang="vi-VN"/>
              <a:t>N</a:t>
            </a:r>
            <a:r>
              <a:rPr lang="en-US" baseline="-25000"/>
              <a:t>1</a:t>
            </a:r>
            <a:r>
              <a:rPr lang="vi-VN"/>
              <a:t> + </a:t>
            </a:r>
            <a:r>
              <a:rPr lang="en-US"/>
              <a:t>ism </a:t>
            </a:r>
            <a:r>
              <a:rPr lang="vi-VN"/>
              <a:t>→ N</a:t>
            </a:r>
            <a:r>
              <a:rPr lang="vi-VN" baseline="-25000"/>
              <a:t>2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038600" y="3380317"/>
            <a:ext cx="1331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proficient (a) + cy = proficiency (n): </a:t>
            </a:r>
            <a:r>
              <a:rPr lang="vi-VN"/>
              <a:t>sự giỏi, sự thành thạo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058265" y="5337754"/>
            <a:ext cx="1331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free (a) </a:t>
            </a:r>
            <a:r>
              <a:rPr lang="vi-VN"/>
              <a:t>+ dom = </a:t>
            </a:r>
            <a:r>
              <a:rPr lang="en-US"/>
              <a:t>freedom (n): </a:t>
            </a:r>
            <a:r>
              <a:rPr lang="vi-VN"/>
              <a:t>sự tự </a:t>
            </a:r>
            <a:r>
              <a:rPr lang="en-US"/>
              <a:t>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038600" y="7036847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social (a) + ism = socialism (n): </a:t>
            </a:r>
            <a:r>
              <a:rPr lang="vi-VN"/>
              <a:t>chủ nghĩa xã hội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3A798-CC28-7A96-7FE1-A801820A8370}"/>
              </a:ext>
            </a:extLst>
          </p:cNvPr>
          <p:cNvSpPr txBox="1"/>
          <p:nvPr/>
        </p:nvSpPr>
        <p:spPr>
          <a:xfrm>
            <a:off x="4031226" y="8855214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terror </a:t>
            </a:r>
            <a:r>
              <a:rPr lang="vi-VN"/>
              <a:t>(n) + </a:t>
            </a:r>
            <a:r>
              <a:rPr lang="en-US"/>
              <a:t>ism </a:t>
            </a:r>
            <a:r>
              <a:rPr lang="vi-VN"/>
              <a:t>= </a:t>
            </a:r>
            <a:r>
              <a:rPr lang="en-US"/>
              <a:t>terrorism (n): </a:t>
            </a:r>
            <a:r>
              <a:rPr lang="vi-VN"/>
              <a:t>chủ nghĩa khủng bố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524000" y="2496467"/>
            <a:ext cx="7848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>
              <a:buFont typeface="+mj-lt"/>
              <a:buAutoNum type="arabicPeriod" startAt="24"/>
            </a:pPr>
            <a:r>
              <a:rPr lang="en-US"/>
              <a:t>Adj </a:t>
            </a:r>
            <a:r>
              <a:rPr lang="vi-VN"/>
              <a:t>+ </a:t>
            </a:r>
            <a:r>
              <a:rPr lang="en-US"/>
              <a:t>th </a:t>
            </a:r>
            <a:r>
              <a:rPr lang="vi-VN"/>
              <a:t>→ N</a:t>
            </a:r>
            <a:endParaRPr lang="en-US"/>
          </a:p>
          <a:p>
            <a:pPr fontAlgn="t">
              <a:buFont typeface="+mj-lt"/>
              <a:buAutoNum type="arabicPeriod" startAt="24"/>
            </a:pPr>
            <a:endParaRPr lang="en-US" b="0"/>
          </a:p>
          <a:p>
            <a:pPr fontAlgn="t">
              <a:buFont typeface="+mj-lt"/>
              <a:buAutoNum type="arabicPeriod" startAt="24"/>
            </a:pPr>
            <a:endParaRPr lang="en-US" sz="2000" b="0"/>
          </a:p>
          <a:p>
            <a:pPr fontAlgn="t">
              <a:buFont typeface="+mj-lt"/>
              <a:buAutoNum type="arabicPeriod" startAt="24"/>
            </a:pPr>
            <a:r>
              <a:rPr lang="vi-VN"/>
              <a:t>N</a:t>
            </a:r>
            <a:r>
              <a:rPr lang="en-US" baseline="-25000"/>
              <a:t>1</a:t>
            </a:r>
            <a:r>
              <a:rPr lang="vi-VN"/>
              <a:t> + </a:t>
            </a:r>
            <a:r>
              <a:rPr lang="en-US"/>
              <a:t>hood </a:t>
            </a:r>
            <a:r>
              <a:rPr lang="vi-VN"/>
              <a:t>→ N</a:t>
            </a:r>
            <a:r>
              <a:rPr lang="vi-VN" baseline="-25000"/>
              <a:t>2</a:t>
            </a:r>
            <a:endParaRPr lang="en-US" baseline="-25000"/>
          </a:p>
          <a:p>
            <a:pPr fontAlgn="t">
              <a:buFont typeface="+mj-lt"/>
              <a:buAutoNum type="arabicPeriod" startAt="24"/>
            </a:pPr>
            <a:endParaRPr lang="en-US" sz="6600" b="0" baseline="-25000"/>
          </a:p>
          <a:p>
            <a:pPr fontAlgn="t">
              <a:buFont typeface="+mj-lt"/>
              <a:buAutoNum type="arabicPeriod" startAt="24"/>
            </a:pPr>
            <a:endParaRPr lang="en-US" sz="1600" b="0"/>
          </a:p>
          <a:p>
            <a:pPr fontAlgn="t">
              <a:buFont typeface="+mj-lt"/>
              <a:buAutoNum type="arabicPeriod" startAt="24"/>
            </a:pPr>
            <a:r>
              <a:rPr lang="vi-VN"/>
              <a:t>N</a:t>
            </a:r>
            <a:r>
              <a:rPr lang="en-US" baseline="-25000"/>
              <a:t>1</a:t>
            </a:r>
            <a:r>
              <a:rPr lang="vi-VN"/>
              <a:t> + </a:t>
            </a:r>
            <a:r>
              <a:rPr lang="en-US"/>
              <a:t>ship </a:t>
            </a:r>
            <a:r>
              <a:rPr lang="vi-VN"/>
              <a:t>→ N</a:t>
            </a:r>
            <a:r>
              <a:rPr lang="vi-VN" baseline="-25000"/>
              <a:t>2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009103" y="3242069"/>
            <a:ext cx="1331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warm (a) </a:t>
            </a:r>
            <a:r>
              <a:rPr lang="vi-VN"/>
              <a:t>+ </a:t>
            </a:r>
            <a:r>
              <a:rPr lang="en-US"/>
              <a:t>th </a:t>
            </a:r>
            <a:r>
              <a:rPr lang="vi-VN"/>
              <a:t>= </a:t>
            </a:r>
            <a:r>
              <a:rPr lang="en-US"/>
              <a:t>warmth (n): </a:t>
            </a:r>
            <a:r>
              <a:rPr lang="vi-VN"/>
              <a:t>sự ấm áp, sự niềm nở</a:t>
            </a:r>
            <a:endParaRPr lang="en-US"/>
          </a:p>
          <a:p>
            <a:r>
              <a:rPr lang="en-US"/>
              <a:t>wide </a:t>
            </a:r>
            <a:r>
              <a:rPr lang="vi-VN"/>
              <a:t>(a)+ </a:t>
            </a:r>
            <a:r>
              <a:rPr lang="en-US"/>
              <a:t>th </a:t>
            </a:r>
            <a:r>
              <a:rPr lang="vi-VN"/>
              <a:t>= </a:t>
            </a:r>
            <a:r>
              <a:rPr lang="en-US"/>
              <a:t>width (n): </a:t>
            </a:r>
            <a:r>
              <a:rPr lang="vi-VN"/>
              <a:t>bề rộng, bề ngang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055806" y="5464998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child </a:t>
            </a:r>
            <a:r>
              <a:rPr lang="vi-VN"/>
              <a:t>(n) + </a:t>
            </a:r>
            <a:r>
              <a:rPr lang="en-US"/>
              <a:t>hood </a:t>
            </a:r>
            <a:r>
              <a:rPr lang="vi-VN"/>
              <a:t>= </a:t>
            </a:r>
            <a:r>
              <a:rPr lang="en-US"/>
              <a:t>childhood (n): </a:t>
            </a:r>
            <a:r>
              <a:rPr lang="vi-VN"/>
              <a:t>thời thơ ấu</a:t>
            </a:r>
            <a:endParaRPr lang="en-US"/>
          </a:p>
          <a:p>
            <a:r>
              <a:rPr lang="en-US"/>
              <a:t>neighbor </a:t>
            </a:r>
            <a:r>
              <a:rPr lang="vi-VN"/>
              <a:t>(n) + </a:t>
            </a:r>
            <a:r>
              <a:rPr lang="en-US"/>
              <a:t>hood </a:t>
            </a:r>
            <a:r>
              <a:rPr lang="vi-VN"/>
              <a:t>= </a:t>
            </a:r>
            <a:r>
              <a:rPr lang="en-US"/>
              <a:t>neighborhood (n): </a:t>
            </a:r>
            <a:r>
              <a:rPr lang="vi-VN"/>
              <a:t>vùng lân cận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009103" y="7799136"/>
            <a:ext cx="1211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friend </a:t>
            </a:r>
            <a:r>
              <a:rPr lang="vi-VN"/>
              <a:t>(n) + </a:t>
            </a:r>
            <a:r>
              <a:rPr lang="en-US"/>
              <a:t>ship </a:t>
            </a:r>
            <a:r>
              <a:rPr lang="vi-VN"/>
              <a:t>= </a:t>
            </a:r>
            <a:r>
              <a:rPr lang="en-US"/>
              <a:t>friendship (n): </a:t>
            </a:r>
            <a:r>
              <a:rPr lang="vi-VN"/>
              <a:t>tình bạn</a:t>
            </a:r>
            <a:endParaRPr lang="en-US"/>
          </a:p>
          <a:p>
            <a:r>
              <a:rPr lang="en-US"/>
              <a:t>member </a:t>
            </a:r>
            <a:r>
              <a:rPr lang="vi-VN"/>
              <a:t>(n)+ </a:t>
            </a:r>
            <a:r>
              <a:rPr lang="en-US"/>
              <a:t>ship </a:t>
            </a:r>
            <a:r>
              <a:rPr lang="vi-VN"/>
              <a:t>= </a:t>
            </a:r>
            <a:r>
              <a:rPr lang="en-US"/>
              <a:t>membership (n): </a:t>
            </a:r>
            <a:r>
              <a:rPr lang="vi-VN"/>
              <a:t>tư cách hội viên, số hội viên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Adjectives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tính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524000" y="2496467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>
              <a:spcAft>
                <a:spcPts val="1200"/>
              </a:spcAft>
              <a:buFont typeface="+mj-lt"/>
              <a:buAutoNum type="arabicPeriod"/>
            </a:pPr>
            <a:r>
              <a:rPr lang="vi-VN"/>
              <a:t>N + ly → </a:t>
            </a:r>
            <a:r>
              <a:rPr lang="en-US"/>
              <a:t>Adj</a:t>
            </a:r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r>
              <a:rPr lang="vi-VN"/>
              <a:t>N + </a:t>
            </a:r>
            <a:r>
              <a:rPr lang="en-US"/>
              <a:t>ful </a:t>
            </a:r>
            <a:r>
              <a:rPr lang="vi-VN"/>
              <a:t>→ </a:t>
            </a:r>
            <a:r>
              <a:rPr lang="en-US"/>
              <a:t>Adj</a:t>
            </a:r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/>
            </a:pPr>
            <a:r>
              <a:rPr lang="vi-VN"/>
              <a:t>N + </a:t>
            </a:r>
            <a:r>
              <a:rPr lang="en-US"/>
              <a:t>less </a:t>
            </a:r>
            <a:r>
              <a:rPr lang="vi-VN"/>
              <a:t>→ </a:t>
            </a:r>
            <a:r>
              <a:rPr lang="en-US"/>
              <a:t>Adj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009103" y="3351232"/>
            <a:ext cx="1331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friend </a:t>
            </a:r>
            <a:r>
              <a:rPr lang="vi-VN"/>
              <a:t>(n) + ly = </a:t>
            </a:r>
            <a:r>
              <a:rPr lang="en-US"/>
              <a:t>friendly (adj): </a:t>
            </a:r>
            <a:r>
              <a:rPr lang="vi-VN"/>
              <a:t>thân thiện</a:t>
            </a:r>
            <a:endParaRPr lang="en-US"/>
          </a:p>
          <a:p>
            <a:r>
              <a:rPr lang="en-US"/>
              <a:t>love </a:t>
            </a:r>
            <a:r>
              <a:rPr lang="vi-VN"/>
              <a:t>(n) + ly = </a:t>
            </a:r>
            <a:r>
              <a:rPr lang="en-US"/>
              <a:t>lovely (a): </a:t>
            </a:r>
            <a:r>
              <a:rPr lang="vi-VN"/>
              <a:t>đáng yêu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009102" y="5801560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care </a:t>
            </a:r>
            <a:r>
              <a:rPr lang="vi-VN"/>
              <a:t>(n) + </a:t>
            </a:r>
            <a:r>
              <a:rPr lang="en-US"/>
              <a:t>ful </a:t>
            </a:r>
            <a:r>
              <a:rPr lang="vi-VN"/>
              <a:t>= </a:t>
            </a:r>
            <a:r>
              <a:rPr lang="en-US"/>
              <a:t>careful (a): </a:t>
            </a:r>
            <a:r>
              <a:rPr lang="vi-VN"/>
              <a:t>cẩn thận</a:t>
            </a:r>
            <a:endParaRPr lang="en-US"/>
          </a:p>
          <a:p>
            <a:r>
              <a:rPr lang="en-US"/>
              <a:t>success </a:t>
            </a:r>
            <a:r>
              <a:rPr lang="vi-VN"/>
              <a:t>(n) + </a:t>
            </a:r>
            <a:r>
              <a:rPr lang="en-US"/>
              <a:t>ful </a:t>
            </a:r>
            <a:r>
              <a:rPr lang="vi-VN"/>
              <a:t>= </a:t>
            </a:r>
            <a:r>
              <a:rPr lang="en-US"/>
              <a:t>successful (a): </a:t>
            </a:r>
            <a:r>
              <a:rPr lang="vi-VN"/>
              <a:t>thành công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009102" y="8285225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home </a:t>
            </a:r>
            <a:r>
              <a:rPr lang="vi-VN"/>
              <a:t>(n) + </a:t>
            </a:r>
            <a:r>
              <a:rPr lang="en-US"/>
              <a:t>less </a:t>
            </a:r>
            <a:r>
              <a:rPr lang="vi-VN"/>
              <a:t>= </a:t>
            </a:r>
            <a:r>
              <a:rPr lang="en-US"/>
              <a:t>homeless (a): </a:t>
            </a:r>
            <a:r>
              <a:rPr lang="vi-VN"/>
              <a:t>vô gia cư</a:t>
            </a:r>
            <a:endParaRPr lang="en-US"/>
          </a:p>
          <a:p>
            <a:pPr fontAlgn="t"/>
            <a:r>
              <a:rPr lang="en-US"/>
              <a:t>hope </a:t>
            </a:r>
            <a:r>
              <a:rPr lang="vi-VN"/>
              <a:t>(n) + </a:t>
            </a:r>
            <a:r>
              <a:rPr lang="en-US"/>
              <a:t>less </a:t>
            </a:r>
            <a:r>
              <a:rPr lang="vi-VN"/>
              <a:t>= </a:t>
            </a:r>
            <a:r>
              <a:rPr lang="en-US"/>
              <a:t>hopeless (a): </a:t>
            </a:r>
            <a:r>
              <a:rPr lang="vi-VN"/>
              <a:t>vô vọng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Adjectives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tính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524000" y="2496467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r>
              <a:rPr lang="vi-VN"/>
              <a:t>N + ic →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r>
              <a:rPr lang="vi-VN"/>
              <a:t>N + able →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4"/>
            </a:pPr>
            <a:r>
              <a:rPr lang="vi-VN"/>
              <a:t>N + ous → Adj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009103" y="3351232"/>
            <a:ext cx="1331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economy (n) + ic = economic (a): thuộc về kinh tế</a:t>
            </a:r>
          </a:p>
          <a:p>
            <a:r>
              <a:rPr lang="en-US"/>
              <a:t>history (n) + ic = historic (a): có tính chất lịch sử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009102" y="5757770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reason (n) + able = reasonable (a): có lí, hợp lí</a:t>
            </a:r>
          </a:p>
          <a:p>
            <a:r>
              <a:rPr lang="en-US"/>
              <a:t>comfort (n) + able = comfortable (a): thoải mái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009102" y="8161972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danger (n) + ous = dangerous (a): nguy hiểm</a:t>
            </a:r>
          </a:p>
          <a:p>
            <a:pPr fontAlgn="t"/>
            <a:r>
              <a:rPr lang="en-US"/>
              <a:t>industry (n) + ous = industrious (a): chăm chỉ</a:t>
            </a:r>
          </a:p>
        </p:txBody>
      </p:sp>
    </p:spTree>
    <p:extLst>
      <p:ext uri="{BB962C8B-B14F-4D97-AF65-F5344CB8AC3E}">
        <p14:creationId xmlns:p14="http://schemas.microsoft.com/office/powerpoint/2010/main" val="20426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Adjectives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tính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524000" y="2496467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r>
              <a:rPr lang="vi-VN"/>
              <a:t>N + some →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endParaRPr lang="en-SG" dirty="0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r>
              <a:rPr lang="vi-VN"/>
              <a:t>N + al →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7"/>
            </a:pPr>
            <a:r>
              <a:rPr lang="vi-VN"/>
              <a:t>N + ing/ed → Adj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009103" y="3351232"/>
            <a:ext cx="1331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trouble (n) + some = troublesome (a): gây rắc rối, khó chịu</a:t>
            </a:r>
            <a:endParaRPr lang="en-SG"/>
          </a:p>
          <a:p>
            <a:r>
              <a:rPr lang="en-US"/>
              <a:t>hand (n) + some = handsome (a): đẹp trai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009102" y="5801560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nation (n) + al = national (a): thuộc quốc gia</a:t>
            </a:r>
          </a:p>
          <a:p>
            <a:r>
              <a:rPr lang="en-US"/>
              <a:t>nature (n) + al = natural (a): thuộc về tự nhiên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009102" y="8270104"/>
            <a:ext cx="14431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interest (n) + ing/ed = interesting /interested (a): thích thú</a:t>
            </a:r>
          </a:p>
          <a:p>
            <a:pPr fontAlgn="t"/>
            <a:r>
              <a:rPr lang="en-US"/>
              <a:t>bore (n) + ing/ed = boring/ bored (a): tẻ nhạt/buồn chán</a:t>
            </a:r>
          </a:p>
        </p:txBody>
      </p:sp>
    </p:spTree>
    <p:extLst>
      <p:ext uri="{BB962C8B-B14F-4D97-AF65-F5344CB8AC3E}">
        <p14:creationId xmlns:p14="http://schemas.microsoft.com/office/powerpoint/2010/main" val="37327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Adjectives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tính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447800" y="2019300"/>
            <a:ext cx="7848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r>
              <a:rPr lang="vi-VN"/>
              <a:t>N + ern =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r>
              <a:rPr lang="vi-VN"/>
              <a:t>N + y =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r>
              <a:rPr lang="vi-VN"/>
              <a:t>N + ible = Adj</a:t>
            </a:r>
            <a:endParaRPr lang="en-US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endParaRPr lang="en-US" b="0"/>
          </a:p>
          <a:p>
            <a:pPr fontAlgn="t">
              <a:spcAft>
                <a:spcPts val="1200"/>
              </a:spcAft>
              <a:buFont typeface="+mj-lt"/>
              <a:buAutoNum type="arabicPeriod" startAt="10"/>
            </a:pPr>
            <a:r>
              <a:rPr lang="vi-VN"/>
              <a:t>V + ent → Adj</a:t>
            </a:r>
            <a:endParaRPr lang="en-US" b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3932903" y="2874065"/>
            <a:ext cx="1331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West (n) + ern = Western (a): về phía tây, ở phía tây</a:t>
            </a:r>
          </a:p>
          <a:p>
            <a:r>
              <a:rPr lang="en-US"/>
              <a:t>South (n) + ern = Southern (a): về phía nam, ở phía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3932902" y="5324393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rain (n) + y = rainy (a): có mưa</a:t>
            </a:r>
          </a:p>
          <a:p>
            <a:r>
              <a:rPr lang="en-US"/>
              <a:t>sun (n) + y = sunny (a): có nhiều ánh nắng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3932902" y="7808058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response (n) + ible = responsible (a): có trách nhiệm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2CD8D-A4DF-18FB-6041-41131C56C4DB}"/>
              </a:ext>
            </a:extLst>
          </p:cNvPr>
          <p:cNvSpPr txBox="1"/>
          <p:nvPr/>
        </p:nvSpPr>
        <p:spPr>
          <a:xfrm>
            <a:off x="3899564" y="9258300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depend (v) + ent = dependent (a): phụ thuộc</a:t>
            </a:r>
          </a:p>
        </p:txBody>
      </p:sp>
    </p:spTree>
    <p:extLst>
      <p:ext uri="{BB962C8B-B14F-4D97-AF65-F5344CB8AC3E}">
        <p14:creationId xmlns:p14="http://schemas.microsoft.com/office/powerpoint/2010/main" val="12607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Adjectives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tính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447800" y="2019300"/>
            <a:ext cx="7848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 fontAlgn="t">
              <a:spcAft>
                <a:spcPts val="1200"/>
              </a:spcAft>
              <a:buFont typeface="+mj-lt"/>
              <a:buAutoNum type="arabicPeriod" startAt="10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14"/>
            </a:pPr>
            <a:r>
              <a:rPr lang="vi-VN"/>
              <a:t>V + ive → Adj</a:t>
            </a:r>
            <a:endParaRPr lang="en-US"/>
          </a:p>
          <a:p>
            <a:pPr marL="0" indent="0">
              <a:buNone/>
            </a:pPr>
            <a:r>
              <a:rPr lang="en-US"/>
              <a:t>     </a:t>
            </a:r>
            <a:r>
              <a:rPr lang="vi-VN"/>
              <a:t>N + ive → Adj</a:t>
            </a:r>
            <a:endParaRPr lang="en-US"/>
          </a:p>
          <a:p>
            <a:pPr>
              <a:buFont typeface="+mj-lt"/>
              <a:buAutoNum type="arabicPeriod" startAt="14"/>
            </a:pPr>
            <a:endParaRPr lang="en-US"/>
          </a:p>
          <a:p>
            <a:pPr>
              <a:buFont typeface="+mj-lt"/>
              <a:buAutoNum type="arabicPeriod" startAt="14"/>
            </a:pPr>
            <a:endParaRPr lang="en-US"/>
          </a:p>
          <a:p>
            <a:pPr>
              <a:buFont typeface="+mj-lt"/>
              <a:buAutoNum type="arabicPeriod" startAt="14"/>
            </a:pPr>
            <a:r>
              <a:rPr lang="vi-VN"/>
              <a:t>N + like → Adj</a:t>
            </a:r>
            <a:endParaRPr lang="en-US"/>
          </a:p>
          <a:p>
            <a:pPr>
              <a:buFont typeface="+mj-lt"/>
              <a:buAutoNum type="arabicPeriod" startAt="14"/>
            </a:pPr>
            <a:endParaRPr lang="en-US"/>
          </a:p>
          <a:p>
            <a:pPr>
              <a:buFont typeface="+mj-lt"/>
              <a:buAutoNum type="arabicPeriod" startAt="14"/>
            </a:pPr>
            <a:endParaRPr lang="en-US"/>
          </a:p>
          <a:p>
            <a:pPr>
              <a:buFont typeface="+mj-lt"/>
              <a:buAutoNum type="arabicPeriod" startAt="14"/>
            </a:pPr>
            <a:r>
              <a:rPr lang="vi-VN"/>
              <a:t>N + ish → Adj</a:t>
            </a:r>
            <a:endParaRPr lang="en-US"/>
          </a:p>
          <a:p>
            <a:pPr>
              <a:buFont typeface="+mj-lt"/>
              <a:buAutoNum type="arabicPeriod" startAt="14"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6400801" y="2088605"/>
            <a:ext cx="1082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impress (v) + ive = impressive (a): ấn tượng</a:t>
            </a:r>
          </a:p>
          <a:p>
            <a:r>
              <a:rPr lang="en-US"/>
              <a:t>invent (v) + ive = inventive (a): có tài phát minh, có óc sáng tạo</a:t>
            </a:r>
          </a:p>
          <a:p>
            <a:r>
              <a:rPr lang="en-US"/>
              <a:t>expense (n) + ive = expensive (a): đắt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3946757" y="6179401"/>
            <a:ext cx="14126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child (n) + like = childlike (a): như trẻ con, ngây thơ, thật thà</a:t>
            </a:r>
          </a:p>
          <a:p>
            <a:r>
              <a:rPr lang="en-US"/>
              <a:t>god (n) + like = godlike (n): như thần, như thánh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3946757" y="8573624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fool (n) + ish = foolish (a): dại dột, ngu xuẩn</a:t>
            </a:r>
          </a:p>
          <a:p>
            <a:r>
              <a:rPr lang="en-US"/>
              <a:t>self (n) + ish = selfish (a): ích kỉ</a:t>
            </a:r>
          </a:p>
        </p:txBody>
      </p:sp>
    </p:spTree>
    <p:extLst>
      <p:ext uri="{BB962C8B-B14F-4D97-AF65-F5344CB8AC3E}">
        <p14:creationId xmlns:p14="http://schemas.microsoft.com/office/powerpoint/2010/main" val="29600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SG" sz="6000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Verbs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động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447800" y="2019300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 fontAlgn="t">
              <a:spcAft>
                <a:spcPts val="1200"/>
              </a:spcAft>
              <a:buFont typeface="+mj-lt"/>
              <a:buAutoNum type="arabicPeriod" startAt="14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/>
            </a:pPr>
            <a:r>
              <a:rPr lang="en-US"/>
              <a:t>Adj </a:t>
            </a:r>
            <a:r>
              <a:rPr lang="vi-VN"/>
              <a:t>+ en → V</a:t>
            </a:r>
            <a:endParaRPr lang="en-US"/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r>
              <a:rPr lang="vi-VN"/>
              <a:t>En + </a:t>
            </a:r>
            <a:r>
              <a:rPr lang="en-US"/>
              <a:t>Adj </a:t>
            </a:r>
            <a:r>
              <a:rPr lang="vi-VN"/>
              <a:t>→ V</a:t>
            </a:r>
            <a:endParaRPr lang="en-US"/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endParaRPr lang="en-US"/>
          </a:p>
          <a:p>
            <a:pPr>
              <a:buFont typeface="+mj-lt"/>
              <a:buAutoNum type="arabicPeriod"/>
            </a:pPr>
            <a:r>
              <a:rPr lang="vi-VN"/>
              <a:t>N + en → V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3946757" y="2826029"/>
            <a:ext cx="1082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wide (a) </a:t>
            </a:r>
            <a:r>
              <a:rPr lang="vi-VN"/>
              <a:t>+ en = </a:t>
            </a:r>
            <a:r>
              <a:rPr lang="en-US"/>
              <a:t>widen (v): </a:t>
            </a:r>
            <a:r>
              <a:rPr lang="vi-VN"/>
              <a:t>mở rộng</a:t>
            </a:r>
            <a:endParaRPr lang="en-US"/>
          </a:p>
          <a:p>
            <a:r>
              <a:rPr lang="en-US"/>
              <a:t>short </a:t>
            </a:r>
            <a:r>
              <a:rPr lang="vi-VN"/>
              <a:t>(a)+ en = </a:t>
            </a:r>
            <a:r>
              <a:rPr lang="en-US"/>
              <a:t>shorten (v): </a:t>
            </a:r>
            <a:r>
              <a:rPr lang="vi-VN"/>
              <a:t>thu ngắn, rút ngắn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3946757" y="5409564"/>
            <a:ext cx="14126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en + </a:t>
            </a:r>
            <a:r>
              <a:rPr lang="en-US"/>
              <a:t>rich [a] </a:t>
            </a:r>
            <a:r>
              <a:rPr lang="vi-VN"/>
              <a:t>= </a:t>
            </a:r>
            <a:r>
              <a:rPr lang="en-US"/>
              <a:t>enrich (v): </a:t>
            </a:r>
            <a:r>
              <a:rPr lang="vi-VN"/>
              <a:t>làm giàu</a:t>
            </a:r>
            <a:endParaRPr lang="en-US"/>
          </a:p>
          <a:p>
            <a:r>
              <a:rPr lang="vi-VN"/>
              <a:t>en + </a:t>
            </a:r>
            <a:r>
              <a:rPr lang="en-US"/>
              <a:t>large (a) </a:t>
            </a:r>
            <a:r>
              <a:rPr lang="vi-VN"/>
              <a:t>= </a:t>
            </a:r>
            <a:r>
              <a:rPr lang="en-US"/>
              <a:t>enlarge (v): </a:t>
            </a:r>
            <a:r>
              <a:rPr lang="vi-VN"/>
              <a:t>tăng lên, phóng </a:t>
            </a:r>
            <a:r>
              <a:rPr lang="en-US"/>
              <a:t>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3960612" y="7993099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length (n) + en = lengthen (v): </a:t>
            </a:r>
            <a:r>
              <a:rPr lang="vi-VN"/>
              <a:t>làm dài ra, kéo dài 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SG" sz="6000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Verbs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động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447800" y="2019300"/>
            <a:ext cx="7848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 fontAlgn="t">
              <a:spcAft>
                <a:spcPts val="1200"/>
              </a:spcAft>
              <a:buFont typeface="+mj-lt"/>
              <a:buAutoNum type="arabicPeriod" startAt="14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4"/>
            </a:pPr>
            <a:r>
              <a:rPr lang="en-US"/>
              <a:t>Adj </a:t>
            </a:r>
            <a:r>
              <a:rPr lang="vi-VN"/>
              <a:t>+ </a:t>
            </a:r>
            <a:r>
              <a:rPr lang="en-US"/>
              <a:t>ise/ize </a:t>
            </a:r>
            <a:r>
              <a:rPr lang="vi-VN"/>
              <a:t>→ V</a:t>
            </a:r>
            <a:endParaRPr lang="en-US"/>
          </a:p>
          <a:p>
            <a:pPr>
              <a:buFont typeface="+mj-lt"/>
              <a:buAutoNum type="arabicPeriod" startAt="4"/>
            </a:pPr>
            <a:endParaRPr lang="en-US"/>
          </a:p>
          <a:p>
            <a:pPr>
              <a:buFont typeface="+mj-lt"/>
              <a:buAutoNum type="arabicPeriod" startAt="4"/>
            </a:pPr>
            <a:endParaRPr lang="en-US"/>
          </a:p>
          <a:p>
            <a:pPr>
              <a:buFont typeface="+mj-lt"/>
              <a:buAutoNum type="arabicPeriod" startAt="4"/>
            </a:pPr>
            <a:r>
              <a:rPr lang="vi-VN"/>
              <a:t>N + f</a:t>
            </a:r>
            <a:r>
              <a:rPr lang="en-US"/>
              <a:t>y </a:t>
            </a:r>
            <a:r>
              <a:rPr lang="vi-VN"/>
              <a:t>→V</a:t>
            </a:r>
            <a:endParaRPr lang="en-S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3946756" y="2904172"/>
            <a:ext cx="13884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social (a) </a:t>
            </a:r>
            <a:r>
              <a:rPr lang="vi-VN"/>
              <a:t>+ </a:t>
            </a:r>
            <a:r>
              <a:rPr lang="en-US"/>
              <a:t>ise/ize </a:t>
            </a:r>
            <a:r>
              <a:rPr lang="vi-VN"/>
              <a:t>= </a:t>
            </a:r>
            <a:r>
              <a:rPr lang="en-US"/>
              <a:t>socialize (v): </a:t>
            </a:r>
            <a:r>
              <a:rPr lang="vi-VN"/>
              <a:t>xã hội hóa, hòa nhập</a:t>
            </a:r>
            <a:endParaRPr lang="en-US"/>
          </a:p>
          <a:p>
            <a:r>
              <a:rPr lang="en-US"/>
              <a:t>industrial (a) </a:t>
            </a:r>
            <a:r>
              <a:rPr lang="vi-VN"/>
              <a:t>+ </a:t>
            </a:r>
            <a:r>
              <a:rPr lang="en-US"/>
              <a:t>ise/ize </a:t>
            </a:r>
            <a:r>
              <a:rPr lang="vi-VN"/>
              <a:t>= </a:t>
            </a:r>
            <a:r>
              <a:rPr lang="en-US"/>
              <a:t>industrialize (v): </a:t>
            </a:r>
            <a:r>
              <a:rPr lang="vi-VN"/>
              <a:t>công nghiệp hóa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3946757" y="5295900"/>
            <a:ext cx="1412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beauty </a:t>
            </a:r>
            <a:r>
              <a:rPr lang="vi-VN"/>
              <a:t>(n) + </a:t>
            </a:r>
            <a:r>
              <a:rPr lang="en-US"/>
              <a:t>fy </a:t>
            </a:r>
            <a:r>
              <a:rPr lang="vi-VN"/>
              <a:t>= </a:t>
            </a:r>
            <a:r>
              <a:rPr lang="en-US"/>
              <a:t>beautify (v): </a:t>
            </a:r>
            <a:r>
              <a:rPr lang="vi-VN"/>
              <a:t>làm đẹp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SG" sz="6000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Adverbs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trạng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752600" y="32385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 fontAlgn="t">
              <a:spcAft>
                <a:spcPts val="1200"/>
              </a:spcAft>
              <a:buFont typeface="+mj-lt"/>
              <a:buAutoNum type="arabicPeriod" startAt="14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Adj </a:t>
            </a:r>
            <a:r>
              <a:rPr lang="vi-VN"/>
              <a:t>+ ly </a:t>
            </a:r>
            <a:r>
              <a:rPr lang="en-US"/>
              <a:t>→</a:t>
            </a:r>
            <a:r>
              <a:rPr lang="vi-VN"/>
              <a:t> Adv</a:t>
            </a:r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3352800" y="4404836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like </a:t>
            </a:r>
            <a:r>
              <a:rPr lang="vi-VN"/>
              <a:t>+ ly = </a:t>
            </a:r>
            <a:r>
              <a:rPr lang="en-US"/>
              <a:t>likely (adv)</a:t>
            </a:r>
            <a:endParaRPr lang="en-SG"/>
          </a:p>
          <a:p>
            <a:r>
              <a:rPr lang="en-US"/>
              <a:t>quick </a:t>
            </a:r>
            <a:r>
              <a:rPr lang="vi-VN"/>
              <a:t>+ ly =quickly </a:t>
            </a:r>
            <a:r>
              <a:rPr lang="en-US"/>
              <a:t>(adv)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66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5E1E3F-E8D5-4024-97C2-971CFABEA75A}"/>
              </a:ext>
            </a:extLst>
          </p:cNvPr>
          <p:cNvSpPr txBox="1">
            <a:spLocks/>
          </p:cNvSpPr>
          <p:nvPr/>
        </p:nvSpPr>
        <p:spPr>
          <a:xfrm>
            <a:off x="4038600" y="4229100"/>
            <a:ext cx="11501441" cy="4000500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 ( n)                 	: Danh từ </a:t>
            </a:r>
          </a:p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 (v)                   	: Động từ</a:t>
            </a:r>
          </a:p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 (adj)      	: Tính từ</a:t>
            </a:r>
          </a:p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 (adv)           	: </a:t>
            </a:r>
            <a:r>
              <a:rPr lang="en-SG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SG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SG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E76D1-FC0C-26AC-416A-382B17A55108}"/>
              </a:ext>
            </a:extLst>
          </p:cNvPr>
          <p:cNvSpPr txBox="1"/>
          <p:nvPr/>
        </p:nvSpPr>
        <p:spPr>
          <a:xfrm>
            <a:off x="1181159" y="890575"/>
            <a:ext cx="15925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b="1">
                <a:ln w="6600">
                  <a:solidFill>
                    <a:srgbClr val="FA7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7E00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SG" sz="14400" b="0">
                <a:ln>
                  <a:solidFill>
                    <a:srgbClr val="B1C9EB"/>
                  </a:solidFill>
                </a:ln>
                <a:solidFill>
                  <a:schemeClr val="bg1"/>
                </a:solidFill>
                <a:effectLst/>
                <a:latin typeface="Broadway" panose="04040905080B02020502" pitchFamily="82" charset="0"/>
              </a:rPr>
              <a:t>WORD FORM</a:t>
            </a:r>
            <a:endParaRPr lang="en-SG" sz="14400" b="0" dirty="0">
              <a:ln>
                <a:solidFill>
                  <a:srgbClr val="B1C9EB"/>
                </a:solidFill>
              </a:ln>
              <a:solidFill>
                <a:schemeClr val="bg1"/>
              </a:solidFill>
              <a:effectLst/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E76D1-FC0C-26AC-416A-382B17A55108}"/>
              </a:ext>
            </a:extLst>
          </p:cNvPr>
          <p:cNvSpPr txBox="1"/>
          <p:nvPr/>
        </p:nvSpPr>
        <p:spPr>
          <a:xfrm>
            <a:off x="1181158" y="2324100"/>
            <a:ext cx="1592568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b="1">
                <a:ln w="6600">
                  <a:solidFill>
                    <a:srgbClr val="FA7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7E00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SG" sz="8800">
                <a:ln>
                  <a:solidFill>
                    <a:srgbClr val="B1C9EB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  <a:p>
            <a:r>
              <a:rPr lang="en-SG" sz="17300" b="0">
                <a:ln>
                  <a:solidFill>
                    <a:srgbClr val="B1C9EB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Trật tự của từ</a:t>
            </a:r>
            <a:endParaRPr lang="en-SG" sz="17300" b="0" dirty="0">
              <a:ln>
                <a:solidFill>
                  <a:srgbClr val="B1C9EB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444B4F1-EF3A-4C7E-BD8A-BBA3A59C03C0}"/>
              </a:ext>
            </a:extLst>
          </p:cNvPr>
          <p:cNvSpPr/>
          <p:nvPr/>
        </p:nvSpPr>
        <p:spPr>
          <a:xfrm>
            <a:off x="1756028" y="2127263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1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580651-860F-4B15-B736-8D0131B6EBDD}"/>
              </a:ext>
            </a:extLst>
          </p:cNvPr>
          <p:cNvSpPr/>
          <p:nvPr/>
        </p:nvSpPr>
        <p:spPr>
          <a:xfrm>
            <a:off x="1756028" y="3437832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Fan Heiti Std B" panose="020B0700000000000000" pitchFamily="34" charset="-128"/>
              </a:rPr>
              <a:t>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E90BDD-6B20-47FB-8B16-9AE69BF68735}"/>
              </a:ext>
            </a:extLst>
          </p:cNvPr>
          <p:cNvSpPr/>
          <p:nvPr/>
        </p:nvSpPr>
        <p:spPr>
          <a:xfrm>
            <a:off x="1756028" y="4748401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87AD6BE-97FC-45FB-AED5-8215F5010C07}"/>
              </a:ext>
            </a:extLst>
          </p:cNvPr>
          <p:cNvSpPr/>
          <p:nvPr/>
        </p:nvSpPr>
        <p:spPr>
          <a:xfrm>
            <a:off x="1756028" y="6058970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4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DF54A7-861D-4761-98D4-9B85222D883B}"/>
              </a:ext>
            </a:extLst>
          </p:cNvPr>
          <p:cNvSpPr/>
          <p:nvPr/>
        </p:nvSpPr>
        <p:spPr>
          <a:xfrm>
            <a:off x="1756028" y="7369539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C7824-6894-4972-AA5F-207E34D22A48}"/>
              </a:ext>
            </a:extLst>
          </p:cNvPr>
          <p:cNvSpPr/>
          <p:nvPr/>
        </p:nvSpPr>
        <p:spPr>
          <a:xfrm>
            <a:off x="3581400" y="2102727"/>
            <a:ext cx="13595127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tính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endParaRPr lang="en-SG" sz="3600" b="1" dirty="0">
              <a:solidFill>
                <a:srgbClr val="FFD937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They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made </a:t>
            </a:r>
            <a:r>
              <a:rPr lang="en-SG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improvement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07363B-2319-4F71-B310-D5A15DA7A482}"/>
              </a:ext>
            </a:extLst>
          </p:cNvPr>
          <p:cNvSpPr/>
          <p:nvPr/>
        </p:nvSpPr>
        <p:spPr>
          <a:xfrm>
            <a:off x="3581400" y="3413296"/>
            <a:ext cx="13595127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giới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( in, on, at, of, about, for, from,…) 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They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having </a:t>
            </a:r>
            <a:r>
              <a:rPr lang="en-SG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8A112-71D9-4878-ABF4-13C080AB3295}"/>
              </a:ext>
            </a:extLst>
          </p:cNvPr>
          <p:cNvSpPr/>
          <p:nvPr/>
        </p:nvSpPr>
        <p:spPr>
          <a:xfrm>
            <a:off x="3581400" y="4723865"/>
            <a:ext cx="13595127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tính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sỡ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hữu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( my, your, her, his, our, their)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Your 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so amazing!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10274-21B0-4420-BB04-1472B7D6C803}"/>
              </a:ext>
            </a:extLst>
          </p:cNvPr>
          <p:cNvSpPr/>
          <p:nvPr/>
        </p:nvSpPr>
        <p:spPr>
          <a:xfrm>
            <a:off x="3581400" y="6034434"/>
            <a:ext cx="13595127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chỉ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định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“ this, that, these, those…..)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This 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machine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is very good quality.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2A540-0E04-4169-BD7D-E9B33D3E8576}"/>
              </a:ext>
            </a:extLst>
          </p:cNvPr>
          <p:cNvSpPr/>
          <p:nvPr/>
        </p:nvSpPr>
        <p:spPr>
          <a:xfrm>
            <a:off x="3581400" y="7345003"/>
            <a:ext cx="13595127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động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( bring, take, sell, buy….)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Money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doesn’t bring 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happiness.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F7AA845-94B5-4732-A3BE-7EF6FADE9D45}"/>
              </a:ext>
            </a:extLst>
          </p:cNvPr>
          <p:cNvSpPr/>
          <p:nvPr/>
        </p:nvSpPr>
        <p:spPr>
          <a:xfrm>
            <a:off x="1756028" y="8680107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F5400-FC7A-4293-81F5-643894390459}"/>
              </a:ext>
            </a:extLst>
          </p:cNvPr>
          <p:cNvSpPr/>
          <p:nvPr/>
        </p:nvSpPr>
        <p:spPr>
          <a:xfrm>
            <a:off x="3581400" y="8655571"/>
            <a:ext cx="14266198" cy="113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mạo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( a, an, the……)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The </a:t>
            </a:r>
            <a:r>
              <a:rPr lang="en-SG" sz="3600" b="1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development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of the factory causes air pollution.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CD6158-77A1-7833-C629-81371B46EDB4}"/>
              </a:ext>
            </a:extLst>
          </p:cNvPr>
          <p:cNvSpPr txBox="1">
            <a:spLocks/>
          </p:cNvSpPr>
          <p:nvPr/>
        </p:nvSpPr>
        <p:spPr>
          <a:xfrm>
            <a:off x="1704975" y="626359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Nouns – position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(Trật tự của danh từ)</a:t>
            </a:r>
          </a:p>
        </p:txBody>
      </p:sp>
    </p:spTree>
    <p:extLst>
      <p:ext uri="{BB962C8B-B14F-4D97-AF65-F5344CB8AC3E}">
        <p14:creationId xmlns:p14="http://schemas.microsoft.com/office/powerpoint/2010/main" val="20292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444B4F1-EF3A-4C7E-BD8A-BBA3A59C03C0}"/>
              </a:ext>
            </a:extLst>
          </p:cNvPr>
          <p:cNvSpPr/>
          <p:nvPr/>
        </p:nvSpPr>
        <p:spPr>
          <a:xfrm>
            <a:off x="1730501" y="2127263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1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7580651-860F-4B15-B736-8D0131B6EBDD}"/>
              </a:ext>
            </a:extLst>
          </p:cNvPr>
          <p:cNvSpPr/>
          <p:nvPr/>
        </p:nvSpPr>
        <p:spPr>
          <a:xfrm>
            <a:off x="1730501" y="3602611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Fan Heiti Std B" panose="020B0700000000000000" pitchFamily="34" charset="-128"/>
              </a:rPr>
              <a:t>2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E90BDD-6B20-47FB-8B16-9AE69BF68735}"/>
              </a:ext>
            </a:extLst>
          </p:cNvPr>
          <p:cNvSpPr/>
          <p:nvPr/>
        </p:nvSpPr>
        <p:spPr>
          <a:xfrm>
            <a:off x="1730501" y="5077959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87AD6BE-97FC-45FB-AED5-8215F5010C07}"/>
              </a:ext>
            </a:extLst>
          </p:cNvPr>
          <p:cNvSpPr/>
          <p:nvPr/>
        </p:nvSpPr>
        <p:spPr>
          <a:xfrm>
            <a:off x="1730501" y="6553307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4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3DF54A7-861D-4761-98D4-9B85222D883B}"/>
              </a:ext>
            </a:extLst>
          </p:cNvPr>
          <p:cNvSpPr/>
          <p:nvPr/>
        </p:nvSpPr>
        <p:spPr>
          <a:xfrm>
            <a:off x="1730501" y="8028653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5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CD6158-77A1-7833-C629-81371B46EDB4}"/>
              </a:ext>
            </a:extLst>
          </p:cNvPr>
          <p:cNvSpPr txBox="1">
            <a:spLocks/>
          </p:cNvSpPr>
          <p:nvPr/>
        </p:nvSpPr>
        <p:spPr>
          <a:xfrm>
            <a:off x="1704975" y="626359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SG" sz="6000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Adjectives</a:t>
            </a: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- position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(Trật tự của tính từ)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39328-AA6F-9B8D-6604-0433355DD6AB}"/>
              </a:ext>
            </a:extLst>
          </p:cNvPr>
          <p:cNvSpPr/>
          <p:nvPr/>
        </p:nvSpPr>
        <p:spPr>
          <a:xfrm>
            <a:off x="3505199" y="1951328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động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“tobe” (am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 is, are, was, were, be, will be) </a:t>
            </a:r>
          </a:p>
          <a:p>
            <a:r>
              <a:rPr lang="en-SG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was boring , so I turned it off.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A1DF27-5D82-E8F2-178F-71ED2F389404}"/>
              </a:ext>
            </a:extLst>
          </p:cNvPr>
          <p:cNvSpPr/>
          <p:nvPr/>
        </p:nvSpPr>
        <p:spPr>
          <a:xfrm>
            <a:off x="3505199" y="3476766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động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tri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giác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hoặc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động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từ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liên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kết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(</a:t>
            </a:r>
            <a:r>
              <a:rPr lang="en-US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see, smell, taste, feel ,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seem, get, become, find, mak</a:t>
            </a:r>
            <a:r>
              <a:rPr lang="en-US" sz="3600" b="1" i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en-US" sz="3600" i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The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food smells delicious.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AA656-8839-6A77-3CED-17F0463157FE}"/>
              </a:ext>
            </a:extLst>
          </p:cNvPr>
          <p:cNvSpPr/>
          <p:nvPr/>
        </p:nvSpPr>
        <p:spPr>
          <a:xfrm>
            <a:off x="3505199" y="5002204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Tx/>
              <a:buChar char="-"/>
            </a:pP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too</a:t>
            </a: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“enough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“so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“such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SG" sz="3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coffee is too hot to drink.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7A952-BDAB-5F46-5951-1E2453F599EE}"/>
              </a:ext>
            </a:extLst>
          </p:cNvPr>
          <p:cNvSpPr/>
          <p:nvPr/>
        </p:nvSpPr>
        <p:spPr>
          <a:xfrm>
            <a:off x="3505199" y="6527642"/>
            <a:ext cx="13896976" cy="12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Trong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câu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so </a:t>
            </a:r>
            <a:r>
              <a:rPr lang="en-SG" sz="3600" b="1" dirty="0" err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sánh</a:t>
            </a:r>
            <a:endParaRPr lang="en-SG" sz="3600" b="1" dirty="0">
              <a:solidFill>
                <a:srgbClr val="FFD937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Life </a:t>
            </a:r>
            <a:r>
              <a:rPr lang="en-SG" sz="3600" dirty="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in the city is busier than life in the countryside. 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49692C-ED14-BA72-D24F-F3066BDF59F1}"/>
              </a:ext>
            </a:extLst>
          </p:cNvPr>
          <p:cNvSpPr/>
          <p:nvPr/>
        </p:nvSpPr>
        <p:spPr>
          <a:xfrm>
            <a:off x="3505200" y="7830276"/>
            <a:ext cx="13896976" cy="14786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Giữa</a:t>
            </a:r>
            <a:r>
              <a:rPr lang="en-SG" sz="3600" b="1" dirty="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“ a, an</a:t>
            </a: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, the” và danh từ</a:t>
            </a:r>
            <a:endParaRPr lang="en-SG" sz="3600" b="1" dirty="0">
              <a:solidFill>
                <a:srgbClr val="FFD937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It’s an interesting book.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ACD6158-77A1-7833-C629-81371B46EDB4}"/>
              </a:ext>
            </a:extLst>
          </p:cNvPr>
          <p:cNvSpPr txBox="1">
            <a:spLocks/>
          </p:cNvSpPr>
          <p:nvPr/>
        </p:nvSpPr>
        <p:spPr>
          <a:xfrm>
            <a:off x="1704975" y="626359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Verbs</a:t>
            </a:r>
            <a:r>
              <a:rPr lang="en-SG" sz="6000" b="1">
                <a:solidFill>
                  <a:schemeClr val="bg1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- position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(Trật tự của động từ)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37F3C57-A0A0-B2CE-2812-F72CCD43412E}"/>
              </a:ext>
            </a:extLst>
          </p:cNvPr>
          <p:cNvSpPr/>
          <p:nvPr/>
        </p:nvSpPr>
        <p:spPr>
          <a:xfrm>
            <a:off x="3406902" y="2347670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1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C8E26F5-D78D-2F55-C066-E08733662833}"/>
              </a:ext>
            </a:extLst>
          </p:cNvPr>
          <p:cNvSpPr/>
          <p:nvPr/>
        </p:nvSpPr>
        <p:spPr>
          <a:xfrm>
            <a:off x="3406902" y="4521334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Fan Heiti Std B" panose="020B0700000000000000" pitchFamily="34" charset="-128"/>
              </a:rPr>
              <a:t>2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5D678A-0974-ED06-C1B9-D7AD32A69A12}"/>
              </a:ext>
            </a:extLst>
          </p:cNvPr>
          <p:cNvSpPr/>
          <p:nvPr/>
        </p:nvSpPr>
        <p:spPr>
          <a:xfrm>
            <a:off x="3406902" y="6757244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B518A-8330-7D36-8958-C1A966BB9EF9}"/>
              </a:ext>
            </a:extLst>
          </p:cNvPr>
          <p:cNvSpPr/>
          <p:nvPr/>
        </p:nvSpPr>
        <p:spPr>
          <a:xfrm>
            <a:off x="5181600" y="2171735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chủ ngữ 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She bought a new dress.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58468C-D188-B354-EF2B-A96FCFD68D00}"/>
              </a:ext>
            </a:extLst>
          </p:cNvPr>
          <p:cNvSpPr/>
          <p:nvPr/>
        </p:nvSpPr>
        <p:spPr>
          <a:xfrm>
            <a:off x="5181600" y="4395489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Trước tân ngữ (me, you, her, him, them, us…)</a:t>
            </a:r>
            <a:endParaRPr lang="en-US" sz="3600">
              <a:solidFill>
                <a:srgbClr val="FFD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He likes them.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F8309-FEED-E9CA-B5B7-822FFFA2FA03}"/>
              </a:ext>
            </a:extLst>
          </p:cNvPr>
          <p:cNvSpPr/>
          <p:nvPr/>
        </p:nvSpPr>
        <p:spPr>
          <a:xfrm>
            <a:off x="5181600" y="6681489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 trạng từ chỉ cách thức</a:t>
            </a:r>
          </a:p>
          <a:p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Peter  often does exercises carefully.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ACD6158-77A1-7833-C629-81371B46EDB4}"/>
              </a:ext>
            </a:extLst>
          </p:cNvPr>
          <p:cNvSpPr txBox="1">
            <a:spLocks/>
          </p:cNvSpPr>
          <p:nvPr/>
        </p:nvSpPr>
        <p:spPr>
          <a:xfrm>
            <a:off x="1704975" y="626359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SG" sz="6000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Adverbs</a:t>
            </a: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- position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(Trật tự của trạng từ)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37F3C57-A0A0-B2CE-2812-F72CCD43412E}"/>
              </a:ext>
            </a:extLst>
          </p:cNvPr>
          <p:cNvSpPr/>
          <p:nvPr/>
        </p:nvSpPr>
        <p:spPr>
          <a:xfrm>
            <a:off x="3406902" y="2347670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1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C8E26F5-D78D-2F55-C066-E08733662833}"/>
              </a:ext>
            </a:extLst>
          </p:cNvPr>
          <p:cNvSpPr/>
          <p:nvPr/>
        </p:nvSpPr>
        <p:spPr>
          <a:xfrm>
            <a:off x="3406902" y="4206903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Fan Heiti Std B" panose="020B0700000000000000" pitchFamily="34" charset="-128"/>
              </a:rPr>
              <a:t>2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5D678A-0974-ED06-C1B9-D7AD32A69A12}"/>
              </a:ext>
            </a:extLst>
          </p:cNvPr>
          <p:cNvSpPr/>
          <p:nvPr/>
        </p:nvSpPr>
        <p:spPr>
          <a:xfrm>
            <a:off x="3406902" y="6063251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3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DF32D67-5B09-AA39-D2BE-732E7C4AEF72}"/>
              </a:ext>
            </a:extLst>
          </p:cNvPr>
          <p:cNvSpPr/>
          <p:nvPr/>
        </p:nvSpPr>
        <p:spPr>
          <a:xfrm>
            <a:off x="3406902" y="7836165"/>
            <a:ext cx="1371600" cy="1081942"/>
          </a:xfrm>
          <a:prstGeom prst="triangle">
            <a:avLst/>
          </a:prstGeom>
          <a:solidFill>
            <a:srgbClr val="B1C9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.VnBlack" panose="020B7200000000000000" pitchFamily="34" charset="0"/>
                <a:ea typeface="Adobe Gothic Std B" panose="020B0800000000000000" pitchFamily="34" charset="-128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7B518A-8330-7D36-8958-C1A966BB9EF9}"/>
              </a:ext>
            </a:extLst>
          </p:cNvPr>
          <p:cNvSpPr/>
          <p:nvPr/>
        </p:nvSpPr>
        <p:spPr>
          <a:xfrm>
            <a:off x="5181600" y="2171735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Trước tính từ</a:t>
            </a:r>
          </a:p>
          <a:p>
            <a:r>
              <a:rPr lang="en-SG" sz="360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The book is extremely amazing. 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58468C-D188-B354-EF2B-A96FCFD68D00}"/>
              </a:ext>
            </a:extLst>
          </p:cNvPr>
          <p:cNvSpPr/>
          <p:nvPr/>
        </p:nvSpPr>
        <p:spPr>
          <a:xfrm>
            <a:off x="5181600" y="4081058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>
              <a:buFontTx/>
              <a:buChar char="-"/>
            </a:pPr>
            <a:r>
              <a:rPr lang="en-SG" sz="3600" b="1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Sau động từ thường</a:t>
            </a:r>
            <a:endParaRPr lang="en-US" sz="3600" i="1">
              <a:solidFill>
                <a:srgbClr val="FFD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>
                <a:solidFill>
                  <a:srgbClr val="FFD937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	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She sings beautifully.</a:t>
            </a:r>
            <a:endParaRPr lang="en-SG" sz="3600" b="1" dirty="0">
              <a:solidFill>
                <a:schemeClr val="bg1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F8309-FEED-E9CA-B5B7-822FFFA2FA03}"/>
              </a:ext>
            </a:extLst>
          </p:cNvPr>
          <p:cNvSpPr/>
          <p:nvPr/>
        </p:nvSpPr>
        <p:spPr>
          <a:xfrm>
            <a:off x="5181600" y="5987496"/>
            <a:ext cx="13896976" cy="143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Giữa 2 động từ. </a:t>
            </a:r>
          </a:p>
          <a:p>
            <a:r>
              <a:rPr lang="en-SG" sz="3600" i="1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</a:t>
            </a:r>
            <a:r>
              <a:rPr lang="en-SG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travelled to England.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B276AC-52D7-0CE4-4F0B-15E80459C7EB}"/>
              </a:ext>
            </a:extLst>
          </p:cNvPr>
          <p:cNvSpPr/>
          <p:nvPr/>
        </p:nvSpPr>
        <p:spPr>
          <a:xfrm>
            <a:off x="5181600" y="7810500"/>
            <a:ext cx="13896976" cy="1211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60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Đừng đầu câu sau dấu phẩy. </a:t>
            </a:r>
          </a:p>
          <a:p>
            <a:r>
              <a:rPr lang="en-SG" sz="3600">
                <a:solidFill>
                  <a:srgbClr val="FFD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SG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 , he failed the exam.</a:t>
            </a:r>
            <a:endParaRPr lang="en-SG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2542-1FBB-41CA-B41B-6A93098D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92231"/>
            <a:ext cx="14230350" cy="1338263"/>
          </a:xfrm>
        </p:spPr>
        <p:txBody>
          <a:bodyPr anchor="ctr">
            <a:normAutofit/>
          </a:bodyPr>
          <a:lstStyle/>
          <a:p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SG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A2636-E83A-4D6C-AD13-5B2C8AF9A79D}"/>
              </a:ext>
            </a:extLst>
          </p:cNvPr>
          <p:cNvSpPr txBox="1"/>
          <p:nvPr/>
        </p:nvSpPr>
        <p:spPr>
          <a:xfrm>
            <a:off x="1447800" y="1867006"/>
            <a:ext cx="160258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vi-VN" sz="3200" b="1" dirty="0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 có “and/or/but” thì hai vế cân nhau (cùng chức năng từ </a:t>
            </a:r>
            <a:r>
              <a:rPr lang="vi-VN" sz="3200" b="1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loại/</a:t>
            </a:r>
            <a:r>
              <a:rPr lang="en-US" sz="3200" b="1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 pháp/</a:t>
            </a:r>
            <a:r>
              <a:rPr lang="en-US" sz="3200" b="1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nghĩa</a:t>
            </a:r>
            <a:r>
              <a:rPr lang="vi-VN" sz="3200" b="1" dirty="0">
                <a:solidFill>
                  <a:srgbClr val="B1C9EB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SG" sz="3200" b="1" dirty="0">
              <a:solidFill>
                <a:srgbClr val="B1C9EB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The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International Red Cross helps people in need without any discrimination based on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nationality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race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religion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class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or </a:t>
            </a:r>
            <a:r>
              <a:rPr lang="en-US" sz="32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political opinions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SG" sz="3200" b="1" dirty="0">
              <a:solidFill>
                <a:srgbClr val="B1C9EB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28625" indent="-428625">
              <a:spcAft>
                <a:spcPts val="1200"/>
              </a:spcAft>
              <a:buFontTx/>
              <a:buChar char="-"/>
            </a:pPr>
            <a:endParaRPr lang="en-SG" sz="3200" dirty="0">
              <a:solidFill>
                <a:srgbClr val="B1C9EB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FF7093-61BC-4D9A-9378-537570B97BE8}"/>
              </a:ext>
            </a:extLst>
          </p:cNvPr>
          <p:cNvSpPr txBox="1">
            <a:spLocks/>
          </p:cNvSpPr>
          <p:nvPr/>
        </p:nvSpPr>
        <p:spPr>
          <a:xfrm>
            <a:off x="4521993" y="3805237"/>
            <a:ext cx="9244013" cy="133826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S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E0D1C0-3C4A-40B5-82F0-DC1F6E351DFE}"/>
              </a:ext>
            </a:extLst>
          </p:cNvPr>
          <p:cNvSpPr txBox="1">
            <a:spLocks/>
          </p:cNvSpPr>
          <p:nvPr/>
        </p:nvSpPr>
        <p:spPr>
          <a:xfrm>
            <a:off x="1540669" y="4813848"/>
            <a:ext cx="15721012" cy="1338263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SG" sz="3600" b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C9CAE2-E9D2-4C03-8BB2-16771168970D}"/>
              </a:ext>
            </a:extLst>
          </p:cNvPr>
          <p:cNvSpPr txBox="1">
            <a:spLocks/>
          </p:cNvSpPr>
          <p:nvPr/>
        </p:nvSpPr>
        <p:spPr>
          <a:xfrm>
            <a:off x="1533742" y="6259997"/>
            <a:ext cx="17237870" cy="3454716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SG" sz="3600" b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 :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(lưu 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SG" sz="3600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SG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nhiều</a:t>
            </a:r>
            <a:endParaRPr lang="en-SG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SG" sz="36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SG" sz="3600" dirty="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SG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SG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4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87FD37-E46C-4A47-A981-3CBB36333A4A}"/>
              </a:ext>
            </a:extLst>
          </p:cNvPr>
          <p:cNvSpPr txBox="1"/>
          <p:nvPr/>
        </p:nvSpPr>
        <p:spPr>
          <a:xfrm>
            <a:off x="2903220" y="3966256"/>
            <a:ext cx="12481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14400" b="1">
                <a:ln w="6600">
                  <a:solidFill>
                    <a:srgbClr val="8EB0E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1C9EB"/>
                  </a:outerShdw>
                </a:effectLst>
                <a:latin typeface=".VnCooper" panose="020B7200000000000000" pitchFamily="34" charset="0"/>
                <a:cs typeface="Times New Roman" panose="02020603050405020304" pitchFamily="18" charset="0"/>
              </a:rPr>
              <a:t>PRACTICE</a:t>
            </a:r>
            <a:endParaRPr lang="en-SG" sz="14400" b="1" dirty="0">
              <a:ln w="6600">
                <a:solidFill>
                  <a:srgbClr val="8EB0E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1C9EB"/>
                </a:outerShdw>
              </a:effectLst>
              <a:latin typeface=".VnCooper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610273" y="432902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346973" y="432902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sz="7200" dirty="0"/>
              <a:t>disability</a:t>
            </a:r>
            <a:endParaRPr lang="en-GB" sz="7200" dirty="0"/>
          </a:p>
        </p:txBody>
      </p:sp>
      <p:sp>
        <p:nvSpPr>
          <p:cNvPr id="21" name="B"/>
          <p:cNvSpPr/>
          <p:nvPr/>
        </p:nvSpPr>
        <p:spPr>
          <a:xfrm>
            <a:off x="9617100" y="432695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353800" y="432902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disabled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610273" y="674576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9617100" y="674370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353800" y="674370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disables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607890" y="834348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277178" algn="l"/>
                <a:tab pos="2498408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Despite his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, he succeeded in learning foreign language.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3" name="A_answer">
            <a:extLst>
              <a:ext uri="{FF2B5EF4-FFF2-40B4-BE49-F238E27FC236}">
                <a16:creationId xmlns:a16="http://schemas.microsoft.com/office/drawing/2014/main" id="{0DF0A2D6-F2AC-4312-9496-1252A31321AF}"/>
              </a:ext>
            </a:extLst>
          </p:cNvPr>
          <p:cNvSpPr/>
          <p:nvPr/>
        </p:nvSpPr>
        <p:spPr>
          <a:xfrm>
            <a:off x="2346973" y="674370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SG" sz="7200" dirty="0"/>
              <a:t>disable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qualify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quality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qualified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qualitification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773"/>
              </a:spcBef>
              <a:buSzPts val="1200"/>
              <a:tabLst>
                <a:tab pos="277178" algn="l"/>
                <a:tab pos="3533775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Our hospital has many </a:t>
            </a:r>
            <a:r>
              <a:rPr lang="vi-VN" sz="7200" spc="-8">
                <a:latin typeface="Arial" panose="020B0604020202020204" pitchFamily="34" charset="0"/>
                <a:ea typeface="Times New Roman" panose="02020603050405020304" pitchFamily="18" charset="0"/>
              </a:rPr>
              <a:t>well-</a:t>
            </a:r>
            <a:r>
              <a:rPr lang="en-US" sz="7200" spc="-8">
                <a:latin typeface="Arial" panose="020B0604020202020204" pitchFamily="34" charset="0"/>
                <a:ea typeface="Times New Roman" panose="02020603050405020304" pitchFamily="18" charset="0"/>
              </a:rPr>
              <a:t>_______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doctors.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2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advertisement</a:t>
            </a: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adverstising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advertise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advertiser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277178" algn="l"/>
                <a:tab pos="3312795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 saw your school’s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on a newspaper.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57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E76D1-FC0C-26AC-416A-382B17A55108}"/>
              </a:ext>
            </a:extLst>
          </p:cNvPr>
          <p:cNvSpPr txBox="1"/>
          <p:nvPr/>
        </p:nvSpPr>
        <p:spPr>
          <a:xfrm>
            <a:off x="1181158" y="2324100"/>
            <a:ext cx="1592568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0" b="1">
                <a:ln w="6600">
                  <a:solidFill>
                    <a:srgbClr val="FA7E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7E00"/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SG" sz="8800">
                <a:ln>
                  <a:solidFill>
                    <a:srgbClr val="B1C9EB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SG" sz="17300" b="0">
                <a:ln>
                  <a:solidFill>
                    <a:srgbClr val="B1C9EB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Cấu tạo của từ</a:t>
            </a:r>
            <a:endParaRPr lang="en-SG" sz="17300" b="0" dirty="0">
              <a:ln>
                <a:solidFill>
                  <a:srgbClr val="B1C9EB"/>
                </a:solidFill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23762" y="9881844"/>
            <a:ext cx="1482870" cy="378000"/>
            <a:chOff x="1116340" y="5884097"/>
            <a:chExt cx="988580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7539" y="5933153"/>
              <a:ext cx="73738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improving</a:t>
            </a:r>
            <a:endParaRPr lang="en-GB" sz="6600" dirty="0"/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improve</a:t>
            </a:r>
            <a:endParaRPr lang="en-GB" sz="6600" dirty="0"/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improvement</a:t>
            </a: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improved</a:t>
            </a: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Bef>
                <a:spcPts val="773"/>
              </a:spcBef>
              <a:buSzPts val="1200"/>
              <a:tabLst>
                <a:tab pos="277178" algn="l"/>
                <a:tab pos="2817495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If you want to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your French, I can help you because I have learnt this language for 3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years.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8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4037414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consuming</a:t>
            </a: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/>
              <a:t>consume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consumption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consumer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 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my opinion, think chatting on the Internet is time-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72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4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69275" y="406350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interactive</a:t>
            </a: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interactively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interaction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interactive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 6.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The next stage in the development of television can be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TV.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72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5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invention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/>
              <a:t>inventor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invented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inventing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277178" algn="l"/>
                <a:tab pos="343376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7.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Can you tellme who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this kind of machine?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89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naturally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nature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naturalize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/>
              <a:t>natural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504000" y="405156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277178" algn="l"/>
                <a:tab pos="5415915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8.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We were talking about the preservation of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resources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5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width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wide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widely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widen</a:t>
            </a: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04775">
              <a:spcBef>
                <a:spcPts val="773"/>
              </a:spcBef>
              <a:tabLst>
                <a:tab pos="3656648" algn="l"/>
              </a:tabLst>
            </a:pPr>
            <a:r>
              <a:rPr lang="en-SG" sz="7200" dirty="0">
                <a:latin typeface="Arial" panose="020B0604020202020204" pitchFamily="34" charset="0"/>
                <a:ea typeface="Times New Roman" panose="02020603050405020304" pitchFamily="18" charset="0"/>
              </a:rPr>
              <a:t>9. </a:t>
            </a:r>
            <a:r>
              <a:rPr lang="vi-VN" sz="7200" dirty="0">
                <a:latin typeface="Arial" panose="020B0604020202020204" pitchFamily="34" charset="0"/>
                <a:ea typeface="Times New Roman" panose="02020603050405020304" pitchFamily="18" charset="0"/>
              </a:rPr>
              <a:t>This theory is no longer</a:t>
            </a:r>
            <a:r>
              <a:rPr lang="vi-VN" sz="7200" u="sng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dirty="0">
                <a:latin typeface="Arial" panose="020B0604020202020204" pitchFamily="34" charset="0"/>
                <a:ea typeface="Times New Roman" panose="02020603050405020304" pitchFamily="18" charset="0"/>
              </a:rPr>
              <a:t>accepted.</a:t>
            </a:r>
            <a:endParaRPr lang="en-SG" sz="7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6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to</a:t>
            </a:r>
            <a:r>
              <a:rPr lang="es-ES" sz="6600" dirty="0"/>
              <a:t> </a:t>
            </a:r>
            <a:r>
              <a:rPr lang="es-ES" sz="6600" dirty="0" err="1"/>
              <a:t>prevent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prevention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prevented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preventing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80"/>
              </a:spcBef>
              <a:buSzPts val="1200"/>
              <a:tabLst>
                <a:tab pos="391478" algn="l"/>
                <a:tab pos="4030980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10.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All of us must take part in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deforestation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4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protected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protecting</a:t>
            </a:r>
            <a:endParaRPr lang="en-GB" sz="66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69275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to</a:t>
            </a:r>
            <a:r>
              <a:rPr lang="es-ES" sz="6600" dirty="0"/>
              <a:t> </a:t>
            </a:r>
            <a:r>
              <a:rPr lang="es-ES" sz="6600" dirty="0" err="1"/>
              <a:t>protect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protection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293846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11.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It is necessary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wild animals.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00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I’ve left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I was left</a:t>
            </a:r>
            <a:endParaRPr lang="en-GB" sz="7200" dirty="0"/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I left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I’d left</a:t>
            </a:r>
            <a:endParaRPr lang="en-GB" sz="6600" dirty="0"/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293846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12.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It is necessary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wild animals.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62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kind</a:t>
            </a:r>
            <a:endParaRPr lang="en-GB" sz="6600" dirty="0"/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kindly</a:t>
            </a:r>
            <a:endParaRPr lang="en-GB" sz="6600" dirty="0"/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unkind</a:t>
            </a:r>
            <a:endParaRPr lang="en-GB" sz="6600" dirty="0"/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kindness</a:t>
            </a:r>
            <a:endParaRPr lang="en-GB" sz="6600" dirty="0"/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80"/>
              </a:spcBef>
              <a:buSzPts val="1200"/>
              <a:tabLst>
                <a:tab pos="391478" algn="l"/>
                <a:tab pos="234791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13.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She has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provided a lunch for all the kids.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3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1981200" y="2095500"/>
            <a:ext cx="7848600" cy="984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ment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ance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ion/ation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SG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SG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/>
            </a:pPr>
            <a:endParaRPr lang="en-SG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867275" y="3009900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 </a:t>
            </a:r>
            <a:r>
              <a:rPr lang="vi-VN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(v) </a:t>
            </a: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treatment (n): </a:t>
            </a:r>
            <a:r>
              <a:rPr lang="en-SG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 điều trị, giải pháp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entertain </a:t>
            </a:r>
            <a:r>
              <a:rPr lang="vi-VN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vi-VN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</a:t>
            </a:r>
            <a:r>
              <a:rPr lang="vi-VN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entertainment (n): </a:t>
            </a:r>
            <a:r>
              <a:rPr lang="vi-VN" sz="4000" kern="1200">
                <a:solidFill>
                  <a:srgbClr val="B1C9E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 giải trí</a:t>
            </a:r>
            <a:endParaRPr lang="en-SG" sz="4000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972782" y="5809863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Attend </a:t>
            </a:r>
            <a:r>
              <a:rPr lang="vi-VN"/>
              <a:t>(v) </a:t>
            </a:r>
            <a:r>
              <a:rPr lang="en-US"/>
              <a:t>- attendance (n): </a:t>
            </a:r>
            <a:r>
              <a:rPr lang="vi-VN"/>
              <a:t>sự tham dự</a:t>
            </a:r>
            <a:endParaRPr lang="en-SG"/>
          </a:p>
          <a:p>
            <a:r>
              <a:rPr lang="en-US"/>
              <a:t>Perform </a:t>
            </a:r>
            <a:r>
              <a:rPr lang="vi-VN"/>
              <a:t>(v) </a:t>
            </a:r>
            <a:r>
              <a:rPr lang="en-US"/>
              <a:t>- performance (n): </a:t>
            </a:r>
            <a:r>
              <a:rPr lang="vi-VN"/>
              <a:t>sự thực hiện, sự biểu diễn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892040" y="8475747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44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/>
              <a:t>invent </a:t>
            </a:r>
            <a:r>
              <a:rPr lang="vi-VN" sz="4000"/>
              <a:t>(</a:t>
            </a:r>
            <a:r>
              <a:rPr lang="en-US" sz="4000"/>
              <a:t>v</a:t>
            </a:r>
            <a:r>
              <a:rPr lang="vi-VN" sz="4000"/>
              <a:t>) + </a:t>
            </a:r>
            <a:r>
              <a:rPr lang="en-US" sz="4000"/>
              <a:t>ion </a:t>
            </a:r>
            <a:r>
              <a:rPr lang="vi-VN" sz="4000"/>
              <a:t>= </a:t>
            </a:r>
            <a:r>
              <a:rPr lang="en-US" sz="4000"/>
              <a:t>invention (n): </a:t>
            </a:r>
            <a:r>
              <a:rPr lang="vi-VN" sz="4000"/>
              <a:t>sự phát minh</a:t>
            </a:r>
            <a:endParaRPr lang="en-SG" sz="4000"/>
          </a:p>
          <a:p>
            <a:pPr>
              <a:spcAft>
                <a:spcPts val="1200"/>
              </a:spcAft>
            </a:pPr>
            <a:r>
              <a:rPr lang="en-US" sz="4000"/>
              <a:t>inform </a:t>
            </a:r>
            <a:r>
              <a:rPr lang="vi-VN" sz="4000"/>
              <a:t>(v)+ </a:t>
            </a:r>
            <a:r>
              <a:rPr lang="en-US" sz="4000"/>
              <a:t>ion </a:t>
            </a:r>
            <a:r>
              <a:rPr lang="vi-VN" sz="4000"/>
              <a:t>= </a:t>
            </a:r>
            <a:r>
              <a:rPr lang="en-US" sz="4000"/>
              <a:t>information (n): </a:t>
            </a:r>
            <a:r>
              <a:rPr lang="vi-VN" sz="4000"/>
              <a:t>thông tin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26230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1689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Succeed</a:t>
            </a:r>
            <a:r>
              <a:rPr lang="es-ES" sz="6600" dirty="0">
                <a:solidFill>
                  <a:prstClr val="white"/>
                </a:solidFill>
              </a:rPr>
              <a:t>  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successful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successfully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7610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success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2213610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14.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If I am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, what willhappen?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04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>
                <a:solidFill>
                  <a:prstClr val="white"/>
                </a:solidFill>
              </a:rPr>
              <a:t>reputation</a:t>
            </a: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reputable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>
                <a:solidFill>
                  <a:prstClr val="white"/>
                </a:solidFill>
              </a:rPr>
              <a:t>repute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reputed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4201478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15.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The restaurant has excellent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for serving some of the finest food.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72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national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native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33807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nation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natively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622649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16.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It’s great if we can practice speaking English with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speakers.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97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SG" sz="6600" dirty="0"/>
              <a:t>effort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effortlessness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 effortless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/>
              <a:t>effortlessly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7810" y="434364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6600" dirty="0"/>
              <a:t> 17.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I want to see your	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to pass the exam.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sz="7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230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have you known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do you know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 did you know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dirty="0">
                <a:solidFill>
                  <a:prstClr val="white"/>
                </a:solidFill>
              </a:rPr>
              <a:t>have you been knowing</a:t>
            </a:r>
            <a:endParaRPr lang="en-GB" sz="66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7810" y="434364"/>
            <a:ext cx="17280000" cy="3240000"/>
          </a:xfrm>
          <a:prstGeom prst="roundRect">
            <a:avLst/>
          </a:prstGeom>
          <a:solidFill>
            <a:srgbClr val="FF0066">
              <a:alpha val="74902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600" b="1" dirty="0">
                <a:solidFill>
                  <a:prstClr val="white"/>
                </a:solidFill>
              </a:rPr>
              <a:t> </a:t>
            </a:r>
            <a:r>
              <a:rPr lang="en-US" sz="6600" dirty="0">
                <a:solidFill>
                  <a:prstClr val="white"/>
                </a:solidFill>
              </a:rPr>
              <a:t>How long .................. your best friend?</a:t>
            </a:r>
            <a:endParaRPr lang="en-GB" sz="72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/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1" y="-256147"/>
            <a:ext cx="277064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s-ES" altLang="es-ES" sz="2700" dirty="0">
                <a:solidFill>
                  <a:prstClr val="black"/>
                </a:solidFill>
              </a:rPr>
            </a:br>
            <a:endParaRPr lang="es-ES" altLang="es-E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happy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happily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33807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happiness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>
                <a:solidFill>
                  <a:prstClr val="white"/>
                </a:solidFill>
              </a:rPr>
              <a:t>unhappy</a:t>
            </a:r>
            <a:endParaRPr lang="en-GB" sz="6600" dirty="0">
              <a:solidFill>
                <a:prstClr val="white"/>
              </a:solidFill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61127" y="405156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80"/>
              </a:spcBef>
              <a:buSzPts val="1200"/>
              <a:tabLst>
                <a:tab pos="391478" algn="l"/>
                <a:tab pos="3630930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18.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The little girl laughed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when her mother told her a funny story.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660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31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surprisingly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0937132" y="3936723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surprising </a:t>
            </a: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surprise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surprised</a:t>
            </a:r>
            <a:r>
              <a:rPr lang="es-ES" sz="6600" dirty="0"/>
              <a:t> 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4947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2614613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19.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They were</a:t>
            </a: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______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that he refused to help them.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6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477810" y="3953754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2214510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/>
              <a:t>decide</a:t>
            </a:r>
            <a:endParaRPr lang="en-GB" sz="66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9484637" y="3951689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11221337" y="3953756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6600" dirty="0"/>
              <a:t>decision</a:t>
            </a:r>
          </a:p>
        </p:txBody>
      </p:sp>
      <p:sp>
        <p:nvSpPr>
          <p:cNvPr id="20" name="C"/>
          <p:cNvSpPr/>
          <p:nvPr/>
        </p:nvSpPr>
        <p:spPr>
          <a:xfrm>
            <a:off x="477810" y="6370496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2214510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decided</a:t>
            </a:r>
            <a:endParaRPr lang="en-GB" sz="66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9484637" y="6368430"/>
            <a:ext cx="1736700" cy="216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11221337" y="6368430"/>
            <a:ext cx="6534090" cy="216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S" sz="6600" dirty="0" err="1"/>
              <a:t>decisive</a:t>
            </a:r>
            <a:endParaRPr lang="en-GB" sz="66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75427" y="459078"/>
            <a:ext cx="17280000" cy="3240000"/>
          </a:xfrm>
          <a:prstGeom prst="roundRect">
            <a:avLst/>
          </a:prstGeom>
          <a:solidFill>
            <a:srgbClr val="FF0066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spcBef>
                <a:spcPts val="773"/>
              </a:spcBef>
              <a:buSzPts val="1200"/>
              <a:tabLst>
                <a:tab pos="391478" algn="l"/>
                <a:tab pos="4600575" algn="l"/>
              </a:tabLst>
            </a:pPr>
            <a:r>
              <a:rPr lang="en-SG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20. 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As a leader, you need tobe more</a:t>
            </a:r>
            <a:r>
              <a:rPr lang="vi-VN" sz="7200" u="sng" spc="-8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vi-VN" sz="7200" spc="-8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SG" sz="7200" spc="-8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6675427" y="9071844"/>
            <a:ext cx="1080000" cy="810000"/>
          </a:xfrm>
          <a:prstGeom prst="roundRect">
            <a:avLst/>
          </a:prstGeom>
          <a:solidFill>
            <a:srgbClr val="FF0066">
              <a:alpha val="50000"/>
            </a:srgb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6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28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C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7907">
            <a:off x="-11171680" y="3838705"/>
            <a:ext cx="23918088" cy="15845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7907" flipH="1" flipV="1">
            <a:off x="5764026" y="-9298291"/>
            <a:ext cx="23918088" cy="158457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13649" y="4260395"/>
            <a:ext cx="14660701" cy="229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7"/>
              </a:lnSpc>
              <a:spcBef>
                <a:spcPct val="0"/>
              </a:spcBef>
            </a:pPr>
            <a:r>
              <a:rPr lang="en-US" sz="19700">
                <a:solidFill>
                  <a:srgbClr val="B1C9EB"/>
                </a:solidFill>
                <a:latin typeface="Nunito Black" pitchFamily="2" charset="0"/>
              </a:rPr>
              <a:t>Thank You!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792" t="375" r="60984" b="94083"/>
          <a:stretch>
            <a:fillRect/>
          </a:stretch>
        </p:blipFill>
        <p:spPr>
          <a:xfrm rot="5497222">
            <a:off x="773758" y="2071177"/>
            <a:ext cx="404208" cy="3657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5568" t="73590" r="29208" b="20868"/>
          <a:stretch>
            <a:fillRect/>
          </a:stretch>
        </p:blipFill>
        <p:spPr>
          <a:xfrm rot="5497222">
            <a:off x="15162823" y="1863983"/>
            <a:ext cx="404208" cy="3657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792" t="375" r="60984" b="94083"/>
          <a:stretch>
            <a:fillRect/>
          </a:stretch>
        </p:blipFill>
        <p:spPr>
          <a:xfrm rot="5497222">
            <a:off x="2177039" y="5897986"/>
            <a:ext cx="404208" cy="36571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186" t="57958" r="21590" b="36500"/>
          <a:stretch>
            <a:fillRect/>
          </a:stretch>
        </p:blipFill>
        <p:spPr>
          <a:xfrm rot="5554316">
            <a:off x="17520966" y="5015825"/>
            <a:ext cx="404208" cy="365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2057400" y="2189410"/>
            <a:ext cx="78486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SG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SG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ing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4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867275" y="2891916"/>
            <a:ext cx="1211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marry </a:t>
            </a:r>
            <a:r>
              <a:rPr lang="vi-VN"/>
              <a:t>(v) + </a:t>
            </a:r>
            <a:r>
              <a:rPr lang="en-US"/>
              <a:t>age </a:t>
            </a:r>
            <a:r>
              <a:rPr lang="vi-VN"/>
              <a:t>= </a:t>
            </a:r>
            <a:r>
              <a:rPr lang="en-US"/>
              <a:t>marriage (n): </a:t>
            </a:r>
            <a:r>
              <a:rPr lang="vi-VN"/>
              <a:t>hôn nhân</a:t>
            </a:r>
            <a:endParaRPr lang="en-SG"/>
          </a:p>
          <a:p>
            <a:r>
              <a:rPr lang="en-US"/>
              <a:t>carry </a:t>
            </a:r>
            <a:r>
              <a:rPr lang="vi-VN"/>
              <a:t>(v)+ </a:t>
            </a:r>
            <a:r>
              <a:rPr lang="en-US"/>
              <a:t>age </a:t>
            </a:r>
            <a:r>
              <a:rPr lang="vi-VN"/>
              <a:t>= </a:t>
            </a:r>
            <a:r>
              <a:rPr lang="en-US"/>
              <a:t>carriage (n): </a:t>
            </a:r>
            <a:r>
              <a:rPr lang="vi-VN"/>
              <a:t>sự chuyên chở hàng hóa, xe ngựa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972782" y="5809863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survive </a:t>
            </a:r>
            <a:r>
              <a:rPr lang="vi-VN"/>
              <a:t>(v) + </a:t>
            </a:r>
            <a:r>
              <a:rPr lang="en-US"/>
              <a:t>al </a:t>
            </a:r>
            <a:r>
              <a:rPr lang="vi-VN"/>
              <a:t>= </a:t>
            </a:r>
            <a:r>
              <a:rPr lang="en-US"/>
              <a:t>survival (n): </a:t>
            </a:r>
            <a:r>
              <a:rPr lang="vi-VN"/>
              <a:t>sự sống sót</a:t>
            </a:r>
            <a:endParaRPr lang="en-SG"/>
          </a:p>
          <a:p>
            <a:r>
              <a:rPr lang="en-US"/>
              <a:t>arrive </a:t>
            </a:r>
            <a:r>
              <a:rPr lang="vi-VN"/>
              <a:t>(v) + </a:t>
            </a:r>
            <a:r>
              <a:rPr lang="en-US"/>
              <a:t>al </a:t>
            </a:r>
            <a:r>
              <a:rPr lang="vi-VN"/>
              <a:t>= </a:t>
            </a:r>
            <a:r>
              <a:rPr lang="en-US"/>
              <a:t>arrival (n): </a:t>
            </a:r>
            <a:r>
              <a:rPr lang="vi-VN"/>
              <a:t>sự đến, tới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892040" y="8475747"/>
            <a:ext cx="1211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teach </a:t>
            </a:r>
            <a:r>
              <a:rPr lang="vi-VN"/>
              <a:t>(v) + ing = </a:t>
            </a:r>
            <a:r>
              <a:rPr lang="en-US"/>
              <a:t>teaching (n): </a:t>
            </a:r>
            <a:r>
              <a:rPr lang="vi-VN"/>
              <a:t>công việc dạy học</a:t>
            </a:r>
            <a:endParaRPr lang="en-SG"/>
          </a:p>
          <a:p>
            <a:r>
              <a:rPr lang="vi-VN"/>
              <a:t>train(v)+ing = </a:t>
            </a:r>
            <a:r>
              <a:rPr lang="en-US"/>
              <a:t>training (n): </a:t>
            </a:r>
            <a:r>
              <a:rPr lang="vi-VN"/>
              <a:t>công việc đào tạo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7346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2057400" y="2189410"/>
            <a:ext cx="7848600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er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+ 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vi-VN" sz="4400" b="1">
                <a:solidFill>
                  <a:schemeClr val="bg1"/>
                </a:solidFill>
                <a:cs typeface="Arial" panose="020B0604020202020204" pitchFamily="34" charset="0"/>
              </a:rPr>
              <a:t>→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+ ress</a:t>
            </a:r>
            <a:r>
              <a:rPr lang="vi-VN" sz="4400" b="1">
                <a:solidFill>
                  <a:schemeClr val="bg1"/>
                </a:solidFill>
                <a:cs typeface="Arial" panose="020B0604020202020204" pitchFamily="34" charset="0"/>
              </a:rPr>
              <a:t> → 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7"/>
            </a:pPr>
            <a:endParaRPr lang="en-SG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867275" y="2857500"/>
            <a:ext cx="1211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marry </a:t>
            </a:r>
            <a:r>
              <a:rPr lang="vi-VN"/>
              <a:t>(v) + </a:t>
            </a:r>
            <a:r>
              <a:rPr lang="en-US"/>
              <a:t>age </a:t>
            </a:r>
            <a:r>
              <a:rPr lang="vi-VN"/>
              <a:t>= </a:t>
            </a:r>
            <a:r>
              <a:rPr lang="en-US"/>
              <a:t>marriage (n): </a:t>
            </a:r>
            <a:r>
              <a:rPr lang="vi-VN"/>
              <a:t>hôn nhân</a:t>
            </a:r>
            <a:endParaRPr lang="en-SG"/>
          </a:p>
          <a:p>
            <a:r>
              <a:rPr lang="en-US"/>
              <a:t>carry </a:t>
            </a:r>
            <a:r>
              <a:rPr lang="vi-VN"/>
              <a:t>(v)+ </a:t>
            </a:r>
            <a:r>
              <a:rPr lang="en-US"/>
              <a:t>age </a:t>
            </a:r>
            <a:r>
              <a:rPr lang="vi-VN"/>
              <a:t>= </a:t>
            </a:r>
            <a:r>
              <a:rPr lang="en-US"/>
              <a:t>carriage (n): </a:t>
            </a:r>
            <a:r>
              <a:rPr lang="vi-VN"/>
              <a:t>sự chuyên chở hàng hóa, xe ngựa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972782" y="5809863"/>
            <a:ext cx="13315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act </a:t>
            </a:r>
            <a:r>
              <a:rPr lang="vi-VN"/>
              <a:t>(v) + </a:t>
            </a:r>
            <a:r>
              <a:rPr lang="en-US"/>
              <a:t>or </a:t>
            </a:r>
            <a:r>
              <a:rPr lang="vi-VN"/>
              <a:t>= </a:t>
            </a:r>
            <a:r>
              <a:rPr lang="en-US"/>
              <a:t>actor </a:t>
            </a:r>
            <a:r>
              <a:rPr lang="vi-VN"/>
              <a:t>(n): diễn viên</a:t>
            </a:r>
            <a:endParaRPr lang="en-SG"/>
          </a:p>
          <a:p>
            <a:r>
              <a:rPr lang="en-US"/>
              <a:t>survive </a:t>
            </a:r>
            <a:r>
              <a:rPr lang="vi-VN"/>
              <a:t>(v)+ </a:t>
            </a:r>
            <a:r>
              <a:rPr lang="en-US"/>
              <a:t>or </a:t>
            </a:r>
            <a:r>
              <a:rPr lang="vi-VN"/>
              <a:t>= </a:t>
            </a:r>
            <a:r>
              <a:rPr lang="en-US"/>
              <a:t>survival (n): </a:t>
            </a:r>
            <a:r>
              <a:rPr lang="vi-VN"/>
              <a:t>người sống sót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892040" y="8475747"/>
            <a:ext cx="1211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act </a:t>
            </a:r>
            <a:r>
              <a:rPr lang="vi-VN"/>
              <a:t>(v) + ress = </a:t>
            </a:r>
            <a:r>
              <a:rPr lang="en-US"/>
              <a:t>actress (n): </a:t>
            </a:r>
            <a:r>
              <a:rPr lang="vi-VN"/>
              <a:t>nữ diễn viên</a:t>
            </a:r>
            <a:endParaRPr lang="en-SG"/>
          </a:p>
          <a:p>
            <a:r>
              <a:rPr lang="en-US"/>
              <a:t>wait </a:t>
            </a:r>
            <a:r>
              <a:rPr lang="vi-VN"/>
              <a:t>(v) + ress = </a:t>
            </a:r>
            <a:r>
              <a:rPr lang="en-US"/>
              <a:t>waitress (n): </a:t>
            </a:r>
            <a:r>
              <a:rPr lang="vi-VN"/>
              <a:t>nữ bồi bàn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79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2057400" y="2189410"/>
            <a:ext cx="7848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+ </a:t>
            </a: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 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N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ledge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0"/>
            </a:pPr>
            <a:endParaRPr lang="en-SG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3962400" y="3390900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assist </a:t>
            </a:r>
            <a:r>
              <a:rPr lang="vi-VN"/>
              <a:t>(v)+ </a:t>
            </a:r>
            <a:r>
              <a:rPr lang="en-US"/>
              <a:t>ant </a:t>
            </a:r>
            <a:r>
              <a:rPr lang="vi-VN"/>
              <a:t>= </a:t>
            </a:r>
            <a:r>
              <a:rPr lang="en-US"/>
              <a:t>assistant (n): </a:t>
            </a:r>
            <a:r>
              <a:rPr lang="vi-VN"/>
              <a:t>trợ lí</a:t>
            </a:r>
            <a:endParaRPr lang="en-SG"/>
          </a:p>
          <a:p>
            <a:r>
              <a:rPr lang="en-US"/>
              <a:t>depend </a:t>
            </a:r>
            <a:r>
              <a:rPr lang="vi-VN"/>
              <a:t>(v) + </a:t>
            </a:r>
            <a:r>
              <a:rPr lang="en-US"/>
              <a:t>ant </a:t>
            </a:r>
            <a:r>
              <a:rPr lang="vi-VN"/>
              <a:t>= </a:t>
            </a:r>
            <a:r>
              <a:rPr lang="en-US"/>
              <a:t>dependant (n): </a:t>
            </a:r>
            <a:r>
              <a:rPr lang="vi-VN"/>
              <a:t>người phụ thuộc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3505200" y="7052137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know </a:t>
            </a:r>
            <a:r>
              <a:rPr lang="vi-VN"/>
              <a:t>(v)+ </a:t>
            </a:r>
            <a:r>
              <a:rPr lang="en-US"/>
              <a:t>ledge </a:t>
            </a:r>
            <a:r>
              <a:rPr lang="vi-VN"/>
              <a:t>= </a:t>
            </a:r>
            <a:r>
              <a:rPr lang="en-US"/>
              <a:t>knowledge (n): </a:t>
            </a:r>
            <a:r>
              <a:rPr lang="vi-VN"/>
              <a:t>sự hiểu biết, kiến thức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828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2057400" y="2189410"/>
            <a:ext cx="78486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ist → N</a:t>
            </a: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+ </a:t>
            </a:r>
            <a:r>
              <a:rPr lang="en-US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 </a:t>
            </a:r>
            <a:r>
              <a:rPr lang="vi-VN" sz="44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N</a:t>
            </a: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+ ence →N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endParaRPr lang="en-US" sz="4400" b="1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 </a:t>
            </a:r>
            <a:r>
              <a:rPr lang="vi-VN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ness → N</a:t>
            </a: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endParaRPr lang="en-SG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1800"/>
              </a:spcAft>
              <a:buFont typeface="+mj-lt"/>
              <a:buAutoNum type="arabicPeriod" startAt="12"/>
            </a:pPr>
            <a:endParaRPr lang="en-SG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892040" y="2937808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</a:t>
            </a:r>
            <a:r>
              <a:rPr lang="vi-VN"/>
              <a:t>(v) + </a:t>
            </a:r>
            <a:r>
              <a:rPr lang="en-US"/>
              <a:t>i</a:t>
            </a:r>
            <a:r>
              <a:rPr lang="vi-VN"/>
              <a:t>st = </a:t>
            </a:r>
            <a:r>
              <a:rPr lang="en-US"/>
              <a:t>typist (n): </a:t>
            </a:r>
            <a:r>
              <a:rPr lang="vi-VN"/>
              <a:t>người đánh máy</a:t>
            </a:r>
            <a:endParaRPr lang="en-S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880317" y="4864239"/>
            <a:ext cx="1331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lie </a:t>
            </a:r>
            <a:r>
              <a:rPr lang="vi-VN"/>
              <a:t>(v) + </a:t>
            </a:r>
            <a:r>
              <a:rPr lang="en-US"/>
              <a:t>ar </a:t>
            </a:r>
            <a:r>
              <a:rPr lang="vi-VN"/>
              <a:t>= </a:t>
            </a:r>
            <a:r>
              <a:rPr lang="en-US"/>
              <a:t>liar (n): </a:t>
            </a:r>
            <a:r>
              <a:rPr lang="vi-VN"/>
              <a:t>kẻ nói dối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724400" y="6758432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depend </a:t>
            </a:r>
            <a:r>
              <a:rPr lang="vi-VN"/>
              <a:t>(</a:t>
            </a:r>
            <a:r>
              <a:rPr lang="en-US"/>
              <a:t>v</a:t>
            </a:r>
            <a:r>
              <a:rPr lang="vi-VN"/>
              <a:t>) + ence = </a:t>
            </a:r>
            <a:r>
              <a:rPr lang="en-US"/>
              <a:t>dependence (n): </a:t>
            </a:r>
            <a:r>
              <a:rPr lang="vi-VN"/>
              <a:t>sự phụ thuộc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3A798-CC28-7A96-7FE1-A801820A8370}"/>
              </a:ext>
            </a:extLst>
          </p:cNvPr>
          <p:cNvSpPr txBox="1"/>
          <p:nvPr/>
        </p:nvSpPr>
        <p:spPr>
          <a:xfrm>
            <a:off x="4724400" y="8444542"/>
            <a:ext cx="1211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1620520" algn="l"/>
                <a:tab pos="3060700" algn="l"/>
                <a:tab pos="4500880" algn="l"/>
              </a:tabLs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rich (a) </a:t>
            </a: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ness = 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richness (n): </a:t>
            </a: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 giàu có</a:t>
            </a:r>
            <a:endParaRPr lang="en-SG" sz="4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1620520" algn="l"/>
                <a:tab pos="3060700" algn="l"/>
                <a:tab pos="4500880" algn="l"/>
              </a:tabLst>
            </a:pP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polite </a:t>
            </a: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(a)+ ness = </a:t>
            </a:r>
            <a:r>
              <a:rPr lang="en-US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politeness </a:t>
            </a:r>
            <a:r>
              <a:rPr lang="vi-VN" sz="4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(n): sự lịch sự</a:t>
            </a:r>
            <a:endParaRPr lang="en-SG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12D306-E41C-C7C8-1CE3-2081EC285A63}"/>
              </a:ext>
            </a:extLst>
          </p:cNvPr>
          <p:cNvSpPr txBox="1">
            <a:spLocks/>
          </p:cNvSpPr>
          <p:nvPr/>
        </p:nvSpPr>
        <p:spPr>
          <a:xfrm>
            <a:off x="1143000" y="658761"/>
            <a:ext cx="15697200" cy="12192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2700"/>
              </a:spcAft>
            </a:pPr>
            <a:r>
              <a:rPr lang="en-SG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Nouns formation </a:t>
            </a:r>
            <a:r>
              <a:rPr lang="en-SG" sz="4800">
                <a:solidFill>
                  <a:srgbClr val="B1C9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(Cấu tạo của danh từ)</a:t>
            </a:r>
            <a:endParaRPr lang="en-SG" dirty="0">
              <a:solidFill>
                <a:srgbClr val="B1C9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0B083-7D77-A6DE-DC05-65BB07BB2932}"/>
              </a:ext>
            </a:extLst>
          </p:cNvPr>
          <p:cNvSpPr txBox="1"/>
          <p:nvPr/>
        </p:nvSpPr>
        <p:spPr>
          <a:xfrm>
            <a:off x="2057400" y="2053203"/>
            <a:ext cx="7848600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742950" indent="-742950">
              <a:spcAft>
                <a:spcPts val="1800"/>
              </a:spcAft>
              <a:buFont typeface="+mj-lt"/>
              <a:buAutoNum type="arabicPeriod" startAt="13"/>
              <a:defRPr sz="44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16"/>
            </a:pPr>
            <a:r>
              <a:rPr lang="en-US"/>
              <a:t>Adj </a:t>
            </a:r>
            <a:r>
              <a:rPr lang="vi-VN"/>
              <a:t>+ </a:t>
            </a:r>
            <a:r>
              <a:rPr lang="en-US"/>
              <a:t>i</a:t>
            </a:r>
            <a:r>
              <a:rPr lang="vi-VN"/>
              <a:t>ty → N</a:t>
            </a:r>
            <a:endParaRPr lang="en-US"/>
          </a:p>
          <a:p>
            <a:pPr>
              <a:buFont typeface="+mj-lt"/>
              <a:buAutoNum type="arabicPeriod" startAt="16"/>
            </a:pPr>
            <a:endParaRPr lang="en-US"/>
          </a:p>
          <a:p>
            <a:pPr>
              <a:buFont typeface="+mj-lt"/>
              <a:buAutoNum type="arabicPeriod" startAt="16"/>
            </a:pPr>
            <a:endParaRPr lang="en-US"/>
          </a:p>
          <a:p>
            <a:pPr>
              <a:buFont typeface="+mj-lt"/>
              <a:buAutoNum type="arabicPeriod" startAt="16"/>
            </a:pPr>
            <a:r>
              <a:rPr lang="en-US"/>
              <a:t>Adj </a:t>
            </a:r>
            <a:r>
              <a:rPr lang="vi-VN"/>
              <a:t>+ y → N</a:t>
            </a:r>
            <a:endParaRPr lang="en-US"/>
          </a:p>
          <a:p>
            <a:pPr>
              <a:buFont typeface="+mj-lt"/>
              <a:buAutoNum type="arabicPeriod" startAt="16"/>
            </a:pPr>
            <a:endParaRPr lang="en-US"/>
          </a:p>
          <a:p>
            <a:pPr>
              <a:buFont typeface="+mj-lt"/>
              <a:buAutoNum type="arabicPeriod" startAt="16"/>
            </a:pPr>
            <a:r>
              <a:rPr lang="en-US"/>
              <a:t>Adj </a:t>
            </a:r>
            <a:r>
              <a:rPr lang="vi-VN"/>
              <a:t>+ ty → N</a:t>
            </a:r>
            <a:endParaRPr lang="en-US"/>
          </a:p>
          <a:p>
            <a:pPr>
              <a:buFont typeface="+mj-lt"/>
              <a:buAutoNum type="arabicPeriod" startAt="16"/>
            </a:pPr>
            <a:endParaRPr lang="en-US"/>
          </a:p>
          <a:p>
            <a:pPr>
              <a:buFont typeface="+mj-lt"/>
              <a:buAutoNum type="arabicPeriod" startAt="16"/>
            </a:pPr>
            <a:r>
              <a:rPr lang="en-US"/>
              <a:t>Adj </a:t>
            </a:r>
            <a:r>
              <a:rPr lang="vi-VN"/>
              <a:t>+ </a:t>
            </a:r>
            <a:r>
              <a:rPr lang="en-US"/>
              <a:t>age </a:t>
            </a:r>
            <a:r>
              <a:rPr lang="vi-VN"/>
              <a:t>→ 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75755-D3CD-DDC8-305C-5FCCCD1C8DCB}"/>
              </a:ext>
            </a:extLst>
          </p:cNvPr>
          <p:cNvSpPr txBox="1"/>
          <p:nvPr/>
        </p:nvSpPr>
        <p:spPr>
          <a:xfrm>
            <a:off x="4892040" y="2937808"/>
            <a:ext cx="12115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fontAlgn="t"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able (a) </a:t>
            </a:r>
            <a:r>
              <a:rPr lang="vi-VN"/>
              <a:t>+ ity = </a:t>
            </a:r>
            <a:r>
              <a:rPr lang="en-US"/>
              <a:t>ability (n): </a:t>
            </a:r>
            <a:r>
              <a:rPr lang="vi-VN"/>
              <a:t>khả năng, năng lực</a:t>
            </a:r>
            <a:endParaRPr lang="en-US"/>
          </a:p>
          <a:p>
            <a:r>
              <a:rPr lang="vi-VN"/>
              <a:t>responsible(a) + ity = </a:t>
            </a:r>
            <a:r>
              <a:rPr lang="en-US"/>
              <a:t>responsibility (n): </a:t>
            </a:r>
            <a:r>
              <a:rPr lang="vi-VN"/>
              <a:t>trách nhiệm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B46B7-4026-9E51-6FD3-EEBBD3E0CCA1}"/>
              </a:ext>
            </a:extLst>
          </p:cNvPr>
          <p:cNvSpPr txBox="1"/>
          <p:nvPr/>
        </p:nvSpPr>
        <p:spPr>
          <a:xfrm>
            <a:off x="4727917" y="5665621"/>
            <a:ext cx="1331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honest (a) </a:t>
            </a:r>
            <a:r>
              <a:rPr lang="vi-VN"/>
              <a:t>+ y = </a:t>
            </a:r>
            <a:r>
              <a:rPr lang="en-US"/>
              <a:t>honesty (n): </a:t>
            </a:r>
            <a:r>
              <a:rPr lang="vi-VN"/>
              <a:t>sự thật thà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1EE1A-C007-7960-7598-7E4822772AFE}"/>
              </a:ext>
            </a:extLst>
          </p:cNvPr>
          <p:cNvSpPr txBox="1"/>
          <p:nvPr/>
        </p:nvSpPr>
        <p:spPr>
          <a:xfrm>
            <a:off x="4572000" y="7559814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certain (a) </a:t>
            </a:r>
            <a:r>
              <a:rPr lang="vi-VN"/>
              <a:t>+ ty = </a:t>
            </a:r>
            <a:r>
              <a:rPr lang="en-US"/>
              <a:t>certainty (n): </a:t>
            </a:r>
            <a:r>
              <a:rPr lang="vi-VN"/>
              <a:t>sự chắc chắn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3A798-CC28-7A96-7FE1-A801820A8370}"/>
              </a:ext>
            </a:extLst>
          </p:cNvPr>
          <p:cNvSpPr txBox="1"/>
          <p:nvPr/>
        </p:nvSpPr>
        <p:spPr>
          <a:xfrm>
            <a:off x="4572000" y="9104803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1200"/>
              </a:spcAft>
              <a:defRPr sz="4000">
                <a:solidFill>
                  <a:srgbClr val="B1C9E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t"/>
            <a:r>
              <a:rPr lang="en-US"/>
              <a:t>short (a) </a:t>
            </a:r>
            <a:r>
              <a:rPr lang="vi-VN"/>
              <a:t>+ </a:t>
            </a:r>
            <a:r>
              <a:rPr lang="en-US"/>
              <a:t>age </a:t>
            </a:r>
            <a:r>
              <a:rPr lang="vi-VN"/>
              <a:t>= </a:t>
            </a:r>
            <a:r>
              <a:rPr lang="en-US"/>
              <a:t>shortage (n): </a:t>
            </a:r>
            <a:r>
              <a:rPr lang="vi-VN"/>
              <a:t>sự thiếu hụt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2726</Words>
  <Application>Microsoft Office PowerPoint</Application>
  <PresentationFormat>Custom</PresentationFormat>
  <Paragraphs>500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Monotype Corsiva</vt:lpstr>
      <vt:lpstr>Broadway</vt:lpstr>
      <vt:lpstr>Calibri Light</vt:lpstr>
      <vt:lpstr>Nunito Black</vt:lpstr>
      <vt:lpstr>Wingdings</vt:lpstr>
      <vt:lpstr>Century Gothic</vt:lpstr>
      <vt:lpstr>.VnBlack</vt:lpstr>
      <vt:lpstr>.VnCooper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lưu ý khi làm bài tập word form.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Tím và Màu đào Tiệm Bánh Bản thuyết trình Kinh doanh</dc:title>
  <dc:creator>MsPham</dc:creator>
  <cp:lastModifiedBy>Cham Pham</cp:lastModifiedBy>
  <cp:revision>75</cp:revision>
  <dcterms:created xsi:type="dcterms:W3CDTF">2006-08-16T00:00:00Z</dcterms:created>
  <dcterms:modified xsi:type="dcterms:W3CDTF">2025-09-12T10:15:14Z</dcterms:modified>
  <dc:identifier>DAFFgbcFXwc</dc:identifier>
</cp:coreProperties>
</file>