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70" r:id="rId2"/>
    <p:sldId id="290" r:id="rId3"/>
    <p:sldId id="293" r:id="rId4"/>
    <p:sldId id="292" r:id="rId5"/>
    <p:sldId id="294" r:id="rId6"/>
    <p:sldId id="296" r:id="rId7"/>
    <p:sldId id="297" r:id="rId8"/>
    <p:sldId id="298" r:id="rId9"/>
    <p:sldId id="299" r:id="rId10"/>
    <p:sldId id="300" r:id="rId11"/>
    <p:sldId id="301" r:id="rId12"/>
    <p:sldId id="305" r:id="rId13"/>
    <p:sldId id="306" r:id="rId14"/>
    <p:sldId id="302" r:id="rId15"/>
    <p:sldId id="329" r:id="rId16"/>
    <p:sldId id="295" r:id="rId17"/>
    <p:sldId id="330" r:id="rId1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5C0"/>
    <a:srgbClr val="F51B59"/>
    <a:srgbClr val="F54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9"/>
    <p:restoredTop sz="94837"/>
  </p:normalViewPr>
  <p:slideViewPr>
    <p:cSldViewPr snapToGrid="0" snapToObjects="1">
      <p:cViewPr>
        <p:scale>
          <a:sx n="75" d="100"/>
          <a:sy n="75" d="100"/>
        </p:scale>
        <p:origin x="-32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0E2FA-6FCB-D444-8042-1E360340399C}" type="datetimeFigureOut">
              <a:rPr lang="x-none" smtClean="0"/>
              <a:t>9/7/2023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CBD1A-4AE7-9A46-91D0-084D85F070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5346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E21432-2175-4A40-8BBB-EBE059743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14736E-F601-DF48-9BC7-06040AA43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25EC8A-97FE-0E4C-94F7-9A1900832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x-none" smtClean="0"/>
              <a:t>9/7/2023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61AA38-07B1-D143-89F8-1AAAB9ED7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52B8C9-9712-9940-B5D5-3420F44D8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7706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02D97B-C6E8-5F46-95A9-630B11464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892DC91-6F4F-DE4F-B34A-4D1D3BCFB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E59262-A068-5848-A4EB-3747C2048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x-none" smtClean="0"/>
              <a:t>9/7/2023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CFE970-C4D6-1740-95BA-A6D9EFAF7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790092-1EFA-AF44-8E55-1203960A0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67161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1893FF0-024F-5D4B-B0E6-B6524BC742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6B11AD-CAA0-6640-9B8C-200E42147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521E20-DB3C-9D43-A2FF-96414D87F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x-none" smtClean="0"/>
              <a:t>9/7/2023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1B209F-0C8C-E44D-B481-3D07532A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C6BEA7-BC47-5843-9296-5E4EA40F3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6013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EAE383-A583-ED41-8D0E-30E7B533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F4DB9E-6790-D848-8C82-16CE01AB3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C95133-995F-EB47-B376-D83F48396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x-none" smtClean="0"/>
              <a:t>9/7/2023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13C067-DD31-B64C-9006-F06294F2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319BD2-A3DD-FE47-BF68-C3EB611B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17320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19177C-6E7B-DB4A-9C51-912D15F5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5BD302-8ACB-FA40-AB64-E0940B45A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2B21F0-8C54-F640-A3F6-BDCE649DE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x-none" smtClean="0"/>
              <a:t>9/7/2023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5777C0-9C8F-784E-BE8C-3327B785F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92F793-CC02-D747-BBAB-5B9FFD78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8565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EFA25C-F2AF-4143-BE09-C4070F66D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550B84-4595-1144-8095-0C52541B1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3319B5D-F2E6-FE47-858D-62AAB520B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2C0E497-E7C3-294B-BE3B-FA6FF2E75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x-none" smtClean="0"/>
              <a:t>9/7/2023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779E6F5-D2D8-8243-97B1-550F176E2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36969A-DFE1-3844-9707-C0BB0FE05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169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975BBA-EF41-6D49-8703-3749377C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709772-3FF7-8B4E-99C5-3DAF61B5E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0AD9B79-58F8-6F41-9375-04288F95E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36C1E09-E1E6-2749-B7D7-3A0466580F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00BD4FC-BE30-4F44-B047-164D466F3C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08D75FC-0362-3B40-9A54-18E240092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x-none" smtClean="0"/>
              <a:t>9/7/2023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77B0AB7-EA22-B545-A2F5-48090D87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C4C03E1-D3F9-E34E-96F8-5F6BC062A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8375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5D50A0-9088-FB4C-BFC2-7E5E244FE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2E745AE-2BB6-614A-8B3D-0B3F7313E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x-none" smtClean="0"/>
              <a:t>9/7/2023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135C63-F604-7B42-B8EC-E0BA348B6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79FB972-6FBF-8847-9963-0DFD51076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94706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BCDA459-8247-264A-8C0E-9B26E0355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x-none" smtClean="0"/>
              <a:t>9/7/2023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84A35C5-E226-374A-B5AA-9B2D74F18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3396F4E-B396-4745-AE62-5FB4F90E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0460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3BFB30-DF2F-7448-AF07-F1334D55D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2A0585-B448-8543-8961-6ACF76B3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6266AF7-B004-E840-9B95-7C6B980D9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1CAFCB-7E44-874A-B8A6-102BF1D04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x-none" smtClean="0"/>
              <a:t>9/7/2023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E264540-469A-0741-935C-0248230B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39F4C6-C89D-D04D-AC4F-F9513ED6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57239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6169DB-798C-4445-9071-D2F7072EF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4BFF23F-4645-3F45-841B-8D5B3F991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4F732E-A022-A441-8920-82E5F78E3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7F7BD3-1AF5-0443-8392-575839AAB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x-none" smtClean="0"/>
              <a:t>9/7/2023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1447B9-AA3F-4043-BA43-CBE6329F3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429E4AB-2613-6E42-99C1-DB20476A7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6825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DB911DA-761F-DE4D-869C-551E8B85F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8D4181-7805-AD4E-939C-5201B7CA2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1E4FB2-0EBF-2248-9373-B86D808A0E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2074D-FA8D-5543-9980-5C60F4D94D57}" type="datetimeFigureOut">
              <a:rPr lang="x-none" smtClean="0"/>
              <a:t>9/7/2023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9752FE-17E2-184B-A4B8-C0F178B28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D44EC1-50A2-D441-8D93-8DE2B6846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2FFC9-0E43-4243-BE8E-F536F5A057E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1362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9.svg"/><Relationship Id="rId3" Type="http://schemas.openxmlformats.org/officeDocument/2006/relationships/image" Target="../media/image23.png"/><Relationship Id="rId7" Type="http://schemas.openxmlformats.org/officeDocument/2006/relationships/image" Target="../media/image33.svg"/><Relationship Id="rId12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7.sv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35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xmlns="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4CC193-B21B-284A-8A1B-8FC2EDF4DF2F}"/>
              </a:ext>
            </a:extLst>
          </p:cNvPr>
          <p:cNvSpPr/>
          <p:nvPr/>
        </p:nvSpPr>
        <p:spPr>
          <a:xfrm>
            <a:off x="2614613" y="230188"/>
            <a:ext cx="8539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</a:t>
            </a:r>
            <a:r>
              <a:rPr lang="en-GB" sz="2800" b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</a:t>
            </a:r>
            <a:r>
              <a:rPr lang="en-GB" sz="28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PHỤC DỰNG LẠI LỊCH </a:t>
            </a:r>
            <a:r>
              <a:rPr lang="en-GB" sz="2800" b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SỬ?</a:t>
            </a:r>
            <a:endParaRPr lang="x-none" sz="2800" dirty="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39.png">
            <a:extLst>
              <a:ext uri="{FF2B5EF4-FFF2-40B4-BE49-F238E27FC236}">
                <a16:creationId xmlns:a16="http://schemas.microsoft.com/office/drawing/2014/main" xmlns="" id="{950D4D31-11A1-CB49-90A5-1D12E096EB2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057276" y="1184295"/>
            <a:ext cx="6400800" cy="4802169"/>
          </a:xfrm>
          <a:prstGeom prst="rect">
            <a:avLst/>
          </a:prstGeom>
          <a:ln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2466483-47E8-7042-996B-1D75342DD0F4}"/>
              </a:ext>
            </a:extLst>
          </p:cNvPr>
          <p:cNvSpPr txBox="1"/>
          <p:nvPr/>
        </p:nvSpPr>
        <p:spPr>
          <a:xfrm>
            <a:off x="942977" y="6128306"/>
            <a:ext cx="6543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Mặt trống đồng Ngọc Lũ hiện vật tiêu biểu của nền văn minh Việt cổ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3E3C844-E0C0-5845-A371-7501173E1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070" y="4708526"/>
            <a:ext cx="1669255" cy="141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>
            <a:extLst>
              <a:ext uri="{FF2B5EF4-FFF2-40B4-BE49-F238E27FC236}">
                <a16:creationId xmlns:a16="http://schemas.microsoft.com/office/drawing/2014/main" xmlns="" id="{AC05E712-BAB9-E744-9FDC-617AD6C54563}"/>
              </a:ext>
            </a:extLst>
          </p:cNvPr>
          <p:cNvSpPr/>
          <p:nvPr/>
        </p:nvSpPr>
        <p:spPr>
          <a:xfrm>
            <a:off x="7789070" y="1439883"/>
            <a:ext cx="4402930" cy="274796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000" dirty="0">
                <a:solidFill>
                  <a:srgbClr val="1615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2000" dirty="0">
                <a:solidFill>
                  <a:srgbClr val="1615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hãy nêu</a:t>
            </a:r>
            <a:r>
              <a:rPr lang="x-none" sz="2000" dirty="0">
                <a:solidFill>
                  <a:srgbClr val="1615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những hiểu biết của  em về hiện vật, về những điều các em cảm nhận, suy luận được thông qua quan sát hình ảnh này</a:t>
            </a:r>
            <a:r>
              <a:rPr lang="vi-VN" sz="2000" dirty="0">
                <a:solidFill>
                  <a:srgbClr val="1615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2000" dirty="0">
              <a:solidFill>
                <a:srgbClr val="1615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71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xmlns="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227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4CC193-B21B-284A-8A1B-8FC2EDF4DF2F}"/>
              </a:ext>
            </a:extLst>
          </p:cNvPr>
          <p:cNvSpPr/>
          <p:nvPr/>
        </p:nvSpPr>
        <p:spPr>
          <a:xfrm>
            <a:off x="2614613" y="230188"/>
            <a:ext cx="8539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</a:t>
            </a:r>
            <a:r>
              <a:rPr lang="en-GB" sz="2800" b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</a:t>
            </a:r>
            <a:r>
              <a:rPr lang="en-GB" sz="28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PHỤC DỰNG LẠI LỊCH </a:t>
            </a:r>
            <a:r>
              <a:rPr lang="en-GB" sz="2800" b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SỬ?</a:t>
            </a:r>
            <a:endParaRPr lang="x-none" sz="2800" dirty="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orizontal Scroll 6">
            <a:extLst>
              <a:ext uri="{FF2B5EF4-FFF2-40B4-BE49-F238E27FC236}">
                <a16:creationId xmlns:a16="http://schemas.microsoft.com/office/drawing/2014/main" xmlns="" id="{6FD67ECD-7A22-C546-A817-9DA98EC234BB}"/>
              </a:ext>
            </a:extLst>
          </p:cNvPr>
          <p:cNvSpPr/>
          <p:nvPr/>
        </p:nvSpPr>
        <p:spPr>
          <a:xfrm>
            <a:off x="2416910" y="2175967"/>
            <a:ext cx="9355990" cy="414556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chứng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24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phục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dựng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GB" sz="24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4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 </a:t>
            </a:r>
            <a:r>
              <a:rPr lang="en-GB" sz="24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_______________ , </a:t>
            </a:r>
            <a:r>
              <a:rPr lang="en-GB" sz="24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 </a:t>
            </a:r>
            <a:r>
              <a:rPr lang="en-GB" sz="24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______________ </a:t>
            </a:r>
            <a:r>
              <a:rPr lang="en-GB" sz="24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_____________ </a:t>
            </a:r>
            <a:r>
              <a:rPr lang="en-GB" sz="24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_______________.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B12E71-F659-7A4A-9D96-22F6805D26E7}"/>
              </a:ext>
            </a:extLst>
          </p:cNvPr>
          <p:cNvSpPr txBox="1"/>
          <p:nvPr/>
        </p:nvSpPr>
        <p:spPr>
          <a:xfrm>
            <a:off x="969143" y="1316592"/>
            <a:ext cx="102537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u="sng" dirty="0" err="1">
                <a:solidFill>
                  <a:srgbClr val="C00000"/>
                </a:solidFill>
              </a:rPr>
              <a:t>Nhiệm</a:t>
            </a:r>
            <a:r>
              <a:rPr lang="en-US" sz="2600" b="1" i="1" u="sng" dirty="0">
                <a:solidFill>
                  <a:srgbClr val="C00000"/>
                </a:solidFill>
              </a:rPr>
              <a:t> </a:t>
            </a:r>
            <a:r>
              <a:rPr lang="en-US" sz="2600" b="1" i="1" u="sng" dirty="0" err="1">
                <a:solidFill>
                  <a:srgbClr val="C00000"/>
                </a:solidFill>
              </a:rPr>
              <a:t>vụ</a:t>
            </a:r>
            <a:r>
              <a:rPr lang="en-US" sz="2600" b="1" i="1" u="sng" dirty="0">
                <a:solidFill>
                  <a:srgbClr val="C00000"/>
                </a:solidFill>
              </a:rPr>
              <a:t>: </a:t>
            </a:r>
            <a:r>
              <a:rPr lang="en-US" sz="2600" b="1" i="1" u="sng" dirty="0" err="1">
                <a:solidFill>
                  <a:srgbClr val="C00000"/>
                </a:solidFill>
              </a:rPr>
              <a:t>Làm</a:t>
            </a:r>
            <a:r>
              <a:rPr lang="en-US" sz="2600" b="1" i="1" u="sng" dirty="0">
                <a:solidFill>
                  <a:srgbClr val="C00000"/>
                </a:solidFill>
              </a:rPr>
              <a:t> </a:t>
            </a:r>
            <a:r>
              <a:rPr lang="en-US" sz="2600" b="1" i="1" u="sng" dirty="0" err="1">
                <a:solidFill>
                  <a:srgbClr val="C00000"/>
                </a:solidFill>
              </a:rPr>
              <a:t>việc</a:t>
            </a:r>
            <a:r>
              <a:rPr lang="en-US" sz="2600" b="1" i="1" u="sng" dirty="0">
                <a:solidFill>
                  <a:srgbClr val="C00000"/>
                </a:solidFill>
              </a:rPr>
              <a:t> </a:t>
            </a:r>
            <a:r>
              <a:rPr lang="en-US" sz="2600" b="1" i="1" u="sng" dirty="0" err="1">
                <a:solidFill>
                  <a:srgbClr val="C00000"/>
                </a:solidFill>
              </a:rPr>
              <a:t>cá</a:t>
            </a:r>
            <a:r>
              <a:rPr lang="en-US" sz="2600" b="1" i="1" u="sng" dirty="0">
                <a:solidFill>
                  <a:srgbClr val="C00000"/>
                </a:solidFill>
              </a:rPr>
              <a:t> </a:t>
            </a:r>
            <a:r>
              <a:rPr lang="en-US" sz="2600" b="1" i="1" u="sng" dirty="0" err="1">
                <a:solidFill>
                  <a:srgbClr val="C00000"/>
                </a:solidFill>
              </a:rPr>
              <a:t>nhân</a:t>
            </a:r>
            <a:endParaRPr lang="en-US" sz="2600" b="1" i="1" u="sng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dirty="0" err="1">
                <a:solidFill>
                  <a:srgbClr val="002060"/>
                </a:solidFill>
              </a:rPr>
              <a:t>Hãy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điền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các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từ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còn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thiếu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vào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chỗ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trống</a:t>
            </a:r>
            <a:endParaRPr lang="en-US" sz="2600" dirty="0">
              <a:solidFill>
                <a:srgbClr val="002060"/>
              </a:solidFill>
            </a:endParaRP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xmlns="" id="{AC5B722D-5577-D04C-9FC4-3C8360BBA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405711"/>
            <a:ext cx="1920239" cy="147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8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xmlns="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989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4CC193-B21B-284A-8A1B-8FC2EDF4DF2F}"/>
              </a:ext>
            </a:extLst>
          </p:cNvPr>
          <p:cNvSpPr/>
          <p:nvPr/>
        </p:nvSpPr>
        <p:spPr>
          <a:xfrm>
            <a:off x="2614613" y="230188"/>
            <a:ext cx="8539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</a:t>
            </a:r>
            <a:r>
              <a:rPr lang="en-GB" sz="2800" b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</a:t>
            </a:r>
            <a:r>
              <a:rPr lang="en-GB" sz="28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PHỤC DỰNG LẠI LỊCH </a:t>
            </a:r>
            <a:r>
              <a:rPr lang="en-GB" sz="2800" b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SỬ?</a:t>
            </a:r>
            <a:endParaRPr lang="x-none" sz="2800" dirty="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44B44CC-D75C-974D-AB78-D93AE0247AD8}"/>
              </a:ext>
            </a:extLst>
          </p:cNvPr>
          <p:cNvSpPr/>
          <p:nvPr/>
        </p:nvSpPr>
        <p:spPr>
          <a:xfrm>
            <a:off x="1293738" y="1364754"/>
            <a:ext cx="19550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x-none" b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LIỆU GỐC</a:t>
            </a:r>
          </a:p>
          <a:p>
            <a:endParaRPr lang="x-none" b="1" dirty="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xmlns="" id="{80365899-A379-0F44-BDA4-C5082A481AB5}"/>
              </a:ext>
            </a:extLst>
          </p:cNvPr>
          <p:cNvSpPr/>
          <p:nvPr/>
        </p:nvSpPr>
        <p:spPr>
          <a:xfrm>
            <a:off x="838200" y="5030398"/>
            <a:ext cx="6443170" cy="1168780"/>
          </a:xfrm>
          <a:prstGeom prst="wedgeRoundRectCallout">
            <a:avLst>
              <a:gd name="adj1" fmla="val 71262"/>
              <a:gd name="adj2" fmla="val -2080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GB" sz="2400" b="1" u="sng" dirty="0" err="1">
                <a:solidFill>
                  <a:srgbClr val="002060"/>
                </a:solidFill>
              </a:rPr>
              <a:t>Tài</a:t>
            </a:r>
            <a:r>
              <a:rPr lang="en-GB" sz="2400" b="1" u="sng" dirty="0">
                <a:solidFill>
                  <a:srgbClr val="002060"/>
                </a:solidFill>
              </a:rPr>
              <a:t> </a:t>
            </a:r>
            <a:r>
              <a:rPr lang="en-GB" sz="2400" b="1" u="sng" dirty="0" err="1">
                <a:solidFill>
                  <a:srgbClr val="002060"/>
                </a:solidFill>
              </a:rPr>
              <a:t>liệu</a:t>
            </a:r>
            <a:r>
              <a:rPr lang="en-GB" sz="2400" b="1" u="sng" dirty="0">
                <a:solidFill>
                  <a:srgbClr val="002060"/>
                </a:solidFill>
              </a:rPr>
              <a:t> </a:t>
            </a:r>
            <a:r>
              <a:rPr lang="en-GB" sz="2400" b="1" u="sng" dirty="0" err="1">
                <a:solidFill>
                  <a:srgbClr val="002060"/>
                </a:solidFill>
              </a:rPr>
              <a:t>lịch</a:t>
            </a:r>
            <a:r>
              <a:rPr lang="en-GB" sz="2400" b="1" u="sng" dirty="0">
                <a:solidFill>
                  <a:srgbClr val="002060"/>
                </a:solidFill>
              </a:rPr>
              <a:t> </a:t>
            </a:r>
            <a:r>
              <a:rPr lang="en-GB" sz="2400" b="1" u="sng" dirty="0" err="1">
                <a:solidFill>
                  <a:srgbClr val="002060"/>
                </a:solidFill>
              </a:rPr>
              <a:t>sử</a:t>
            </a:r>
            <a:r>
              <a:rPr lang="en-GB" sz="2400" b="1" u="sng" dirty="0">
                <a:solidFill>
                  <a:srgbClr val="002060"/>
                </a:solidFill>
              </a:rPr>
              <a:t> </a:t>
            </a:r>
            <a:r>
              <a:rPr lang="en-GB" sz="2400" dirty="0">
                <a:solidFill>
                  <a:srgbClr val="002060"/>
                </a:solidFill>
              </a:rPr>
              <a:t>hay </a:t>
            </a:r>
            <a:r>
              <a:rPr lang="en-GB" sz="2400" dirty="0" err="1">
                <a:solidFill>
                  <a:srgbClr val="002060"/>
                </a:solidFill>
              </a:rPr>
              <a:t>còn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gọi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là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</a:rPr>
              <a:t>tư</a:t>
            </a:r>
            <a:r>
              <a:rPr lang="en-GB" sz="2400" b="1" i="1" dirty="0">
                <a:solidFill>
                  <a:srgbClr val="002060"/>
                </a:solidFill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</a:rPr>
              <a:t>liệu</a:t>
            </a:r>
            <a:r>
              <a:rPr lang="en-GB" sz="2400" b="1" i="1" dirty="0">
                <a:solidFill>
                  <a:srgbClr val="002060"/>
                </a:solidFill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</a:rPr>
              <a:t>thứ</a:t>
            </a:r>
            <a:r>
              <a:rPr lang="en-GB" sz="2400" b="1" i="1" dirty="0">
                <a:solidFill>
                  <a:srgbClr val="002060"/>
                </a:solidFill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</a:rPr>
              <a:t>cấp</a:t>
            </a:r>
            <a:r>
              <a:rPr lang="en-GB" sz="2400" b="1" i="1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được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tạo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ra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sau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khi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sự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kiện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đã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xảy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ra.</a:t>
            </a:r>
            <a:endParaRPr lang="en-GB" sz="2400" dirty="0">
              <a:solidFill>
                <a:srgbClr val="002060"/>
              </a:solidFill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C6C9200A-9684-6345-B68D-473E9D86D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731" y="2995612"/>
            <a:ext cx="1309679" cy="175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xmlns="" id="{54CC00AB-04B7-2646-9E05-C55265C04422}"/>
              </a:ext>
            </a:extLst>
          </p:cNvPr>
          <p:cNvSpPr/>
          <p:nvPr/>
        </p:nvSpPr>
        <p:spPr>
          <a:xfrm>
            <a:off x="4423859" y="3302831"/>
            <a:ext cx="6929941" cy="1232776"/>
          </a:xfrm>
          <a:prstGeom prst="wedgeRoundRectCallout">
            <a:avLst>
              <a:gd name="adj1" fmla="val -73476"/>
              <a:gd name="adj2" fmla="val -58247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GB" sz="2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GB" sz="2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gốc</a:t>
            </a:r>
            <a:r>
              <a:rPr lang="en-GB" sz="2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GB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GB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sơ</a:t>
            </a:r>
            <a:r>
              <a:rPr lang="en-GB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cấp</a:t>
            </a:r>
            <a:r>
              <a:rPr lang="en-GB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xảy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AB1BE1DD-F6E0-944D-A663-108C9E2CDD11}"/>
              </a:ext>
            </a:extLst>
          </p:cNvPr>
          <p:cNvSpPr/>
          <p:nvPr/>
        </p:nvSpPr>
        <p:spPr>
          <a:xfrm>
            <a:off x="3906759" y="1096228"/>
            <a:ext cx="5816361" cy="749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</a:rPr>
              <a:t>Tư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liệu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gốc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và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tài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liệu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lịch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sử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8B76D77-401C-1C4F-874C-2C0BFD071A64}"/>
              </a:ext>
            </a:extLst>
          </p:cNvPr>
          <p:cNvSpPr/>
          <p:nvPr/>
        </p:nvSpPr>
        <p:spPr>
          <a:xfrm>
            <a:off x="838200" y="1806627"/>
            <a:ext cx="1054595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600" dirty="0" err="1">
                <a:solidFill>
                  <a:srgbClr val="002060"/>
                </a:solidFill>
              </a:rPr>
              <a:t>Các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bằng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chứng</a:t>
            </a:r>
            <a:r>
              <a:rPr lang="en-GB" sz="2600" dirty="0">
                <a:solidFill>
                  <a:srgbClr val="002060"/>
                </a:solidFill>
              </a:rPr>
              <a:t>/</a:t>
            </a:r>
            <a:r>
              <a:rPr lang="en-GB" sz="2600" dirty="0" err="1">
                <a:solidFill>
                  <a:srgbClr val="002060"/>
                </a:solidFill>
              </a:rPr>
              <a:t>tư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liệu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mà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chúng</a:t>
            </a:r>
            <a:r>
              <a:rPr lang="en-GB" sz="2600" dirty="0">
                <a:solidFill>
                  <a:srgbClr val="002060"/>
                </a:solidFill>
              </a:rPr>
              <a:t> ta </a:t>
            </a:r>
            <a:r>
              <a:rPr lang="en-GB" sz="2600" dirty="0" err="1">
                <a:solidFill>
                  <a:srgbClr val="002060"/>
                </a:solidFill>
              </a:rPr>
              <a:t>sử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dụng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trong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học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tập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và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nghiên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cứu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lịch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sử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cũng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được</a:t>
            </a:r>
            <a:r>
              <a:rPr lang="en-GB" sz="2600" dirty="0">
                <a:solidFill>
                  <a:srgbClr val="002060"/>
                </a:solidFill>
              </a:rPr>
              <a:t> chia </a:t>
            </a:r>
            <a:r>
              <a:rPr lang="en-GB" sz="2600" dirty="0" err="1">
                <a:solidFill>
                  <a:srgbClr val="002060"/>
                </a:solidFill>
              </a:rPr>
              <a:t>thành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hai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loại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tư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liệu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dưới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đây</a:t>
            </a:r>
            <a:r>
              <a:rPr lang="en-GB" sz="2600" dirty="0">
                <a:solidFill>
                  <a:srgbClr val="002060"/>
                </a:solidFill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784FCF1-5F56-444F-8D5B-28BDEF404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731" y="4654380"/>
            <a:ext cx="1829707" cy="202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5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xmlns="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989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4CC193-B21B-284A-8A1B-8FC2EDF4DF2F}"/>
              </a:ext>
            </a:extLst>
          </p:cNvPr>
          <p:cNvSpPr/>
          <p:nvPr/>
        </p:nvSpPr>
        <p:spPr>
          <a:xfrm>
            <a:off x="2614613" y="230188"/>
            <a:ext cx="8539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</a:t>
            </a:r>
            <a:r>
              <a:rPr lang="en-GB" sz="2800" b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</a:t>
            </a:r>
            <a:r>
              <a:rPr lang="en-GB" sz="28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PHỤC DỰNG LẠI LỊCH </a:t>
            </a:r>
            <a:r>
              <a:rPr lang="en-GB" sz="2800" b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SỬ?</a:t>
            </a:r>
            <a:endParaRPr lang="x-none" sz="2800" dirty="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F694730-F479-C24B-AF71-FA8CE106D836}"/>
              </a:ext>
            </a:extLst>
          </p:cNvPr>
          <p:cNvSpPr/>
          <p:nvPr/>
        </p:nvSpPr>
        <p:spPr>
          <a:xfrm>
            <a:off x="770573" y="3310461"/>
            <a:ext cx="1115555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chứng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xác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xảy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</a:t>
            </a:r>
            <a:r>
              <a:rPr lang="en-GB" sz="2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GB" sz="2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chứng</a:t>
            </a:r>
            <a:r>
              <a:rPr lang="en-GB" sz="2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GB" sz="2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GB" sz="2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GB" sz="2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GB" sz="2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GB" sz="2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GB" sz="2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xảy</a:t>
            </a:r>
            <a:r>
              <a:rPr lang="en-GB" sz="2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GB" sz="2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GB" sz="2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GB" sz="2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GB" sz="2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GB" sz="2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_ _______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GB" sz="2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chứng</a:t>
            </a:r>
            <a:r>
              <a:rPr lang="en-GB" sz="2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GB" sz="2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GB" sz="2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GB" sz="2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GB" sz="2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GB" sz="2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GB" sz="2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GB" sz="2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xảy</a:t>
            </a:r>
            <a:r>
              <a:rPr lang="en-GB" sz="2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GB" sz="2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GB" sz="2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GB" sz="2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 _ _ _ _ _ _ _ _.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6103DE0-D416-EE47-9C1B-0E385540A607}"/>
              </a:ext>
            </a:extLst>
          </p:cNvPr>
          <p:cNvSpPr/>
          <p:nvPr/>
        </p:nvSpPr>
        <p:spPr>
          <a:xfrm>
            <a:off x="886687" y="2618641"/>
            <a:ext cx="10545954" cy="630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600" b="1" i="1" u="sng" dirty="0" err="1">
                <a:solidFill>
                  <a:srgbClr val="FF0000"/>
                </a:solidFill>
              </a:rPr>
              <a:t>Hãy</a:t>
            </a:r>
            <a:r>
              <a:rPr lang="en-GB" sz="2600" b="1" i="1" u="sng" dirty="0">
                <a:solidFill>
                  <a:srgbClr val="FF0000"/>
                </a:solidFill>
              </a:rPr>
              <a:t> </a:t>
            </a:r>
            <a:r>
              <a:rPr lang="en-GB" sz="2600" b="1" i="1" u="sng" dirty="0" err="1">
                <a:solidFill>
                  <a:srgbClr val="FF0000"/>
                </a:solidFill>
              </a:rPr>
              <a:t>điền</a:t>
            </a:r>
            <a:r>
              <a:rPr lang="en-GB" sz="2600" b="1" i="1" u="sng" dirty="0">
                <a:solidFill>
                  <a:srgbClr val="FF0000"/>
                </a:solidFill>
              </a:rPr>
              <a:t> </a:t>
            </a:r>
            <a:r>
              <a:rPr lang="en-GB" sz="2600" b="1" i="1" u="sng" dirty="0" err="1">
                <a:solidFill>
                  <a:srgbClr val="FF0000"/>
                </a:solidFill>
              </a:rPr>
              <a:t>vào</a:t>
            </a:r>
            <a:r>
              <a:rPr lang="en-GB" sz="2600" b="1" i="1" u="sng" dirty="0">
                <a:solidFill>
                  <a:srgbClr val="FF0000"/>
                </a:solidFill>
              </a:rPr>
              <a:t> </a:t>
            </a:r>
            <a:r>
              <a:rPr lang="en-GB" sz="2600" b="1" i="1" u="sng" dirty="0" err="1">
                <a:solidFill>
                  <a:srgbClr val="FF0000"/>
                </a:solidFill>
              </a:rPr>
              <a:t>chỗ</a:t>
            </a:r>
            <a:r>
              <a:rPr lang="en-GB" sz="2600" b="1" i="1" u="sng" dirty="0">
                <a:solidFill>
                  <a:srgbClr val="FF0000"/>
                </a:solidFill>
              </a:rPr>
              <a:t> </a:t>
            </a:r>
            <a:r>
              <a:rPr lang="en-GB" sz="2600" b="1" i="1" u="sng" dirty="0" err="1">
                <a:solidFill>
                  <a:srgbClr val="FF0000"/>
                </a:solidFill>
              </a:rPr>
              <a:t>trống</a:t>
            </a:r>
            <a:r>
              <a:rPr lang="en-GB" sz="2600" b="1" i="1" u="sng" dirty="0">
                <a:solidFill>
                  <a:srgbClr val="FF0000"/>
                </a:solidFill>
              </a:rPr>
              <a:t> </a:t>
            </a:r>
            <a:r>
              <a:rPr lang="en-GB" sz="2600" b="1" i="1" u="sng" dirty="0" err="1">
                <a:solidFill>
                  <a:srgbClr val="FF0000"/>
                </a:solidFill>
              </a:rPr>
              <a:t>dưới</a:t>
            </a:r>
            <a:r>
              <a:rPr lang="en-GB" sz="2600" b="1" i="1" u="sng" dirty="0">
                <a:solidFill>
                  <a:srgbClr val="FF0000"/>
                </a:solidFill>
              </a:rPr>
              <a:t> </a:t>
            </a:r>
            <a:r>
              <a:rPr lang="en-GB" sz="2600" b="1" i="1" u="sng" dirty="0" err="1">
                <a:solidFill>
                  <a:srgbClr val="FF0000"/>
                </a:solidFill>
              </a:rPr>
              <a:t>đây</a:t>
            </a:r>
            <a:r>
              <a:rPr lang="en-GB" sz="2600" b="1" i="1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9E8D844-AF83-1745-9B4C-48936F3149FB}"/>
              </a:ext>
            </a:extLst>
          </p:cNvPr>
          <p:cNvSpPr/>
          <p:nvPr/>
        </p:nvSpPr>
        <p:spPr>
          <a:xfrm>
            <a:off x="886687" y="1385697"/>
            <a:ext cx="1955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x-none" b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LIỆU GỐC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368B73C-1816-B448-8C4E-5037138F6119}"/>
              </a:ext>
            </a:extLst>
          </p:cNvPr>
          <p:cNvSpPr txBox="1"/>
          <p:nvPr/>
        </p:nvSpPr>
        <p:spPr>
          <a:xfrm>
            <a:off x="8168639" y="5256848"/>
            <a:ext cx="1750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err="1">
                <a:solidFill>
                  <a:srgbClr val="002060"/>
                </a:solidFill>
              </a:rPr>
              <a:t>Tài</a:t>
            </a:r>
            <a:r>
              <a:rPr lang="en-GB" sz="2000" b="1" u="sng" dirty="0">
                <a:solidFill>
                  <a:srgbClr val="002060"/>
                </a:solidFill>
              </a:rPr>
              <a:t> </a:t>
            </a:r>
            <a:r>
              <a:rPr lang="en-GB" sz="2000" b="1" u="sng" dirty="0" err="1">
                <a:solidFill>
                  <a:srgbClr val="002060"/>
                </a:solidFill>
              </a:rPr>
              <a:t>liệu</a:t>
            </a:r>
            <a:r>
              <a:rPr lang="en-GB" sz="2000" b="1" u="sng" dirty="0">
                <a:solidFill>
                  <a:srgbClr val="002060"/>
                </a:solidFill>
              </a:rPr>
              <a:t> </a:t>
            </a:r>
            <a:r>
              <a:rPr lang="en-GB" sz="2000" b="1" u="sng" dirty="0" err="1">
                <a:solidFill>
                  <a:srgbClr val="002060"/>
                </a:solidFill>
              </a:rPr>
              <a:t>lịch</a:t>
            </a:r>
            <a:r>
              <a:rPr lang="en-GB" sz="2000" b="1" u="sng" dirty="0">
                <a:solidFill>
                  <a:srgbClr val="002060"/>
                </a:solidFill>
              </a:rPr>
              <a:t> </a:t>
            </a:r>
            <a:r>
              <a:rPr lang="en-GB" sz="2000" b="1" u="sng" dirty="0" err="1">
                <a:solidFill>
                  <a:srgbClr val="002060"/>
                </a:solidFill>
              </a:rPr>
              <a:t>sử</a:t>
            </a:r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C8999F5-5660-9C42-BEAF-FB0D2F3249FE}"/>
              </a:ext>
            </a:extLst>
          </p:cNvPr>
          <p:cNvSpPr txBox="1"/>
          <p:nvPr/>
        </p:nvSpPr>
        <p:spPr>
          <a:xfrm>
            <a:off x="9862427" y="4668788"/>
            <a:ext cx="1750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GB" sz="20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GB" sz="20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gốc</a:t>
            </a:r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27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xmlns="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989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4CC193-B21B-284A-8A1B-8FC2EDF4DF2F}"/>
              </a:ext>
            </a:extLst>
          </p:cNvPr>
          <p:cNvSpPr/>
          <p:nvPr/>
        </p:nvSpPr>
        <p:spPr>
          <a:xfrm>
            <a:off x="2614613" y="230188"/>
            <a:ext cx="8539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</a:t>
            </a:r>
            <a:r>
              <a:rPr lang="en-GB" sz="2800" b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</a:t>
            </a:r>
            <a:r>
              <a:rPr lang="en-GB" sz="28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PHỤC DỰNG LẠI LỊCH </a:t>
            </a:r>
            <a:r>
              <a:rPr lang="en-GB" sz="2800" b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SỬ?</a:t>
            </a:r>
            <a:endParaRPr lang="x-none" sz="2800" dirty="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D4E8F96-71F6-3547-B09E-0B783BB1EBAC}"/>
              </a:ext>
            </a:extLst>
          </p:cNvPr>
          <p:cNvSpPr txBox="1"/>
          <p:nvPr/>
        </p:nvSpPr>
        <p:spPr>
          <a:xfrm>
            <a:off x="566367" y="1630834"/>
            <a:ext cx="4355254" cy="4924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600" b="1" i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</a:t>
            </a:r>
            <a:r>
              <a:rPr lang="en-GB" sz="2600" b="1" i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</a:t>
            </a:r>
            <a:r>
              <a:rPr lang="en-GB" sz="2600" b="1" i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GB" sz="2600" b="1" i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GB" sz="2600" b="1" i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GB" sz="2600" b="1" i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gốc</a:t>
            </a:r>
            <a:endParaRPr lang="en-GB" sz="2600" b="1" i="1" u="sng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F727A40-CD77-6C43-9343-1041F4AE2CE8}"/>
              </a:ext>
            </a:extLst>
          </p:cNvPr>
          <p:cNvSpPr txBox="1"/>
          <p:nvPr/>
        </p:nvSpPr>
        <p:spPr>
          <a:xfrm>
            <a:off x="7295331" y="1555865"/>
            <a:ext cx="4450386" cy="4924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GB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GB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GB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GB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GB" sz="2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TV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204C240-C532-7F49-994F-7F3615D101B4}"/>
              </a:ext>
            </a:extLst>
          </p:cNvPr>
          <p:cNvSpPr txBox="1"/>
          <p:nvPr/>
        </p:nvSpPr>
        <p:spPr>
          <a:xfrm>
            <a:off x="5388395" y="1630834"/>
            <a:ext cx="1440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xmlns="" id="{E599CC19-C256-2B4A-A598-4A6E62DF1F2A}"/>
              </a:ext>
            </a:extLst>
          </p:cNvPr>
          <p:cNvSpPr/>
          <p:nvPr/>
        </p:nvSpPr>
        <p:spPr>
          <a:xfrm>
            <a:off x="5524096" y="4093046"/>
            <a:ext cx="1168759" cy="115212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718388-DDE8-2344-8278-F1CD6396EA1A}"/>
              </a:ext>
            </a:extLst>
          </p:cNvPr>
          <p:cNvSpPr/>
          <p:nvPr/>
        </p:nvSpPr>
        <p:spPr>
          <a:xfrm>
            <a:off x="1445529" y="1038232"/>
            <a:ext cx="1955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x-none" b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LIỆU GỐC</a:t>
            </a:r>
          </a:p>
        </p:txBody>
      </p:sp>
    </p:spTree>
    <p:extLst>
      <p:ext uri="{BB962C8B-B14F-4D97-AF65-F5344CB8AC3E}">
        <p14:creationId xmlns:p14="http://schemas.microsoft.com/office/powerpoint/2010/main" val="262124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xmlns="" id="{3AF0737C-9A64-3244-AFBF-42E7B4C266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62571" y="1823498"/>
          <a:ext cx="3666858" cy="5012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6858">
                  <a:extLst>
                    <a:ext uri="{9D8B030D-6E8A-4147-A177-3AD203B41FA5}">
                      <a16:colId xmlns:a16="http://schemas.microsoft.com/office/drawing/2014/main" xmlns="" val="2420828982"/>
                    </a:ext>
                  </a:extLst>
                </a:gridCol>
              </a:tblGrid>
              <a:tr h="436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a, Những di tích, đồ vật của người xưa còn được giữ lại trong lòng đất hay trên mặt đất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xmlns="" val="3276339151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xmlns="" val="803208682"/>
                  </a:ext>
                </a:extLst>
              </a:tr>
              <a:tr h="436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b, Những bản ghi, sách vở chép tay hay được in, khắc trên giấy, gỗ, đá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xmlns="" val="3337869506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xmlns="" val="885959668"/>
                  </a:ext>
                </a:extLst>
              </a:tr>
              <a:tr h="6645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c, Những câu chuyện, những lời mô tả được truyền từ đời này sang đời khác bằng nhiều hinhf thức khác nhau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xmlns="" val="3567749581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xmlns="" val="1864528415"/>
                  </a:ext>
                </a:extLst>
              </a:tr>
              <a:tr h="436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d. Không cho biết chính xác về địa điểm và thời gian, nhưng phần nào phản ánh hiện thực lịch sử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xmlns="" val="1810156692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xmlns="" val="4040497139"/>
                  </a:ext>
                </a:extLst>
              </a:tr>
              <a:tr h="6645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e, Là những tư liệu “câm” nhưng cho biết khá cụ thể và trung thực về đời sống vật chất và phần nào về đời sống tinh thần của người xưa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xmlns="" val="3964980615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xmlns="" val="4264653293"/>
                  </a:ext>
                </a:extLst>
              </a:tr>
              <a:tr h="6645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 dirty="0">
                          <a:effectLst/>
                        </a:rPr>
                        <a:t>g. Cho biết tương đối đầy đủ về các mặt của cuộc sống, nhưng thường mang ý thức chủ quan của tác giả tư liệu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xmlns="" val="3663212261"/>
                  </a:ext>
                </a:extLst>
              </a:tr>
            </a:tbl>
          </a:graphicData>
        </a:graphic>
      </p:graphicFrame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xmlns="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0" y="16749"/>
            <a:ext cx="12191999" cy="708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4CC193-B21B-284A-8A1B-8FC2EDF4DF2F}"/>
              </a:ext>
            </a:extLst>
          </p:cNvPr>
          <p:cNvSpPr/>
          <p:nvPr/>
        </p:nvSpPr>
        <p:spPr>
          <a:xfrm>
            <a:off x="2614613" y="230188"/>
            <a:ext cx="8539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800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94D69D0-4B84-F74E-B628-CE92C278435C}"/>
              </a:ext>
            </a:extLst>
          </p:cNvPr>
          <p:cNvSpPr/>
          <p:nvPr/>
        </p:nvSpPr>
        <p:spPr>
          <a:xfrm>
            <a:off x="4881429" y="1272113"/>
            <a:ext cx="6096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a, Những di tích, đồ vật của người xưa còn được giữ lại trong lòng đất hay trên mặt đất</a:t>
            </a:r>
            <a:r>
              <a:rPr lang="x-none" dirty="0">
                <a:effectLst/>
              </a:rPr>
              <a:t> </a:t>
            </a:r>
            <a:endParaRPr lang="x-non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2EDE564-8EFB-D441-98B1-252F5589AD15}"/>
              </a:ext>
            </a:extLst>
          </p:cNvPr>
          <p:cNvSpPr/>
          <p:nvPr/>
        </p:nvSpPr>
        <p:spPr>
          <a:xfrm>
            <a:off x="4881429" y="2176195"/>
            <a:ext cx="6096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b, Những bản ghi, sách vở chép tay hay được in, khắc trên giấy, gỗ, đá</a:t>
            </a:r>
            <a:r>
              <a:rPr lang="x-none" dirty="0">
                <a:effectLst/>
              </a:rPr>
              <a:t> </a:t>
            </a:r>
            <a:endParaRPr lang="x-none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9D332BA-42C3-204D-BC13-0EA56EF9D7CD}"/>
              </a:ext>
            </a:extLst>
          </p:cNvPr>
          <p:cNvSpPr/>
          <p:nvPr/>
        </p:nvSpPr>
        <p:spPr>
          <a:xfrm>
            <a:off x="4881429" y="2975368"/>
            <a:ext cx="6096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c, Những câu chuyện, những lời mô tả được truyền từ đời này sang đời khác bằng nhiều hinhf thức khác nhau</a:t>
            </a:r>
            <a:r>
              <a:rPr lang="x-none" dirty="0">
                <a:effectLst/>
              </a:rPr>
              <a:t> </a:t>
            </a:r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9FFB582-61D1-6A4C-962B-005AB1B7088B}"/>
              </a:ext>
            </a:extLst>
          </p:cNvPr>
          <p:cNvSpPr/>
          <p:nvPr/>
        </p:nvSpPr>
        <p:spPr>
          <a:xfrm>
            <a:off x="4881429" y="3774541"/>
            <a:ext cx="6096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 Không cho biết chính xác về địa điểm và thời gian, nhưng phần nào phản ánh hiện thực lịch sử</a:t>
            </a:r>
            <a:r>
              <a:rPr lang="x-none" dirty="0">
                <a:effectLst/>
              </a:rPr>
              <a:t> </a:t>
            </a:r>
            <a:endParaRPr lang="x-non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05DAE78-495D-374A-BF8C-AE6901FB45BE}"/>
              </a:ext>
            </a:extLst>
          </p:cNvPr>
          <p:cNvSpPr/>
          <p:nvPr/>
        </p:nvSpPr>
        <p:spPr>
          <a:xfrm>
            <a:off x="4907077" y="4603444"/>
            <a:ext cx="6096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h, Là những tư liệu “câm” nhưng cho biết khá cụ thể và trung thực về đời sống vật chất và phần nào về đời sống tinh thần của người xưa</a:t>
            </a:r>
            <a:r>
              <a:rPr lang="x-none" dirty="0">
                <a:effectLst/>
              </a:rPr>
              <a:t> </a:t>
            </a:r>
            <a:endParaRPr lang="x-non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BF13A5D-62C1-BC4B-93C6-676B1E986F1E}"/>
              </a:ext>
            </a:extLst>
          </p:cNvPr>
          <p:cNvSpPr/>
          <p:nvPr/>
        </p:nvSpPr>
        <p:spPr>
          <a:xfrm>
            <a:off x="4907077" y="5709346"/>
            <a:ext cx="6096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g. Cho biết tương đối đầy đủ về các mặt của cuộc sống, nhưng thường mang ý thức chủ quan của tác giả tư liệu</a:t>
            </a:r>
            <a:r>
              <a:rPr lang="x-none" dirty="0">
                <a:effectLst/>
              </a:rPr>
              <a:t> </a:t>
            </a:r>
            <a:endParaRPr lang="x-none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6C4634C-8B01-9349-9F49-0AEB32550AF5}"/>
              </a:ext>
            </a:extLst>
          </p:cNvPr>
          <p:cNvSpPr/>
          <p:nvPr/>
        </p:nvSpPr>
        <p:spPr>
          <a:xfrm>
            <a:off x="4109152" y="752566"/>
            <a:ext cx="3845925" cy="3852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 thành phiếu học tập sau vào vở</a:t>
            </a:r>
            <a:endParaRPr lang="x-non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 Box 79">
            <a:extLst>
              <a:ext uri="{FF2B5EF4-FFF2-40B4-BE49-F238E27FC236}">
                <a16:creationId xmlns:a16="http://schemas.microsoft.com/office/drawing/2014/main" xmlns="" id="{D9C1F540-D5CC-694D-B6EB-256D28B68A88}"/>
              </a:ext>
            </a:extLst>
          </p:cNvPr>
          <p:cNvSpPr txBox="1"/>
          <p:nvPr/>
        </p:nvSpPr>
        <p:spPr>
          <a:xfrm>
            <a:off x="502920" y="2154382"/>
            <a:ext cx="3163938" cy="450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Tư liệu truyền miệng</a:t>
            </a:r>
            <a:endParaRPr lang="x-non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 Box 172">
            <a:extLst>
              <a:ext uri="{FF2B5EF4-FFF2-40B4-BE49-F238E27FC236}">
                <a16:creationId xmlns:a16="http://schemas.microsoft.com/office/drawing/2014/main" xmlns="" id="{FF06F88D-41EC-5E42-B221-6118246D617A}"/>
              </a:ext>
            </a:extLst>
          </p:cNvPr>
          <p:cNvSpPr txBox="1"/>
          <p:nvPr/>
        </p:nvSpPr>
        <p:spPr>
          <a:xfrm>
            <a:off x="502920" y="3335736"/>
            <a:ext cx="3153326" cy="450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Tư liệu hiện vật</a:t>
            </a:r>
            <a:endParaRPr lang="x-non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 Box 181">
            <a:extLst>
              <a:ext uri="{FF2B5EF4-FFF2-40B4-BE49-F238E27FC236}">
                <a16:creationId xmlns:a16="http://schemas.microsoft.com/office/drawing/2014/main" xmlns="" id="{4E991A6D-A142-FA4F-8E1C-7CB7E3F966A6}"/>
              </a:ext>
            </a:extLst>
          </p:cNvPr>
          <p:cNvSpPr txBox="1"/>
          <p:nvPr/>
        </p:nvSpPr>
        <p:spPr>
          <a:xfrm>
            <a:off x="544934" y="4621285"/>
            <a:ext cx="2990746" cy="450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3, Tư liệu chữ viết</a:t>
            </a:r>
            <a:endParaRPr lang="x-non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FF53A9EA-09C6-724F-BCB7-DC3DCBCE7197}"/>
              </a:ext>
            </a:extLst>
          </p:cNvPr>
          <p:cNvCxnSpPr/>
          <p:nvPr/>
        </p:nvCxnSpPr>
        <p:spPr>
          <a:xfrm>
            <a:off x="3697338" y="2379490"/>
            <a:ext cx="1214571" cy="9190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5743B240-FC25-9E4D-A4F2-4350608C145E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3535680" y="2421827"/>
            <a:ext cx="1345749" cy="24245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E9185CF8-6E3C-F94E-B9BC-90A5AC5E8D68}"/>
              </a:ext>
            </a:extLst>
          </p:cNvPr>
          <p:cNvCxnSpPr>
            <a:cxnSpLocks/>
          </p:cNvCxnSpPr>
          <p:nvPr/>
        </p:nvCxnSpPr>
        <p:spPr>
          <a:xfrm>
            <a:off x="3655285" y="3536897"/>
            <a:ext cx="1195664" cy="15346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7CD9A166-1CBC-2345-B70F-5962BF56CBAD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543401" y="4820490"/>
            <a:ext cx="1363676" cy="12120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0880982D-9A0B-804E-BA4A-6069543AE58F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3666858" y="2379490"/>
            <a:ext cx="1184091" cy="16800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5E15327C-C472-F044-935B-2E5C85AA7EF1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3656246" y="1520804"/>
            <a:ext cx="1194703" cy="204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5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CFA72DE-C444-D34B-8958-D1A4E664E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806" y="2283624"/>
            <a:ext cx="1784467" cy="14063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1CA9803-2E39-7242-B7ED-733C4A5E8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855" y="943923"/>
            <a:ext cx="1784467" cy="14063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9F35C59-CB0E-7248-BBF7-38481A446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50" y="4980260"/>
            <a:ext cx="1784466" cy="12311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769B6C9-6593-3A40-9B23-62CDA7CBC4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528" y="3698542"/>
            <a:ext cx="1784465" cy="1359657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C40E0128-152C-3D48-9688-E7CF817CBAC4}"/>
              </a:ext>
            </a:extLst>
          </p:cNvPr>
          <p:cNvSpPr/>
          <p:nvPr/>
        </p:nvSpPr>
        <p:spPr>
          <a:xfrm>
            <a:off x="3989793" y="1177665"/>
            <a:ext cx="2175166" cy="914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dirty="0"/>
              <a:t>Tư liệu truyền miệng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281D29B0-F743-7F4B-AAEE-BC574182A538}"/>
              </a:ext>
            </a:extLst>
          </p:cNvPr>
          <p:cNvSpPr/>
          <p:nvPr/>
        </p:nvSpPr>
        <p:spPr>
          <a:xfrm>
            <a:off x="3989793" y="2350879"/>
            <a:ext cx="2089265" cy="914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x-none" dirty="0"/>
              <a:t>ư liệu hiện vật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DF44D506-B670-3E45-BA53-9530ABD80212}"/>
              </a:ext>
            </a:extLst>
          </p:cNvPr>
          <p:cNvSpPr/>
          <p:nvPr/>
        </p:nvSpPr>
        <p:spPr>
          <a:xfrm>
            <a:off x="3989794" y="3605694"/>
            <a:ext cx="2089265" cy="914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x-none" dirty="0"/>
              <a:t>ư liệu chữ viết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49958785-7568-C247-A8C6-25A8CB1331C0}"/>
              </a:ext>
            </a:extLst>
          </p:cNvPr>
          <p:cNvSpPr/>
          <p:nvPr/>
        </p:nvSpPr>
        <p:spPr>
          <a:xfrm>
            <a:off x="4006732" y="4988544"/>
            <a:ext cx="2089265" cy="914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dirty="0"/>
              <a:t>Tư liệu gốc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282CF03-0E6D-DE4F-A72C-EF308EE8F363}"/>
              </a:ext>
            </a:extLst>
          </p:cNvPr>
          <p:cNvSpPr/>
          <p:nvPr/>
        </p:nvSpPr>
        <p:spPr>
          <a:xfrm>
            <a:off x="7068907" y="1138952"/>
            <a:ext cx="4194522" cy="9144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…………………………………………..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7959795-743D-E442-9526-FBDA9C31E50F}"/>
              </a:ext>
            </a:extLst>
          </p:cNvPr>
          <p:cNvSpPr/>
          <p:nvPr/>
        </p:nvSpPr>
        <p:spPr>
          <a:xfrm>
            <a:off x="7151083" y="2283624"/>
            <a:ext cx="4139738" cy="9144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………………………………………..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75CA826-6E05-EB43-93EB-28950523F6C4}"/>
              </a:ext>
            </a:extLst>
          </p:cNvPr>
          <p:cNvSpPr/>
          <p:nvPr/>
        </p:nvSpPr>
        <p:spPr>
          <a:xfrm>
            <a:off x="7151083" y="4954517"/>
            <a:ext cx="4139738" cy="9144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3609660-C23A-9B41-AD5C-271566D29069}"/>
              </a:ext>
            </a:extLst>
          </p:cNvPr>
          <p:cNvSpPr/>
          <p:nvPr/>
        </p:nvSpPr>
        <p:spPr>
          <a:xfrm>
            <a:off x="7123691" y="3579574"/>
            <a:ext cx="4139738" cy="9144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0E02227-EF2C-A34D-B836-7B6A2FF3171D}"/>
              </a:ext>
            </a:extLst>
          </p:cNvPr>
          <p:cNvSpPr txBox="1"/>
          <p:nvPr/>
        </p:nvSpPr>
        <p:spPr>
          <a:xfrm>
            <a:off x="1122881" y="535196"/>
            <a:ext cx="1853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tư liệu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ACC0011-CE58-A840-A886-E0D9D60EB7AD}"/>
              </a:ext>
            </a:extLst>
          </p:cNvPr>
          <p:cNvSpPr txBox="1"/>
          <p:nvPr/>
        </p:nvSpPr>
        <p:spPr>
          <a:xfrm>
            <a:off x="4321400" y="564584"/>
            <a:ext cx="151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 tư liệu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46E90AA-AD5B-EF40-9D9A-E9DDAE11B4D3}"/>
              </a:ext>
            </a:extLst>
          </p:cNvPr>
          <p:cNvSpPr txBox="1"/>
          <p:nvPr/>
        </p:nvSpPr>
        <p:spPr>
          <a:xfrm>
            <a:off x="7207652" y="595991"/>
            <a:ext cx="4083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x-none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Graphic 25" descr="Arrow Slight curve">
            <a:extLst>
              <a:ext uri="{FF2B5EF4-FFF2-40B4-BE49-F238E27FC236}">
                <a16:creationId xmlns:a16="http://schemas.microsoft.com/office/drawing/2014/main" xmlns="" id="{580F4C99-621A-9F44-A1F4-E157E7334F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138948" y="818676"/>
            <a:ext cx="914400" cy="914400"/>
          </a:xfrm>
          <a:prstGeom prst="rect">
            <a:avLst/>
          </a:prstGeom>
        </p:spPr>
      </p:pic>
      <p:pic>
        <p:nvPicPr>
          <p:cNvPr id="27" name="Graphic 26" descr="Arrow Slight curve">
            <a:extLst>
              <a:ext uri="{FF2B5EF4-FFF2-40B4-BE49-F238E27FC236}">
                <a16:creationId xmlns:a16="http://schemas.microsoft.com/office/drawing/2014/main" xmlns="" id="{03D94B87-1676-7046-A15E-5F94D7722E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095998" y="2210989"/>
            <a:ext cx="914400" cy="914400"/>
          </a:xfrm>
          <a:prstGeom prst="rect">
            <a:avLst/>
          </a:prstGeom>
        </p:spPr>
      </p:pic>
      <p:pic>
        <p:nvPicPr>
          <p:cNvPr id="28" name="Graphic 27" descr="Arrow Slight curve">
            <a:extLst>
              <a:ext uri="{FF2B5EF4-FFF2-40B4-BE49-F238E27FC236}">
                <a16:creationId xmlns:a16="http://schemas.microsoft.com/office/drawing/2014/main" xmlns="" id="{F4758AEC-59A4-4C46-AD12-83C2D20C5B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181899" y="3522293"/>
            <a:ext cx="914400" cy="914400"/>
          </a:xfrm>
          <a:prstGeom prst="rect">
            <a:avLst/>
          </a:prstGeom>
        </p:spPr>
      </p:pic>
      <p:pic>
        <p:nvPicPr>
          <p:cNvPr id="29" name="Graphic 28" descr="Arrow Slight curve">
            <a:extLst>
              <a:ext uri="{FF2B5EF4-FFF2-40B4-BE49-F238E27FC236}">
                <a16:creationId xmlns:a16="http://schemas.microsoft.com/office/drawing/2014/main" xmlns="" id="{C416C61C-C532-9A4E-9C17-770139F51C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095998" y="4966047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29041D-C58B-DE47-9C27-AAFB325FCB59}"/>
              </a:ext>
            </a:extLst>
          </p:cNvPr>
          <p:cNvSpPr txBox="1"/>
          <p:nvPr/>
        </p:nvSpPr>
        <p:spPr>
          <a:xfrm>
            <a:off x="571500" y="128588"/>
            <a:ext cx="1125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nối hình ảnh tư liệu vào loại tư liệu và nhận xét ưu- nhược của từng loại tư liệu</a:t>
            </a:r>
          </a:p>
        </p:txBody>
      </p:sp>
    </p:spTree>
    <p:extLst>
      <p:ext uri="{BB962C8B-B14F-4D97-AF65-F5344CB8AC3E}">
        <p14:creationId xmlns:p14="http://schemas.microsoft.com/office/powerpoint/2010/main" val="275963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85.png">
            <a:extLst>
              <a:ext uri="{FF2B5EF4-FFF2-40B4-BE49-F238E27FC236}">
                <a16:creationId xmlns:a16="http://schemas.microsoft.com/office/drawing/2014/main" xmlns="" id="{F050CDE7-2064-0646-ACB6-3D0F82F41DE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2000" y="960120"/>
            <a:ext cx="5501640" cy="5181600"/>
          </a:xfrm>
          <a:prstGeom prst="rect">
            <a:avLst/>
          </a:prstGeom>
          <a:ln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8941AA73-3247-F34C-9BAB-ACF1CC2350A6}"/>
              </a:ext>
            </a:extLst>
          </p:cNvPr>
          <p:cNvSpPr txBox="1">
            <a:spLocks/>
          </p:cNvSpPr>
          <p:nvPr/>
        </p:nvSpPr>
        <p:spPr>
          <a:xfrm>
            <a:off x="6263640" y="160020"/>
            <a:ext cx="6690360" cy="2057400"/>
          </a:xfrm>
          <a:prstGeom prst="cloudCallout">
            <a:avLst/>
          </a:prstGeom>
          <a:ln w="12700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vi-VN" sz="2400" dirty="0">
              <a:latin typeface="+mj-lt"/>
            </a:endParaRPr>
          </a:p>
          <a:p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3 thông tin mà em tìm hiểu được khi quan sát hiện vật này?</a:t>
            </a:r>
          </a:p>
        </p:txBody>
      </p:sp>
      <p:sp>
        <p:nvSpPr>
          <p:cNvPr id="10" name="Horizontal Scroll 9">
            <a:extLst>
              <a:ext uri="{FF2B5EF4-FFF2-40B4-BE49-F238E27FC236}">
                <a16:creationId xmlns:a16="http://schemas.microsoft.com/office/drawing/2014/main" xmlns="" id="{0CEB18E3-62B1-1842-8ACF-9229F6649ADF}"/>
              </a:ext>
            </a:extLst>
          </p:cNvPr>
          <p:cNvSpPr/>
          <p:nvPr/>
        </p:nvSpPr>
        <p:spPr>
          <a:xfrm>
            <a:off x="5928361" y="1562100"/>
            <a:ext cx="7023977" cy="5135880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Bia chủ quyền nằm trong khuôn viên chùa Nam Huyên, còn ở đảo Song Tử Tây, di tích này nằm ngay trên trục đường chính dẫn từ cầu cảng vào khu trung tâm hành chính của xã đảo.</a:t>
            </a:r>
          </a:p>
          <a:p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Đây là tấm bia chủ quyền trên quần đảo Trường sa là một trong những dấu tích cổ xưa, được công nhận là di tích lịch sử cấp quốc gia.</a:t>
            </a:r>
          </a:p>
          <a:p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Đây là bằng chứng có giá trị quan trọng trong việc khẳng định chủ quyền của Việt Nam tại quần đảo Trường Sa. </a:t>
            </a:r>
          </a:p>
        </p:txBody>
      </p:sp>
    </p:spTree>
    <p:extLst>
      <p:ext uri="{BB962C8B-B14F-4D97-AF65-F5344CB8AC3E}">
        <p14:creationId xmlns:p14="http://schemas.microsoft.com/office/powerpoint/2010/main" val="261641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4CC193-B21B-284A-8A1B-8FC2EDF4DF2F}"/>
              </a:ext>
            </a:extLst>
          </p:cNvPr>
          <p:cNvSpPr/>
          <p:nvPr/>
        </p:nvSpPr>
        <p:spPr>
          <a:xfrm>
            <a:off x="1357313" y="931208"/>
            <a:ext cx="85391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x-none" sz="2800">
                <a:latin typeface="Times New Roman" pitchFamily="18" charset="0"/>
                <a:cs typeface="Times New Roman" pitchFamily="18" charset="0"/>
              </a:rPr>
              <a:t>Hoàn thiện các bài 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x-none" sz="280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x-none" sz="2800">
                <a:latin typeface="Times New Roman" pitchFamily="18" charset="0"/>
                <a:cs typeface="Times New Roman" pitchFamily="18" charset="0"/>
              </a:rPr>
              <a:t>Chuẩn bị bài mới: Sưu tầm tờ lịch và nghiên cứu các thông tin trên t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ờ </a:t>
            </a:r>
            <a:r>
              <a:rPr lang="x-none" sz="2800">
                <a:latin typeface="Times New Roman" pitchFamily="18" charset="0"/>
                <a:cs typeface="Times New Roman" pitchFamily="18" charset="0"/>
              </a:rPr>
              <a:t>lịch 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x-none" sz="28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x-none" sz="2800" dirty="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83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xmlns="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4CC193-B21B-284A-8A1B-8FC2EDF4DF2F}"/>
              </a:ext>
            </a:extLst>
          </p:cNvPr>
          <p:cNvSpPr/>
          <p:nvPr/>
        </p:nvSpPr>
        <p:spPr>
          <a:xfrm>
            <a:off x="2614613" y="230188"/>
            <a:ext cx="8539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</a:t>
            </a:r>
            <a:r>
              <a:rPr lang="en-GB" sz="2800" b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</a:t>
            </a:r>
            <a:r>
              <a:rPr lang="en-GB" sz="28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PHỤC DỰNG LẠI LỊCH </a:t>
            </a:r>
            <a:r>
              <a:rPr lang="en-GB" sz="2800" b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SỬ?</a:t>
            </a:r>
            <a:endParaRPr lang="x-none" sz="2800" dirty="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E9BE1CB-C68C-FB41-B28F-D9A2229E5278}"/>
              </a:ext>
            </a:extLst>
          </p:cNvPr>
          <p:cNvSpPr/>
          <p:nvPr/>
        </p:nvSpPr>
        <p:spPr>
          <a:xfrm>
            <a:off x="1009650" y="1825625"/>
            <a:ext cx="10515599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614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xmlns="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0188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4CC193-B21B-284A-8A1B-8FC2EDF4DF2F}"/>
              </a:ext>
            </a:extLst>
          </p:cNvPr>
          <p:cNvSpPr/>
          <p:nvPr/>
        </p:nvSpPr>
        <p:spPr>
          <a:xfrm>
            <a:off x="2614613" y="230188"/>
            <a:ext cx="8539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</a:t>
            </a:r>
            <a:r>
              <a:rPr lang="en-GB" sz="2800" b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</a:t>
            </a:r>
            <a:r>
              <a:rPr lang="en-GB" sz="28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PHỤC DỰNG LẠI LỊCH </a:t>
            </a:r>
            <a:r>
              <a:rPr lang="en-GB" sz="2800" b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SỬ?</a:t>
            </a:r>
            <a:endParaRPr lang="x-none" sz="2800" dirty="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BB0685-B96E-AD48-B5EA-9A72773EFED0}"/>
              </a:ext>
            </a:extLst>
          </p:cNvPr>
          <p:cNvSpPr txBox="1"/>
          <p:nvPr/>
        </p:nvSpPr>
        <p:spPr>
          <a:xfrm>
            <a:off x="1234440" y="1295400"/>
            <a:ext cx="28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x-none" b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LIỆU HIỆN VẬT</a:t>
            </a:r>
          </a:p>
        </p:txBody>
      </p:sp>
      <p:pic>
        <p:nvPicPr>
          <p:cNvPr id="8" name="Picture 2" descr="Hình ảnh Học Thảo Luận Viết Bài Tập Về Nhà Làm Bài Toán, Bé, Phiên, Dễ  Thương miễn phí tải tập tin PNG PSDComment và Vector">
            <a:extLst>
              <a:ext uri="{FF2B5EF4-FFF2-40B4-BE49-F238E27FC236}">
                <a16:creationId xmlns:a16="http://schemas.microsoft.com/office/drawing/2014/main" xmlns="" id="{0C26E160-E4A0-0A4A-807F-E9458D33E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191" y="4244023"/>
            <a:ext cx="1920240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ình ảnh Thảo Luận Làm Việc Cùng Nhau đối Tác đồng Nghiệp, Làm, Nhóm Làm  Việc, Công Việc miễn phí tải tập tin PNG PSDComment và Vector">
            <a:extLst>
              <a:ext uri="{FF2B5EF4-FFF2-40B4-BE49-F238E27FC236}">
                <a16:creationId xmlns:a16="http://schemas.microsoft.com/office/drawing/2014/main" xmlns="" id="{F0B99382-70D4-3443-A024-4F27F4669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673" y="5292081"/>
            <a:ext cx="1813560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69B34F1-B692-3748-B6C1-6EE6729820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238" y="4101942"/>
            <a:ext cx="3824287" cy="2525870"/>
          </a:xfrm>
          <a:prstGeom prst="rect">
            <a:avLst/>
          </a:prstGeom>
        </p:spPr>
      </p:pic>
      <p:pic>
        <p:nvPicPr>
          <p:cNvPr id="17" name="Content Placeholder 11">
            <a:extLst>
              <a:ext uri="{FF2B5EF4-FFF2-40B4-BE49-F238E27FC236}">
                <a16:creationId xmlns:a16="http://schemas.microsoft.com/office/drawing/2014/main" xmlns="" id="{848A48F0-1819-D146-B8EA-BA0619BB9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747238" y="1739186"/>
            <a:ext cx="3824286" cy="2336800"/>
          </a:xfrm>
        </p:spPr>
      </p:pic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xmlns="" id="{BE9992C1-EE04-0A46-B46F-8469C72294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40" y="4312072"/>
            <a:ext cx="1920239" cy="1478280"/>
          </a:xfrm>
          <a:prstGeom prst="rect">
            <a:avLst/>
          </a:prstGeom>
        </p:spPr>
      </p:pic>
      <p:sp>
        <p:nvSpPr>
          <p:cNvPr id="19" name="Cloud Callout 18">
            <a:extLst>
              <a:ext uri="{FF2B5EF4-FFF2-40B4-BE49-F238E27FC236}">
                <a16:creationId xmlns:a16="http://schemas.microsoft.com/office/drawing/2014/main" xmlns="" id="{648259EA-C920-6641-AF9C-EDF7754AD94F}"/>
              </a:ext>
            </a:extLst>
          </p:cNvPr>
          <p:cNvSpPr/>
          <p:nvPr/>
        </p:nvSpPr>
        <p:spPr>
          <a:xfrm>
            <a:off x="5762627" y="1183253"/>
            <a:ext cx="6018370" cy="311894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sát các hình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hãy :</a:t>
            </a:r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tên 2 tư liệu này</a:t>
            </a:r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Cho biết điểm chung của những tư liệu đó là gì</a:t>
            </a:r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just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Em có hiểu biết gì về tư liệu này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Em hãy lấy thêm một ví dụ minh hoạ?</a:t>
            </a:r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loud Callout 19">
            <a:extLst>
              <a:ext uri="{FF2B5EF4-FFF2-40B4-BE49-F238E27FC236}">
                <a16:creationId xmlns:a16="http://schemas.microsoft.com/office/drawing/2014/main" xmlns="" id="{FEB95C86-F32A-BE48-9625-C0CF46EE1FC2}"/>
              </a:ext>
            </a:extLst>
          </p:cNvPr>
          <p:cNvSpPr/>
          <p:nvPr/>
        </p:nvSpPr>
        <p:spPr>
          <a:xfrm>
            <a:off x="5706488" y="1194172"/>
            <a:ext cx="6018370" cy="311894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dirty="0">
                <a:latin typeface="+mj-lt"/>
              </a:rPr>
              <a:t>Thảo luận cặp đôi:</a:t>
            </a:r>
            <a:endParaRPr lang="x-none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+ Em hãy rút ra khái niệm tư liệu thế nào được gọi là tư liệu hiện vật?</a:t>
            </a:r>
            <a:endParaRPr lang="x-none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+ Khi sử dụng tư liệu hiện vật có những ưu - nhược gì?</a:t>
            </a:r>
            <a:endParaRPr lang="x-none" sz="2400" dirty="0">
              <a:latin typeface="+mj-lt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099D055A-2DA1-3B49-945F-BCE1397DDCCC}"/>
              </a:ext>
            </a:extLst>
          </p:cNvPr>
          <p:cNvSpPr/>
          <p:nvPr/>
        </p:nvSpPr>
        <p:spPr>
          <a:xfrm>
            <a:off x="5762627" y="1198743"/>
            <a:ext cx="6004560" cy="36925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x-none" sz="2400" b="1" dirty="0">
                <a:solidFill>
                  <a:srgbClr val="1615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 liệu hiện vật</a:t>
            </a:r>
            <a:r>
              <a:rPr lang="x-none" sz="2400" dirty="0">
                <a:solidFill>
                  <a:srgbClr val="1615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 là những di tích, đồ vật của người xưa còn giữ được trong lòng đất hay trên </a:t>
            </a:r>
            <a:r>
              <a:rPr lang="x-none" sz="2400">
                <a:solidFill>
                  <a:srgbClr val="1615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 </a:t>
            </a:r>
            <a:r>
              <a:rPr lang="x-none" sz="2400" smtClean="0">
                <a:solidFill>
                  <a:srgbClr val="1615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 smtClean="0">
                <a:solidFill>
                  <a:srgbClr val="1615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x-none" sz="2400" dirty="0">
              <a:solidFill>
                <a:srgbClr val="1615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x-none" sz="2400" i="1" dirty="0">
                <a:solidFill>
                  <a:srgbClr val="1615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Ưu điểm</a:t>
            </a:r>
            <a:r>
              <a:rPr lang="x-none" sz="2400" dirty="0">
                <a:solidFill>
                  <a:srgbClr val="1615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bổ sung, kiểm tra các tư liệu chữ viết. Dựa vào tư liệu hiện vật có thể dựng lại lịch sử.</a:t>
            </a:r>
          </a:p>
          <a:p>
            <a:pPr algn="just">
              <a:lnSpc>
                <a:spcPct val="115000"/>
              </a:lnSpc>
            </a:pPr>
            <a:r>
              <a:rPr lang="x-none" sz="2400" i="1" dirty="0">
                <a:solidFill>
                  <a:srgbClr val="1615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Nhược điểm</a:t>
            </a:r>
            <a:r>
              <a:rPr lang="x-none" sz="2400" dirty="0">
                <a:solidFill>
                  <a:srgbClr val="1615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Tư liệu câm, thường không còn nguyên vẹn và đầy đủ.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BC68D18-7004-6148-950A-0E5EB07DCF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4972" y="5381093"/>
            <a:ext cx="1377395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1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xmlns="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4" y="0"/>
            <a:ext cx="12162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4CC193-B21B-284A-8A1B-8FC2EDF4DF2F}"/>
              </a:ext>
            </a:extLst>
          </p:cNvPr>
          <p:cNvSpPr/>
          <p:nvPr/>
        </p:nvSpPr>
        <p:spPr>
          <a:xfrm>
            <a:off x="2614613" y="230188"/>
            <a:ext cx="8539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</a:t>
            </a:r>
            <a:r>
              <a:rPr lang="en-GB" sz="2800" b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</a:t>
            </a:r>
            <a:r>
              <a:rPr lang="en-GB" sz="28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PHỤC DỰNG LẠI LỊCH </a:t>
            </a:r>
            <a:r>
              <a:rPr lang="en-GB" sz="2800" b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SỬ?</a:t>
            </a:r>
            <a:endParaRPr lang="x-none" sz="2800" dirty="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3D05B09-0FD9-1849-827A-F55916960E81}"/>
              </a:ext>
            </a:extLst>
          </p:cNvPr>
          <p:cNvSpPr/>
          <p:nvPr/>
        </p:nvSpPr>
        <p:spPr>
          <a:xfrm>
            <a:off x="1347439" y="1134566"/>
            <a:ext cx="2577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b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LIỆU CHỮ VIẾT</a:t>
            </a:r>
          </a:p>
        </p:txBody>
      </p:sp>
      <p:pic>
        <p:nvPicPr>
          <p:cNvPr id="5122" name="Picture 2" descr="Đề cương tuyên truyền 50 năm thực hiện Di chúc của Chủ tịch Hồ Chí Minh |  Nhà Văn hóa Thanh niên">
            <a:extLst>
              <a:ext uri="{FF2B5EF4-FFF2-40B4-BE49-F238E27FC236}">
                <a16:creationId xmlns:a16="http://schemas.microsoft.com/office/drawing/2014/main" xmlns="" id="{0A661EB7-0B88-E540-A343-03FB16200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4" y="1494612"/>
            <a:ext cx="7029450" cy="498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i chúc của Bác Hồ được lưu giữ, bảo quản như thế nào?">
            <a:extLst>
              <a:ext uri="{FF2B5EF4-FFF2-40B4-BE49-F238E27FC236}">
                <a16:creationId xmlns:a16="http://schemas.microsoft.com/office/drawing/2014/main" xmlns="" id="{93C533AB-B45D-2646-BCA5-067F1E2D4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41" y="1503898"/>
            <a:ext cx="8461534" cy="497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32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xmlns="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5" y="0"/>
            <a:ext cx="12162025" cy="708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4CC193-B21B-284A-8A1B-8FC2EDF4DF2F}"/>
              </a:ext>
            </a:extLst>
          </p:cNvPr>
          <p:cNvSpPr/>
          <p:nvPr/>
        </p:nvSpPr>
        <p:spPr>
          <a:xfrm>
            <a:off x="2614613" y="230188"/>
            <a:ext cx="8539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</a:t>
            </a:r>
            <a:r>
              <a:rPr lang="en-GB" sz="2800" b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</a:t>
            </a:r>
            <a:r>
              <a:rPr lang="en-GB" sz="28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PHỤC DỰNG LẠI LỊCH </a:t>
            </a:r>
            <a:r>
              <a:rPr lang="en-GB" sz="2800" b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SỬ?</a:t>
            </a:r>
            <a:endParaRPr lang="x-none" sz="2800" dirty="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3D05B09-0FD9-1849-827A-F55916960E81}"/>
              </a:ext>
            </a:extLst>
          </p:cNvPr>
          <p:cNvSpPr/>
          <p:nvPr/>
        </p:nvSpPr>
        <p:spPr>
          <a:xfrm>
            <a:off x="1347439" y="1134566"/>
            <a:ext cx="2577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b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LIỆU CHỮ VIẾT</a:t>
            </a:r>
          </a:p>
        </p:txBody>
      </p:sp>
      <p:pic>
        <p:nvPicPr>
          <p:cNvPr id="5122" name="Picture 2" descr="Đề cương tuyên truyền 50 năm thực hiện Di chúc của Chủ tịch Hồ Chí Minh |  Nhà Văn hóa Thanh niên">
            <a:extLst>
              <a:ext uri="{FF2B5EF4-FFF2-40B4-BE49-F238E27FC236}">
                <a16:creationId xmlns:a16="http://schemas.microsoft.com/office/drawing/2014/main" xmlns="" id="{0A661EB7-0B88-E540-A343-03FB16200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34" y="1745526"/>
            <a:ext cx="5564536" cy="488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>
            <a:extLst>
              <a:ext uri="{FF2B5EF4-FFF2-40B4-BE49-F238E27FC236}">
                <a16:creationId xmlns:a16="http://schemas.microsoft.com/office/drawing/2014/main" xmlns="" id="{0F677CA7-9AC5-9044-8B61-AD8BDEACE274}"/>
              </a:ext>
            </a:extLst>
          </p:cNvPr>
          <p:cNvSpPr/>
          <p:nvPr/>
        </p:nvSpPr>
        <p:spPr>
          <a:xfrm>
            <a:off x="6569870" y="1414483"/>
            <a:ext cx="4402930" cy="274796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Đoạn tư liệu trên cho em biết thông tin gì? </a:t>
            </a:r>
          </a:p>
          <a:p>
            <a:pPr algn="ctr"/>
            <a:endParaRPr lang="x-none" sz="2000" dirty="0">
              <a:solidFill>
                <a:srgbClr val="1615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ình ảnh Học Thảo Luận Viết Bài Tập Về Nhà Làm Bài Toán, Bé, Phiên, Dễ  Thương miễn phí tải tập tin PNG PSDComment và Vector">
            <a:extLst>
              <a:ext uri="{FF2B5EF4-FFF2-40B4-BE49-F238E27FC236}">
                <a16:creationId xmlns:a16="http://schemas.microsoft.com/office/drawing/2014/main" xmlns="" id="{DD0094A5-46D8-134C-B37D-C5941CEEE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788" y="4424364"/>
            <a:ext cx="1561811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11">
            <a:extLst>
              <a:ext uri="{FF2B5EF4-FFF2-40B4-BE49-F238E27FC236}">
                <a16:creationId xmlns:a16="http://schemas.microsoft.com/office/drawing/2014/main" xmlns="" id="{7E14DC90-45F5-1D43-87FF-4BF2EEC47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134" y="1739185"/>
            <a:ext cx="5564535" cy="4882285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xmlns="" id="{D5832FB6-0713-9B43-A8CD-3060B856D9D0}"/>
              </a:ext>
            </a:extLst>
          </p:cNvPr>
          <p:cNvSpPr txBox="1">
            <a:spLocks/>
          </p:cNvSpPr>
          <p:nvPr/>
        </p:nvSpPr>
        <p:spPr>
          <a:xfrm>
            <a:off x="6559342" y="1443372"/>
            <a:ext cx="4785360" cy="3142615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em những tấm bia Tiến sĩ thời xưa ở Văn Miếu (Hà Nội) ghi những thông tin gì? </a:t>
            </a:r>
            <a:endParaRPr lang="x-none" sz="2400" dirty="0">
              <a:solidFill>
                <a:srgbClr val="1615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DE43418E-B0C0-694A-B5FD-8F5344B39090}"/>
              </a:ext>
            </a:extLst>
          </p:cNvPr>
          <p:cNvSpPr txBox="1">
            <a:spLocks/>
          </p:cNvSpPr>
          <p:nvPr/>
        </p:nvSpPr>
        <p:spPr>
          <a:xfrm>
            <a:off x="6524655" y="1497606"/>
            <a:ext cx="4785360" cy="3142615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2400">
                <a:latin typeface="Times New Roman" panose="02020603050405020304" pitchFamily="18" charset="0"/>
                <a:cs typeface="Times New Roman" panose="02020603050405020304" pitchFamily="18" charset="0"/>
              </a:rPr>
              <a:t>Vậy bia tiến sỹ có được xem là tư liệu chữ viết không</a:t>
            </a:r>
            <a:endParaRPr lang="x-none" sz="2400" dirty="0">
              <a:solidFill>
                <a:srgbClr val="1615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Hình ảnh Thảo Luận Làm Việc Cùng Nhau đối Tác đồng Nghiệp, Làm, Nhóm Làm  Việc, Công Việc miễn phí tải tập tin PNG PSDComment và Vector">
            <a:extLst>
              <a:ext uri="{FF2B5EF4-FFF2-40B4-BE49-F238E27FC236}">
                <a16:creationId xmlns:a16="http://schemas.microsoft.com/office/drawing/2014/main" xmlns="" id="{D52160EF-44CC-2D40-9E2F-570E57EF1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913" y="4683441"/>
            <a:ext cx="1813560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xmlns="" id="{44E0FE7C-8BC0-674D-AE13-3ADA78366AEB}"/>
              </a:ext>
            </a:extLst>
          </p:cNvPr>
          <p:cNvSpPr txBox="1">
            <a:spLocks/>
          </p:cNvSpPr>
          <p:nvPr/>
        </p:nvSpPr>
        <p:spPr>
          <a:xfrm>
            <a:off x="6402735" y="1443372"/>
            <a:ext cx="4907280" cy="3538855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 Em hãy rút ra khái niệm tư liệu “tư liệu chữ viết”</a:t>
            </a:r>
            <a:endParaRPr lang="x-none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Khi sử dụng tư liệu chữ viết có những ưu - nhược gì?</a:t>
            </a:r>
            <a:endParaRPr lang="x-none" sz="2400" dirty="0">
              <a:latin typeface="+mj-lt"/>
            </a:endParaRPr>
          </a:p>
          <a:p>
            <a:pPr algn="just"/>
            <a:endParaRPr lang="x-none" sz="2400" dirty="0">
              <a:solidFill>
                <a:srgbClr val="1615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6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xmlns="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4CC193-B21B-284A-8A1B-8FC2EDF4DF2F}"/>
              </a:ext>
            </a:extLst>
          </p:cNvPr>
          <p:cNvSpPr/>
          <p:nvPr/>
        </p:nvSpPr>
        <p:spPr>
          <a:xfrm>
            <a:off x="2614613" y="230188"/>
            <a:ext cx="8539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</a:t>
            </a:r>
            <a:r>
              <a:rPr lang="en-GB" sz="2800" b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</a:t>
            </a:r>
            <a:r>
              <a:rPr lang="en-GB" sz="28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PHỤC DỰNG LẠI LỊCH </a:t>
            </a:r>
            <a:r>
              <a:rPr lang="en-GB" sz="2800" b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SỬ?</a:t>
            </a:r>
            <a:endParaRPr lang="x-none" sz="2800" dirty="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orizontal Scroll 5">
            <a:extLst>
              <a:ext uri="{FF2B5EF4-FFF2-40B4-BE49-F238E27FC236}">
                <a16:creationId xmlns:a16="http://schemas.microsoft.com/office/drawing/2014/main" xmlns="" id="{2EDFE152-8FC8-1445-9D88-7527C5B61100}"/>
              </a:ext>
            </a:extLst>
          </p:cNvPr>
          <p:cNvSpPr/>
          <p:nvPr/>
        </p:nvSpPr>
        <p:spPr>
          <a:xfrm>
            <a:off x="1600200" y="1184296"/>
            <a:ext cx="9921240" cy="4992668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 liệu chữ viết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là những bản ghi, sách vở chép tay hay được in, khắc bằng chữ viết, gọi chung là tư liệu chữ viết.</a:t>
            </a:r>
          </a:p>
          <a:p>
            <a:pPr algn="just"/>
            <a:r>
              <a:rPr lang="x-non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Ưu điểm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Dựa vào tư liệu viết thì rất rõ ràng, chính xác.</a:t>
            </a:r>
          </a:p>
          <a:p>
            <a:pPr algn="just"/>
            <a:r>
              <a:rPr lang="x-non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Nhược điểm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Không có tư liệu viết vào thời kỳ khi chưa có chữ viết, Nếu viết trên giấy thì khó bảo quản được nguyên vẹn với thời gian dài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53A8534-76AA-D748-9B07-8980D9593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6" y="1690688"/>
            <a:ext cx="1245870" cy="10287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D396902-9BDD-1848-9839-D202465BA5A5}"/>
              </a:ext>
            </a:extLst>
          </p:cNvPr>
          <p:cNvSpPr/>
          <p:nvPr/>
        </p:nvSpPr>
        <p:spPr>
          <a:xfrm>
            <a:off x="1576390" y="1340147"/>
            <a:ext cx="2577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b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LIỆU CHỮ VIẾT</a:t>
            </a:r>
          </a:p>
        </p:txBody>
      </p:sp>
    </p:spTree>
    <p:extLst>
      <p:ext uri="{BB962C8B-B14F-4D97-AF65-F5344CB8AC3E}">
        <p14:creationId xmlns:p14="http://schemas.microsoft.com/office/powerpoint/2010/main" val="139010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xmlns="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4CC193-B21B-284A-8A1B-8FC2EDF4DF2F}"/>
              </a:ext>
            </a:extLst>
          </p:cNvPr>
          <p:cNvSpPr/>
          <p:nvPr/>
        </p:nvSpPr>
        <p:spPr>
          <a:xfrm>
            <a:off x="2614613" y="230188"/>
            <a:ext cx="8539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</a:t>
            </a:r>
            <a:r>
              <a:rPr lang="en-GB" sz="2800" b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</a:t>
            </a:r>
            <a:r>
              <a:rPr lang="en-GB" sz="28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PHỤC DỰNG LẠI LỊCH </a:t>
            </a:r>
            <a:r>
              <a:rPr lang="en-GB" sz="2800" b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SỬ?</a:t>
            </a:r>
            <a:endParaRPr lang="x-none" sz="2800" dirty="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2241B3D-B7FC-B642-B723-F14E558C4E81}"/>
              </a:ext>
            </a:extLst>
          </p:cNvPr>
          <p:cNvSpPr/>
          <p:nvPr/>
        </p:nvSpPr>
        <p:spPr>
          <a:xfrm>
            <a:off x="1293738" y="1364754"/>
            <a:ext cx="3239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x-none" b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LIỆU TRUYỀN MIỆNG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895043-EEC3-6446-ADBE-2E54DD19923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1869023"/>
            <a:ext cx="7162800" cy="4307939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6C33CFBA-8C8E-8C41-B7E1-25E69FA223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940" y="5039202"/>
            <a:ext cx="1920239" cy="1478280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AB30ECD9-12A6-BB4C-A58B-1D0251E29DB6}"/>
              </a:ext>
            </a:extLst>
          </p:cNvPr>
          <p:cNvSpPr txBox="1">
            <a:spLocks/>
          </p:cNvSpPr>
          <p:nvPr/>
        </p:nvSpPr>
        <p:spPr>
          <a:xfrm>
            <a:off x="8168640" y="1810385"/>
            <a:ext cx="4023360" cy="288829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vi-VN" sz="2400" dirty="0">
              <a:latin typeface="+mj-lt"/>
            </a:endParaRPr>
          </a:p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2 bức tranh trên, hai bức tranh này giúp em liên tưởng đến truyền thuyết nào?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x-none" sz="2400" dirty="0">
              <a:solidFill>
                <a:srgbClr val="1615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0CE0DCD9-8F76-384D-9EC7-634861A64456}"/>
              </a:ext>
            </a:extLst>
          </p:cNvPr>
          <p:cNvSpPr txBox="1">
            <a:spLocks/>
          </p:cNvSpPr>
          <p:nvPr/>
        </p:nvSpPr>
        <p:spPr>
          <a:xfrm>
            <a:off x="5920740" y="1549420"/>
            <a:ext cx="6690360" cy="3538855"/>
          </a:xfrm>
          <a:prstGeom prst="cloudCallout">
            <a:avLst/>
          </a:prstGeom>
          <a:ln w="12700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vi-VN" sz="2400" dirty="0"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vi-VN" dirty="0">
                <a:solidFill>
                  <a:srgbClr val="1615C0"/>
                </a:solidFill>
                <a:latin typeface="+mj-lt"/>
              </a:rPr>
              <a:t>THẢO LUẬN NHÓM TÓM TẮT TRUYỆN(5phút)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vi-VN" dirty="0">
                <a:latin typeface="+mj-lt"/>
              </a:rPr>
              <a:t> Nhóm 1,2 chuyện Thánh Gióng; nhóm 3,4 chuyện Con rồng cháu tiên)</a:t>
            </a:r>
            <a:r>
              <a:rPr lang="x-none" sz="2400" dirty="0">
                <a:latin typeface="+mj-lt"/>
              </a:rPr>
              <a:t> </a:t>
            </a:r>
            <a:endParaRPr lang="x-none" sz="2400" dirty="0">
              <a:solidFill>
                <a:srgbClr val="1615C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1" name="Picture 2" descr="Hình ảnh Thảo Luận Làm Việc Cùng Nhau đối Tác đồng Nghiệp, Làm, Nhóm Làm  Việc, Công Việc miễn phí tải tập tin PNG PSDComment và Vector">
            <a:extLst>
              <a:ext uri="{FF2B5EF4-FFF2-40B4-BE49-F238E27FC236}">
                <a16:creationId xmlns:a16="http://schemas.microsoft.com/office/drawing/2014/main" xmlns="" id="{5A71CD80-3505-9441-8C86-C3B0CE1B2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150" y="5293380"/>
            <a:ext cx="1813560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xmlns="" id="{CE49FFBC-E06B-0942-B154-98D08DE2F2B4}"/>
              </a:ext>
            </a:extLst>
          </p:cNvPr>
          <p:cNvSpPr txBox="1">
            <a:spLocks/>
          </p:cNvSpPr>
          <p:nvPr/>
        </p:nvSpPr>
        <p:spPr>
          <a:xfrm>
            <a:off x="5957177" y="1539082"/>
            <a:ext cx="6690360" cy="3538855"/>
          </a:xfrm>
          <a:prstGeom prst="cloudCallout">
            <a:avLst/>
          </a:prstGeom>
          <a:ln w="12700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vi-VN" sz="2400" dirty="0"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vi-VN" dirty="0">
                <a:solidFill>
                  <a:srgbClr val="1615C0"/>
                </a:solidFill>
                <a:latin typeface="+mj-lt"/>
              </a:rPr>
              <a:t>THẢO LUẬN NHÓM TÓM TẮT TRUYỆN(5phút)</a:t>
            </a:r>
          </a:p>
          <a:p>
            <a:r>
              <a:rPr lang="vi-VN" sz="2400" dirty="0">
                <a:latin typeface="+mj-lt"/>
              </a:rPr>
              <a:t>Qua 2 câu chuyện các em hãy chỉ ra các yếu tố mang tình chất lịch sử thông qua mỗi câu chuyện truyền thuyết đó?</a:t>
            </a:r>
            <a:endParaRPr lang="x-none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136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xmlns="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989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4CC193-B21B-284A-8A1B-8FC2EDF4DF2F}"/>
              </a:ext>
            </a:extLst>
          </p:cNvPr>
          <p:cNvSpPr/>
          <p:nvPr/>
        </p:nvSpPr>
        <p:spPr>
          <a:xfrm>
            <a:off x="2614613" y="230188"/>
            <a:ext cx="8539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</a:t>
            </a:r>
            <a:r>
              <a:rPr lang="en-GB" sz="2800" b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</a:t>
            </a:r>
            <a:r>
              <a:rPr lang="en-GB" sz="28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PHỤC DỰNG LẠI LỊCH </a:t>
            </a:r>
            <a:r>
              <a:rPr lang="en-GB" sz="2800" b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SỬ?</a:t>
            </a:r>
            <a:endParaRPr lang="x-none" sz="2800" dirty="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orizontal Scroll 5">
            <a:extLst>
              <a:ext uri="{FF2B5EF4-FFF2-40B4-BE49-F238E27FC236}">
                <a16:creationId xmlns:a16="http://schemas.microsoft.com/office/drawing/2014/main" xmlns="" id="{C6DB6445-32FD-3F41-944E-1DFB9BCFEA76}"/>
              </a:ext>
            </a:extLst>
          </p:cNvPr>
          <p:cNvSpPr/>
          <p:nvPr/>
        </p:nvSpPr>
        <p:spPr>
          <a:xfrm>
            <a:off x="1600200" y="1184296"/>
            <a:ext cx="9921240" cy="4992668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 liệu truyền miệng: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là những câu chuyện, những lời mô tả được truyền từ đời này qua đời khác ở rất nhiều dạng khác nhau.</a:t>
            </a:r>
          </a:p>
          <a:p>
            <a:r>
              <a:rPr lang="x-non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Ưu điểm </a:t>
            </a:r>
            <a:r>
              <a:rPr lang="x-non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Có thể cho người sau biết được những gì quá khứ đã xảy ra và những gì đã học được và thậm chí có thể tạo ra một câu truyện mới. </a:t>
            </a:r>
          </a:p>
          <a:p>
            <a:r>
              <a:rPr lang="x-non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Nhược điểm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Có thể truyền miệng sai hoặc người truyền cho thêm yếu tố kì ảo vào không được chính xác</a:t>
            </a:r>
            <a:r>
              <a:rPr lang="x-none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378F9F0-BDDC-584C-9B1B-13BAB08A0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6" y="1690688"/>
            <a:ext cx="1245870" cy="102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4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xmlns="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26" y="-21563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4CC193-B21B-284A-8A1B-8FC2EDF4DF2F}"/>
              </a:ext>
            </a:extLst>
          </p:cNvPr>
          <p:cNvSpPr/>
          <p:nvPr/>
        </p:nvSpPr>
        <p:spPr>
          <a:xfrm>
            <a:off x="2614613" y="230188"/>
            <a:ext cx="8539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MÀ CÁC NHÀ SỬ HỌC BIẾT VÀ PHỤC DỰNG LẠI LỊCH SỬ</a:t>
            </a:r>
            <a:endParaRPr lang="x-none" sz="2800" dirty="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30AFD18-0A13-4145-BBB2-B4D8367BD51A}"/>
              </a:ext>
            </a:extLst>
          </p:cNvPr>
          <p:cNvSpPr/>
          <p:nvPr/>
        </p:nvSpPr>
        <p:spPr>
          <a:xfrm>
            <a:off x="4485687" y="5362187"/>
            <a:ext cx="3571369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Truyền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miệng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423D64E-391A-8441-A616-98FEECEADD53}"/>
              </a:ext>
            </a:extLst>
          </p:cNvPr>
          <p:cNvSpPr/>
          <p:nvPr/>
        </p:nvSpPr>
        <p:spPr>
          <a:xfrm>
            <a:off x="4554560" y="3795216"/>
            <a:ext cx="340570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Hiện</a:t>
            </a:r>
            <a:r>
              <a:rPr lang="en-US" sz="32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vật</a:t>
            </a:r>
            <a:endParaRPr lang="en-US" sz="32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8AE7730-EF23-CD44-8651-D931FCE36EFB}"/>
              </a:ext>
            </a:extLst>
          </p:cNvPr>
          <p:cNvSpPr/>
          <p:nvPr/>
        </p:nvSpPr>
        <p:spPr>
          <a:xfrm>
            <a:off x="4485687" y="2343926"/>
            <a:ext cx="3491758" cy="58477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Tư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liệu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viết</a:t>
            </a:r>
            <a:endParaRPr lang="en-US" sz="3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7D84602C-9897-484C-9917-EB4601F68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2696" r="3318" b="15196"/>
          <a:stretch/>
        </p:blipFill>
        <p:spPr bwMode="auto">
          <a:xfrm>
            <a:off x="984501" y="1668699"/>
            <a:ext cx="1399254" cy="135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xmlns="" id="{1B9C8F83-3FA4-B74A-8812-5EC2E76B5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248" y="5327411"/>
            <a:ext cx="1354103" cy="136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xmlns="" id="{47F5F2C2-A6CD-014B-B71E-50CC8EC8C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248" y="3407437"/>
            <a:ext cx="1271990" cy="16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xmlns="" id="{658FF177-C50F-7042-91BA-F230B8006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407437"/>
            <a:ext cx="1470719" cy="142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586F8C15-11CD-3746-9146-F9D3926E4B38}"/>
              </a:ext>
            </a:extLst>
          </p:cNvPr>
          <p:cNvSpPr txBox="1">
            <a:spLocks/>
          </p:cNvSpPr>
          <p:nvPr/>
        </p:nvSpPr>
        <p:spPr>
          <a:xfrm>
            <a:off x="2405710" y="334010"/>
            <a:ext cx="7879849" cy="110903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600" b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Nhiệm</a:t>
            </a:r>
            <a:r>
              <a:rPr lang="en-GB" sz="26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en-GB" sz="26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nối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tương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endParaRPr lang="en-GB" sz="2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376A348F-7FB2-2D44-9AFD-2E87FB4BBC0E}"/>
              </a:ext>
            </a:extLst>
          </p:cNvPr>
          <p:cNvCxnSpPr/>
          <p:nvPr/>
        </p:nvCxnSpPr>
        <p:spPr>
          <a:xfrm>
            <a:off x="2383755" y="2636313"/>
            <a:ext cx="2027095" cy="266808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C3C15CED-941E-7844-BA89-D481EB30064C}"/>
              </a:ext>
            </a:extLst>
          </p:cNvPr>
          <p:cNvCxnSpPr/>
          <p:nvPr/>
        </p:nvCxnSpPr>
        <p:spPr>
          <a:xfrm flipH="1">
            <a:off x="8103974" y="3045949"/>
            <a:ext cx="2181585" cy="107427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A266B655-1ECA-5849-B3BC-C59F97D3E7DF}"/>
              </a:ext>
            </a:extLst>
          </p:cNvPr>
          <p:cNvCxnSpPr/>
          <p:nvPr/>
        </p:nvCxnSpPr>
        <p:spPr>
          <a:xfrm flipH="1" flipV="1">
            <a:off x="8057056" y="3019154"/>
            <a:ext cx="2301348" cy="160401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1A352A66-3875-9C40-A23B-452E21D218FF}"/>
              </a:ext>
            </a:extLst>
          </p:cNvPr>
          <p:cNvCxnSpPr/>
          <p:nvPr/>
        </p:nvCxnSpPr>
        <p:spPr>
          <a:xfrm flipH="1" flipV="1">
            <a:off x="8103974" y="4469087"/>
            <a:ext cx="2301348" cy="160401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AD46A980-BAF8-DF4E-80FA-B62F2245CB0A}"/>
              </a:ext>
            </a:extLst>
          </p:cNvPr>
          <p:cNvCxnSpPr/>
          <p:nvPr/>
        </p:nvCxnSpPr>
        <p:spPr>
          <a:xfrm flipV="1">
            <a:off x="2405710" y="3027575"/>
            <a:ext cx="2131711" cy="262699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721623C1-A395-7C4D-8DA6-DAD014AF6DB5}"/>
              </a:ext>
            </a:extLst>
          </p:cNvPr>
          <p:cNvCxnSpPr/>
          <p:nvPr/>
        </p:nvCxnSpPr>
        <p:spPr>
          <a:xfrm>
            <a:off x="2287377" y="4394368"/>
            <a:ext cx="1982178" cy="129831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25.png">
            <a:extLst>
              <a:ext uri="{FF2B5EF4-FFF2-40B4-BE49-F238E27FC236}">
                <a16:creationId xmlns:a16="http://schemas.microsoft.com/office/drawing/2014/main" xmlns="" id="{5CA30E13-F453-2649-B2E1-9EBA10C222DE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10395017" y="1703896"/>
            <a:ext cx="1370762" cy="1360150"/>
          </a:xfrm>
          <a:prstGeom prst="rect">
            <a:avLst/>
          </a:prstGeom>
          <a:ln/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458B4DDE-325B-5E4B-AC9D-DE78B94DEF11}"/>
              </a:ext>
            </a:extLst>
          </p:cNvPr>
          <p:cNvGrpSpPr/>
          <p:nvPr/>
        </p:nvGrpSpPr>
        <p:grpSpPr>
          <a:xfrm>
            <a:off x="650404" y="5034881"/>
            <a:ext cx="1771364" cy="1530366"/>
            <a:chOff x="451202" y="5197541"/>
            <a:chExt cx="1032146" cy="1438754"/>
          </a:xfrm>
        </p:grpSpPr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xmlns="" id="{112217F6-4A8F-7343-8F77-5031034DB8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03" y="5197541"/>
              <a:ext cx="1032145" cy="1060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25958A3-E193-8C4A-8B64-03081425747C}"/>
                </a:ext>
              </a:extLst>
            </p:cNvPr>
            <p:cNvSpPr txBox="1"/>
            <p:nvPr/>
          </p:nvSpPr>
          <p:spPr>
            <a:xfrm>
              <a:off x="451202" y="6266963"/>
              <a:ext cx="9135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>
                  <a:solidFill>
                    <a:srgbClr val="002060"/>
                  </a:solidFill>
                  <a:latin typeface="Tw Cen MT" pitchFamily="34" charset="0"/>
                </a:rPr>
                <a:t>Sách</a:t>
              </a:r>
              <a:endParaRPr lang="en-GB" dirty="0">
                <a:solidFill>
                  <a:srgbClr val="002060"/>
                </a:solidFill>
                <a:latin typeface="Tw Cen M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6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1491</Words>
  <Application>Microsoft Office PowerPoint</Application>
  <PresentationFormat>Custom</PresentationFormat>
  <Paragraphs>138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</cp:lastModifiedBy>
  <cp:revision>29</cp:revision>
  <dcterms:created xsi:type="dcterms:W3CDTF">2021-07-10T01:00:13Z</dcterms:created>
  <dcterms:modified xsi:type="dcterms:W3CDTF">2023-09-07T14:26:30Z</dcterms:modified>
</cp:coreProperties>
</file>