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477" r:id="rId2"/>
    <p:sldId id="482" r:id="rId3"/>
    <p:sldId id="491" r:id="rId4"/>
    <p:sldId id="492" r:id="rId5"/>
    <p:sldId id="479" r:id="rId6"/>
    <p:sldId id="487" r:id="rId7"/>
    <p:sldId id="489" r:id="rId8"/>
    <p:sldId id="485" r:id="rId9"/>
    <p:sldId id="495" r:id="rId10"/>
    <p:sldId id="496" r:id="rId11"/>
    <p:sldId id="494" r:id="rId12"/>
    <p:sldId id="497" r:id="rId13"/>
    <p:sldId id="490" r:id="rId1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1"/>
  </p:normalViewPr>
  <p:slideViewPr>
    <p:cSldViewPr snapToGrid="0" snapToObjects="1">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26C968C0-1272-FC46-B6B1-B48493D537B5}"/>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5" name="Footer Placeholder 4">
            <a:extLst>
              <a:ext uri="{FF2B5EF4-FFF2-40B4-BE49-F238E27FC236}">
                <a16:creationId xmlns:a16="http://schemas.microsoft.com/office/drawing/2014/main" xmlns="" id="{AB5FA692-4B01-CC48-A620-4A44972CFC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1C4DE83-2E00-2149-8212-35CE3E10D264}"/>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56D5CBA5-B345-E042-B1BF-D36A7A18823E}"/>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5" name="Footer Placeholder 4">
            <a:extLst>
              <a:ext uri="{FF2B5EF4-FFF2-40B4-BE49-F238E27FC236}">
                <a16:creationId xmlns:a16="http://schemas.microsoft.com/office/drawing/2014/main" xmlns="" id="{EDF7AAC7-258B-3749-8F60-76ACBEAFC0C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C73C984-E8AA-5445-9CC0-2EEA355B5B8E}"/>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3984DCA-0EE3-1240-95E3-2375BB651632}"/>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5" name="Footer Placeholder 4">
            <a:extLst>
              <a:ext uri="{FF2B5EF4-FFF2-40B4-BE49-F238E27FC236}">
                <a16:creationId xmlns:a16="http://schemas.microsoft.com/office/drawing/2014/main" xmlns="" id="{B77FA7E7-C236-354D-B65C-A0745EA7D5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367947E-CC13-DE43-A931-C039BD973486}"/>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8559ED71-ACDD-1E49-891A-595314ED05C1}"/>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4" name="Footer Placeholder 3">
            <a:extLst>
              <a:ext uri="{FF2B5EF4-FFF2-40B4-BE49-F238E27FC236}">
                <a16:creationId xmlns:a16="http://schemas.microsoft.com/office/drawing/2014/main" xmlns=""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3883BD-95AF-7C41-AB00-CF14B6258C3F}"/>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5" name="Footer Placeholder 4">
            <a:extLst>
              <a:ext uri="{FF2B5EF4-FFF2-40B4-BE49-F238E27FC236}">
                <a16:creationId xmlns:a16="http://schemas.microsoft.com/office/drawing/2014/main" xmlns="" id="{20005A82-DC1F-644B-AA51-CBF3B876FE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453DEBA-9AA5-CD4B-98BF-62BD4A1F208F}"/>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3F30520E-892B-2041-A6EA-E5CC0EF69C07}"/>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6" name="Footer Placeholder 5">
            <a:extLst>
              <a:ext uri="{FF2B5EF4-FFF2-40B4-BE49-F238E27FC236}">
                <a16:creationId xmlns:a16="http://schemas.microsoft.com/office/drawing/2014/main" xmlns="" id="{817A4C06-E3E8-B640-8579-B4ED029EC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C2BFF2E8-A348-A14E-A610-B38F5ED00E6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3B7BB534-3189-5E4F-8096-20915794CA58}"/>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8" name="Footer Placeholder 7">
            <a:extLst>
              <a:ext uri="{FF2B5EF4-FFF2-40B4-BE49-F238E27FC236}">
                <a16:creationId xmlns:a16="http://schemas.microsoft.com/office/drawing/2014/main" xmlns="" id="{8DA5E367-A6B4-A148-A44B-61456D342D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15AC40D3-6A48-FB4B-B8B8-12C3396DEFB1}"/>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C60F86EC-E833-F14C-9E66-41E9BEB47E94}"/>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4" name="Footer Placeholder 3">
            <a:extLst>
              <a:ext uri="{FF2B5EF4-FFF2-40B4-BE49-F238E27FC236}">
                <a16:creationId xmlns:a16="http://schemas.microsoft.com/office/drawing/2014/main" xmlns="" id="{6FE3430E-D9A5-E04A-985D-93317E8970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A056C48E-4D98-784D-9AF0-ABC124B7122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E831CA-2E69-5949-B30F-B8B78C06334B}"/>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3" name="Footer Placeholder 2">
            <a:extLst>
              <a:ext uri="{FF2B5EF4-FFF2-40B4-BE49-F238E27FC236}">
                <a16:creationId xmlns:a16="http://schemas.microsoft.com/office/drawing/2014/main" xmlns="" id="{86312613-5B0C-B145-BC31-11CC02A71F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DAA4D6E0-DF1D-D44F-AFB2-057553790552}"/>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7BA5D7-C2E5-1742-AA49-7F1ED8618BE1}"/>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6" name="Footer Placeholder 5">
            <a:extLst>
              <a:ext uri="{FF2B5EF4-FFF2-40B4-BE49-F238E27FC236}">
                <a16:creationId xmlns:a16="http://schemas.microsoft.com/office/drawing/2014/main" xmlns="" id="{257C4474-E552-A24D-910B-4D79E138913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B97345F-AC4B-3649-9A05-4D44A23D710B}"/>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871F450-BAB6-7349-B544-02570C29E4F5}"/>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6" name="Footer Placeholder 5">
            <a:extLst>
              <a:ext uri="{FF2B5EF4-FFF2-40B4-BE49-F238E27FC236}">
                <a16:creationId xmlns:a16="http://schemas.microsoft.com/office/drawing/2014/main" xmlns="" id="{E1D9A3AE-09C2-4744-8813-4D233C724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B5C0A07-998A-7A4E-A16D-51441D4A4C9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t>8/14/2021</a:t>
            </a:fld>
            <a:endParaRPr lang="x-none"/>
          </a:p>
        </p:txBody>
      </p:sp>
      <p:sp>
        <p:nvSpPr>
          <p:cNvPr id="5" name="Footer Placeholder 4">
            <a:extLst>
              <a:ext uri="{FF2B5EF4-FFF2-40B4-BE49-F238E27FC236}">
                <a16:creationId xmlns:a16="http://schemas.microsoft.com/office/drawing/2014/main" xmlns=""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t>‹#›</a:t>
            </a:fld>
            <a:endParaRPr lang="x-none"/>
          </a:p>
        </p:txBody>
      </p:sp>
      <p:pic>
        <p:nvPicPr>
          <p:cNvPr id="7" name="Picture 6">
            <a:extLst>
              <a:ext uri="{FF2B5EF4-FFF2-40B4-BE49-F238E27FC236}">
                <a16:creationId xmlns:a16="http://schemas.microsoft.com/office/drawing/2014/main" xmlns=""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312 (5)">
            <a:extLst>
              <a:ext uri="{FF2B5EF4-FFF2-40B4-BE49-F238E27FC236}">
                <a16:creationId xmlns:a16="http://schemas.microsoft.com/office/drawing/2014/main" xmlns="" id="{00D7B30B-C032-4D4E-A58E-63618165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a:extLst>
              <a:ext uri="{FF2B5EF4-FFF2-40B4-BE49-F238E27FC236}">
                <a16:creationId xmlns:a16="http://schemas.microsoft.com/office/drawing/2014/main" xmlns="" id="{19524975-B7CF-D64E-AD19-00AD22FD22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424815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4">
            <a:extLst>
              <a:ext uri="{FF2B5EF4-FFF2-40B4-BE49-F238E27FC236}">
                <a16:creationId xmlns:a16="http://schemas.microsoft.com/office/drawing/2014/main" xmlns="" id="{594C1A46-BF00-3549-A0CC-1D359B59CBDD}"/>
              </a:ext>
            </a:extLst>
          </p:cNvPr>
          <p:cNvSpPr>
            <a:spLocks noChangeArrowheads="1" noChangeShapeType="1" noTextEdit="1"/>
          </p:cNvSpPr>
          <p:nvPr/>
        </p:nvSpPr>
        <p:spPr bwMode="auto">
          <a:xfrm>
            <a:off x="2019300" y="569913"/>
            <a:ext cx="8153400" cy="723900"/>
          </a:xfrm>
          <a:prstGeom prst="rect">
            <a:avLst/>
          </a:prstGeom>
        </p:spPr>
        <p:txBody>
          <a:bodyPr wrap="none" fromWordArt="1">
            <a:prstTxWarp prst="textCanUp">
              <a:avLst>
                <a:gd name="adj" fmla="val 85833"/>
              </a:avLst>
            </a:prstTxWarp>
            <a:scene3d>
              <a:camera prst="legacyObliqueTopRight"/>
              <a:lightRig rig="legacyFlat3" dir="b"/>
            </a:scene3d>
            <a:sp3d extrusionH="430200" prstMaterial="legacyMatte">
              <a:extrusionClr>
                <a:srgbClr val="C0C0C0"/>
              </a:extrusionClr>
              <a:contourClr>
                <a:srgbClr val="FF0000"/>
              </a:contourClr>
            </a:sp3d>
          </a:bodyPr>
          <a:lstStyle/>
          <a:p>
            <a:r>
              <a:rPr lang="en-US" sz="3600" kern="10">
                <a:ln w="9525">
                  <a:round/>
                  <a:headEnd/>
                  <a:tailEnd/>
                </a:ln>
                <a:solidFill>
                  <a:srgbClr val="FF0000"/>
                </a:solidFill>
                <a:latin typeface="Times New Roman" panose="02020603050405020304" pitchFamily="18" charset="0"/>
                <a:cs typeface="Times New Roman" panose="02020603050405020304" pitchFamily="18" charset="0"/>
              </a:rPr>
              <a:t>Chào mừng các bậc phụ huynh</a:t>
            </a:r>
            <a:endParaRPr lang="x-none" sz="3600" kern="10">
              <a:ln w="9525">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15364" name="Picture 5" descr="stars">
            <a:extLst>
              <a:ext uri="{FF2B5EF4-FFF2-40B4-BE49-F238E27FC236}">
                <a16:creationId xmlns:a16="http://schemas.microsoft.com/office/drawing/2014/main" xmlns="" id="{11983EA8-0620-AB4D-A296-C5DA0F2FAA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a:extLst>
              <a:ext uri="{FF2B5EF4-FFF2-40B4-BE49-F238E27FC236}">
                <a16:creationId xmlns:a16="http://schemas.microsoft.com/office/drawing/2014/main" xmlns="" id="{00BD74F5-9DD1-E44F-B6A3-CF4F1993CF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a:extLst>
              <a:ext uri="{FF2B5EF4-FFF2-40B4-BE49-F238E27FC236}">
                <a16:creationId xmlns:a16="http://schemas.microsoft.com/office/drawing/2014/main" xmlns="" id="{AC63970A-90B2-9E42-BB24-A20B4E93CA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a:extLst>
              <a:ext uri="{FF2B5EF4-FFF2-40B4-BE49-F238E27FC236}">
                <a16:creationId xmlns:a16="http://schemas.microsoft.com/office/drawing/2014/main" xmlns="" id="{9035A904-409F-3B46-9C0A-1EC54AAA75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a:extLst>
              <a:ext uri="{FF2B5EF4-FFF2-40B4-BE49-F238E27FC236}">
                <a16:creationId xmlns:a16="http://schemas.microsoft.com/office/drawing/2014/main" xmlns="" id="{2CBD5378-DA3A-AC49-A292-48333ED581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a:extLst>
              <a:ext uri="{FF2B5EF4-FFF2-40B4-BE49-F238E27FC236}">
                <a16:creationId xmlns:a16="http://schemas.microsoft.com/office/drawing/2014/main" xmlns="" id="{F697AA18-4DA0-1E4F-BAFD-BB93D01A969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2">
            <a:extLst>
              <a:ext uri="{FF2B5EF4-FFF2-40B4-BE49-F238E27FC236}">
                <a16:creationId xmlns:a16="http://schemas.microsoft.com/office/drawing/2014/main" xmlns="" id="{D8204FA4-AEBF-6843-96E4-D05D4249FAF5}"/>
              </a:ext>
            </a:extLst>
          </p:cNvPr>
          <p:cNvSpPr txBox="1">
            <a:spLocks noChangeArrowheads="1"/>
          </p:cNvSpPr>
          <p:nvPr/>
        </p:nvSpPr>
        <p:spPr bwMode="auto">
          <a:xfrm>
            <a:off x="2976563" y="5657850"/>
            <a:ext cx="6238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000" b="1" i="1">
                <a:solidFill>
                  <a:srgbClr val="FF0000"/>
                </a:solidFill>
                <a:latin typeface="Times New Roman" panose="02020603050405020304" pitchFamily="18" charset="0"/>
                <a:cs typeface="Times New Roman" panose="02020603050405020304" pitchFamily="18" charset="0"/>
              </a:rPr>
              <a:t>Giáo viên: Hoàng Thị Hà</a:t>
            </a:r>
          </a:p>
        </p:txBody>
      </p:sp>
      <p:sp>
        <p:nvSpPr>
          <p:cNvPr id="15371" name="WordArt 14">
            <a:extLst>
              <a:ext uri="{FF2B5EF4-FFF2-40B4-BE49-F238E27FC236}">
                <a16:creationId xmlns:a16="http://schemas.microsoft.com/office/drawing/2014/main" xmlns="" id="{930FB667-7312-DF42-B40A-17D54AA9BA6C}"/>
              </a:ext>
            </a:extLst>
          </p:cNvPr>
          <p:cNvSpPr>
            <a:spLocks noChangeArrowheads="1" noChangeShapeType="1" noTextEdit="1"/>
          </p:cNvSpPr>
          <p:nvPr/>
        </p:nvSpPr>
        <p:spPr bwMode="auto">
          <a:xfrm>
            <a:off x="2514600" y="2628900"/>
            <a:ext cx="7162800" cy="1214438"/>
          </a:xfrm>
          <a:prstGeom prst="rect">
            <a:avLst/>
          </a:prstGeom>
        </p:spPr>
        <p:txBody>
          <a:bodyPr wrap="none" fromWordArt="1">
            <a:prstTxWarp prst="textPlain">
              <a:avLst>
                <a:gd name="adj" fmla="val 50000"/>
              </a:avLst>
            </a:prstTxWarp>
          </a:bodyPr>
          <a:lstStyle/>
          <a:p>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Đến dự tiết </a:t>
            </a:r>
            <a:r>
              <a:rPr lang="vi-VN"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học Lich Sử lớp </a:t>
            </a:r>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6</a:t>
            </a:r>
            <a:endParaRPr lang="x-none"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pic>
        <p:nvPicPr>
          <p:cNvPr id="7" name="Picture 6">
            <a:extLst>
              <a:ext uri="{FF2B5EF4-FFF2-40B4-BE49-F238E27FC236}">
                <a16:creationId xmlns:a16="http://schemas.microsoft.com/office/drawing/2014/main" xmlns=""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cxnSp>
        <p:nvCxnSpPr>
          <p:cNvPr id="8" name="Straight Connector 7">
            <a:extLst>
              <a:ext uri="{FF2B5EF4-FFF2-40B4-BE49-F238E27FC236}">
                <a16:creationId xmlns:a16="http://schemas.microsoft.com/office/drawing/2014/main" xmlns="" id="{6EDCA87F-54C2-004F-A25E-9B7E1169AB85}"/>
              </a:ext>
            </a:extLst>
          </p:cNvPr>
          <p:cNvCxnSpPr>
            <a:cxnSpLocks/>
          </p:cNvCxnSpPr>
          <p:nvPr/>
        </p:nvCxnSpPr>
        <p:spPr>
          <a:xfrm>
            <a:off x="6635306" y="1275581"/>
            <a:ext cx="0" cy="465620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CFBE8A2-9952-B149-AF33-D0C4E54CBBC4}"/>
              </a:ext>
            </a:extLst>
          </p:cNvPr>
          <p:cNvSpPr txBox="1"/>
          <p:nvPr/>
        </p:nvSpPr>
        <p:spPr>
          <a:xfrm>
            <a:off x="6960762" y="4741482"/>
            <a:ext cx="4566499" cy="707886"/>
          </a:xfrm>
          <a:prstGeom prst="rect">
            <a:avLst/>
          </a:prstGeom>
          <a:noFill/>
        </p:spPr>
        <p:txBody>
          <a:bodyPr wrap="square" rtlCol="0">
            <a:spAutoFit/>
          </a:bodyPr>
          <a:lstStyle/>
          <a:p>
            <a:pPr algn="ctr"/>
            <a:r>
              <a:rPr lang="vi-VN" sz="2000" i="1" dirty="0">
                <a:solidFill>
                  <a:srgbClr val="FFC000"/>
                </a:solidFill>
                <a:latin typeface="+mj-lt"/>
              </a:rPr>
              <a:t>Tờ lịch của Việt Nam sử dụng cả âm lịch và dương lịch</a:t>
            </a:r>
            <a:endParaRPr lang="x-none" sz="2000" i="1" dirty="0">
              <a:solidFill>
                <a:srgbClr val="FFC000"/>
              </a:solidFill>
              <a:latin typeface="+mj-lt"/>
            </a:endParaRPr>
          </a:p>
        </p:txBody>
      </p:sp>
      <p:sp>
        <p:nvSpPr>
          <p:cNvPr id="13" name="TextBox 12">
            <a:extLst>
              <a:ext uri="{FF2B5EF4-FFF2-40B4-BE49-F238E27FC236}">
                <a16:creationId xmlns:a16="http://schemas.microsoft.com/office/drawing/2014/main" xmlns="" id="{D2EDAE1D-670B-2A4C-A4B2-0CAD2AC7E5E7}"/>
              </a:ext>
            </a:extLst>
          </p:cNvPr>
          <p:cNvSpPr txBox="1"/>
          <p:nvPr/>
        </p:nvSpPr>
        <p:spPr>
          <a:xfrm>
            <a:off x="138644" y="1044749"/>
            <a:ext cx="673565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 Cách tính thời gian</a:t>
            </a:r>
          </a:p>
        </p:txBody>
      </p:sp>
      <p:sp>
        <p:nvSpPr>
          <p:cNvPr id="9" name="TextBox 8">
            <a:extLst>
              <a:ext uri="{FF2B5EF4-FFF2-40B4-BE49-F238E27FC236}">
                <a16:creationId xmlns:a16="http://schemas.microsoft.com/office/drawing/2014/main" xmlns="" id="{8F0C9277-8003-8B4C-9777-5EAED781638E}"/>
              </a:ext>
            </a:extLst>
          </p:cNvPr>
          <p:cNvSpPr txBox="1"/>
          <p:nvPr/>
        </p:nvSpPr>
        <p:spPr>
          <a:xfrm>
            <a:off x="70976" y="1447410"/>
            <a:ext cx="6653913" cy="2308324"/>
          </a:xfrm>
          <a:prstGeom prst="rect">
            <a:avLst/>
          </a:prstGeom>
          <a:noFill/>
        </p:spPr>
        <p:txBody>
          <a:bodyPr wrap="square" rtlCol="0">
            <a:spAutoFit/>
          </a:bodyPr>
          <a:lstStyle/>
          <a:p>
            <a:r>
              <a:rPr lang="vi-VN" sz="2400" dirty="0">
                <a:solidFill>
                  <a:schemeClr val="bg1"/>
                </a:solidFill>
                <a:latin typeface="+mj-lt"/>
              </a:rPr>
              <a:t>- Lịch chính thức của thế giới hiện nay dựa theo cách tính thời gian của dương lịch hay còn gọi là công lịch.</a:t>
            </a:r>
          </a:p>
          <a:p>
            <a:r>
              <a:rPr lang="vi-VN" sz="2400" dirty="0">
                <a:solidFill>
                  <a:schemeClr val="bg1"/>
                </a:solidFill>
                <a:latin typeface="+mj-lt"/>
              </a:rPr>
              <a:t>- </a:t>
            </a:r>
            <a:r>
              <a:rPr lang="vi-VN" sz="2400" i="1" dirty="0">
                <a:solidFill>
                  <a:schemeClr val="bg1"/>
                </a:solidFill>
                <a:latin typeface="+mj-lt"/>
              </a:rPr>
              <a:t>Công lịch </a:t>
            </a:r>
            <a:r>
              <a:rPr lang="vi-VN" sz="2400" dirty="0">
                <a:solidFill>
                  <a:schemeClr val="bg1"/>
                </a:solidFill>
                <a:latin typeface="+mj-lt"/>
              </a:rPr>
              <a:t>lấy năm 1 là năm tương truyền chúa Giê-xu ra đời </a:t>
            </a:r>
            <a:endParaRPr lang="x-none" sz="2400" dirty="0">
              <a:solidFill>
                <a:schemeClr val="bg1"/>
              </a:solidFill>
              <a:latin typeface="+mj-lt"/>
            </a:endParaRPr>
          </a:p>
          <a:p>
            <a:endParaRPr lang="x-none" sz="2400" dirty="0">
              <a:solidFill>
                <a:schemeClr val="bg1"/>
              </a:solidFill>
              <a:latin typeface="+mj-lt"/>
            </a:endParaRPr>
          </a:p>
        </p:txBody>
      </p:sp>
      <p:cxnSp>
        <p:nvCxnSpPr>
          <p:cNvPr id="15" name="Straight Arrow Connector 14">
            <a:extLst>
              <a:ext uri="{FF2B5EF4-FFF2-40B4-BE49-F238E27FC236}">
                <a16:creationId xmlns:a16="http://schemas.microsoft.com/office/drawing/2014/main" xmlns="" id="{AF9C927C-1A09-7F48-85CA-BAB3F61C3A92}"/>
              </a:ext>
            </a:extLst>
          </p:cNvPr>
          <p:cNvCxnSpPr>
            <a:cxnSpLocks/>
          </p:cNvCxnSpPr>
          <p:nvPr/>
        </p:nvCxnSpPr>
        <p:spPr>
          <a:xfrm flipV="1">
            <a:off x="721100" y="3894540"/>
            <a:ext cx="5353664" cy="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D12EF73-FFFC-7E49-A814-DD6E673DAA55}"/>
              </a:ext>
            </a:extLst>
          </p:cNvPr>
          <p:cNvCxnSpPr/>
          <p:nvPr/>
        </p:nvCxnSpPr>
        <p:spPr>
          <a:xfrm>
            <a:off x="2991895" y="3716937"/>
            <a:ext cx="0" cy="34294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D245EB81-586B-EF4D-A7E2-5BE9CF122439}"/>
              </a:ext>
            </a:extLst>
          </p:cNvPr>
          <p:cNvSpPr txBox="1"/>
          <p:nvPr/>
        </p:nvSpPr>
        <p:spPr>
          <a:xfrm>
            <a:off x="2060957" y="4164603"/>
            <a:ext cx="1907687" cy="646331"/>
          </a:xfrm>
          <a:prstGeom prst="rect">
            <a:avLst/>
          </a:prstGeom>
          <a:noFill/>
        </p:spPr>
        <p:txBody>
          <a:bodyPr wrap="square" rtlCol="0">
            <a:spAutoFit/>
          </a:bodyPr>
          <a:lstStyle/>
          <a:p>
            <a:pPr algn="ctr"/>
            <a:r>
              <a:rPr lang="x-none" dirty="0">
                <a:solidFill>
                  <a:schemeClr val="bg1"/>
                </a:solidFill>
                <a:latin typeface="Times New Roman" panose="02020603050405020304" pitchFamily="18" charset="0"/>
                <a:cs typeface="Times New Roman" panose="02020603050405020304" pitchFamily="18" charset="0"/>
              </a:rPr>
              <a:t>Công nguyên</a:t>
            </a:r>
          </a:p>
          <a:p>
            <a:pPr algn="ctr"/>
            <a:r>
              <a:rPr lang="x-none" dirty="0">
                <a:solidFill>
                  <a:schemeClr val="bg1"/>
                </a:solidFill>
                <a:latin typeface="Times New Roman" panose="02020603050405020304" pitchFamily="18" charset="0"/>
                <a:cs typeface="Times New Roman" panose="02020603050405020304" pitchFamily="18" charset="0"/>
              </a:rPr>
              <a:t>(CN)</a:t>
            </a:r>
          </a:p>
        </p:txBody>
      </p:sp>
      <p:sp>
        <p:nvSpPr>
          <p:cNvPr id="19" name="TextBox 18">
            <a:extLst>
              <a:ext uri="{FF2B5EF4-FFF2-40B4-BE49-F238E27FC236}">
                <a16:creationId xmlns:a16="http://schemas.microsoft.com/office/drawing/2014/main" xmlns="" id="{07D6AE04-4F34-E640-BA7D-2B50B43C97C4}"/>
              </a:ext>
            </a:extLst>
          </p:cNvPr>
          <p:cNvSpPr txBox="1"/>
          <p:nvPr/>
        </p:nvSpPr>
        <p:spPr>
          <a:xfrm>
            <a:off x="1763532" y="3287473"/>
            <a:ext cx="2456726" cy="369332"/>
          </a:xfrm>
          <a:prstGeom prst="rect">
            <a:avLst/>
          </a:prstGeom>
          <a:noFill/>
        </p:spPr>
        <p:txBody>
          <a:bodyPr wrap="square" rtlCol="0">
            <a:spAutoFit/>
          </a:bodyPr>
          <a:lstStyle/>
          <a:p>
            <a:pPr algn="ctr"/>
            <a:r>
              <a:rPr lang="en-US" i="1" dirty="0">
                <a:solidFill>
                  <a:srgbClr val="FFFF00"/>
                </a:solidFill>
                <a:latin typeface="Times New Roman" panose="02020603050405020304" pitchFamily="18" charset="0"/>
                <a:cs typeface="Times New Roman" panose="02020603050405020304" pitchFamily="18" charset="0"/>
              </a:rPr>
              <a:t>C</a:t>
            </a:r>
            <a:r>
              <a:rPr lang="x-none" i="1" dirty="0">
                <a:solidFill>
                  <a:srgbClr val="FFFF00"/>
                </a:solidFill>
                <a:latin typeface="Times New Roman" panose="02020603050405020304" pitchFamily="18" charset="0"/>
                <a:cs typeface="Times New Roman" panose="02020603050405020304" pitchFamily="18" charset="0"/>
              </a:rPr>
              <a:t>húa Giê-xu ra đời</a:t>
            </a:r>
          </a:p>
        </p:txBody>
      </p:sp>
      <p:sp>
        <p:nvSpPr>
          <p:cNvPr id="20" name="TextBox 19">
            <a:extLst>
              <a:ext uri="{FF2B5EF4-FFF2-40B4-BE49-F238E27FC236}">
                <a16:creationId xmlns:a16="http://schemas.microsoft.com/office/drawing/2014/main" xmlns="" id="{5957228F-F5F6-584E-A012-462EE5E13166}"/>
              </a:ext>
            </a:extLst>
          </p:cNvPr>
          <p:cNvSpPr txBox="1"/>
          <p:nvPr/>
        </p:nvSpPr>
        <p:spPr>
          <a:xfrm>
            <a:off x="592400" y="3973729"/>
            <a:ext cx="1907687" cy="369332"/>
          </a:xfrm>
          <a:prstGeom prst="rect">
            <a:avLst/>
          </a:prstGeom>
          <a:noFill/>
        </p:spPr>
        <p:txBody>
          <a:bodyPr wrap="square" rtlCol="0">
            <a:spAutoFit/>
          </a:bodyPr>
          <a:lstStyle/>
          <a:p>
            <a:pPr algn="ctr"/>
            <a:r>
              <a:rPr lang="x-none" i="1" dirty="0">
                <a:solidFill>
                  <a:srgbClr val="FFFF00"/>
                </a:solidFill>
                <a:latin typeface="Times New Roman" panose="02020603050405020304" pitchFamily="18" charset="0"/>
                <a:cs typeface="Times New Roman" panose="02020603050405020304" pitchFamily="18" charset="0"/>
              </a:rPr>
              <a:t>(TCN)</a:t>
            </a:r>
          </a:p>
        </p:txBody>
      </p:sp>
      <p:sp>
        <p:nvSpPr>
          <p:cNvPr id="21" name="TextBox 20">
            <a:extLst>
              <a:ext uri="{FF2B5EF4-FFF2-40B4-BE49-F238E27FC236}">
                <a16:creationId xmlns:a16="http://schemas.microsoft.com/office/drawing/2014/main" xmlns="" id="{69E29AE1-14DA-B14D-A0FB-6850B2F7C929}"/>
              </a:ext>
            </a:extLst>
          </p:cNvPr>
          <p:cNvSpPr txBox="1"/>
          <p:nvPr/>
        </p:nvSpPr>
        <p:spPr>
          <a:xfrm>
            <a:off x="3602390" y="4008091"/>
            <a:ext cx="1907687" cy="369332"/>
          </a:xfrm>
          <a:prstGeom prst="rect">
            <a:avLst/>
          </a:prstGeom>
          <a:noFill/>
        </p:spPr>
        <p:txBody>
          <a:bodyPr wrap="square" rtlCol="0">
            <a:spAutoFit/>
          </a:bodyPr>
          <a:lstStyle/>
          <a:p>
            <a:pPr algn="ctr"/>
            <a:r>
              <a:rPr lang="x-none" i="1" dirty="0">
                <a:solidFill>
                  <a:srgbClr val="FFFF00"/>
                </a:solidFill>
                <a:latin typeface="Times New Roman" panose="02020603050405020304" pitchFamily="18" charset="0"/>
                <a:cs typeface="Times New Roman" panose="02020603050405020304" pitchFamily="18" charset="0"/>
              </a:rPr>
              <a:t>(Sau CN)</a:t>
            </a:r>
          </a:p>
        </p:txBody>
      </p:sp>
      <p:sp>
        <p:nvSpPr>
          <p:cNvPr id="23" name="TextBox 22">
            <a:extLst>
              <a:ext uri="{FF2B5EF4-FFF2-40B4-BE49-F238E27FC236}">
                <a16:creationId xmlns:a16="http://schemas.microsoft.com/office/drawing/2014/main" xmlns="" id="{527845FE-1F3B-3D4F-A0D0-8DEE41DA8E85}"/>
              </a:ext>
            </a:extLst>
          </p:cNvPr>
          <p:cNvSpPr txBox="1"/>
          <p:nvPr/>
        </p:nvSpPr>
        <p:spPr>
          <a:xfrm>
            <a:off x="61449" y="4602979"/>
            <a:ext cx="5841837" cy="1200329"/>
          </a:xfrm>
          <a:prstGeom prst="rect">
            <a:avLst/>
          </a:prstGeom>
          <a:noFill/>
        </p:spPr>
        <p:txBody>
          <a:bodyPr wrap="square" rtlCol="0">
            <a:spAutoFit/>
          </a:bodyPr>
          <a:lstStyle/>
          <a:p>
            <a:r>
              <a:rPr lang="vi-VN" sz="2400" i="1" dirty="0">
                <a:solidFill>
                  <a:schemeClr val="bg1"/>
                </a:solidFill>
                <a:latin typeface="+mj-lt"/>
              </a:rPr>
              <a:t>+ thập kỉ: 10 năm</a:t>
            </a:r>
          </a:p>
          <a:p>
            <a:r>
              <a:rPr lang="vi-VN" sz="2400" i="1" dirty="0">
                <a:solidFill>
                  <a:schemeClr val="bg1"/>
                </a:solidFill>
                <a:latin typeface="+mj-lt"/>
              </a:rPr>
              <a:t>+ thế kỉ:100 năm</a:t>
            </a:r>
          </a:p>
          <a:p>
            <a:r>
              <a:rPr lang="vi-VN" sz="2400" i="1" dirty="0">
                <a:solidFill>
                  <a:schemeClr val="bg1"/>
                </a:solidFill>
                <a:latin typeface="+mj-lt"/>
              </a:rPr>
              <a:t>+ thiên niên kỉ:1000 năm</a:t>
            </a:r>
            <a:endParaRPr lang="x-none" sz="2400" i="1" dirty="0">
              <a:solidFill>
                <a:schemeClr val="bg1"/>
              </a:solidFill>
              <a:latin typeface="+mj-lt"/>
            </a:endParaRPr>
          </a:p>
        </p:txBody>
      </p:sp>
      <p:pic>
        <p:nvPicPr>
          <p:cNvPr id="22" name="Picture 21">
            <a:extLst>
              <a:ext uri="{FF2B5EF4-FFF2-40B4-BE49-F238E27FC236}">
                <a16:creationId xmlns:a16="http://schemas.microsoft.com/office/drawing/2014/main" xmlns="" id="{0929C7D8-5E71-B24A-B13B-783CF838334A}"/>
              </a:ext>
            </a:extLst>
          </p:cNvPr>
          <p:cNvPicPr/>
          <p:nvPr/>
        </p:nvPicPr>
        <p:blipFill rotWithShape="1">
          <a:blip r:embed="rId3"/>
          <a:srcRect l="69009" t="15605" r="8019" b="24225"/>
          <a:stretch/>
        </p:blipFill>
        <p:spPr bwMode="auto">
          <a:xfrm>
            <a:off x="8090394" y="1072529"/>
            <a:ext cx="2100173" cy="35654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55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trips(down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strips(down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par>
                                <p:cTn id="23" presetID="18" presetClass="entr" presetSubtype="12"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strips(downLeft)">
                                      <p:cBhvr>
                                        <p:cTn id="25" dur="500"/>
                                        <p:tgtEl>
                                          <p:spTgt spid="17"/>
                                        </p:tgtEl>
                                      </p:cBhvr>
                                    </p:animEffect>
                                  </p:childTnLst>
                                </p:cTn>
                              </p:par>
                            </p:childTnLst>
                          </p:cTn>
                        </p:par>
                        <p:par>
                          <p:cTn id="26" fill="hold">
                            <p:stCondLst>
                              <p:cond delay="500"/>
                            </p:stCondLst>
                            <p:childTnLst>
                              <p:par>
                                <p:cTn id="27" presetID="18" presetClass="entr" presetSubtype="12"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downLeft)">
                                      <p:cBhvr>
                                        <p:cTn id="29" dur="500"/>
                                        <p:tgtEl>
                                          <p:spTgt spid="18"/>
                                        </p:tgtEl>
                                      </p:cBhvr>
                                    </p:animEffect>
                                  </p:childTnLst>
                                </p:cTn>
                              </p:par>
                            </p:childTnLst>
                          </p:cTn>
                        </p:par>
                        <p:par>
                          <p:cTn id="30" fill="hold">
                            <p:stCondLst>
                              <p:cond delay="1000"/>
                            </p:stCondLst>
                            <p:childTnLst>
                              <p:par>
                                <p:cTn id="31" presetID="18" presetClass="entr" presetSubtype="1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strips(downLeft)">
                                      <p:cBhvr>
                                        <p:cTn id="33" dur="500"/>
                                        <p:tgtEl>
                                          <p:spTgt spid="19"/>
                                        </p:tgtEl>
                                      </p:cBhvr>
                                    </p:animEffect>
                                  </p:childTnLst>
                                </p:cTn>
                              </p:par>
                            </p:childTnLst>
                          </p:cTn>
                        </p:par>
                        <p:par>
                          <p:cTn id="34" fill="hold">
                            <p:stCondLst>
                              <p:cond delay="1500"/>
                            </p:stCondLst>
                            <p:childTnLst>
                              <p:par>
                                <p:cTn id="35" presetID="18" presetClass="entr" presetSubtype="12"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trips(downLeft)">
                                      <p:cBhvr>
                                        <p:cTn id="37" dur="500"/>
                                        <p:tgtEl>
                                          <p:spTgt spid="20"/>
                                        </p:tgtEl>
                                      </p:cBhvr>
                                    </p:animEffect>
                                  </p:childTnLst>
                                </p:cTn>
                              </p:par>
                            </p:childTnLst>
                          </p:cTn>
                        </p:par>
                        <p:par>
                          <p:cTn id="38" fill="hold">
                            <p:stCondLst>
                              <p:cond delay="2000"/>
                            </p:stCondLst>
                            <p:childTnLst>
                              <p:par>
                                <p:cTn id="39" presetID="18" presetClass="entr" presetSubtype="12"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strips(downLef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strips(downLeft)">
                                      <p:cBhvr>
                                        <p:cTn id="46" dur="500"/>
                                        <p:tgtEl>
                                          <p:spTgt spid="2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animEffect transition="in" filter="strips(downLeft)">
                                      <p:cBhvr>
                                        <p:cTn id="51" dur="500"/>
                                        <p:tgtEl>
                                          <p:spTgt spid="2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23">
                                            <p:txEl>
                                              <p:pRg st="2" end="2"/>
                                            </p:txEl>
                                          </p:spTgt>
                                        </p:tgtEl>
                                        <p:attrNameLst>
                                          <p:attrName>style.visibility</p:attrName>
                                        </p:attrNameLst>
                                      </p:cBhvr>
                                      <p:to>
                                        <p:strVal val="visible"/>
                                      </p:to>
                                    </p:set>
                                    <p:animEffect transition="in" filter="strips(downLeft)">
                                      <p:cBhvr>
                                        <p:cTn id="56"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pic>
        <p:nvPicPr>
          <p:cNvPr id="7" name="Picture 6">
            <a:extLst>
              <a:ext uri="{FF2B5EF4-FFF2-40B4-BE49-F238E27FC236}">
                <a16:creationId xmlns:a16="http://schemas.microsoft.com/office/drawing/2014/main" xmlns=""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13" name="TextBox 12">
            <a:extLst>
              <a:ext uri="{FF2B5EF4-FFF2-40B4-BE49-F238E27FC236}">
                <a16:creationId xmlns:a16="http://schemas.microsoft.com/office/drawing/2014/main" xmlns="" id="{D2EDAE1D-670B-2A4C-A4B2-0CAD2AC7E5E7}"/>
              </a:ext>
            </a:extLst>
          </p:cNvPr>
          <p:cNvSpPr txBox="1"/>
          <p:nvPr/>
        </p:nvSpPr>
        <p:spPr>
          <a:xfrm>
            <a:off x="4867807" y="66266"/>
            <a:ext cx="673565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III. LUYỆN TẬP</a:t>
            </a:r>
          </a:p>
        </p:txBody>
      </p:sp>
      <p:pic>
        <p:nvPicPr>
          <p:cNvPr id="5" name="Picture 4">
            <a:extLst>
              <a:ext uri="{FF2B5EF4-FFF2-40B4-BE49-F238E27FC236}">
                <a16:creationId xmlns:a16="http://schemas.microsoft.com/office/drawing/2014/main" xmlns="" id="{0D85816C-0951-784E-9E74-A21144D6EEB3}"/>
              </a:ext>
            </a:extLst>
          </p:cNvPr>
          <p:cNvPicPr>
            <a:picLocks noChangeAspect="1"/>
          </p:cNvPicPr>
          <p:nvPr/>
        </p:nvPicPr>
        <p:blipFill rotWithShape="1">
          <a:blip r:embed="rId3"/>
          <a:srcRect l="7128" t="5259" r="8229" b="5259"/>
          <a:stretch/>
        </p:blipFill>
        <p:spPr>
          <a:xfrm>
            <a:off x="1406413" y="683932"/>
            <a:ext cx="9064861" cy="5989490"/>
          </a:xfrm>
          <a:prstGeom prst="rect">
            <a:avLst/>
          </a:prstGeom>
        </p:spPr>
      </p:pic>
    </p:spTree>
    <p:extLst>
      <p:ext uri="{BB962C8B-B14F-4D97-AF65-F5344CB8AC3E}">
        <p14:creationId xmlns:p14="http://schemas.microsoft.com/office/powerpoint/2010/main" val="159875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pic>
        <p:nvPicPr>
          <p:cNvPr id="7" name="Picture 6">
            <a:extLst>
              <a:ext uri="{FF2B5EF4-FFF2-40B4-BE49-F238E27FC236}">
                <a16:creationId xmlns:a16="http://schemas.microsoft.com/office/drawing/2014/main" xmlns=""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13" name="TextBox 12">
            <a:extLst>
              <a:ext uri="{FF2B5EF4-FFF2-40B4-BE49-F238E27FC236}">
                <a16:creationId xmlns:a16="http://schemas.microsoft.com/office/drawing/2014/main" xmlns="" id="{D2EDAE1D-670B-2A4C-A4B2-0CAD2AC7E5E7}"/>
              </a:ext>
            </a:extLst>
          </p:cNvPr>
          <p:cNvSpPr txBox="1"/>
          <p:nvPr/>
        </p:nvSpPr>
        <p:spPr>
          <a:xfrm>
            <a:off x="4824944" y="72466"/>
            <a:ext cx="673565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III. LUYỆN TẬP</a:t>
            </a:r>
          </a:p>
        </p:txBody>
      </p:sp>
      <p:sp>
        <p:nvSpPr>
          <p:cNvPr id="26" name="TextBox 25">
            <a:extLst>
              <a:ext uri="{FF2B5EF4-FFF2-40B4-BE49-F238E27FC236}">
                <a16:creationId xmlns:a16="http://schemas.microsoft.com/office/drawing/2014/main" xmlns="" id="{0E22A905-B29A-D744-A698-9E2836BE9FF3}"/>
              </a:ext>
            </a:extLst>
          </p:cNvPr>
          <p:cNvSpPr txBox="1"/>
          <p:nvPr/>
        </p:nvSpPr>
        <p:spPr>
          <a:xfrm>
            <a:off x="360651" y="970727"/>
            <a:ext cx="11831349" cy="1200329"/>
          </a:xfrm>
          <a:prstGeom prst="rect">
            <a:avLst/>
          </a:prstGeom>
          <a:noFill/>
        </p:spPr>
        <p:txBody>
          <a:bodyPr wrap="square" rtlCol="0">
            <a:spAutoFit/>
          </a:bodyPr>
          <a:lstStyle/>
          <a:p>
            <a:r>
              <a:rPr lang="vi-VN" sz="2400" i="1" dirty="0">
                <a:solidFill>
                  <a:srgbClr val="FFFF00"/>
                </a:solidFill>
                <a:latin typeface="+mj-lt"/>
                <a:sym typeface="Wingdings" pitchFamily="2" charset="2"/>
              </a:rPr>
              <a:t></a:t>
            </a:r>
            <a:r>
              <a:rPr lang="vi-VN" sz="2400" i="1" dirty="0">
                <a:solidFill>
                  <a:srgbClr val="FFFF00"/>
                </a:solidFill>
                <a:latin typeface="+mj-lt"/>
              </a:rPr>
              <a:t>  Kết luận</a:t>
            </a:r>
          </a:p>
          <a:p>
            <a:pPr marL="342900" indent="-342900">
              <a:buFontTx/>
              <a:buChar char="-"/>
            </a:pPr>
            <a:r>
              <a:rPr lang="vi-VN" sz="2400" dirty="0">
                <a:solidFill>
                  <a:srgbClr val="FFFF00"/>
                </a:solidFill>
                <a:latin typeface="+mj-lt"/>
              </a:rPr>
              <a:t>Muốn biết năm TCN cách hiện tại thì làm phép cộng.</a:t>
            </a:r>
          </a:p>
          <a:p>
            <a:pPr marL="342900" indent="-342900">
              <a:buFontTx/>
              <a:buChar char="-"/>
            </a:pPr>
            <a:r>
              <a:rPr lang="vi-VN" sz="2400" dirty="0">
                <a:solidFill>
                  <a:srgbClr val="FFFF00"/>
                </a:solidFill>
                <a:latin typeface="+mj-lt"/>
              </a:rPr>
              <a:t>Muốn biết SCN cách hiện tại ta làm phép trừ.</a:t>
            </a:r>
            <a:endParaRPr lang="x-none" sz="2400" dirty="0">
              <a:solidFill>
                <a:srgbClr val="FFFF00"/>
              </a:solidFill>
              <a:latin typeface="+mj-lt"/>
            </a:endParaRPr>
          </a:p>
        </p:txBody>
      </p:sp>
    </p:spTree>
    <p:extLst>
      <p:ext uri="{BB962C8B-B14F-4D97-AF65-F5344CB8AC3E}">
        <p14:creationId xmlns:p14="http://schemas.microsoft.com/office/powerpoint/2010/main" val="15583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strips(downLeft)">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strips(downLeft)">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strips(downLeft)">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30C703D0-36D6-9A4E-A6CA-4DA0C4C8CF96}"/>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 name="Picture 1">
            <a:extLst>
              <a:ext uri="{FF2B5EF4-FFF2-40B4-BE49-F238E27FC236}">
                <a16:creationId xmlns:a16="http://schemas.microsoft.com/office/drawing/2014/main" xmlns="" id="{640AA35D-A2D8-DB45-AE3F-424C38E0D372}"/>
              </a:ext>
            </a:extLst>
          </p:cNvPr>
          <p:cNvPicPr>
            <a:picLocks noChangeAspect="1"/>
          </p:cNvPicPr>
          <p:nvPr/>
        </p:nvPicPr>
        <p:blipFill>
          <a:blip r:embed="rId2"/>
          <a:stretch>
            <a:fillRect/>
          </a:stretch>
        </p:blipFill>
        <p:spPr>
          <a:xfrm>
            <a:off x="383458" y="-147484"/>
            <a:ext cx="11808542" cy="7506019"/>
          </a:xfrm>
          <a:prstGeom prst="rect">
            <a:avLst/>
          </a:prstGeom>
        </p:spPr>
      </p:pic>
      <p:sp>
        <p:nvSpPr>
          <p:cNvPr id="3" name="TextBox 2">
            <a:extLst>
              <a:ext uri="{FF2B5EF4-FFF2-40B4-BE49-F238E27FC236}">
                <a16:creationId xmlns:a16="http://schemas.microsoft.com/office/drawing/2014/main" xmlns="" id="{AB53C941-41C4-3145-B1AC-B6DC66719B98}"/>
              </a:ext>
            </a:extLst>
          </p:cNvPr>
          <p:cNvSpPr txBox="1"/>
          <p:nvPr/>
        </p:nvSpPr>
        <p:spPr>
          <a:xfrm>
            <a:off x="2969341" y="2767280"/>
            <a:ext cx="6636775" cy="1323439"/>
          </a:xfrm>
          <a:prstGeom prst="rect">
            <a:avLst/>
          </a:prstGeom>
          <a:noFill/>
        </p:spPr>
        <p:txBody>
          <a:bodyPr wrap="square" rtlCol="0">
            <a:spAutoFit/>
          </a:bodyPr>
          <a:lstStyle/>
          <a:p>
            <a:pPr algn="ctr"/>
            <a:r>
              <a:rPr lang="x-none" sz="4000" b="1" dirty="0">
                <a:solidFill>
                  <a:srgbClr val="FFFF00"/>
                </a:solidFill>
                <a:latin typeface="APPLE CHANCERY" panose="03020702040506060504" pitchFamily="66" charset="-79"/>
                <a:cs typeface="APPLE CHANCERY" panose="03020702040506060504" pitchFamily="66" charset="-79"/>
              </a:rPr>
              <a:t>CẢM ƠN CÁC EM!</a:t>
            </a:r>
          </a:p>
          <a:p>
            <a:pPr algn="ctr"/>
            <a:r>
              <a:rPr lang="x-none" sz="4000" b="1" dirty="0">
                <a:solidFill>
                  <a:srgbClr val="FFFF00"/>
                </a:solidFill>
                <a:latin typeface="APPLE CHANCERY" panose="03020702040506060504" pitchFamily="66" charset="-79"/>
                <a:cs typeface="APPLE CHANCERY" panose="03020702040506060504" pitchFamily="66" charset="-79"/>
              </a:rPr>
              <a:t>CHÚC CÁC EM HỌC TỐT!</a:t>
            </a:r>
          </a:p>
        </p:txBody>
      </p:sp>
    </p:spTree>
    <p:extLst>
      <p:ext uri="{BB962C8B-B14F-4D97-AF65-F5344CB8AC3E}">
        <p14:creationId xmlns:p14="http://schemas.microsoft.com/office/powerpoint/2010/main" val="255545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maytinh">
            <a:extLst>
              <a:ext uri="{FF2B5EF4-FFF2-40B4-BE49-F238E27FC236}">
                <a16:creationId xmlns:a16="http://schemas.microsoft.com/office/drawing/2014/main" xmlns="" id="{74946F10-331D-564A-9EF5-454EFF6B29EE}"/>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128587" y="2628900"/>
            <a:ext cx="4257675" cy="422910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A5D2323F-5554-DA4C-9473-BAC21B4F9D34}"/>
              </a:ext>
            </a:extLst>
          </p:cNvPr>
          <p:cNvPicPr>
            <a:picLocks noChangeAspect="1"/>
          </p:cNvPicPr>
          <p:nvPr/>
        </p:nvPicPr>
        <p:blipFill>
          <a:blip r:embed="rId3"/>
          <a:stretch>
            <a:fillRect/>
          </a:stretch>
        </p:blipFill>
        <p:spPr>
          <a:xfrm>
            <a:off x="10651594" y="-100014"/>
            <a:ext cx="1551016" cy="1444774"/>
          </a:xfrm>
          <a:prstGeom prst="rect">
            <a:avLst/>
          </a:prstGeom>
        </p:spPr>
      </p:pic>
    </p:spTree>
    <p:extLst>
      <p:ext uri="{BB962C8B-B14F-4D97-AF65-F5344CB8AC3E}">
        <p14:creationId xmlns:p14="http://schemas.microsoft.com/office/powerpoint/2010/main" val="45111610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maytinh">
            <a:extLst>
              <a:ext uri="{FF2B5EF4-FFF2-40B4-BE49-F238E27FC236}">
                <a16:creationId xmlns:a16="http://schemas.microsoft.com/office/drawing/2014/main" xmlns="" id="{74946F10-331D-564A-9EF5-454EFF6B29EE}"/>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3281362" y="1750218"/>
            <a:ext cx="2376488" cy="3357563"/>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FF8EB499-0334-054E-A2C0-C7C85CDDF50A}"/>
              </a:ext>
            </a:extLst>
          </p:cNvPr>
          <p:cNvPicPr>
            <a:picLocks noChangeAspect="1"/>
          </p:cNvPicPr>
          <p:nvPr/>
        </p:nvPicPr>
        <p:blipFill>
          <a:blip r:embed="rId3"/>
          <a:stretch>
            <a:fillRect/>
          </a:stretch>
        </p:blipFill>
        <p:spPr>
          <a:xfrm>
            <a:off x="10651594" y="-100014"/>
            <a:ext cx="1551016" cy="1444774"/>
          </a:xfrm>
          <a:prstGeom prst="rect">
            <a:avLst/>
          </a:prstGeom>
        </p:spPr>
      </p:pic>
    </p:spTree>
    <p:extLst>
      <p:ext uri="{BB962C8B-B14F-4D97-AF65-F5344CB8AC3E}">
        <p14:creationId xmlns:p14="http://schemas.microsoft.com/office/powerpoint/2010/main" val="248105775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maytinh">
            <a:extLst>
              <a:ext uri="{FF2B5EF4-FFF2-40B4-BE49-F238E27FC236}">
                <a16:creationId xmlns:a16="http://schemas.microsoft.com/office/drawing/2014/main" xmlns="" id="{74946F10-331D-564A-9EF5-454EFF6B29EE}"/>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8529638" y="934643"/>
            <a:ext cx="2126576" cy="2094308"/>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7692E260-6916-B24A-BE24-52DD2FFA2BE1}"/>
              </a:ext>
            </a:extLst>
          </p:cNvPr>
          <p:cNvPicPr>
            <a:picLocks noChangeAspect="1"/>
          </p:cNvPicPr>
          <p:nvPr/>
        </p:nvPicPr>
        <p:blipFill>
          <a:blip r:embed="rId3"/>
          <a:stretch>
            <a:fillRect/>
          </a:stretch>
        </p:blipFill>
        <p:spPr>
          <a:xfrm>
            <a:off x="10651594" y="-100014"/>
            <a:ext cx="1551016" cy="1444774"/>
          </a:xfrm>
          <a:prstGeom prst="rect">
            <a:avLst/>
          </a:prstGeom>
        </p:spPr>
      </p:pic>
    </p:spTree>
    <p:extLst>
      <p:ext uri="{BB962C8B-B14F-4D97-AF65-F5344CB8AC3E}">
        <p14:creationId xmlns:p14="http://schemas.microsoft.com/office/powerpoint/2010/main" val="7294527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11" name="Picture 10">
            <a:extLst>
              <a:ext uri="{FF2B5EF4-FFF2-40B4-BE49-F238E27FC236}">
                <a16:creationId xmlns:a16="http://schemas.microsoft.com/office/drawing/2014/main" xmlns=""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4780345"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 Lịch sử và môn lịch sử</a:t>
            </a:r>
          </a:p>
        </p:txBody>
      </p:sp>
      <p:pic>
        <p:nvPicPr>
          <p:cNvPr id="9" name="Picture 8">
            <a:extLst>
              <a:ext uri="{FF2B5EF4-FFF2-40B4-BE49-F238E27FC236}">
                <a16:creationId xmlns:a16="http://schemas.microsoft.com/office/drawing/2014/main" xmlns="" id="{3DC90934-B824-C54D-B27B-25D4236BF8ED}"/>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5839419" y="1344760"/>
            <a:ext cx="4780345" cy="2555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xmlns="" id="{1F7D5323-3BD2-2644-A456-20ED73ECFD59}"/>
              </a:ext>
            </a:extLst>
          </p:cNvPr>
          <p:cNvCxnSpPr/>
          <p:nvPr/>
        </p:nvCxnSpPr>
        <p:spPr>
          <a:xfrm>
            <a:off x="5467772"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E78C2F97-4908-5F4D-98C7-ADA599288C26}"/>
              </a:ext>
            </a:extLst>
          </p:cNvPr>
          <p:cNvSpPr txBox="1"/>
          <p:nvPr/>
        </p:nvSpPr>
        <p:spPr>
          <a:xfrm>
            <a:off x="5214748" y="4136899"/>
            <a:ext cx="5719169" cy="707886"/>
          </a:xfrm>
          <a:prstGeom prst="rect">
            <a:avLst/>
          </a:prstGeom>
          <a:noFill/>
        </p:spPr>
        <p:txBody>
          <a:bodyPr wrap="square" rtlCol="0">
            <a:spAutoFit/>
          </a:bodyPr>
          <a:lstStyle/>
          <a:p>
            <a:pPr algn="ctr"/>
            <a:r>
              <a:rPr lang="x-none" sz="2000" i="1" dirty="0">
                <a:solidFill>
                  <a:schemeClr val="bg1"/>
                </a:solidFill>
                <a:latin typeface="Times New Roman" panose="02020603050405020304" pitchFamily="18" charset="0"/>
                <a:cs typeface="Times New Roman" panose="02020603050405020304" pitchFamily="18" charset="0"/>
              </a:rPr>
              <a:t>Rồng đá trước thềm Điện Kính Thiên, thế kỉ XV</a:t>
            </a:r>
          </a:p>
          <a:p>
            <a:pPr algn="ctr"/>
            <a:r>
              <a:rPr lang="x-none" sz="2000" i="1" dirty="0">
                <a:solidFill>
                  <a:schemeClr val="bg1"/>
                </a:solidFill>
                <a:latin typeface="Times New Roman" panose="02020603050405020304" pitchFamily="18" charset="0"/>
                <a:cs typeface="Times New Roman" panose="02020603050405020304" pitchFamily="18" charset="0"/>
              </a:rPr>
              <a:t>(Khu di tích H</a:t>
            </a:r>
            <a:r>
              <a:rPr lang="en-US" sz="2000" i="1" dirty="0">
                <a:solidFill>
                  <a:schemeClr val="bg1"/>
                </a:solidFill>
                <a:latin typeface="Times New Roman" panose="02020603050405020304" pitchFamily="18" charset="0"/>
                <a:cs typeface="Times New Roman" panose="02020603050405020304" pitchFamily="18" charset="0"/>
              </a:rPr>
              <a:t>o</a:t>
            </a:r>
            <a:r>
              <a:rPr lang="x-none" sz="2000" i="1" dirty="0">
                <a:solidFill>
                  <a:schemeClr val="bg1"/>
                </a:solidFill>
                <a:latin typeface="Times New Roman" panose="02020603050405020304" pitchFamily="18" charset="0"/>
                <a:cs typeface="Times New Roman" panose="02020603050405020304" pitchFamily="18" charset="0"/>
              </a:rPr>
              <a:t>àng Thành)</a:t>
            </a:r>
          </a:p>
        </p:txBody>
      </p:sp>
      <p:sp>
        <p:nvSpPr>
          <p:cNvPr id="8" name="TextBox 7">
            <a:extLst>
              <a:ext uri="{FF2B5EF4-FFF2-40B4-BE49-F238E27FC236}">
                <a16:creationId xmlns:a16="http://schemas.microsoft.com/office/drawing/2014/main" xmlns="" id="{9E6AC8D1-070F-8D47-A097-CE3EE06F98F4}"/>
              </a:ext>
            </a:extLst>
          </p:cNvPr>
          <p:cNvSpPr txBox="1"/>
          <p:nvPr/>
        </p:nvSpPr>
        <p:spPr>
          <a:xfrm>
            <a:off x="115749" y="1344760"/>
            <a:ext cx="5352023" cy="1200329"/>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Lịch sử</a:t>
            </a:r>
            <a:r>
              <a:rPr lang="vi-VN" sz="2400" dirty="0">
                <a:solidFill>
                  <a:schemeClr val="bg1"/>
                </a:solidFill>
                <a:latin typeface="+mj-lt"/>
              </a:rPr>
              <a:t> là tất cả những gì đã xảy ra trong quá khứ, bao gồm mọi hoạt động của con người từ khi xuất hiện đến nay.</a:t>
            </a:r>
            <a:endParaRPr lang="x-none" sz="2400" dirty="0">
              <a:solidFill>
                <a:schemeClr val="bg1"/>
              </a:solidFill>
              <a:latin typeface="+mj-lt"/>
            </a:endParaRPr>
          </a:p>
        </p:txBody>
      </p:sp>
      <p:sp>
        <p:nvSpPr>
          <p:cNvPr id="12" name="TextBox 11">
            <a:extLst>
              <a:ext uri="{FF2B5EF4-FFF2-40B4-BE49-F238E27FC236}">
                <a16:creationId xmlns:a16="http://schemas.microsoft.com/office/drawing/2014/main" xmlns="" id="{F5D2757B-0D57-3C49-87B7-328BB58C5779}"/>
              </a:ext>
            </a:extLst>
          </p:cNvPr>
          <p:cNvSpPr txBox="1"/>
          <p:nvPr/>
        </p:nvSpPr>
        <p:spPr>
          <a:xfrm>
            <a:off x="115749" y="2529833"/>
            <a:ext cx="5352023" cy="1569660"/>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Môn lịch sử</a:t>
            </a:r>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môn</a:t>
            </a:r>
            <a:r>
              <a:rPr lang="en-US" sz="2400" dirty="0">
                <a:solidFill>
                  <a:schemeClr val="bg1"/>
                </a:solidFill>
                <a:latin typeface="Times New Roman" panose="02020603050405020304" pitchFamily="18" charset="0"/>
                <a:cs typeface="Times New Roman" panose="02020603050405020304" pitchFamily="18" charset="0"/>
              </a:rPr>
              <a:t> khoa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tìm</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hiểu về lịch sử loài người, bao gồm toàn bộ hoạt động của con người và xã hội loài người trong quá khứ.</a:t>
            </a:r>
            <a:endParaRPr lang="x-none"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7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strips(downLeft)">
                                      <p:cBhvr>
                                        <p:cTn id="21" dur="500"/>
                                        <p:tgtEl>
                                          <p:spTgt spid="7">
                                            <p:txEl>
                                              <p:pRg st="0" end="0"/>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strips(down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strips(downLeft)">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strips(downLeft)">
                                      <p:cBhvr>
                                        <p:cTn id="3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11" name="Picture 10">
            <a:extLst>
              <a:ext uri="{FF2B5EF4-FFF2-40B4-BE49-F238E27FC236}">
                <a16:creationId xmlns:a16="http://schemas.microsoft.com/office/drawing/2014/main" xmlns="" id="{22231808-4386-5E43-8295-3F201E9119DF}"/>
              </a:ext>
            </a:extLst>
          </p:cNvPr>
          <p:cNvPicPr>
            <a:picLocks noChangeAspect="1"/>
          </p:cNvPicPr>
          <p:nvPr/>
        </p:nvPicPr>
        <p:blipFill>
          <a:blip r:embed="rId2"/>
          <a:stretch>
            <a:fillRect/>
          </a:stretch>
        </p:blipFill>
        <p:spPr>
          <a:xfrm>
            <a:off x="10640984" y="-100013"/>
            <a:ext cx="1551016" cy="1444774"/>
          </a:xfrm>
          <a:prstGeom prst="rect">
            <a:avLst/>
          </a:prstGeom>
        </p:spPr>
      </p:pic>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4780345"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 Vì sao phải học lịch sử?</a:t>
            </a:r>
          </a:p>
        </p:txBody>
      </p:sp>
      <p:pic>
        <p:nvPicPr>
          <p:cNvPr id="9" name="Picture 8">
            <a:extLst>
              <a:ext uri="{FF2B5EF4-FFF2-40B4-BE49-F238E27FC236}">
                <a16:creationId xmlns:a16="http://schemas.microsoft.com/office/drawing/2014/main" xmlns="" id="{3DC90934-B824-C54D-B27B-25D4236BF8ED}"/>
              </a:ext>
            </a:extLst>
          </p:cNvPr>
          <p:cNvPicPr/>
          <p:nvPr/>
        </p:nvPicPr>
        <p:blipFill>
          <a:blip r:embed="rId3"/>
          <a:srcRect t="2477" b="2477"/>
          <a:stretch/>
        </p:blipFill>
        <p:spPr bwMode="auto">
          <a:xfrm>
            <a:off x="6372141" y="1324433"/>
            <a:ext cx="4780345" cy="2555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xmlns="" id="{1F7D5323-3BD2-2644-A456-20ED73ECFD59}"/>
              </a:ext>
            </a:extLst>
          </p:cNvPr>
          <p:cNvCxnSpPr/>
          <p:nvPr/>
        </p:nvCxnSpPr>
        <p:spPr>
          <a:xfrm>
            <a:off x="5819860"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9E6AC8D1-070F-8D47-A097-CE3EE06F98F4}"/>
              </a:ext>
            </a:extLst>
          </p:cNvPr>
          <p:cNvSpPr txBox="1"/>
          <p:nvPr/>
        </p:nvSpPr>
        <p:spPr>
          <a:xfrm>
            <a:off x="115749" y="1344760"/>
            <a:ext cx="5719166" cy="1569660"/>
          </a:xfrm>
          <a:prstGeom prst="rect">
            <a:avLst/>
          </a:prstGeom>
          <a:noFill/>
        </p:spPr>
        <p:txBody>
          <a:bodyPr wrap="square" rtlCol="0">
            <a:spAutoFit/>
          </a:bodyPr>
          <a:lstStyle/>
          <a:p>
            <a:r>
              <a:rPr lang="vi-VN" sz="2400" dirty="0">
                <a:solidFill>
                  <a:schemeClr val="bg1"/>
                </a:solidFill>
                <a:latin typeface="+mj-lt"/>
              </a:rPr>
              <a:t>- Học lịch sử để biết được cội nguồn của tổ tiên, quê hương, đất nước, hiểu được ông cha ta đã phải lao động, sáng tạo, đấu tranh như thế nào để có được đất nước như ngày nay. </a:t>
            </a:r>
            <a:endParaRPr lang="x-none" sz="2400" dirty="0">
              <a:solidFill>
                <a:schemeClr val="bg1"/>
              </a:solidFill>
              <a:latin typeface="+mj-lt"/>
            </a:endParaRPr>
          </a:p>
        </p:txBody>
      </p:sp>
      <p:sp>
        <p:nvSpPr>
          <p:cNvPr id="12" name="TextBox 11">
            <a:extLst>
              <a:ext uri="{FF2B5EF4-FFF2-40B4-BE49-F238E27FC236}">
                <a16:creationId xmlns:a16="http://schemas.microsoft.com/office/drawing/2014/main" xmlns="" id="{F5D2757B-0D57-3C49-87B7-328BB58C5779}"/>
              </a:ext>
            </a:extLst>
          </p:cNvPr>
          <p:cNvSpPr txBox="1"/>
          <p:nvPr/>
        </p:nvSpPr>
        <p:spPr>
          <a:xfrm>
            <a:off x="115749" y="2998847"/>
            <a:ext cx="5786977" cy="1200329"/>
          </a:xfrm>
          <a:prstGeom prst="rect">
            <a:avLst/>
          </a:prstGeom>
          <a:noFill/>
        </p:spPr>
        <p:txBody>
          <a:bodyPr wrap="square" rtlCol="0">
            <a:spAutoFit/>
          </a:bodyPr>
          <a:lstStyle/>
          <a:p>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vi-VN" sz="2400" dirty="0">
                <a:solidFill>
                  <a:schemeClr val="bg1"/>
                </a:solidFill>
                <a:latin typeface="Times New Roman" panose="02020603050405020304" pitchFamily="18" charset="0"/>
                <a:cs typeface="Times New Roman" panose="02020603050405020304" pitchFamily="18" charset="0"/>
              </a:rPr>
              <a:t> 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nhằm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a:t>
            </a:r>
            <a:r>
              <a:rPr lang="en-US" sz="2400" dirty="0">
                <a:solidFill>
                  <a:schemeClr val="bg1"/>
                </a:solidFill>
                <a:latin typeface="Times New Roman" panose="02020603050405020304" pitchFamily="18" charset="0"/>
                <a:cs typeface="Times New Roman" panose="02020603050405020304" pitchFamily="18" charset="0"/>
              </a:rPr>
              <a:t>.</a:t>
            </a:r>
            <a:r>
              <a:rPr lang="x-none" sz="2400" dirty="0">
                <a:solidFill>
                  <a:schemeClr val="bg1"/>
                </a:solidFill>
                <a:latin typeface="Times New Roman" panose="02020603050405020304" pitchFamily="18" charset="0"/>
                <a:cs typeface="Times New Roman" panose="02020603050405020304" pitchFamily="18" charset="0"/>
              </a:rPr>
              <a:t> </a:t>
            </a:r>
          </a:p>
        </p:txBody>
      </p:sp>
      <p:pic>
        <p:nvPicPr>
          <p:cNvPr id="10" name="Picture 9">
            <a:extLst>
              <a:ext uri="{FF2B5EF4-FFF2-40B4-BE49-F238E27FC236}">
                <a16:creationId xmlns:a16="http://schemas.microsoft.com/office/drawing/2014/main" xmlns="" id="{112073B4-8BEB-9541-B2C1-6F3A583EDD0C}"/>
              </a:ext>
            </a:extLst>
          </p:cNvPr>
          <p:cNvPicPr>
            <a:picLocks noChangeAspect="1"/>
          </p:cNvPicPr>
          <p:nvPr/>
        </p:nvPicPr>
        <p:blipFill>
          <a:blip r:embed="rId4"/>
          <a:stretch>
            <a:fillRect/>
          </a:stretch>
        </p:blipFill>
        <p:spPr>
          <a:xfrm>
            <a:off x="6360288" y="3964587"/>
            <a:ext cx="4780337" cy="2555728"/>
          </a:xfrm>
          <a:prstGeom prst="rect">
            <a:avLst/>
          </a:prstGeom>
          <a:ln w="25400">
            <a:solidFill>
              <a:srgbClr val="000000"/>
            </a:solidFill>
          </a:ln>
        </p:spPr>
      </p:pic>
      <p:sp>
        <p:nvSpPr>
          <p:cNvPr id="14" name="TextBox 13">
            <a:extLst>
              <a:ext uri="{FF2B5EF4-FFF2-40B4-BE49-F238E27FC236}">
                <a16:creationId xmlns:a16="http://schemas.microsoft.com/office/drawing/2014/main" xmlns="" id="{B6799D5D-51A4-3F41-B156-E73CCDADCED6}"/>
              </a:ext>
            </a:extLst>
          </p:cNvPr>
          <p:cNvSpPr txBox="1"/>
          <p:nvPr/>
        </p:nvSpPr>
        <p:spPr>
          <a:xfrm>
            <a:off x="4932793" y="1274510"/>
            <a:ext cx="7191686" cy="1015663"/>
          </a:xfrm>
          <a:prstGeom prst="rect">
            <a:avLst/>
          </a:prstGeom>
          <a:noFill/>
        </p:spPr>
        <p:txBody>
          <a:bodyPr wrap="square" rtlCol="0">
            <a:spAutoFit/>
          </a:bodyPr>
          <a:lstStyle/>
          <a:p>
            <a:pPr algn="ctr"/>
            <a:r>
              <a:rPr lang="x-none" sz="2000" dirty="0">
                <a:solidFill>
                  <a:schemeClr val="bg1"/>
                </a:solidFill>
                <a:latin typeface="Times New Roman" panose="02020603050405020304" pitchFamily="18" charset="0"/>
                <a:cs typeface="Times New Roman" panose="02020603050405020304" pitchFamily="18" charset="0"/>
              </a:rPr>
              <a:t>“</a:t>
            </a:r>
            <a:r>
              <a:rPr lang="x-none" sz="2000" i="1" dirty="0">
                <a:solidFill>
                  <a:schemeClr val="bg1"/>
                </a:solidFill>
                <a:latin typeface="Times New Roman" panose="02020603050405020304" pitchFamily="18" charset="0"/>
                <a:cs typeface="Times New Roman" panose="02020603050405020304" pitchFamily="18" charset="0"/>
              </a:rPr>
              <a:t>Dân ta phải biết sử ta</a:t>
            </a:r>
          </a:p>
          <a:p>
            <a:pPr algn="ctr"/>
            <a:r>
              <a:rPr lang="x-none" sz="2000" i="1" dirty="0">
                <a:solidFill>
                  <a:schemeClr val="bg1"/>
                </a:solidFill>
                <a:latin typeface="Times New Roman" panose="02020603050405020304" pitchFamily="18" charset="0"/>
                <a:cs typeface="Times New Roman" panose="02020603050405020304" pitchFamily="18" charset="0"/>
              </a:rPr>
              <a:t>Cho tường gốc tích nước nhà Việt Nam</a:t>
            </a:r>
            <a:r>
              <a:rPr lang="x-none" sz="2000" dirty="0">
                <a:solidFill>
                  <a:schemeClr val="bg1"/>
                </a:solidFill>
                <a:latin typeface="Times New Roman" panose="02020603050405020304" pitchFamily="18" charset="0"/>
                <a:cs typeface="Times New Roman" panose="02020603050405020304" pitchFamily="18" charset="0"/>
              </a:rPr>
              <a:t>”</a:t>
            </a:r>
          </a:p>
          <a:p>
            <a:pPr algn="ctr"/>
            <a:r>
              <a:rPr lang="x-none" sz="2000" dirty="0">
                <a:solidFill>
                  <a:schemeClr val="bg1"/>
                </a:solidFill>
                <a:latin typeface="Times New Roman" panose="02020603050405020304" pitchFamily="18" charset="0"/>
                <a:cs typeface="Times New Roman" panose="02020603050405020304" pitchFamily="18" charset="0"/>
              </a:rPr>
              <a:t>                                                    (Lịch sử nước ta, Hồ Chí Minh)</a:t>
            </a:r>
            <a:endParaRPr lang="x-none"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0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strips(downLeft)">
                                      <p:cBhvr>
                                        <p:cTn id="16" dur="500"/>
                                        <p:tgtEl>
                                          <p:spTgt spid="14">
                                            <p:txEl>
                                              <p:pRg st="0" end="0"/>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strips(downLeft)">
                                      <p:cBhvr>
                                        <p:cTn id="19" dur="500"/>
                                        <p:tgtEl>
                                          <p:spTgt spid="14">
                                            <p:txEl>
                                              <p:pRg st="1" end="1"/>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strips(downLeft)">
                                      <p:cBhvr>
                                        <p:cTn id="22" dur="500"/>
                                        <p:tgtEl>
                                          <p:spTgt spid="14">
                                            <p:txEl>
                                              <p:pRg st="2" end="2"/>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strips(downLeft)">
                                      <p:cBhvr>
                                        <p:cTn id="25" dur="500"/>
                                        <p:tgtEl>
                                          <p:spTgt spid="14">
                                            <p:txEl>
                                              <p:pRg st="2" end="2"/>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strips(downLeft)">
                                      <p:cBhvr>
                                        <p:cTn id="28" dur="5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14">
                                            <p:txEl>
                                              <p:pRg st="0" end="0"/>
                                            </p:txEl>
                                          </p:spTgt>
                                        </p:tgtEl>
                                        <p:attrNameLst>
                                          <p:attrName>ppt_w</p:attrName>
                                        </p:attrNameLst>
                                      </p:cBhvr>
                                      <p:tavLst>
                                        <p:tav tm="0">
                                          <p:val>
                                            <p:strVal val="ppt_w"/>
                                          </p:val>
                                        </p:tav>
                                        <p:tav tm="100000">
                                          <p:val>
                                            <p:fltVal val="0"/>
                                          </p:val>
                                        </p:tav>
                                      </p:tavLst>
                                    </p:anim>
                                    <p:anim calcmode="lin" valueType="num">
                                      <p:cBhvr>
                                        <p:cTn id="33" dur="500"/>
                                        <p:tgtEl>
                                          <p:spTgt spid="14">
                                            <p:txEl>
                                              <p:pRg st="0" end="0"/>
                                            </p:txEl>
                                          </p:spTgt>
                                        </p:tgtEl>
                                        <p:attrNameLst>
                                          <p:attrName>ppt_h</p:attrName>
                                        </p:attrNameLst>
                                      </p:cBhvr>
                                      <p:tavLst>
                                        <p:tav tm="0">
                                          <p:val>
                                            <p:strVal val="ppt_h"/>
                                          </p:val>
                                        </p:tav>
                                        <p:tav tm="100000">
                                          <p:val>
                                            <p:fltVal val="0"/>
                                          </p:val>
                                        </p:tav>
                                      </p:tavLst>
                                    </p:anim>
                                    <p:animEffect transition="out" filter="fade">
                                      <p:cBhvr>
                                        <p:cTn id="34" dur="500"/>
                                        <p:tgtEl>
                                          <p:spTgt spid="14">
                                            <p:txEl>
                                              <p:pRg st="0" end="0"/>
                                            </p:txEl>
                                          </p:spTgt>
                                        </p:tgtEl>
                                      </p:cBhvr>
                                    </p:animEffect>
                                    <p:set>
                                      <p:cBhvr>
                                        <p:cTn id="35" dur="1" fill="hold">
                                          <p:stCondLst>
                                            <p:cond delay="499"/>
                                          </p:stCondLst>
                                        </p:cTn>
                                        <p:tgtEl>
                                          <p:spTgt spid="14">
                                            <p:txEl>
                                              <p:pRg st="0" end="0"/>
                                            </p:txEl>
                                          </p:spTgt>
                                        </p:tgtEl>
                                        <p:attrNameLst>
                                          <p:attrName>style.visibility</p:attrName>
                                        </p:attrNameLst>
                                      </p:cBhvr>
                                      <p:to>
                                        <p:strVal val="hidden"/>
                                      </p:to>
                                    </p:set>
                                  </p:childTnLst>
                                </p:cTn>
                              </p:par>
                              <p:par>
                                <p:cTn id="36" presetID="53" presetClass="exit" presetSubtype="32" fill="hold" nodeType="withEffect">
                                  <p:stCondLst>
                                    <p:cond delay="0"/>
                                  </p:stCondLst>
                                  <p:childTnLst>
                                    <p:anim calcmode="lin" valueType="num">
                                      <p:cBhvr>
                                        <p:cTn id="37" dur="500"/>
                                        <p:tgtEl>
                                          <p:spTgt spid="14">
                                            <p:txEl>
                                              <p:pRg st="2" end="2"/>
                                            </p:txEl>
                                          </p:spTgt>
                                        </p:tgtEl>
                                        <p:attrNameLst>
                                          <p:attrName>ppt_w</p:attrName>
                                        </p:attrNameLst>
                                      </p:cBhvr>
                                      <p:tavLst>
                                        <p:tav tm="0">
                                          <p:val>
                                            <p:strVal val="ppt_w"/>
                                          </p:val>
                                        </p:tav>
                                        <p:tav tm="100000">
                                          <p:val>
                                            <p:fltVal val="0"/>
                                          </p:val>
                                        </p:tav>
                                      </p:tavLst>
                                    </p:anim>
                                    <p:anim calcmode="lin" valueType="num">
                                      <p:cBhvr>
                                        <p:cTn id="38" dur="500"/>
                                        <p:tgtEl>
                                          <p:spTgt spid="14">
                                            <p:txEl>
                                              <p:pRg st="2" end="2"/>
                                            </p:txEl>
                                          </p:spTgt>
                                        </p:tgtEl>
                                        <p:attrNameLst>
                                          <p:attrName>ppt_h</p:attrName>
                                        </p:attrNameLst>
                                      </p:cBhvr>
                                      <p:tavLst>
                                        <p:tav tm="0">
                                          <p:val>
                                            <p:strVal val="ppt_h"/>
                                          </p:val>
                                        </p:tav>
                                        <p:tav tm="100000">
                                          <p:val>
                                            <p:fltVal val="0"/>
                                          </p:val>
                                        </p:tav>
                                      </p:tavLst>
                                    </p:anim>
                                    <p:animEffect transition="out" filter="fade">
                                      <p:cBhvr>
                                        <p:cTn id="39" dur="500"/>
                                        <p:tgtEl>
                                          <p:spTgt spid="14">
                                            <p:txEl>
                                              <p:pRg st="2" end="2"/>
                                            </p:txEl>
                                          </p:spTgt>
                                        </p:tgtEl>
                                      </p:cBhvr>
                                    </p:animEffect>
                                    <p:set>
                                      <p:cBhvr>
                                        <p:cTn id="40" dur="1" fill="hold">
                                          <p:stCondLst>
                                            <p:cond delay="499"/>
                                          </p:stCondLst>
                                        </p:cTn>
                                        <p:tgtEl>
                                          <p:spTgt spid="14">
                                            <p:txEl>
                                              <p:pRg st="2" end="2"/>
                                            </p:txEl>
                                          </p:spTgt>
                                        </p:tgtEl>
                                        <p:attrNameLst>
                                          <p:attrName>style.visibility</p:attrName>
                                        </p:attrNameLst>
                                      </p:cBhvr>
                                      <p:to>
                                        <p:strVal val="hidden"/>
                                      </p:to>
                                    </p:set>
                                  </p:childTnLst>
                                </p:cTn>
                              </p:par>
                              <p:par>
                                <p:cTn id="41" presetID="53" presetClass="exit" presetSubtype="32" fill="hold" nodeType="withEffect">
                                  <p:stCondLst>
                                    <p:cond delay="0"/>
                                  </p:stCondLst>
                                  <p:childTnLst>
                                    <p:anim calcmode="lin" valueType="num">
                                      <p:cBhvr>
                                        <p:cTn id="42" dur="500"/>
                                        <p:tgtEl>
                                          <p:spTgt spid="14">
                                            <p:txEl>
                                              <p:pRg st="1" end="1"/>
                                            </p:txEl>
                                          </p:spTgt>
                                        </p:tgtEl>
                                        <p:attrNameLst>
                                          <p:attrName>ppt_w</p:attrName>
                                        </p:attrNameLst>
                                      </p:cBhvr>
                                      <p:tavLst>
                                        <p:tav tm="0">
                                          <p:val>
                                            <p:strVal val="ppt_w"/>
                                          </p:val>
                                        </p:tav>
                                        <p:tav tm="100000">
                                          <p:val>
                                            <p:fltVal val="0"/>
                                          </p:val>
                                        </p:tav>
                                      </p:tavLst>
                                    </p:anim>
                                    <p:anim calcmode="lin" valueType="num">
                                      <p:cBhvr>
                                        <p:cTn id="43" dur="500"/>
                                        <p:tgtEl>
                                          <p:spTgt spid="14">
                                            <p:txEl>
                                              <p:pRg st="1" end="1"/>
                                            </p:txEl>
                                          </p:spTgt>
                                        </p:tgtEl>
                                        <p:attrNameLst>
                                          <p:attrName>ppt_h</p:attrName>
                                        </p:attrNameLst>
                                      </p:cBhvr>
                                      <p:tavLst>
                                        <p:tav tm="0">
                                          <p:val>
                                            <p:strVal val="ppt_h"/>
                                          </p:val>
                                        </p:tav>
                                        <p:tav tm="100000">
                                          <p:val>
                                            <p:fltVal val="0"/>
                                          </p:val>
                                        </p:tav>
                                      </p:tavLst>
                                    </p:anim>
                                    <p:animEffect transition="out" filter="fade">
                                      <p:cBhvr>
                                        <p:cTn id="44" dur="500"/>
                                        <p:tgtEl>
                                          <p:spTgt spid="14">
                                            <p:txEl>
                                              <p:pRg st="1" end="1"/>
                                            </p:txEl>
                                          </p:spTgt>
                                        </p:tgtEl>
                                      </p:cBhvr>
                                    </p:animEffect>
                                    <p:set>
                                      <p:cBhvr>
                                        <p:cTn id="45" dur="1" fill="hold">
                                          <p:stCondLst>
                                            <p:cond delay="499"/>
                                          </p:stCondLst>
                                        </p:cTn>
                                        <p:tgtEl>
                                          <p:spTgt spid="14">
                                            <p:txEl>
                                              <p:pRg st="1" end="1"/>
                                            </p:txEl>
                                          </p:spTgt>
                                        </p:tgtEl>
                                        <p:attrNameLst>
                                          <p:attrName>style.visibility</p:attrName>
                                        </p:attrNameLst>
                                      </p:cBhvr>
                                      <p:to>
                                        <p:strVal val="hidden"/>
                                      </p:to>
                                    </p:set>
                                  </p:childTnLst>
                                </p:cTn>
                              </p:par>
                              <p:par>
                                <p:cTn id="46" presetID="6"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par>
                                <p:cTn id="49" presetID="6" presetClass="entr" presetSubtype="16"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strips(downLeft)">
                                      <p:cBhvr>
                                        <p:cTn id="56" dur="500"/>
                                        <p:tgtEl>
                                          <p:spTgt spid="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strips(downLeft)">
                                      <p:cBhvr>
                                        <p:cTn id="61" dur="500"/>
                                        <p:tgtEl>
                                          <p:spTgt spid="12">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Effect transition="in" filter="strips(downLeft)">
                                      <p:cBhvr>
                                        <p:cTn id="6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65219"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III. Khám phá quá khứ từ những nguồn sử liệu</a:t>
            </a:r>
          </a:p>
        </p:txBody>
      </p:sp>
      <p:sp>
        <p:nvSpPr>
          <p:cNvPr id="4" name="TextBox 3">
            <a:extLst>
              <a:ext uri="{FF2B5EF4-FFF2-40B4-BE49-F238E27FC236}">
                <a16:creationId xmlns:a16="http://schemas.microsoft.com/office/drawing/2014/main" xmlns="" id="{AE2C9250-FEE9-2F47-AD22-61BAE4ABFD2C}"/>
              </a:ext>
            </a:extLst>
          </p:cNvPr>
          <p:cNvSpPr txBox="1"/>
          <p:nvPr/>
        </p:nvSpPr>
        <p:spPr>
          <a:xfrm>
            <a:off x="194923" y="1396860"/>
            <a:ext cx="4434227" cy="461665"/>
          </a:xfrm>
          <a:prstGeom prst="rect">
            <a:avLst/>
          </a:prstGeom>
          <a:noFill/>
        </p:spPr>
        <p:txBody>
          <a:bodyPr wrap="square" rtlCol="0">
            <a:spAutoFit/>
          </a:bodyPr>
          <a:lstStyle/>
          <a:p>
            <a:r>
              <a:rPr lang="vi-VN" sz="2400" dirty="0">
                <a:solidFill>
                  <a:schemeClr val="bg1"/>
                </a:solidFill>
                <a:latin typeface="+mj-lt"/>
              </a:rPr>
              <a:t>a) Tư liệu gốc</a:t>
            </a:r>
            <a:endParaRPr lang="x-none" sz="2400" dirty="0">
              <a:solidFill>
                <a:schemeClr val="bg1"/>
              </a:solidFill>
              <a:latin typeface="+mj-lt"/>
            </a:endParaRPr>
          </a:p>
        </p:txBody>
      </p:sp>
      <p:sp>
        <p:nvSpPr>
          <p:cNvPr id="10" name="TextBox 9">
            <a:extLst>
              <a:ext uri="{FF2B5EF4-FFF2-40B4-BE49-F238E27FC236}">
                <a16:creationId xmlns:a16="http://schemas.microsoft.com/office/drawing/2014/main" xmlns="" id="{C6F9538F-8169-8643-A8F3-CF7E6650DAC2}"/>
              </a:ext>
            </a:extLst>
          </p:cNvPr>
          <p:cNvSpPr txBox="1"/>
          <p:nvPr/>
        </p:nvSpPr>
        <p:spPr>
          <a:xfrm>
            <a:off x="211635" y="1816339"/>
            <a:ext cx="6206993" cy="1200329"/>
          </a:xfrm>
          <a:prstGeom prst="rect">
            <a:avLst/>
          </a:prstGeom>
          <a:noFill/>
        </p:spPr>
        <p:txBody>
          <a:bodyPr wrap="square" rtlCol="0">
            <a:spAutoFit/>
          </a:bodyPr>
          <a:lstStyle/>
          <a:p>
            <a:r>
              <a:rPr lang="vi-VN" sz="2400" dirty="0">
                <a:solidFill>
                  <a:schemeClr val="bg1"/>
                </a:solidFill>
                <a:latin typeface="+mj-lt"/>
              </a:rPr>
              <a:t>- Là tư liệu liên quan đến trực tiếp đến sự kiện lịch sử, ra đời vào thời điểm diễn ra sự kiện</a:t>
            </a:r>
            <a:endParaRPr lang="x-none" sz="2400" dirty="0">
              <a:solidFill>
                <a:schemeClr val="bg1"/>
              </a:solidFill>
              <a:latin typeface="+mj-lt"/>
            </a:endParaRPr>
          </a:p>
          <a:p>
            <a:r>
              <a:rPr lang="vi-VN" sz="2400" dirty="0">
                <a:solidFill>
                  <a:schemeClr val="bg1"/>
                </a:solidFill>
                <a:latin typeface="+mj-lt"/>
              </a:rPr>
              <a:t> </a:t>
            </a:r>
            <a:endParaRPr lang="x-none" sz="2400" dirty="0">
              <a:solidFill>
                <a:schemeClr val="bg1"/>
              </a:solidFill>
              <a:latin typeface="+mj-lt"/>
            </a:endParaRPr>
          </a:p>
        </p:txBody>
      </p:sp>
      <p:sp>
        <p:nvSpPr>
          <p:cNvPr id="11" name="TextBox 10">
            <a:extLst>
              <a:ext uri="{FF2B5EF4-FFF2-40B4-BE49-F238E27FC236}">
                <a16:creationId xmlns:a16="http://schemas.microsoft.com/office/drawing/2014/main" xmlns="" id="{5E8B42A6-87DA-0241-B329-8AA5CF10C5DC}"/>
              </a:ext>
            </a:extLst>
          </p:cNvPr>
          <p:cNvSpPr txBox="1"/>
          <p:nvPr/>
        </p:nvSpPr>
        <p:spPr>
          <a:xfrm>
            <a:off x="7374530" y="5062101"/>
            <a:ext cx="4254015" cy="830997"/>
          </a:xfrm>
          <a:prstGeom prst="rect">
            <a:avLst/>
          </a:prstGeom>
          <a:noFill/>
        </p:spPr>
        <p:txBody>
          <a:bodyPr wrap="square" rtlCol="0">
            <a:spAutoFit/>
          </a:bodyPr>
          <a:lstStyle/>
          <a:p>
            <a:pPr algn="ctr"/>
            <a:r>
              <a:rPr lang="vi-VN" sz="2400" dirty="0">
                <a:solidFill>
                  <a:schemeClr val="bg1"/>
                </a:solidFill>
                <a:latin typeface="+mj-lt"/>
              </a:rPr>
              <a:t>Lời kêu gọi toàn quốc kháng chiến</a:t>
            </a:r>
            <a:endParaRPr lang="x-none" sz="2400" dirty="0">
              <a:solidFill>
                <a:schemeClr val="bg1"/>
              </a:solidFill>
              <a:latin typeface="+mj-lt"/>
            </a:endParaRPr>
          </a:p>
        </p:txBody>
      </p:sp>
      <p:pic>
        <p:nvPicPr>
          <p:cNvPr id="12" name="Picture 11">
            <a:extLst>
              <a:ext uri="{FF2B5EF4-FFF2-40B4-BE49-F238E27FC236}">
                <a16:creationId xmlns:a16="http://schemas.microsoft.com/office/drawing/2014/main" xmlns="" id="{398E40A9-9051-CF49-82D3-6CB0FB4F759A}"/>
              </a:ext>
            </a:extLst>
          </p:cNvPr>
          <p:cNvPicPr/>
          <p:nvPr/>
        </p:nvPicPr>
        <p:blipFill rotWithShape="1">
          <a:blip r:embed="rId2"/>
          <a:srcRect l="43539" t="62591" r="31765" b="7970"/>
          <a:stretch/>
        </p:blipFill>
        <p:spPr>
          <a:xfrm>
            <a:off x="7033035" y="1513627"/>
            <a:ext cx="4565507" cy="3531016"/>
          </a:xfrm>
          <a:prstGeom prst="rect">
            <a:avLst/>
          </a:prstGeom>
        </p:spPr>
      </p:pic>
      <p:sp>
        <p:nvSpPr>
          <p:cNvPr id="14" name="TextBox 13">
            <a:extLst>
              <a:ext uri="{FF2B5EF4-FFF2-40B4-BE49-F238E27FC236}">
                <a16:creationId xmlns:a16="http://schemas.microsoft.com/office/drawing/2014/main" xmlns="" id="{A75806A8-EE5E-F341-9CFF-EEEE2DBF4F31}"/>
              </a:ext>
            </a:extLst>
          </p:cNvPr>
          <p:cNvSpPr txBox="1"/>
          <p:nvPr/>
        </p:nvSpPr>
        <p:spPr>
          <a:xfrm>
            <a:off x="7406115" y="5179326"/>
            <a:ext cx="3635244" cy="461665"/>
          </a:xfrm>
          <a:prstGeom prst="rect">
            <a:avLst/>
          </a:prstGeom>
          <a:noFill/>
        </p:spPr>
        <p:txBody>
          <a:bodyPr wrap="square" rtlCol="0">
            <a:spAutoFit/>
          </a:bodyPr>
          <a:lstStyle/>
          <a:p>
            <a:pPr algn="ctr"/>
            <a:r>
              <a:rPr lang="vi-VN" sz="2400" dirty="0">
                <a:solidFill>
                  <a:schemeClr val="bg1"/>
                </a:solidFill>
                <a:latin typeface="+mj-lt"/>
              </a:rPr>
              <a:t>Bia đá</a:t>
            </a:r>
            <a:endParaRPr lang="x-none" sz="2400" dirty="0">
              <a:solidFill>
                <a:schemeClr val="bg1"/>
              </a:solidFill>
              <a:latin typeface="+mj-lt"/>
            </a:endParaRPr>
          </a:p>
        </p:txBody>
      </p:sp>
      <p:sp>
        <p:nvSpPr>
          <p:cNvPr id="15" name="TextBox 14">
            <a:extLst>
              <a:ext uri="{FF2B5EF4-FFF2-40B4-BE49-F238E27FC236}">
                <a16:creationId xmlns:a16="http://schemas.microsoft.com/office/drawing/2014/main" xmlns="" id="{8DCBA9E5-A094-7C43-8285-0A340276F3C5}"/>
              </a:ext>
            </a:extLst>
          </p:cNvPr>
          <p:cNvSpPr txBox="1"/>
          <p:nvPr/>
        </p:nvSpPr>
        <p:spPr>
          <a:xfrm>
            <a:off x="194923" y="2653952"/>
            <a:ext cx="5721482" cy="461665"/>
          </a:xfrm>
          <a:prstGeom prst="rect">
            <a:avLst/>
          </a:prstGeom>
          <a:noFill/>
        </p:spPr>
        <p:txBody>
          <a:bodyPr wrap="square" rtlCol="0">
            <a:spAutoFit/>
          </a:bodyPr>
          <a:lstStyle/>
          <a:p>
            <a:r>
              <a:rPr lang="vi-VN" sz="2400" i="1" dirty="0">
                <a:solidFill>
                  <a:schemeClr val="bg1"/>
                </a:solidFill>
                <a:latin typeface="+mj-lt"/>
                <a:sym typeface="Wingdings" pitchFamily="2" charset="2"/>
              </a:rPr>
              <a:t> Đây là nguồn sử liệu đáng tin cậy nhất.</a:t>
            </a:r>
            <a:endParaRPr lang="x-none" sz="2400" i="1" dirty="0">
              <a:solidFill>
                <a:schemeClr val="bg1"/>
              </a:solidFill>
              <a:latin typeface="+mj-lt"/>
            </a:endParaRPr>
          </a:p>
        </p:txBody>
      </p:sp>
      <p:pic>
        <p:nvPicPr>
          <p:cNvPr id="17" name="Picture 16">
            <a:extLst>
              <a:ext uri="{FF2B5EF4-FFF2-40B4-BE49-F238E27FC236}">
                <a16:creationId xmlns:a16="http://schemas.microsoft.com/office/drawing/2014/main" xmlns="" id="{0A514446-0A58-A241-B040-81E08CF65AC8}"/>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6995844" y="1527379"/>
            <a:ext cx="4565504" cy="3989014"/>
          </a:xfrm>
          <a:prstGeom prst="rect">
            <a:avLst/>
          </a:prstGeom>
        </p:spPr>
      </p:pic>
      <p:pic>
        <p:nvPicPr>
          <p:cNvPr id="18" name="Picture 17">
            <a:extLst>
              <a:ext uri="{FF2B5EF4-FFF2-40B4-BE49-F238E27FC236}">
                <a16:creationId xmlns:a16="http://schemas.microsoft.com/office/drawing/2014/main" xmlns="" id="{0AA2F5EC-9459-A849-8E8A-4DC6F611FF9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025153" y="1527379"/>
            <a:ext cx="4603392" cy="3503511"/>
          </a:xfrm>
          <a:prstGeom prst="rect">
            <a:avLst/>
          </a:prstGeom>
        </p:spPr>
      </p:pic>
      <p:sp>
        <p:nvSpPr>
          <p:cNvPr id="19" name="TextBox 18">
            <a:extLst>
              <a:ext uri="{FF2B5EF4-FFF2-40B4-BE49-F238E27FC236}">
                <a16:creationId xmlns:a16="http://schemas.microsoft.com/office/drawing/2014/main" xmlns="" id="{2039F3E1-6A1D-D94A-821A-FBDB07E92FFA}"/>
              </a:ext>
            </a:extLst>
          </p:cNvPr>
          <p:cNvSpPr txBox="1"/>
          <p:nvPr/>
        </p:nvSpPr>
        <p:spPr>
          <a:xfrm>
            <a:off x="7372516" y="5148115"/>
            <a:ext cx="3635244" cy="461665"/>
          </a:xfrm>
          <a:prstGeom prst="rect">
            <a:avLst/>
          </a:prstGeom>
          <a:noFill/>
        </p:spPr>
        <p:txBody>
          <a:bodyPr wrap="square" rtlCol="0">
            <a:spAutoFit/>
          </a:bodyPr>
          <a:lstStyle/>
          <a:p>
            <a:pPr algn="ctr"/>
            <a:r>
              <a:rPr lang="vi-VN" sz="2400" dirty="0">
                <a:solidFill>
                  <a:schemeClr val="bg1"/>
                </a:solidFill>
                <a:latin typeface="+mj-lt"/>
              </a:rPr>
              <a:t>Truyền thuyết Thánh Gióng</a:t>
            </a:r>
            <a:endParaRPr lang="x-none" sz="2400" dirty="0">
              <a:solidFill>
                <a:schemeClr val="bg1"/>
              </a:solidFill>
              <a:latin typeface="+mj-lt"/>
            </a:endParaRPr>
          </a:p>
        </p:txBody>
      </p:sp>
      <p:sp>
        <p:nvSpPr>
          <p:cNvPr id="20" name="TextBox 19">
            <a:extLst>
              <a:ext uri="{FF2B5EF4-FFF2-40B4-BE49-F238E27FC236}">
                <a16:creationId xmlns:a16="http://schemas.microsoft.com/office/drawing/2014/main" xmlns="" id="{183E915E-18B4-4547-A5AE-407B11D91C3F}"/>
              </a:ext>
            </a:extLst>
          </p:cNvPr>
          <p:cNvSpPr txBox="1"/>
          <p:nvPr/>
        </p:nvSpPr>
        <p:spPr>
          <a:xfrm>
            <a:off x="240084" y="2583494"/>
            <a:ext cx="4434227" cy="461665"/>
          </a:xfrm>
          <a:prstGeom prst="rect">
            <a:avLst/>
          </a:prstGeom>
          <a:noFill/>
        </p:spPr>
        <p:txBody>
          <a:bodyPr wrap="square" rtlCol="0">
            <a:spAutoFit/>
          </a:bodyPr>
          <a:lstStyle/>
          <a:p>
            <a:r>
              <a:rPr lang="vi-VN" sz="2400" dirty="0">
                <a:solidFill>
                  <a:schemeClr val="bg1"/>
                </a:solidFill>
                <a:latin typeface="+mj-lt"/>
              </a:rPr>
              <a:t>b) Tư liệu truyền miệng</a:t>
            </a:r>
            <a:endParaRPr lang="x-none" sz="2400" dirty="0">
              <a:solidFill>
                <a:schemeClr val="bg1"/>
              </a:solidFill>
              <a:latin typeface="+mj-lt"/>
            </a:endParaRPr>
          </a:p>
        </p:txBody>
      </p:sp>
      <p:sp>
        <p:nvSpPr>
          <p:cNvPr id="21" name="TextBox 20">
            <a:extLst>
              <a:ext uri="{FF2B5EF4-FFF2-40B4-BE49-F238E27FC236}">
                <a16:creationId xmlns:a16="http://schemas.microsoft.com/office/drawing/2014/main" xmlns="" id="{412A4673-6B6F-174C-9FDB-196CA1781492}"/>
              </a:ext>
            </a:extLst>
          </p:cNvPr>
          <p:cNvSpPr txBox="1"/>
          <p:nvPr/>
        </p:nvSpPr>
        <p:spPr>
          <a:xfrm>
            <a:off x="240084" y="2988176"/>
            <a:ext cx="6372906" cy="1569660"/>
          </a:xfrm>
          <a:prstGeom prst="rect">
            <a:avLst/>
          </a:prstGeom>
          <a:noFill/>
        </p:spPr>
        <p:txBody>
          <a:bodyPr wrap="square" rtlCol="0">
            <a:spAutoFit/>
          </a:bodyPr>
          <a:lstStyle/>
          <a:p>
            <a:r>
              <a:rPr lang="vi-VN" sz="2400" dirty="0">
                <a:solidFill>
                  <a:schemeClr val="bg1"/>
                </a:solidFill>
                <a:latin typeface="+mj-lt"/>
              </a:rPr>
              <a:t>- Là những câu chuyện dân gian: truyền thuyết, thần thoại, cổ tích… được kể từ đời này sang đời khác.</a:t>
            </a:r>
            <a:endParaRPr lang="x-none" sz="2400" dirty="0">
              <a:solidFill>
                <a:schemeClr val="bg1"/>
              </a:solidFill>
              <a:latin typeface="+mj-lt"/>
            </a:endParaRPr>
          </a:p>
          <a:p>
            <a:endParaRPr lang="x-none" sz="2400" dirty="0">
              <a:solidFill>
                <a:schemeClr val="bg1"/>
              </a:solidFill>
              <a:latin typeface="+mj-lt"/>
            </a:endParaRPr>
          </a:p>
        </p:txBody>
      </p:sp>
      <p:cxnSp>
        <p:nvCxnSpPr>
          <p:cNvPr id="22" name="Straight Connector 21">
            <a:extLst>
              <a:ext uri="{FF2B5EF4-FFF2-40B4-BE49-F238E27FC236}">
                <a16:creationId xmlns:a16="http://schemas.microsoft.com/office/drawing/2014/main" xmlns="" id="{410F576F-12E9-3647-A970-A5052E766F1A}"/>
              </a:ext>
            </a:extLst>
          </p:cNvPr>
          <p:cNvCxnSpPr/>
          <p:nvPr/>
        </p:nvCxnSpPr>
        <p:spPr>
          <a:xfrm>
            <a:off x="6575084" y="1097301"/>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D03FE0CC-489C-8A4D-BCEB-C1B472C15A49}"/>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24" name="TextBox 23">
            <a:extLst>
              <a:ext uri="{FF2B5EF4-FFF2-40B4-BE49-F238E27FC236}">
                <a16:creationId xmlns:a16="http://schemas.microsoft.com/office/drawing/2014/main" xmlns="" id="{AE887464-6FED-0E4E-98DA-21DEBB64B3CC}"/>
              </a:ext>
            </a:extLst>
          </p:cNvPr>
          <p:cNvSpPr txBox="1"/>
          <p:nvPr/>
        </p:nvSpPr>
        <p:spPr>
          <a:xfrm>
            <a:off x="208079" y="4141847"/>
            <a:ext cx="4434227" cy="461665"/>
          </a:xfrm>
          <a:prstGeom prst="rect">
            <a:avLst/>
          </a:prstGeom>
          <a:noFill/>
        </p:spPr>
        <p:txBody>
          <a:bodyPr wrap="square" rtlCol="0">
            <a:spAutoFit/>
          </a:bodyPr>
          <a:lstStyle/>
          <a:p>
            <a:r>
              <a:rPr lang="vi-VN" sz="2400" dirty="0">
                <a:solidFill>
                  <a:schemeClr val="bg1"/>
                </a:solidFill>
                <a:latin typeface="+mj-lt"/>
              </a:rPr>
              <a:t>c) Tư liệu chữ viết</a:t>
            </a:r>
            <a:endParaRPr lang="x-none" sz="2400" dirty="0">
              <a:solidFill>
                <a:schemeClr val="bg1"/>
              </a:solidFill>
              <a:latin typeface="+mj-lt"/>
            </a:endParaRPr>
          </a:p>
        </p:txBody>
      </p:sp>
      <p:sp>
        <p:nvSpPr>
          <p:cNvPr id="25" name="TextBox 24">
            <a:extLst>
              <a:ext uri="{FF2B5EF4-FFF2-40B4-BE49-F238E27FC236}">
                <a16:creationId xmlns:a16="http://schemas.microsoft.com/office/drawing/2014/main" xmlns="" id="{50F1D7D6-8D54-2D4E-9A36-DD157D273946}"/>
              </a:ext>
            </a:extLst>
          </p:cNvPr>
          <p:cNvSpPr txBox="1"/>
          <p:nvPr/>
        </p:nvSpPr>
        <p:spPr>
          <a:xfrm>
            <a:off x="194922" y="4571310"/>
            <a:ext cx="5995303" cy="830997"/>
          </a:xfrm>
          <a:prstGeom prst="rect">
            <a:avLst/>
          </a:prstGeom>
          <a:noFill/>
        </p:spPr>
        <p:txBody>
          <a:bodyPr wrap="square" rtlCol="0">
            <a:spAutoFit/>
          </a:bodyPr>
          <a:lstStyle/>
          <a:p>
            <a:r>
              <a:rPr lang="vi-VN" sz="2400" dirty="0">
                <a:solidFill>
                  <a:schemeClr val="bg1"/>
                </a:solidFill>
                <a:latin typeface="+mj-lt"/>
              </a:rPr>
              <a:t>- Các bản chữ khắc trên xương, mai rùa, vỏ cây, đá, viết tay hoặc ghi trên giấy.</a:t>
            </a:r>
            <a:endParaRPr lang="x-none" sz="2400" dirty="0">
              <a:solidFill>
                <a:schemeClr val="bg1"/>
              </a:solidFill>
              <a:latin typeface="+mj-lt"/>
            </a:endParaRPr>
          </a:p>
        </p:txBody>
      </p:sp>
      <p:pic>
        <p:nvPicPr>
          <p:cNvPr id="26" name="Picture 25">
            <a:extLst>
              <a:ext uri="{FF2B5EF4-FFF2-40B4-BE49-F238E27FC236}">
                <a16:creationId xmlns:a16="http://schemas.microsoft.com/office/drawing/2014/main" xmlns="" id="{2FF5B057-F866-5148-B7BD-AEAC3FEFC9E6}"/>
              </a:ext>
            </a:extLst>
          </p:cNvPr>
          <p:cNvPicPr>
            <a:picLocks noChangeAspect="1"/>
          </p:cNvPicPr>
          <p:nvPr/>
        </p:nvPicPr>
        <p:blipFill>
          <a:blip r:embed="rId5"/>
          <a:stretch>
            <a:fillRect/>
          </a:stretch>
        </p:blipFill>
        <p:spPr>
          <a:xfrm>
            <a:off x="10640984" y="-100013"/>
            <a:ext cx="1551016" cy="1444774"/>
          </a:xfrm>
          <a:prstGeom prst="rect">
            <a:avLst/>
          </a:prstGeom>
        </p:spPr>
      </p:pic>
    </p:spTree>
    <p:extLst>
      <p:ext uri="{BB962C8B-B14F-4D97-AF65-F5344CB8AC3E}">
        <p14:creationId xmlns:p14="http://schemas.microsoft.com/office/powerpoint/2010/main" val="7494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ppt_w</p:attrName>
                                        </p:attrNameLst>
                                      </p:cBhvr>
                                      <p:tavLst>
                                        <p:tav tm="0" fmla="#ppt_w*sin(2.5*pi*$)">
                                          <p:val>
                                            <p:fltVal val="0"/>
                                          </p:val>
                                        </p:tav>
                                        <p:tav tm="100000">
                                          <p:val>
                                            <p:fltVal val="1"/>
                                          </p:val>
                                        </p:tav>
                                      </p:tavLst>
                                    </p:anim>
                                    <p:anim calcmode="lin" valueType="num">
                                      <p:cBhvr>
                                        <p:cTn id="18" dur="2000" fill="hold"/>
                                        <p:tgtEl>
                                          <p:spTgt spid="12"/>
                                        </p:tgtEl>
                                        <p:attrNameLst>
                                          <p:attrName>ppt_h</p:attrName>
                                        </p:attrNameLst>
                                      </p:cBhvr>
                                      <p:tavLst>
                                        <p:tav tm="0">
                                          <p:val>
                                            <p:strVal val="#ppt_h"/>
                                          </p:val>
                                        </p:tav>
                                        <p:tav tm="100000">
                                          <p:val>
                                            <p:strVal val="#ppt_h"/>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strips(downLeft)">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trips(down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12"/>
                                        </p:tgtEl>
                                        <p:attrNameLst>
                                          <p:attrName>ppt_w</p:attrName>
                                        </p:attrNameLst>
                                      </p:cBhvr>
                                      <p:tavLst>
                                        <p:tav tm="0">
                                          <p:val>
                                            <p:strVal val="ppt_w"/>
                                          </p:val>
                                        </p:tav>
                                        <p:tav tm="100000">
                                          <p:val>
                                            <p:fltVal val="0"/>
                                          </p:val>
                                        </p:tav>
                                      </p:tavLst>
                                    </p:anim>
                                    <p:anim calcmode="lin" valueType="num">
                                      <p:cBhvr>
                                        <p:cTn id="46" dur="500"/>
                                        <p:tgtEl>
                                          <p:spTgt spid="12"/>
                                        </p:tgtEl>
                                        <p:attrNameLst>
                                          <p:attrName>ppt_h</p:attrName>
                                        </p:attrNameLst>
                                      </p:cBhvr>
                                      <p:tavLst>
                                        <p:tav tm="0">
                                          <p:val>
                                            <p:strVal val="ppt_h"/>
                                          </p:val>
                                        </p:tav>
                                        <p:tav tm="100000">
                                          <p:val>
                                            <p:fltVal val="0"/>
                                          </p:val>
                                        </p:tav>
                                      </p:tavLst>
                                    </p:anim>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500"/>
                                        <p:tgtEl>
                                          <p:spTgt spid="15">
                                            <p:txEl>
                                              <p:pRg st="0" end="0"/>
                                            </p:txEl>
                                          </p:spTgt>
                                        </p:tgtEl>
                                        <p:attrNameLst>
                                          <p:attrName>ppt_w</p:attrName>
                                        </p:attrNameLst>
                                      </p:cBhvr>
                                      <p:tavLst>
                                        <p:tav tm="0">
                                          <p:val>
                                            <p:strVal val="ppt_w"/>
                                          </p:val>
                                        </p:tav>
                                        <p:tav tm="100000">
                                          <p:val>
                                            <p:fltVal val="0"/>
                                          </p:val>
                                        </p:tav>
                                      </p:tavLst>
                                    </p:anim>
                                    <p:anim calcmode="lin" valueType="num">
                                      <p:cBhvr>
                                        <p:cTn id="51" dur="500"/>
                                        <p:tgtEl>
                                          <p:spTgt spid="15">
                                            <p:txEl>
                                              <p:pRg st="0" end="0"/>
                                            </p:txEl>
                                          </p:spTgt>
                                        </p:tgtEl>
                                        <p:attrNameLst>
                                          <p:attrName>ppt_h</p:attrName>
                                        </p:attrNameLst>
                                      </p:cBhvr>
                                      <p:tavLst>
                                        <p:tav tm="0">
                                          <p:val>
                                            <p:strVal val="ppt_h"/>
                                          </p:val>
                                        </p:tav>
                                        <p:tav tm="100000">
                                          <p:val>
                                            <p:fltVal val="0"/>
                                          </p:val>
                                        </p:tav>
                                      </p:tavLst>
                                    </p:anim>
                                    <p:animEffect transition="out" filter="fade">
                                      <p:cBhvr>
                                        <p:cTn id="52" dur="500"/>
                                        <p:tgtEl>
                                          <p:spTgt spid="15">
                                            <p:txEl>
                                              <p:pRg st="0" end="0"/>
                                            </p:txEl>
                                          </p:spTgt>
                                        </p:tgtEl>
                                      </p:cBhvr>
                                    </p:animEffect>
                                    <p:set>
                                      <p:cBhvr>
                                        <p:cTn id="53" dur="1" fill="hold">
                                          <p:stCondLst>
                                            <p:cond delay="499"/>
                                          </p:stCondLst>
                                        </p:cTn>
                                        <p:tgtEl>
                                          <p:spTgt spid="15">
                                            <p:txEl>
                                              <p:pRg st="0" end="0"/>
                                            </p:txEl>
                                          </p:spTgt>
                                        </p:tgtEl>
                                        <p:attrNameLst>
                                          <p:attrName>style.visibility</p:attrName>
                                        </p:attrNameLst>
                                      </p:cBhvr>
                                      <p:to>
                                        <p:strVal val="hidden"/>
                                      </p:to>
                                    </p:set>
                                  </p:childTnLst>
                                </p:cTn>
                              </p:par>
                              <p:par>
                                <p:cTn id="54" presetID="53" presetClass="exit" presetSubtype="32" fill="hold" grpId="1" nodeType="withEffect">
                                  <p:stCondLst>
                                    <p:cond delay="0"/>
                                  </p:stCondLst>
                                  <p:childTnLst>
                                    <p:anim calcmode="lin" valueType="num">
                                      <p:cBhvr>
                                        <p:cTn id="55" dur="500"/>
                                        <p:tgtEl>
                                          <p:spTgt spid="11"/>
                                        </p:tgtEl>
                                        <p:attrNameLst>
                                          <p:attrName>ppt_w</p:attrName>
                                        </p:attrNameLst>
                                      </p:cBhvr>
                                      <p:tavLst>
                                        <p:tav tm="0">
                                          <p:val>
                                            <p:strVal val="ppt_w"/>
                                          </p:val>
                                        </p:tav>
                                        <p:tav tm="100000">
                                          <p:val>
                                            <p:fltVal val="0"/>
                                          </p:val>
                                        </p:tav>
                                      </p:tavLst>
                                    </p:anim>
                                    <p:anim calcmode="lin" valueType="num">
                                      <p:cBhvr>
                                        <p:cTn id="56" dur="500"/>
                                        <p:tgtEl>
                                          <p:spTgt spid="11"/>
                                        </p:tgtEl>
                                        <p:attrNameLst>
                                          <p:attrName>ppt_h</p:attrName>
                                        </p:attrNameLst>
                                      </p:cBhvr>
                                      <p:tavLst>
                                        <p:tav tm="0">
                                          <p:val>
                                            <p:strVal val="ppt_h"/>
                                          </p:val>
                                        </p:tav>
                                        <p:tav tm="100000">
                                          <p:val>
                                            <p:fltVal val="0"/>
                                          </p:val>
                                        </p:tav>
                                      </p:tavLst>
                                    </p:anim>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trips(down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strips(downLeft)">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circle(in)">
                                      <p:cBhvr>
                                        <p:cTn id="73" dur="2000"/>
                                        <p:tgtEl>
                                          <p:spTgt spid="18"/>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trips(downLeft)">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12"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strips(downLeft)">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18"/>
                                        </p:tgtEl>
                                        <p:attrNameLst>
                                          <p:attrName>ppt_w</p:attrName>
                                        </p:attrNameLst>
                                      </p:cBhvr>
                                      <p:tavLst>
                                        <p:tav tm="0">
                                          <p:val>
                                            <p:strVal val="ppt_w"/>
                                          </p:val>
                                        </p:tav>
                                        <p:tav tm="100000">
                                          <p:val>
                                            <p:fltVal val="0"/>
                                          </p:val>
                                        </p:tav>
                                      </p:tavLst>
                                    </p:anim>
                                    <p:anim calcmode="lin" valueType="num">
                                      <p:cBhvr>
                                        <p:cTn id="86" dur="500"/>
                                        <p:tgtEl>
                                          <p:spTgt spid="18"/>
                                        </p:tgtEl>
                                        <p:attrNameLst>
                                          <p:attrName>ppt_h</p:attrName>
                                        </p:attrNameLst>
                                      </p:cBhvr>
                                      <p:tavLst>
                                        <p:tav tm="0">
                                          <p:val>
                                            <p:strVal val="ppt_h"/>
                                          </p:val>
                                        </p:tav>
                                        <p:tav tm="100000">
                                          <p:val>
                                            <p:fltVal val="0"/>
                                          </p:val>
                                        </p:tav>
                                      </p:tavLst>
                                    </p:anim>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53" presetClass="exit" presetSubtype="32" fill="hold" grpId="1" nodeType="withEffect">
                                  <p:stCondLst>
                                    <p:cond delay="0"/>
                                  </p:stCondLst>
                                  <p:childTnLst>
                                    <p:anim calcmode="lin" valueType="num">
                                      <p:cBhvr>
                                        <p:cTn id="90" dur="500"/>
                                        <p:tgtEl>
                                          <p:spTgt spid="19"/>
                                        </p:tgtEl>
                                        <p:attrNameLst>
                                          <p:attrName>ppt_w</p:attrName>
                                        </p:attrNameLst>
                                      </p:cBhvr>
                                      <p:tavLst>
                                        <p:tav tm="0">
                                          <p:val>
                                            <p:strVal val="ppt_w"/>
                                          </p:val>
                                        </p:tav>
                                        <p:tav tm="100000">
                                          <p:val>
                                            <p:fltVal val="0"/>
                                          </p:val>
                                        </p:tav>
                                      </p:tavLst>
                                    </p:anim>
                                    <p:anim calcmode="lin" valueType="num">
                                      <p:cBhvr>
                                        <p:cTn id="91" dur="500"/>
                                        <p:tgtEl>
                                          <p:spTgt spid="19"/>
                                        </p:tgtEl>
                                        <p:attrNameLst>
                                          <p:attrName>ppt_h</p:attrName>
                                        </p:attrNameLst>
                                      </p:cBhvr>
                                      <p:tavLst>
                                        <p:tav tm="0">
                                          <p:val>
                                            <p:strVal val="ppt_h"/>
                                          </p:val>
                                        </p:tav>
                                        <p:tav tm="100000">
                                          <p:val>
                                            <p:fltVal val="0"/>
                                          </p:val>
                                        </p:tav>
                                      </p:tavLst>
                                    </p:anim>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par>
                                <p:cTn id="94" presetID="53" presetClass="entr" presetSubtype="16" fill="hold"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Effect transition="in" filter="fade">
                                      <p:cBhvr>
                                        <p:cTn id="98" dur="500"/>
                                        <p:tgtEl>
                                          <p:spTgt spid="17"/>
                                        </p:tgtEl>
                                      </p:cBhvr>
                                    </p:animEffect>
                                  </p:childTnLst>
                                </p:cTn>
                              </p:par>
                              <p:par>
                                <p:cTn id="99" presetID="18" presetClass="entr" presetSubtype="12"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strips(downLeft)">
                                      <p:cBhvr>
                                        <p:cTn id="101" dur="500"/>
                                        <p:tgtEl>
                                          <p:spTgt spid="14"/>
                                        </p:tgtEl>
                                      </p:cBhvr>
                                    </p:animEffect>
                                  </p:childTnLst>
                                </p:cTn>
                              </p:par>
                            </p:childTnLst>
                          </p:cTn>
                        </p:par>
                      </p:childTnLst>
                    </p:cTn>
                  </p:par>
                  <p:par>
                    <p:cTn id="102" fill="hold">
                      <p:stCondLst>
                        <p:cond delay="indefinite"/>
                      </p:stCondLst>
                      <p:childTnLst>
                        <p:par>
                          <p:cTn id="103" fill="hold">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strips(downLeft)">
                                      <p:cBhvr>
                                        <p:cTn id="10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1" grpId="1"/>
      <p:bldP spid="14" grpId="0"/>
      <p:bldP spid="15" grpId="0"/>
      <p:bldP spid="19" grpId="0"/>
      <p:bldP spid="19" grpId="1"/>
      <p:bldP spid="20" grpId="0"/>
      <p:bldP spid="21"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11" name="Picture 10">
            <a:extLst>
              <a:ext uri="{FF2B5EF4-FFF2-40B4-BE49-F238E27FC236}">
                <a16:creationId xmlns:a16="http://schemas.microsoft.com/office/drawing/2014/main" xmlns="" id="{22231808-4386-5E43-8295-3F201E9119DF}"/>
              </a:ext>
            </a:extLst>
          </p:cNvPr>
          <p:cNvPicPr>
            <a:picLocks noChangeAspect="1"/>
          </p:cNvPicPr>
          <p:nvPr/>
        </p:nvPicPr>
        <p:blipFill>
          <a:blip r:embed="rId2"/>
          <a:stretch>
            <a:fillRect/>
          </a:stretch>
        </p:blipFill>
        <p:spPr>
          <a:xfrm>
            <a:off x="10213535" y="-206255"/>
            <a:ext cx="2092928" cy="2092928"/>
          </a:xfrm>
          <a:prstGeom prst="rect">
            <a:avLst/>
          </a:prstGeom>
        </p:spPr>
      </p:pic>
      <p:sp>
        <p:nvSpPr>
          <p:cNvPr id="6" name="TextBox 5">
            <a:extLst>
              <a:ext uri="{FF2B5EF4-FFF2-40B4-BE49-F238E27FC236}">
                <a16:creationId xmlns:a16="http://schemas.microsoft.com/office/drawing/2014/main" xmlns="" id="{8719A0C6-B251-1547-975A-6FBA73099C3E}"/>
              </a:ext>
            </a:extLst>
          </p:cNvPr>
          <p:cNvSpPr txBox="1"/>
          <p:nvPr/>
        </p:nvSpPr>
        <p:spPr>
          <a:xfrm>
            <a:off x="94526" y="883096"/>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   LUYỆN TẬP</a:t>
            </a:r>
          </a:p>
        </p:txBody>
      </p:sp>
      <p:sp>
        <p:nvSpPr>
          <p:cNvPr id="7" name="TextBox 6">
            <a:extLst>
              <a:ext uri="{FF2B5EF4-FFF2-40B4-BE49-F238E27FC236}">
                <a16:creationId xmlns:a16="http://schemas.microsoft.com/office/drawing/2014/main" xmlns="" id="{0E61F672-A4ED-6E47-890D-EBB7B590D181}"/>
              </a:ext>
            </a:extLst>
          </p:cNvPr>
          <p:cNvSpPr txBox="1"/>
          <p:nvPr/>
        </p:nvSpPr>
        <p:spPr>
          <a:xfrm>
            <a:off x="258199" y="1328556"/>
            <a:ext cx="8492262" cy="492443"/>
          </a:xfrm>
          <a:prstGeom prst="rect">
            <a:avLst/>
          </a:prstGeom>
          <a:noFill/>
        </p:spPr>
        <p:txBody>
          <a:bodyPr wrap="square" rtlCol="0">
            <a:spAutoFit/>
          </a:bodyPr>
          <a:lstStyle/>
          <a:p>
            <a:r>
              <a:rPr lang="x-none" sz="2600" b="1" dirty="0">
                <a:solidFill>
                  <a:schemeClr val="bg1"/>
                </a:solidFill>
                <a:latin typeface="Times New Roman" panose="02020603050405020304" pitchFamily="18" charset="0"/>
                <a:cs typeface="Times New Roman" panose="02020603050405020304" pitchFamily="18" charset="0"/>
              </a:rPr>
              <a:t>Bài tập 1</a:t>
            </a:r>
            <a:r>
              <a:rPr lang="x-none" sz="2600" dirty="0">
                <a:solidFill>
                  <a:schemeClr val="bg1"/>
                </a:solidFill>
                <a:latin typeface="Times New Roman" panose="02020603050405020304" pitchFamily="18" charset="0"/>
                <a:cs typeface="Times New Roman" panose="02020603050405020304" pitchFamily="18" charset="0"/>
              </a:rPr>
              <a:t>: Tại sao phải cần thiết học lịch sử?</a:t>
            </a:r>
          </a:p>
        </p:txBody>
      </p:sp>
      <p:sp>
        <p:nvSpPr>
          <p:cNvPr id="8" name="TextBox 7">
            <a:extLst>
              <a:ext uri="{FF2B5EF4-FFF2-40B4-BE49-F238E27FC236}">
                <a16:creationId xmlns:a16="http://schemas.microsoft.com/office/drawing/2014/main" xmlns="" id="{7AF38D05-A2CC-DD4B-86DF-223207E59031}"/>
              </a:ext>
            </a:extLst>
          </p:cNvPr>
          <p:cNvSpPr txBox="1"/>
          <p:nvPr/>
        </p:nvSpPr>
        <p:spPr>
          <a:xfrm>
            <a:off x="228943" y="3467101"/>
            <a:ext cx="8492262" cy="492443"/>
          </a:xfrm>
          <a:prstGeom prst="rect">
            <a:avLst/>
          </a:prstGeom>
          <a:noFill/>
        </p:spPr>
        <p:txBody>
          <a:bodyPr wrap="square" rtlCol="0">
            <a:spAutoFit/>
          </a:bodyPr>
          <a:lstStyle/>
          <a:p>
            <a:r>
              <a:rPr lang="x-none" sz="2600" b="1" dirty="0">
                <a:solidFill>
                  <a:schemeClr val="bg1"/>
                </a:solidFill>
                <a:latin typeface="Times New Roman" panose="02020603050405020304" pitchFamily="18" charset="0"/>
                <a:cs typeface="Times New Roman" panose="02020603050405020304" pitchFamily="18" charset="0"/>
              </a:rPr>
              <a:t>Bài tập 2</a:t>
            </a:r>
            <a:r>
              <a:rPr lang="x-none" sz="2600" dirty="0">
                <a:solidFill>
                  <a:schemeClr val="bg1"/>
                </a:solidFill>
                <a:latin typeface="Times New Roman" panose="02020603050405020304" pitchFamily="18" charset="0"/>
                <a:cs typeface="Times New Roman" panose="02020603050405020304" pitchFamily="18" charset="0"/>
              </a:rPr>
              <a:t>: Căn cứ vào đâu để biết và dựng lại lịch sử?</a:t>
            </a:r>
          </a:p>
        </p:txBody>
      </p:sp>
      <p:sp>
        <p:nvSpPr>
          <p:cNvPr id="10" name="TextBox 9">
            <a:extLst>
              <a:ext uri="{FF2B5EF4-FFF2-40B4-BE49-F238E27FC236}">
                <a16:creationId xmlns:a16="http://schemas.microsoft.com/office/drawing/2014/main" xmlns="" id="{DCA3929C-81D4-6E40-9C04-2E29DE3B6472}"/>
              </a:ext>
            </a:extLst>
          </p:cNvPr>
          <p:cNvSpPr txBox="1"/>
          <p:nvPr/>
        </p:nvSpPr>
        <p:spPr>
          <a:xfrm>
            <a:off x="228943" y="1805107"/>
            <a:ext cx="11704857" cy="830997"/>
          </a:xfrm>
          <a:prstGeom prst="rect">
            <a:avLst/>
          </a:prstGeom>
          <a:noFill/>
        </p:spPr>
        <p:txBody>
          <a:bodyPr wrap="square" rtlCol="0">
            <a:spAutoFit/>
          </a:bodyPr>
          <a:lstStyle/>
          <a:p>
            <a:r>
              <a:rPr lang="vi-VN" sz="2400" dirty="0">
                <a:solidFill>
                  <a:schemeClr val="bg1"/>
                </a:solidFill>
                <a:latin typeface="+mj-lt"/>
              </a:rPr>
              <a:t>- Học lịch sử để biết được cội nguồn của tổ tiên, quê hương, đất nước, hiểu được ông cha ta đã phải lao động, sáng tạo, đấu tranh như thế nào để có được đất nước như ngày nay. </a:t>
            </a:r>
            <a:endParaRPr lang="x-none" sz="2400" dirty="0">
              <a:solidFill>
                <a:schemeClr val="bg1"/>
              </a:solidFill>
              <a:latin typeface="+mj-lt"/>
            </a:endParaRPr>
          </a:p>
        </p:txBody>
      </p:sp>
      <p:sp>
        <p:nvSpPr>
          <p:cNvPr id="12" name="TextBox 11">
            <a:extLst>
              <a:ext uri="{FF2B5EF4-FFF2-40B4-BE49-F238E27FC236}">
                <a16:creationId xmlns:a16="http://schemas.microsoft.com/office/drawing/2014/main" xmlns="" id="{4331481B-88EE-214C-A7B8-9BE8FB76B765}"/>
              </a:ext>
            </a:extLst>
          </p:cNvPr>
          <p:cNvSpPr txBox="1"/>
          <p:nvPr/>
        </p:nvSpPr>
        <p:spPr>
          <a:xfrm>
            <a:off x="258199" y="2636104"/>
            <a:ext cx="11675601" cy="830997"/>
          </a:xfrm>
          <a:prstGeom prst="rect">
            <a:avLst/>
          </a:prstGeom>
          <a:noFill/>
        </p:spPr>
        <p:txBody>
          <a:bodyPr wrap="square" rtlCol="0">
            <a:spAutoFit/>
          </a:bodyPr>
          <a:lstStyle/>
          <a:p>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vi-VN" sz="2400" dirty="0">
                <a:solidFill>
                  <a:schemeClr val="bg1"/>
                </a:solidFill>
                <a:latin typeface="Times New Roman" panose="02020603050405020304" pitchFamily="18" charset="0"/>
                <a:cs typeface="Times New Roman" panose="02020603050405020304" pitchFamily="18" charset="0"/>
              </a:rPr>
              <a:t> 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nhằm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a:t>
            </a:r>
            <a:r>
              <a:rPr lang="en-US" sz="2400" dirty="0">
                <a:solidFill>
                  <a:schemeClr val="bg1"/>
                </a:solidFill>
                <a:latin typeface="Times New Roman" panose="02020603050405020304" pitchFamily="18" charset="0"/>
                <a:cs typeface="Times New Roman" panose="02020603050405020304" pitchFamily="18" charset="0"/>
              </a:rPr>
              <a:t>.</a:t>
            </a:r>
            <a:r>
              <a:rPr lang="x-none" sz="2400" dirty="0">
                <a:solidFill>
                  <a:schemeClr val="bg1"/>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xmlns="" id="{BE14648F-829F-9D47-B678-EC2F15B05D22}"/>
              </a:ext>
            </a:extLst>
          </p:cNvPr>
          <p:cNvSpPr txBox="1"/>
          <p:nvPr/>
        </p:nvSpPr>
        <p:spPr>
          <a:xfrm>
            <a:off x="228943" y="3974554"/>
            <a:ext cx="4434227" cy="461665"/>
          </a:xfrm>
          <a:prstGeom prst="rect">
            <a:avLst/>
          </a:prstGeom>
          <a:noFill/>
        </p:spPr>
        <p:txBody>
          <a:bodyPr wrap="square" rtlCol="0">
            <a:spAutoFit/>
          </a:bodyPr>
          <a:lstStyle/>
          <a:p>
            <a:r>
              <a:rPr lang="vi-VN" sz="2400" dirty="0">
                <a:solidFill>
                  <a:schemeClr val="bg1"/>
                </a:solidFill>
                <a:latin typeface="+mj-lt"/>
              </a:rPr>
              <a:t>a) Tư liệu gốc</a:t>
            </a:r>
            <a:endParaRPr lang="x-none" sz="2400" dirty="0">
              <a:solidFill>
                <a:schemeClr val="bg1"/>
              </a:solidFill>
              <a:latin typeface="+mj-lt"/>
            </a:endParaRPr>
          </a:p>
        </p:txBody>
      </p:sp>
      <p:sp>
        <p:nvSpPr>
          <p:cNvPr id="14" name="TextBox 13">
            <a:extLst>
              <a:ext uri="{FF2B5EF4-FFF2-40B4-BE49-F238E27FC236}">
                <a16:creationId xmlns:a16="http://schemas.microsoft.com/office/drawing/2014/main" xmlns="" id="{594775C2-0F6B-7147-A66C-07CC0951215A}"/>
              </a:ext>
            </a:extLst>
          </p:cNvPr>
          <p:cNvSpPr txBox="1"/>
          <p:nvPr/>
        </p:nvSpPr>
        <p:spPr>
          <a:xfrm>
            <a:off x="228942" y="4436219"/>
            <a:ext cx="4434227" cy="461665"/>
          </a:xfrm>
          <a:prstGeom prst="rect">
            <a:avLst/>
          </a:prstGeom>
          <a:noFill/>
        </p:spPr>
        <p:txBody>
          <a:bodyPr wrap="square" rtlCol="0">
            <a:spAutoFit/>
          </a:bodyPr>
          <a:lstStyle/>
          <a:p>
            <a:r>
              <a:rPr lang="vi-VN" sz="2400" dirty="0">
                <a:solidFill>
                  <a:schemeClr val="bg1"/>
                </a:solidFill>
                <a:latin typeface="+mj-lt"/>
              </a:rPr>
              <a:t>b) Tư liệu truyền miệng</a:t>
            </a:r>
            <a:endParaRPr lang="x-none" sz="2400" dirty="0">
              <a:solidFill>
                <a:schemeClr val="bg1"/>
              </a:solidFill>
              <a:latin typeface="+mj-lt"/>
            </a:endParaRPr>
          </a:p>
        </p:txBody>
      </p:sp>
      <p:sp>
        <p:nvSpPr>
          <p:cNvPr id="15" name="TextBox 14">
            <a:extLst>
              <a:ext uri="{FF2B5EF4-FFF2-40B4-BE49-F238E27FC236}">
                <a16:creationId xmlns:a16="http://schemas.microsoft.com/office/drawing/2014/main" xmlns="" id="{B67715BD-A364-3748-A578-958D4AC8A5EC}"/>
              </a:ext>
            </a:extLst>
          </p:cNvPr>
          <p:cNvSpPr txBox="1"/>
          <p:nvPr/>
        </p:nvSpPr>
        <p:spPr>
          <a:xfrm>
            <a:off x="228941" y="4897884"/>
            <a:ext cx="4434227" cy="461665"/>
          </a:xfrm>
          <a:prstGeom prst="rect">
            <a:avLst/>
          </a:prstGeom>
          <a:noFill/>
        </p:spPr>
        <p:txBody>
          <a:bodyPr wrap="square" rtlCol="0">
            <a:spAutoFit/>
          </a:bodyPr>
          <a:lstStyle/>
          <a:p>
            <a:r>
              <a:rPr lang="vi-VN" sz="2400" dirty="0">
                <a:solidFill>
                  <a:schemeClr val="bg1"/>
                </a:solidFill>
                <a:latin typeface="+mj-lt"/>
              </a:rPr>
              <a:t>c) Tư liệu chữ viết</a:t>
            </a:r>
            <a:endParaRPr lang="x-none" sz="2400" dirty="0">
              <a:solidFill>
                <a:schemeClr val="bg1"/>
              </a:solidFill>
              <a:latin typeface="+mj-lt"/>
            </a:endParaRPr>
          </a:p>
        </p:txBody>
      </p:sp>
    </p:spTree>
    <p:extLst>
      <p:ext uri="{BB962C8B-B14F-4D97-AF65-F5344CB8AC3E}">
        <p14:creationId xmlns:p14="http://schemas.microsoft.com/office/powerpoint/2010/main" val="9158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strips(down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strips(downLef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strips(down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15147"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pic>
        <p:nvPicPr>
          <p:cNvPr id="7" name="Picture 6">
            <a:extLst>
              <a:ext uri="{FF2B5EF4-FFF2-40B4-BE49-F238E27FC236}">
                <a16:creationId xmlns:a16="http://schemas.microsoft.com/office/drawing/2014/main" xmlns=""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cxnSp>
        <p:nvCxnSpPr>
          <p:cNvPr id="8" name="Straight Connector 7">
            <a:extLst>
              <a:ext uri="{FF2B5EF4-FFF2-40B4-BE49-F238E27FC236}">
                <a16:creationId xmlns:a16="http://schemas.microsoft.com/office/drawing/2014/main" xmlns="" id="{6EDCA87F-54C2-004F-A25E-9B7E1169AB85}"/>
              </a:ext>
            </a:extLst>
          </p:cNvPr>
          <p:cNvCxnSpPr>
            <a:cxnSpLocks/>
          </p:cNvCxnSpPr>
          <p:nvPr/>
        </p:nvCxnSpPr>
        <p:spPr>
          <a:xfrm>
            <a:off x="6635306" y="1275581"/>
            <a:ext cx="0" cy="465620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CFBE8A2-9952-B149-AF33-D0C4E54CBBC4}"/>
              </a:ext>
            </a:extLst>
          </p:cNvPr>
          <p:cNvSpPr txBox="1"/>
          <p:nvPr/>
        </p:nvSpPr>
        <p:spPr>
          <a:xfrm>
            <a:off x="6780708" y="5397752"/>
            <a:ext cx="4566499" cy="830997"/>
          </a:xfrm>
          <a:prstGeom prst="rect">
            <a:avLst/>
          </a:prstGeom>
          <a:noFill/>
        </p:spPr>
        <p:txBody>
          <a:bodyPr wrap="square" rtlCol="0">
            <a:spAutoFit/>
          </a:bodyPr>
          <a:lstStyle/>
          <a:p>
            <a:pPr algn="ctr"/>
            <a:r>
              <a:rPr lang="vi-VN" sz="2400" i="1" dirty="0">
                <a:solidFill>
                  <a:srgbClr val="FFC000"/>
                </a:solidFill>
                <a:latin typeface="+mj-lt"/>
              </a:rPr>
              <a:t>Tờ lịch của Việt Nam sử dụng cả âm lịch và dương lịch</a:t>
            </a:r>
            <a:endParaRPr lang="x-none" sz="2400" i="1" dirty="0">
              <a:solidFill>
                <a:srgbClr val="FFC000"/>
              </a:solidFill>
              <a:latin typeface="+mj-lt"/>
            </a:endParaRPr>
          </a:p>
        </p:txBody>
      </p:sp>
      <p:pic>
        <p:nvPicPr>
          <p:cNvPr id="12" name="Picture 11">
            <a:extLst>
              <a:ext uri="{FF2B5EF4-FFF2-40B4-BE49-F238E27FC236}">
                <a16:creationId xmlns:a16="http://schemas.microsoft.com/office/drawing/2014/main" xmlns="" id="{08D42C22-98E0-7C42-AB6F-58E2B61A632A}"/>
              </a:ext>
            </a:extLst>
          </p:cNvPr>
          <p:cNvPicPr/>
          <p:nvPr/>
        </p:nvPicPr>
        <p:blipFill rotWithShape="1">
          <a:blip r:embed="rId3"/>
          <a:srcRect l="69009" t="15605" r="8019" b="24225"/>
          <a:stretch/>
        </p:blipFill>
        <p:spPr bwMode="auto">
          <a:xfrm>
            <a:off x="7291376" y="1275581"/>
            <a:ext cx="2877514" cy="3753619"/>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xmlns="" id="{D2EDAE1D-670B-2A4C-A4B2-0CAD2AC7E5E7}"/>
              </a:ext>
            </a:extLst>
          </p:cNvPr>
          <p:cNvSpPr txBox="1"/>
          <p:nvPr/>
        </p:nvSpPr>
        <p:spPr>
          <a:xfrm>
            <a:off x="138644" y="1044749"/>
            <a:ext cx="673565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 Âm lịch, dương lịch</a:t>
            </a:r>
          </a:p>
        </p:txBody>
      </p:sp>
      <p:sp>
        <p:nvSpPr>
          <p:cNvPr id="9" name="TextBox 8">
            <a:extLst>
              <a:ext uri="{FF2B5EF4-FFF2-40B4-BE49-F238E27FC236}">
                <a16:creationId xmlns:a16="http://schemas.microsoft.com/office/drawing/2014/main" xmlns="" id="{8F0C9277-8003-8B4C-9777-5EAED781638E}"/>
              </a:ext>
            </a:extLst>
          </p:cNvPr>
          <p:cNvSpPr txBox="1"/>
          <p:nvPr/>
        </p:nvSpPr>
        <p:spPr>
          <a:xfrm>
            <a:off x="70977" y="1447410"/>
            <a:ext cx="6402134" cy="1938992"/>
          </a:xfrm>
          <a:prstGeom prst="rect">
            <a:avLst/>
          </a:prstGeom>
          <a:noFill/>
        </p:spPr>
        <p:txBody>
          <a:bodyPr wrap="square" rtlCol="0">
            <a:spAutoFit/>
          </a:bodyPr>
          <a:lstStyle/>
          <a:p>
            <a:r>
              <a:rPr lang="vi-VN" sz="2400" dirty="0">
                <a:solidFill>
                  <a:schemeClr val="bg1"/>
                </a:solidFill>
                <a:latin typeface="+mj-lt"/>
              </a:rPr>
              <a:t>- Âm lịch: được tính theo chu kì chuyển động của mặt trăng quay quanh trái đất.</a:t>
            </a:r>
            <a:endParaRPr lang="x-none" sz="2400" dirty="0">
              <a:solidFill>
                <a:schemeClr val="bg1"/>
              </a:solidFill>
              <a:latin typeface="+mj-lt"/>
            </a:endParaRPr>
          </a:p>
          <a:p>
            <a:r>
              <a:rPr lang="vi-VN" sz="2400" dirty="0">
                <a:solidFill>
                  <a:schemeClr val="bg1"/>
                </a:solidFill>
                <a:latin typeface="+mj-lt"/>
              </a:rPr>
              <a:t>- Dương lịch: được tính theo chu kì chuyển động của trái đất quay quanh mặt trời (còn gọi là công lịch).</a:t>
            </a:r>
            <a:endParaRPr lang="x-none" sz="2400" dirty="0">
              <a:solidFill>
                <a:schemeClr val="bg1"/>
              </a:solidFill>
              <a:latin typeface="+mj-lt"/>
            </a:endParaRPr>
          </a:p>
        </p:txBody>
      </p:sp>
    </p:spTree>
    <p:extLst>
      <p:ext uri="{BB962C8B-B14F-4D97-AF65-F5344CB8AC3E}">
        <p14:creationId xmlns:p14="http://schemas.microsoft.com/office/powerpoint/2010/main" val="36754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18" presetClass="entr" presetSubtype="12"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strips(downLeft)">
                                      <p:cBhvr>
                                        <p:cTn id="15" dur="500"/>
                                        <p:tgtEl>
                                          <p:spTgt spid="11">
                                            <p:txEl>
                                              <p:pRg st="0" end="0"/>
                                            </p:txEl>
                                          </p:spTgt>
                                        </p:tgtEl>
                                      </p:cBhvr>
                                    </p:animEffect>
                                  </p:childTnLst>
                                </p:cTn>
                              </p:par>
                            </p:childTnLst>
                          </p:cTn>
                        </p:par>
                        <p:par>
                          <p:cTn id="16" fill="hold">
                            <p:stCondLst>
                              <p:cond delay="2000"/>
                            </p:stCondLst>
                            <p:childTnLst>
                              <p:par>
                                <p:cTn id="17" presetID="18" presetClass="entr" presetSubtype="12"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strips(downLeft)">
                                      <p:cBhvr>
                                        <p:cTn id="19" dur="500"/>
                                        <p:tgtEl>
                                          <p:spTgt spid="9">
                                            <p:txEl>
                                              <p:pRg st="0" end="0"/>
                                            </p:txEl>
                                          </p:spTgt>
                                        </p:tgtEl>
                                      </p:cBhvr>
                                    </p:animEffect>
                                  </p:childTnLst>
                                </p:cTn>
                              </p:par>
                            </p:childTnLst>
                          </p:cTn>
                        </p:par>
                        <p:par>
                          <p:cTn id="20" fill="hold">
                            <p:stCondLst>
                              <p:cond delay="2500"/>
                            </p:stCondLst>
                            <p:childTnLst>
                              <p:par>
                                <p:cTn id="21" presetID="18" presetClass="entr" presetSubtype="12" fill="hold" nodeType="after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strips(downLeft)">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711</Words>
  <Application>Microsoft Office PowerPoint</Application>
  <PresentationFormat>Custom</PresentationFormat>
  <Paragraphs>63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dc:title>
  <dc:creator>thuvienhoclieu</dc:creator>
  <cp:keywords>thuvienhoclieu</cp:keywords>
  <dc:description>thuvienhoclieu</dc:description>
  <cp:lastModifiedBy/>
  <cp:revision>1</cp:revision>
  <dcterms:created xsi:type="dcterms:W3CDTF">2021-08-14T06:52:25Z</dcterms:created>
  <dcterms:modified xsi:type="dcterms:W3CDTF">2021-08-14T06:52:28Z</dcterms:modified>
</cp:coreProperties>
</file>