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310" r:id="rId12"/>
    <p:sldId id="311" r:id="rId13"/>
    <p:sldId id="308" r:id="rId14"/>
    <p:sldId id="269" r:id="rId15"/>
    <p:sldId id="270" r:id="rId16"/>
    <p:sldId id="314" r:id="rId17"/>
    <p:sldId id="274" r:id="rId18"/>
    <p:sldId id="273" r:id="rId19"/>
    <p:sldId id="275" r:id="rId20"/>
    <p:sldId id="276" r:id="rId21"/>
    <p:sldId id="305" r:id="rId22"/>
    <p:sldId id="277" r:id="rId23"/>
    <p:sldId id="278" r:id="rId24"/>
    <p:sldId id="279" r:id="rId25"/>
    <p:sldId id="309" r:id="rId26"/>
    <p:sldId id="315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06" r:id="rId37"/>
    <p:sldId id="312" r:id="rId38"/>
    <p:sldId id="313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B02DA3-FFFB-4849-96B3-FC43847777E3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77B0130-A264-464C-8520-1F7D05924E0E}">
      <dgm:prSet phldrT="[Text]"/>
      <dgm:spPr/>
      <dgm:t>
        <a:bodyPr/>
        <a:lstStyle/>
        <a:p>
          <a:r>
            <a:rPr lang="en-US" altLang="en-US" b="1" u="none" dirty="0">
              <a:latin typeface="Times New Roman" panose="02020603050405020304" pitchFamily="18" charset="0"/>
              <a:cs typeface="Times New Roman" panose="02020603050405020304" pitchFamily="18" charset="0"/>
            </a:rPr>
            <a:t>NHỮNG ĐẶC TRƯNG CƠ BẢN CỦA QUẦN THỂ</a:t>
          </a:r>
        </a:p>
      </dgm:t>
    </dgm:pt>
    <dgm:pt modelId="{58F118F6-F5E8-4F47-85B3-8216629F8818}" type="parTrans" cxnId="{6B2A769A-2DBD-4C0D-A847-7F310F50C358}">
      <dgm:prSet/>
      <dgm:spPr/>
      <dgm:t>
        <a:bodyPr/>
        <a:lstStyle/>
        <a:p>
          <a:endParaRPr lang="en-US"/>
        </a:p>
      </dgm:t>
    </dgm:pt>
    <dgm:pt modelId="{06287F4C-ABFD-4F42-AD9A-2572565B2499}" type="sibTrans" cxnId="{6B2A769A-2DBD-4C0D-A847-7F310F50C358}">
      <dgm:prSet/>
      <dgm:spPr/>
      <dgm:t>
        <a:bodyPr/>
        <a:lstStyle/>
        <a:p>
          <a:endParaRPr lang="en-US"/>
        </a:p>
      </dgm:t>
    </dgm:pt>
    <dgm:pt modelId="{98534BF0-2B3E-4B3D-9ABF-70644B823143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C5ACF8-D9E4-40CB-A10C-5D466EC792F8}" type="parTrans" cxnId="{AE047426-248F-4F2B-A796-E0F0CC4AB3B0}">
      <dgm:prSet/>
      <dgm:spPr/>
      <dgm:t>
        <a:bodyPr/>
        <a:lstStyle/>
        <a:p>
          <a:endParaRPr lang="en-US"/>
        </a:p>
      </dgm:t>
    </dgm:pt>
    <dgm:pt modelId="{2198519D-68B0-486A-9D4B-4A902B7F32CE}" type="sibTrans" cxnId="{AE047426-248F-4F2B-A796-E0F0CC4AB3B0}">
      <dgm:prSet/>
      <dgm:spPr/>
      <dgm:t>
        <a:bodyPr/>
        <a:lstStyle/>
        <a:p>
          <a:endParaRPr lang="en-US"/>
        </a:p>
      </dgm:t>
    </dgm:pt>
    <dgm:pt modelId="{9C94B76C-6DDB-4B3B-8944-CECB19C095AA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Tỷ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tính</a:t>
          </a:r>
        </a:p>
      </dgm:t>
    </dgm:pt>
    <dgm:pt modelId="{A0FA4E0D-5BCC-4566-B8BB-77DA83F766E2}" type="parTrans" cxnId="{27C19190-F5CE-4698-A16A-89A5649C30EC}">
      <dgm:prSet/>
      <dgm:spPr/>
      <dgm:t>
        <a:bodyPr/>
        <a:lstStyle/>
        <a:p>
          <a:endParaRPr lang="en-US"/>
        </a:p>
      </dgm:t>
    </dgm:pt>
    <dgm:pt modelId="{3044E3C4-C8DA-4511-A2CF-1E5C96909D31}" type="sibTrans" cxnId="{27C19190-F5CE-4698-A16A-89A5649C30EC}">
      <dgm:prSet/>
      <dgm:spPr/>
      <dgm:t>
        <a:bodyPr/>
        <a:lstStyle/>
        <a:p>
          <a:endParaRPr lang="en-US"/>
        </a:p>
      </dgm:t>
    </dgm:pt>
    <dgm:pt modelId="{31956DC9-D7B6-450B-8BBD-76F2E67A0FB1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tuổi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8A279-DF1E-4485-91F2-4053E00B7890}" type="parTrans" cxnId="{511CE020-7969-4645-9F56-8A6C2F8B2B28}">
      <dgm:prSet/>
      <dgm:spPr/>
      <dgm:t>
        <a:bodyPr/>
        <a:lstStyle/>
        <a:p>
          <a:endParaRPr lang="en-US"/>
        </a:p>
      </dgm:t>
    </dgm:pt>
    <dgm:pt modelId="{A78F2488-C8A9-4EE2-9510-3F5A58B257E1}" type="sibTrans" cxnId="{511CE020-7969-4645-9F56-8A6C2F8B2B28}">
      <dgm:prSet/>
      <dgm:spPr/>
      <dgm:t>
        <a:bodyPr/>
        <a:lstStyle/>
        <a:p>
          <a:endParaRPr lang="en-US"/>
        </a:p>
      </dgm:t>
    </dgm:pt>
    <dgm:pt modelId="{39BB77DD-C35F-4D5E-9DC9-8B4BEBDDE198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độ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EA62B7-90BD-4600-AE91-04D058D6C70B}" type="parTrans" cxnId="{D7F9CF92-ACA0-4000-97E8-47947EF6C3DD}">
      <dgm:prSet/>
      <dgm:spPr/>
      <dgm:t>
        <a:bodyPr/>
        <a:lstStyle/>
        <a:p>
          <a:endParaRPr lang="en-US"/>
        </a:p>
      </dgm:t>
    </dgm:pt>
    <dgm:pt modelId="{5D95751C-DF00-4522-88C9-C8C81932EC52}" type="sibTrans" cxnId="{D7F9CF92-ACA0-4000-97E8-47947EF6C3DD}">
      <dgm:prSet/>
      <dgm:spPr/>
      <dgm:t>
        <a:bodyPr/>
        <a:lstStyle/>
        <a:p>
          <a:endParaRPr lang="en-US"/>
        </a:p>
      </dgm:t>
    </dgm:pt>
    <dgm:pt modelId="{42A348BB-8255-4C6E-B47D-877869F41FEF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Phân bố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03EF8C-9CA5-45A4-A1AB-342A48B04158}" type="parTrans" cxnId="{A9D584B3-B0AF-4561-AF64-3BCC8BC71722}">
      <dgm:prSet/>
      <dgm:spPr/>
      <dgm:t>
        <a:bodyPr/>
        <a:lstStyle/>
        <a:p>
          <a:endParaRPr lang="en-US"/>
        </a:p>
      </dgm:t>
    </dgm:pt>
    <dgm:pt modelId="{5F4EA315-7FC5-4F12-81A7-0E3F1CAA40AC}" type="sibTrans" cxnId="{A9D584B3-B0AF-4561-AF64-3BCC8BC71722}">
      <dgm:prSet/>
      <dgm:spPr/>
      <dgm:t>
        <a:bodyPr/>
        <a:lstStyle/>
        <a:p>
          <a:endParaRPr lang="en-US"/>
        </a:p>
      </dgm:t>
    </dgm:pt>
    <dgm:pt modelId="{71CBFAFB-CE1B-4906-9928-9A61BDF6DF45}" type="pres">
      <dgm:prSet presAssocID="{B8B02DA3-FFFB-4849-96B3-FC43847777E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A440F8-EA0F-4273-A960-93455D379A33}" type="pres">
      <dgm:prSet presAssocID="{B8B02DA3-FFFB-4849-96B3-FC43847777E3}" presName="radial" presStyleCnt="0">
        <dgm:presLayoutVars>
          <dgm:animLvl val="ctr"/>
        </dgm:presLayoutVars>
      </dgm:prSet>
      <dgm:spPr/>
    </dgm:pt>
    <dgm:pt modelId="{291129D0-888B-43E6-8FFA-882709724486}" type="pres">
      <dgm:prSet presAssocID="{B77B0130-A264-464C-8520-1F7D05924E0E}" presName="centerShape" presStyleLbl="vennNode1" presStyleIdx="0" presStyleCnt="6"/>
      <dgm:spPr/>
      <dgm:t>
        <a:bodyPr/>
        <a:lstStyle/>
        <a:p>
          <a:endParaRPr lang="en-US"/>
        </a:p>
      </dgm:t>
    </dgm:pt>
    <dgm:pt modelId="{E3F636D0-F460-4A35-92D4-FB37F158FD1E}" type="pres">
      <dgm:prSet presAssocID="{98534BF0-2B3E-4B3D-9ABF-70644B823143}" presName="node" presStyleLbl="vennNode1" presStyleIdx="1" presStyleCnt="6" custScaleX="1613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F37E2-DA9C-4812-A0A2-25238D87B7A3}" type="pres">
      <dgm:prSet presAssocID="{42A348BB-8255-4C6E-B47D-877869F41FEF}" presName="node" presStyleLbl="vennNode1" presStyleIdx="2" presStyleCnt="6" custScaleX="156239" custRadScaleRad="128472" custRadScaleInc="-2110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B044B0-025E-40E7-B87A-D25267B695C3}" type="pres">
      <dgm:prSet presAssocID="{9C94B76C-6DDB-4B3B-8944-CECB19C095AA}" presName="node" presStyleLbl="vennNode1" presStyleIdx="3" presStyleCnt="6" custScaleX="156962" custRadScaleRad="105378" custRadScaleInc="-103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DEFC00-FA24-4FF7-BA34-F5AF45BF2BB1}" type="pres">
      <dgm:prSet presAssocID="{31956DC9-D7B6-450B-8BBD-76F2E67A0FB1}" presName="node" presStyleLbl="vennNode1" presStyleIdx="4" presStyleCnt="6" custScaleX="162236" custRadScaleRad="101912" custRadScaleInc="96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FB3FD-D79B-4CC1-ADCE-4F104DB7985F}" type="pres">
      <dgm:prSet presAssocID="{39BB77DD-C35F-4D5E-9DC9-8B4BEBDDE198}" presName="node" presStyleLbl="vennNode1" presStyleIdx="5" presStyleCnt="6" custScaleX="141202" custRadScaleRad="117120" custRadScaleInc="209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2A769A-2DBD-4C0D-A847-7F310F50C358}" srcId="{B8B02DA3-FFFB-4849-96B3-FC43847777E3}" destId="{B77B0130-A264-464C-8520-1F7D05924E0E}" srcOrd="0" destOrd="0" parTransId="{58F118F6-F5E8-4F47-85B3-8216629F8818}" sibTransId="{06287F4C-ABFD-4F42-AD9A-2572565B2499}"/>
    <dgm:cxn modelId="{94F53DF5-287B-49E1-BD57-EF96C53467BC}" type="presOf" srcId="{42A348BB-8255-4C6E-B47D-877869F41FEF}" destId="{C80F37E2-DA9C-4812-A0A2-25238D87B7A3}" srcOrd="0" destOrd="0" presId="urn:microsoft.com/office/officeart/2005/8/layout/radial3"/>
    <dgm:cxn modelId="{27C19190-F5CE-4698-A16A-89A5649C30EC}" srcId="{B77B0130-A264-464C-8520-1F7D05924E0E}" destId="{9C94B76C-6DDB-4B3B-8944-CECB19C095AA}" srcOrd="2" destOrd="0" parTransId="{A0FA4E0D-5BCC-4566-B8BB-77DA83F766E2}" sibTransId="{3044E3C4-C8DA-4511-A2CF-1E5C96909D31}"/>
    <dgm:cxn modelId="{212782FE-8C62-454C-A16F-F3BCB69CDA85}" type="presOf" srcId="{B77B0130-A264-464C-8520-1F7D05924E0E}" destId="{291129D0-888B-43E6-8FFA-882709724486}" srcOrd="0" destOrd="0" presId="urn:microsoft.com/office/officeart/2005/8/layout/radial3"/>
    <dgm:cxn modelId="{61E08F60-C590-49EA-9316-307641116494}" type="presOf" srcId="{39BB77DD-C35F-4D5E-9DC9-8B4BEBDDE198}" destId="{405FB3FD-D79B-4CC1-ADCE-4F104DB7985F}" srcOrd="0" destOrd="0" presId="urn:microsoft.com/office/officeart/2005/8/layout/radial3"/>
    <dgm:cxn modelId="{A9D584B3-B0AF-4561-AF64-3BCC8BC71722}" srcId="{B77B0130-A264-464C-8520-1F7D05924E0E}" destId="{42A348BB-8255-4C6E-B47D-877869F41FEF}" srcOrd="1" destOrd="0" parTransId="{6C03EF8C-9CA5-45A4-A1AB-342A48B04158}" sibTransId="{5F4EA315-7FC5-4F12-81A7-0E3F1CAA40AC}"/>
    <dgm:cxn modelId="{A248679D-CC00-4886-83AB-0EF13CD3CCD1}" type="presOf" srcId="{B8B02DA3-FFFB-4849-96B3-FC43847777E3}" destId="{71CBFAFB-CE1B-4906-9928-9A61BDF6DF45}" srcOrd="0" destOrd="0" presId="urn:microsoft.com/office/officeart/2005/8/layout/radial3"/>
    <dgm:cxn modelId="{AE047426-248F-4F2B-A796-E0F0CC4AB3B0}" srcId="{B77B0130-A264-464C-8520-1F7D05924E0E}" destId="{98534BF0-2B3E-4B3D-9ABF-70644B823143}" srcOrd="0" destOrd="0" parTransId="{66C5ACF8-D9E4-40CB-A10C-5D466EC792F8}" sibTransId="{2198519D-68B0-486A-9D4B-4A902B7F32CE}"/>
    <dgm:cxn modelId="{E5E94FB5-525C-4D9E-861D-45F50676315B}" type="presOf" srcId="{98534BF0-2B3E-4B3D-9ABF-70644B823143}" destId="{E3F636D0-F460-4A35-92D4-FB37F158FD1E}" srcOrd="0" destOrd="0" presId="urn:microsoft.com/office/officeart/2005/8/layout/radial3"/>
    <dgm:cxn modelId="{A1AA96FC-FA22-4D3D-860D-DC3145DA95F5}" type="presOf" srcId="{9C94B76C-6DDB-4B3B-8944-CECB19C095AA}" destId="{A1B044B0-025E-40E7-B87A-D25267B695C3}" srcOrd="0" destOrd="0" presId="urn:microsoft.com/office/officeart/2005/8/layout/radial3"/>
    <dgm:cxn modelId="{67987B6C-B894-401F-A8F0-BF5D09D86FBD}" type="presOf" srcId="{31956DC9-D7B6-450B-8BBD-76F2E67A0FB1}" destId="{CADEFC00-FA24-4FF7-BA34-F5AF45BF2BB1}" srcOrd="0" destOrd="0" presId="urn:microsoft.com/office/officeart/2005/8/layout/radial3"/>
    <dgm:cxn modelId="{511CE020-7969-4645-9F56-8A6C2F8B2B28}" srcId="{B77B0130-A264-464C-8520-1F7D05924E0E}" destId="{31956DC9-D7B6-450B-8BBD-76F2E67A0FB1}" srcOrd="3" destOrd="0" parTransId="{3E18A279-DF1E-4485-91F2-4053E00B7890}" sibTransId="{A78F2488-C8A9-4EE2-9510-3F5A58B257E1}"/>
    <dgm:cxn modelId="{D7F9CF92-ACA0-4000-97E8-47947EF6C3DD}" srcId="{B77B0130-A264-464C-8520-1F7D05924E0E}" destId="{39BB77DD-C35F-4D5E-9DC9-8B4BEBDDE198}" srcOrd="4" destOrd="0" parTransId="{CDEA62B7-90BD-4600-AE91-04D058D6C70B}" sibTransId="{5D95751C-DF00-4522-88C9-C8C81932EC52}"/>
    <dgm:cxn modelId="{D07F5C17-B003-44B5-8596-E9C61CD2AD76}" type="presParOf" srcId="{71CBFAFB-CE1B-4906-9928-9A61BDF6DF45}" destId="{C1A440F8-EA0F-4273-A960-93455D379A33}" srcOrd="0" destOrd="0" presId="urn:microsoft.com/office/officeart/2005/8/layout/radial3"/>
    <dgm:cxn modelId="{F16D4D13-C293-484F-94DC-DA607DB67969}" type="presParOf" srcId="{C1A440F8-EA0F-4273-A960-93455D379A33}" destId="{291129D0-888B-43E6-8FFA-882709724486}" srcOrd="0" destOrd="0" presId="urn:microsoft.com/office/officeart/2005/8/layout/radial3"/>
    <dgm:cxn modelId="{9017E154-B4A3-497D-97C0-7BBA3AF4EB39}" type="presParOf" srcId="{C1A440F8-EA0F-4273-A960-93455D379A33}" destId="{E3F636D0-F460-4A35-92D4-FB37F158FD1E}" srcOrd="1" destOrd="0" presId="urn:microsoft.com/office/officeart/2005/8/layout/radial3"/>
    <dgm:cxn modelId="{38BA5AFC-8216-45C3-A4D8-9EF88D7B3F30}" type="presParOf" srcId="{C1A440F8-EA0F-4273-A960-93455D379A33}" destId="{C80F37E2-DA9C-4812-A0A2-25238D87B7A3}" srcOrd="2" destOrd="0" presId="urn:microsoft.com/office/officeart/2005/8/layout/radial3"/>
    <dgm:cxn modelId="{BCEB9640-77F9-41D9-B23A-C967035EB7CD}" type="presParOf" srcId="{C1A440F8-EA0F-4273-A960-93455D379A33}" destId="{A1B044B0-025E-40E7-B87A-D25267B695C3}" srcOrd="3" destOrd="0" presId="urn:microsoft.com/office/officeart/2005/8/layout/radial3"/>
    <dgm:cxn modelId="{48C68E52-BB7B-4841-8A52-AE58337B8667}" type="presParOf" srcId="{C1A440F8-EA0F-4273-A960-93455D379A33}" destId="{CADEFC00-FA24-4FF7-BA34-F5AF45BF2BB1}" srcOrd="4" destOrd="0" presId="urn:microsoft.com/office/officeart/2005/8/layout/radial3"/>
    <dgm:cxn modelId="{F82544D8-AE2A-449B-A11F-64828A6F6B71}" type="presParOf" srcId="{C1A440F8-EA0F-4273-A960-93455D379A33}" destId="{405FB3FD-D79B-4CC1-ADCE-4F104DB7985F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129D0-888B-43E6-8FFA-882709724486}">
      <dsp:nvSpPr>
        <dsp:cNvPr id="0" name=""/>
        <dsp:cNvSpPr/>
      </dsp:nvSpPr>
      <dsp:spPr>
        <a:xfrm>
          <a:off x="2826091" y="1675113"/>
          <a:ext cx="3883053" cy="388305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3800" b="1" u="non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NHỮNG ĐẶC TRƯNG CƠ BẢN CỦA QUẦN THỂ</a:t>
          </a:r>
        </a:p>
      </dsp:txBody>
      <dsp:txXfrm>
        <a:off x="3394751" y="2243773"/>
        <a:ext cx="2745733" cy="2745733"/>
      </dsp:txXfrm>
    </dsp:sp>
    <dsp:sp modelId="{E3F636D0-F460-4A35-92D4-FB37F158FD1E}">
      <dsp:nvSpPr>
        <dsp:cNvPr id="0" name=""/>
        <dsp:cNvSpPr/>
      </dsp:nvSpPr>
      <dsp:spPr>
        <a:xfrm>
          <a:off x="3201592" y="119801"/>
          <a:ext cx="3132051" cy="194152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0270" y="404131"/>
        <a:ext cx="2214695" cy="1372866"/>
      </dsp:txXfrm>
    </dsp:sp>
    <dsp:sp modelId="{C80F37E2-DA9C-4812-A0A2-25238D87B7A3}">
      <dsp:nvSpPr>
        <dsp:cNvPr id="0" name=""/>
        <dsp:cNvSpPr/>
      </dsp:nvSpPr>
      <dsp:spPr>
        <a:xfrm>
          <a:off x="55052" y="2081529"/>
          <a:ext cx="3033422" cy="194152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Phân bố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286" y="2365859"/>
        <a:ext cx="2144954" cy="1372866"/>
      </dsp:txXfrm>
    </dsp:sp>
    <dsp:sp modelId="{A1B044B0-025E-40E7-B87A-D25267B695C3}">
      <dsp:nvSpPr>
        <dsp:cNvPr id="0" name=""/>
        <dsp:cNvSpPr/>
      </dsp:nvSpPr>
      <dsp:spPr>
        <a:xfrm>
          <a:off x="5073551" y="4579318"/>
          <a:ext cx="3047459" cy="194152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Tỷ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tính</a:t>
          </a:r>
        </a:p>
      </dsp:txBody>
      <dsp:txXfrm>
        <a:off x="5519841" y="4863648"/>
        <a:ext cx="2154879" cy="1372866"/>
      </dsp:txXfrm>
    </dsp:sp>
    <dsp:sp modelId="{CADEFC00-FA24-4FF7-BA34-F5AF45BF2BB1}">
      <dsp:nvSpPr>
        <dsp:cNvPr id="0" name=""/>
        <dsp:cNvSpPr/>
      </dsp:nvSpPr>
      <dsp:spPr>
        <a:xfrm>
          <a:off x="1437852" y="4529476"/>
          <a:ext cx="3149855" cy="1941526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tuổi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9138" y="4813806"/>
        <a:ext cx="2227283" cy="1372866"/>
      </dsp:txXfrm>
    </dsp:sp>
    <dsp:sp modelId="{405FB3FD-D79B-4CC1-ADCE-4F104DB7985F}">
      <dsp:nvSpPr>
        <dsp:cNvPr id="0" name=""/>
        <dsp:cNvSpPr/>
      </dsp:nvSpPr>
      <dsp:spPr>
        <a:xfrm>
          <a:off x="6300927" y="2080659"/>
          <a:ext cx="2741474" cy="194152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độ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trong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02407" y="2364989"/>
        <a:ext cx="1938514" cy="137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D993C-63E9-4C70-9791-A04AC6BC049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E65F4-B5E5-43DE-B715-A777CD80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8663" y="1143000"/>
            <a:ext cx="54006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EEB67-D2E5-4BC5-9847-910F97D15A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9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,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/>
              <a:t>ng 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=? </a:t>
            </a:r>
            <a:r>
              <a:rPr lang="en-US" dirty="0" err="1"/>
              <a:t>Phần</a:t>
            </a:r>
            <a:r>
              <a:rPr lang="en-US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4D958-D154-45DD-851D-B2B8C0D3FD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07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quần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/>
              <a:t>ng </a:t>
            </a:r>
            <a:r>
              <a:rPr lang="en-US" dirty="0" err="1"/>
              <a:t>riêng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4D958-D154-45DD-851D-B2B8C0D3FD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49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DD40-D0BE-481E-8DB2-3467F064AEC4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13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5F16-8A83-4232-A9F9-89818622CB6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0673-01E3-4901-BE15-DB256A06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1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5F16-8A83-4232-A9F9-89818622CB6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0673-01E3-4901-BE15-DB256A06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8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5F16-8A83-4232-A9F9-89818622CB6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0673-01E3-4901-BE15-DB256A06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83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14061-592A-45C5-8599-14E6FBA442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693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5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2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8" y="3963533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3" y="640845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987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18003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75496" y="665022"/>
            <a:ext cx="11041008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772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62" y="0"/>
            <a:ext cx="2368473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99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5F16-8A83-4232-A9F9-89818622CB6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0673-01E3-4901-BE15-DB256A06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9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5F16-8A83-4232-A9F9-89818622CB6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0673-01E3-4901-BE15-DB256A06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0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5F16-8A83-4232-A9F9-89818622CB6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0673-01E3-4901-BE15-DB256A06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5F16-8A83-4232-A9F9-89818622CB6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0673-01E3-4901-BE15-DB256A06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9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5F16-8A83-4232-A9F9-89818622CB6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0673-01E3-4901-BE15-DB256A06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9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5F16-8A83-4232-A9F9-89818622CB6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0673-01E3-4901-BE15-DB256A06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84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5F16-8A83-4232-A9F9-89818622CB6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0673-01E3-4901-BE15-DB256A06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7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5F16-8A83-4232-A9F9-89818622CB6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90673-01E3-4901-BE15-DB256A06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4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35F16-8A83-4232-A9F9-89818622CB6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90673-01E3-4901-BE15-DB256A06C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8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3.mp4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video" Target="../media/media3.mp4"/><Relationship Id="rId9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3.mp4"/><Relationship Id="rId7" Type="http://schemas.openxmlformats.org/officeDocument/2006/relationships/image" Target="../media/image3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6.png"/><Relationship Id="rId4" Type="http://schemas.openxmlformats.org/officeDocument/2006/relationships/video" Target="../media/media3.mp4"/><Relationship Id="rId9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6.xml"/><Relationship Id="rId7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4"/>
          <p:cNvGrpSpPr>
            <a:grpSpLocks/>
          </p:cNvGrpSpPr>
          <p:nvPr/>
        </p:nvGrpSpPr>
        <p:grpSpPr bwMode="auto">
          <a:xfrm>
            <a:off x="95250" y="66082"/>
            <a:ext cx="12201525" cy="6738342"/>
            <a:chOff x="0" y="-192"/>
            <a:chExt cx="5856" cy="4530"/>
          </a:xfrm>
        </p:grpSpPr>
        <p:sp>
          <p:nvSpPr>
            <p:cNvPr id="6167" name="Rectangle 8"/>
            <p:cNvSpPr>
              <a:spLocks noChangeArrowheads="1"/>
            </p:cNvSpPr>
            <p:nvPr/>
          </p:nvSpPr>
          <p:spPr bwMode="auto">
            <a:xfrm>
              <a:off x="0" y="-192"/>
              <a:ext cx="5760" cy="4512"/>
            </a:xfrm>
            <a:prstGeom prst="rect">
              <a:avLst/>
            </a:prstGeom>
            <a:gradFill rotWithShape="0">
              <a:gsLst>
                <a:gs pos="0">
                  <a:srgbClr val="00FFFF"/>
                </a:gs>
                <a:gs pos="50000">
                  <a:srgbClr val="FF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altLang="zh-CN" sz="2363"/>
            </a:p>
          </p:txBody>
        </p:sp>
        <p:pic>
          <p:nvPicPr>
            <p:cNvPr id="6168" name="Picture 10" descr="POINSET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270"/>
              <a:ext cx="1440" cy="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8" name="Picture 15" descr="BOOKAN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987" y="2765859"/>
            <a:ext cx="450056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6"/>
          <p:cNvSpPr txBox="1">
            <a:spLocks noChangeArrowheads="1"/>
          </p:cNvSpPr>
          <p:nvPr/>
        </p:nvSpPr>
        <p:spPr bwMode="auto">
          <a:xfrm>
            <a:off x="4273082" y="3094296"/>
            <a:ext cx="1400175" cy="10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11" tIns="45006" rIns="90011" bIns="4500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3150" b="1" u="sng" dirty="0" err="1">
                <a:solidFill>
                  <a:srgbClr val="FF0000"/>
                </a:solidFill>
                <a:latin typeface="VNI-Thufap3" pitchFamily="18" charset="0"/>
              </a:rPr>
              <a:t>Dạy</a:t>
            </a:r>
            <a:r>
              <a:rPr lang="en-US" altLang="zh-CN" sz="3150" b="1" u="sng" dirty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altLang="zh-CN" sz="3150" b="1" u="sng" dirty="0" err="1">
                <a:solidFill>
                  <a:srgbClr val="FF0000"/>
                </a:solidFill>
                <a:latin typeface="VNI-Thufap3" pitchFamily="18" charset="0"/>
              </a:rPr>
              <a:t>tốt</a:t>
            </a:r>
            <a:endParaRPr lang="en-US" altLang="zh-CN" sz="3150" b="1" u="sng" dirty="0">
              <a:solidFill>
                <a:srgbClr val="FF0000"/>
              </a:solidFill>
              <a:latin typeface="VNI-Thufap3" pitchFamily="18" charset="0"/>
            </a:endParaRPr>
          </a:p>
        </p:txBody>
      </p:sp>
      <p:sp>
        <p:nvSpPr>
          <p:cNvPr id="6150" name="Text Box 18"/>
          <p:cNvSpPr txBox="1">
            <a:spLocks noChangeArrowheads="1"/>
          </p:cNvSpPr>
          <p:nvPr/>
        </p:nvSpPr>
        <p:spPr bwMode="auto">
          <a:xfrm>
            <a:off x="6289299" y="3104381"/>
            <a:ext cx="1400175" cy="10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11" tIns="45006" rIns="90011" bIns="4500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3150" b="1" u="sng" dirty="0" err="1">
                <a:solidFill>
                  <a:srgbClr val="FF0000"/>
                </a:solidFill>
                <a:latin typeface="VNI-Thufap3" pitchFamily="18" charset="0"/>
              </a:rPr>
              <a:t>Học</a:t>
            </a:r>
            <a:r>
              <a:rPr lang="en-US" altLang="zh-CN" sz="3150" b="1" u="sng" dirty="0">
                <a:solidFill>
                  <a:srgbClr val="FF0000"/>
                </a:solidFill>
                <a:latin typeface="VNI-Thufap3" pitchFamily="18" charset="0"/>
              </a:rPr>
              <a:t> </a:t>
            </a:r>
            <a:r>
              <a:rPr lang="en-US" altLang="zh-CN" sz="3150" b="1" u="sng" dirty="0" err="1">
                <a:solidFill>
                  <a:srgbClr val="FF0000"/>
                </a:solidFill>
                <a:latin typeface="VNI-Thufap3" pitchFamily="18" charset="0"/>
              </a:rPr>
              <a:t>tốt</a:t>
            </a:r>
            <a:endParaRPr lang="en-US" altLang="zh-CN" sz="3150" b="1" u="sng" dirty="0">
              <a:solidFill>
                <a:srgbClr val="FF0000"/>
              </a:solidFill>
              <a:latin typeface="VNI-Thufap3" pitchFamily="18" charset="0"/>
            </a:endParaRPr>
          </a:p>
        </p:txBody>
      </p:sp>
      <p:pic>
        <p:nvPicPr>
          <p:cNvPr id="6152" name="Picture 54" descr="Bellco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04" y="1631334"/>
            <a:ext cx="1250156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54" descr="Bellco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0162" y="5716788"/>
            <a:ext cx="1250156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31" y="1766155"/>
            <a:ext cx="2000250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54" descr="Bellco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333" y="1864726"/>
            <a:ext cx="1250156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0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-54769" y="22734"/>
            <a:ext cx="2500313" cy="495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20" descr="SS128x128P_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69" y="4522608"/>
            <a:ext cx="2300288" cy="225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21" descr="SS128x128P_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-1635815" y="4915127"/>
            <a:ext cx="1175147" cy="160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22" descr="SS128x128P_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345406" y="5163596"/>
            <a:ext cx="1175147" cy="160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24" descr="SS128x128P_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042" y="-46214"/>
            <a:ext cx="2300288" cy="225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5" descr="SS128x128P_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1866">
            <a:off x="9849791" y="277264"/>
            <a:ext cx="1175147" cy="160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26" descr="SS128x128P_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454">
            <a:off x="12351913" y="476768"/>
            <a:ext cx="1175147" cy="160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968294" y="79422"/>
            <a:ext cx="6044860" cy="1546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6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XÃ TUỆ TĨNH</a:t>
            </a:r>
            <a:r>
              <a:rPr lang="en-US" sz="2363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363" dirty="0">
                <a:latin typeface="Times New Roman" pitchFamily="18" charset="0"/>
                <a:cs typeface="Times New Roman" pitchFamily="18" charset="0"/>
              </a:rPr>
            </a:br>
            <a:r>
              <a:rPr lang="en-US" sz="2363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363" b="1" dirty="0">
                <a:latin typeface="Times New Roman" pitchFamily="18" charset="0"/>
                <a:cs typeface="Times New Roman" pitchFamily="18" charset="0"/>
              </a:rPr>
              <a:t>HỘI THI GIÁO VIÊN DẠY GIỎI CẤP XÃ</a:t>
            </a:r>
          </a:p>
          <a:p>
            <a:r>
              <a:rPr lang="en-US" sz="2363" b="1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363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6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363" b="1" dirty="0">
                <a:latin typeface="Times New Roman" pitchFamily="18" charset="0"/>
                <a:cs typeface="Times New Roman" pitchFamily="18" charset="0"/>
              </a:rPr>
              <a:t> 2025-2026</a:t>
            </a:r>
            <a:endParaRPr lang="en-US" sz="236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63" b="1" dirty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vi-VN" sz="2363" b="1" dirty="0">
                <a:latin typeface="Times New Roman" pitchFamily="18" charset="0"/>
                <a:cs typeface="Times New Roman" pitchFamily="18" charset="0"/>
              </a:rPr>
              <a:t>------</a:t>
            </a:r>
            <a:r>
              <a:rPr lang="en-US" sz="2363" b="1" dirty="0">
                <a:latin typeface="Times New Roman" pitchFamily="18" charset="0"/>
                <a:cs typeface="Times New Roman" pitchFamily="18" charset="0"/>
                <a:sym typeface="Wingdings"/>
              </a:rPr>
              <a:t></a:t>
            </a:r>
            <a:r>
              <a:rPr lang="vi-VN" sz="2363" b="1" dirty="0">
                <a:latin typeface="Times New Roman" pitchFamily="18" charset="0"/>
                <a:cs typeface="Times New Roman" pitchFamily="18" charset="0"/>
              </a:rPr>
              <a:t>------</a:t>
            </a:r>
            <a:endParaRPr lang="en-US" sz="236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18433" y="4629585"/>
            <a:ext cx="4719918" cy="81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63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36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363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63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36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36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>
                <a:latin typeface="Times New Roman" pitchFamily="18" charset="0"/>
                <a:cs typeface="Times New Roman" pitchFamily="18" charset="0"/>
              </a:rPr>
              <a:t>Thắm</a:t>
            </a:r>
            <a:endParaRPr lang="en-US" sz="2363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63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363" b="1" dirty="0">
                <a:latin typeface="Times New Roman" pitchFamily="18" charset="0"/>
                <a:cs typeface="Times New Roman" pitchFamily="18" charset="0"/>
              </a:rPr>
              <a:t>: THCS </a:t>
            </a:r>
            <a:r>
              <a:rPr lang="en-US" sz="2363" b="1" dirty="0" err="1"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236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>
                <a:latin typeface="Times New Roman" pitchFamily="18" charset="0"/>
                <a:cs typeface="Times New Roman" pitchFamily="18" charset="0"/>
              </a:rPr>
              <a:t>Vũ</a:t>
            </a:r>
            <a:endParaRPr lang="en-US" sz="236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50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3">
            <a:extLst>
              <a:ext uri="{FF2B5EF4-FFF2-40B4-BE49-F238E27FC236}">
                <a16:creationId xmlns:a16="http://schemas.microsoft.com/office/drawing/2014/main" id="{CC44AC4E-DC50-4840-BBB3-CF12690808E8}"/>
              </a:ext>
            </a:extLst>
          </p:cNvPr>
          <p:cNvGrpSpPr/>
          <p:nvPr/>
        </p:nvGrpSpPr>
        <p:grpSpPr>
          <a:xfrm>
            <a:off x="2508987" y="2770309"/>
            <a:ext cx="2229077" cy="2628076"/>
            <a:chOff x="0" y="0"/>
            <a:chExt cx="6233160" cy="4228240"/>
          </a:xfrm>
          <a:solidFill>
            <a:srgbClr val="28B465"/>
          </a:solidFill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BE875DAA-3B70-45D8-9551-A40C7FAD8FD7}"/>
                </a:ext>
              </a:extLst>
            </p:cNvPr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solidFill>
              <a:srgbClr val="FFFF00"/>
            </a:solidFill>
          </p:spPr>
          <p:txBody>
            <a:bodyPr/>
            <a:lstStyle/>
            <a:p>
              <a:endParaRPr lang="en-US" sz="1772">
                <a:solidFill>
                  <a:srgbClr val="002060"/>
                </a:solidFill>
              </a:endParaRPr>
            </a:p>
          </p:txBody>
        </p:sp>
      </p:grpSp>
      <p:grpSp>
        <p:nvGrpSpPr>
          <p:cNvPr id="50" name="Group 5">
            <a:extLst>
              <a:ext uri="{FF2B5EF4-FFF2-40B4-BE49-F238E27FC236}">
                <a16:creationId xmlns:a16="http://schemas.microsoft.com/office/drawing/2014/main" id="{A3D59AB0-9AB6-4C11-9F98-DFD4D5DB7C6B}"/>
              </a:ext>
            </a:extLst>
          </p:cNvPr>
          <p:cNvGrpSpPr/>
          <p:nvPr/>
        </p:nvGrpSpPr>
        <p:grpSpPr>
          <a:xfrm>
            <a:off x="5447142" y="2379805"/>
            <a:ext cx="3886583" cy="1054816"/>
            <a:chOff x="0" y="0"/>
            <a:chExt cx="7987459" cy="2023700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DB40EC54-6B85-4DDE-8497-C4CB269B5B6F}"/>
                </a:ext>
              </a:extLst>
            </p:cNvPr>
            <p:cNvSpPr/>
            <p:nvPr/>
          </p:nvSpPr>
          <p:spPr>
            <a:xfrm>
              <a:off x="304800" y="304800"/>
              <a:ext cx="7682659" cy="1718900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7682659" y="0"/>
                  </a:moveTo>
                  <a:lnTo>
                    <a:pt x="7682659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377859" y="1414100"/>
                  </a:lnTo>
                  <a:lnTo>
                    <a:pt x="7377859" y="0"/>
                  </a:lnTo>
                  <a:close/>
                </a:path>
              </a:pathLst>
            </a:custGeom>
            <a:solidFill>
              <a:srgbClr val="116FFF"/>
            </a:solidFill>
          </p:spPr>
          <p:txBody>
            <a:bodyPr/>
            <a:lstStyle/>
            <a:p>
              <a:endParaRPr lang="en-US" sz="1772"/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3CAD7D36-1569-4B63-8E94-951F7CEB7853}"/>
                </a:ext>
              </a:extLst>
            </p:cNvPr>
            <p:cNvSpPr/>
            <p:nvPr/>
          </p:nvSpPr>
          <p:spPr>
            <a:xfrm>
              <a:off x="0" y="0"/>
              <a:ext cx="7682660" cy="1718901"/>
            </a:xfrm>
            <a:custGeom>
              <a:avLst/>
              <a:gdLst/>
              <a:ahLst/>
              <a:cxnLst/>
              <a:rect l="l" t="t" r="r" b="b"/>
              <a:pathLst>
                <a:path w="7682659" h="1718900">
                  <a:moveTo>
                    <a:pt x="0" y="0"/>
                  </a:moveTo>
                  <a:lnTo>
                    <a:pt x="7682659" y="0"/>
                  </a:lnTo>
                  <a:lnTo>
                    <a:pt x="7682659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/>
            <a:lstStyle/>
            <a:p>
              <a:pPr algn="ctr"/>
              <a:endParaRPr lang="en-US" sz="1772"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8">
            <a:extLst>
              <a:ext uri="{FF2B5EF4-FFF2-40B4-BE49-F238E27FC236}">
                <a16:creationId xmlns:a16="http://schemas.microsoft.com/office/drawing/2014/main" id="{2940A7B3-FA9F-4531-BB4C-611E1991DB3D}"/>
              </a:ext>
            </a:extLst>
          </p:cNvPr>
          <p:cNvGrpSpPr/>
          <p:nvPr/>
        </p:nvGrpSpPr>
        <p:grpSpPr>
          <a:xfrm>
            <a:off x="5447140" y="3631492"/>
            <a:ext cx="3738274" cy="945386"/>
            <a:chOff x="0" y="0"/>
            <a:chExt cx="8156488" cy="2023700"/>
          </a:xfrm>
        </p:grpSpPr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BBEDE087-878C-474F-B7AC-6EF4027363CE}"/>
                </a:ext>
              </a:extLst>
            </p:cNvPr>
            <p:cNvSpPr/>
            <p:nvPr/>
          </p:nvSpPr>
          <p:spPr>
            <a:xfrm>
              <a:off x="304800" y="30480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7851687" y="0"/>
                  </a:moveTo>
                  <a:lnTo>
                    <a:pt x="7851687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546887" y="1414100"/>
                  </a:lnTo>
                  <a:lnTo>
                    <a:pt x="7546887" y="0"/>
                  </a:lnTo>
                  <a:close/>
                </a:path>
              </a:pathLst>
            </a:custGeom>
            <a:solidFill>
              <a:srgbClr val="28B465"/>
            </a:solidFill>
          </p:spPr>
          <p:txBody>
            <a:bodyPr/>
            <a:lstStyle/>
            <a:p>
              <a:endParaRPr lang="en-US" sz="1772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9873109-E3DE-4495-AC02-463C40554E60}"/>
                </a:ext>
              </a:extLst>
            </p:cNvPr>
            <p:cNvSpPr/>
            <p:nvPr/>
          </p:nvSpPr>
          <p:spPr>
            <a:xfrm>
              <a:off x="0" y="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0" y="0"/>
                  </a:moveTo>
                  <a:lnTo>
                    <a:pt x="7851687" y="0"/>
                  </a:lnTo>
                  <a:lnTo>
                    <a:pt x="7851687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/>
            <a:lstStyle/>
            <a:p>
              <a:endParaRPr lang="en-US" sz="1772"/>
            </a:p>
          </p:txBody>
        </p:sp>
      </p:grpSp>
      <p:pic>
        <p:nvPicPr>
          <p:cNvPr id="56" name="Picture 11">
            <a:extLst>
              <a:ext uri="{FF2B5EF4-FFF2-40B4-BE49-F238E27FC236}">
                <a16:creationId xmlns:a16="http://schemas.microsoft.com/office/drawing/2014/main" id="{7A470A5D-2DE8-4BCB-AE28-5B78E0330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60746" flipH="1">
            <a:off x="4495901" y="2786954"/>
            <a:ext cx="1229701" cy="404954"/>
          </a:xfrm>
          <a:prstGeom prst="rect">
            <a:avLst/>
          </a:prstGeom>
        </p:spPr>
      </p:pic>
      <p:sp>
        <p:nvSpPr>
          <p:cNvPr id="57" name="TextBox 12">
            <a:extLst>
              <a:ext uri="{FF2B5EF4-FFF2-40B4-BE49-F238E27FC236}">
                <a16:creationId xmlns:a16="http://schemas.microsoft.com/office/drawing/2014/main" id="{7B761731-5830-4062-9A50-ADA4A346EAE6}"/>
              </a:ext>
            </a:extLst>
          </p:cNvPr>
          <p:cNvSpPr txBox="1"/>
          <p:nvPr/>
        </p:nvSpPr>
        <p:spPr>
          <a:xfrm>
            <a:off x="6230447" y="2816213"/>
            <a:ext cx="351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337542">
              <a:lnSpc>
                <a:spcPts val="4651"/>
              </a:lnSpc>
            </a:pPr>
            <a:endParaRPr sz="2067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TextBox 14">
            <a:extLst>
              <a:ext uri="{FF2B5EF4-FFF2-40B4-BE49-F238E27FC236}">
                <a16:creationId xmlns:a16="http://schemas.microsoft.com/office/drawing/2014/main" id="{75051F2A-0815-4F61-A674-ACFB2334D762}"/>
              </a:ext>
            </a:extLst>
          </p:cNvPr>
          <p:cNvSpPr txBox="1"/>
          <p:nvPr/>
        </p:nvSpPr>
        <p:spPr>
          <a:xfrm>
            <a:off x="3855671" y="2416847"/>
            <a:ext cx="252059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337542">
              <a:lnSpc>
                <a:spcPts val="2789"/>
              </a:lnSpc>
            </a:pPr>
            <a:r>
              <a:rPr lang="en-US" sz="2067" b="1" u="sng" dirty="0">
                <a:solidFill>
                  <a:prstClr val="white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2067" b="1" u="sng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1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5447140" y="2518712"/>
            <a:ext cx="371193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36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36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18">
            <a:extLst>
              <a:ext uri="{FF2B5EF4-FFF2-40B4-BE49-F238E27FC236}">
                <a16:creationId xmlns:a16="http://schemas.microsoft.com/office/drawing/2014/main" id="{43AF4322-1ABB-49CF-B6E5-613F8C950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4551034" y="3865489"/>
            <a:ext cx="1186838" cy="455543"/>
          </a:xfrm>
          <a:prstGeom prst="rect">
            <a:avLst/>
          </a:prstGeom>
        </p:spPr>
      </p:pic>
      <p:sp>
        <p:nvSpPr>
          <p:cNvPr id="71" name="TextBox 17">
            <a:extLst>
              <a:ext uri="{FF2B5EF4-FFF2-40B4-BE49-F238E27FC236}">
                <a16:creationId xmlns:a16="http://schemas.microsoft.com/office/drawing/2014/main" id="{E8E9B473-A9CA-4BCF-BC7F-20C7667D0E39}"/>
              </a:ext>
            </a:extLst>
          </p:cNvPr>
          <p:cNvSpPr txBox="1"/>
          <p:nvPr/>
        </p:nvSpPr>
        <p:spPr>
          <a:xfrm>
            <a:off x="5393555" y="3715313"/>
            <a:ext cx="379186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37542">
              <a:lnSpc>
                <a:spcPts val="2688"/>
              </a:lnSpc>
            </a:pP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36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2863319" y="2964877"/>
            <a:ext cx="1525316" cy="2448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88"/>
              </a:spcAft>
            </a:pPr>
            <a:r>
              <a:rPr lang="en-US" sz="2363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363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42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07000"/>
              </a:lnSpc>
              <a:spcAft>
                <a:spcPts val="788"/>
              </a:spcAft>
            </a:pPr>
            <a:r>
              <a:rPr lang="en-US" sz="2363" b="1" dirty="0"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 </a:t>
            </a:r>
          </a:p>
          <a:p>
            <a:pPr algn="ctr">
              <a:lnSpc>
                <a:spcPct val="107000"/>
              </a:lnSpc>
              <a:spcAft>
                <a:spcPts val="788"/>
              </a:spcAft>
            </a:pPr>
            <a:r>
              <a:rPr lang="en-US" sz="2363" b="1" dirty="0"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</a:p>
          <a:p>
            <a:pPr algn="ctr">
              <a:lnSpc>
                <a:spcPct val="107000"/>
              </a:lnSpc>
              <a:spcAft>
                <a:spcPts val="788"/>
              </a:spcAft>
            </a:pPr>
            <a:r>
              <a:rPr lang="en-US" sz="2363" b="1" dirty="0"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</a:p>
          <a:p>
            <a:pPr algn="ctr">
              <a:lnSpc>
                <a:spcPct val="107000"/>
              </a:lnSpc>
              <a:spcAft>
                <a:spcPts val="788"/>
              </a:spcAft>
            </a:pPr>
            <a:r>
              <a:rPr lang="en-US" sz="2363" b="1" dirty="0">
                <a:solidFill>
                  <a:srgbClr val="00206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</a:p>
        </p:txBody>
      </p:sp>
      <p:grpSp>
        <p:nvGrpSpPr>
          <p:cNvPr id="33" name="Group 8">
            <a:extLst>
              <a:ext uri="{FF2B5EF4-FFF2-40B4-BE49-F238E27FC236}">
                <a16:creationId xmlns:a16="http://schemas.microsoft.com/office/drawing/2014/main" id="{2940A7B3-FA9F-4531-BB4C-611E1991DB3D}"/>
              </a:ext>
            </a:extLst>
          </p:cNvPr>
          <p:cNvGrpSpPr/>
          <p:nvPr/>
        </p:nvGrpSpPr>
        <p:grpSpPr>
          <a:xfrm>
            <a:off x="5447141" y="4842845"/>
            <a:ext cx="3711934" cy="945386"/>
            <a:chOff x="0" y="0"/>
            <a:chExt cx="8156486" cy="2023700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BBEDE087-878C-474F-B7AC-6EF4027363CE}"/>
                </a:ext>
              </a:extLst>
            </p:cNvPr>
            <p:cNvSpPr/>
            <p:nvPr/>
          </p:nvSpPr>
          <p:spPr>
            <a:xfrm>
              <a:off x="304800" y="304801"/>
              <a:ext cx="7851686" cy="1718899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7851687" y="0"/>
                  </a:moveTo>
                  <a:lnTo>
                    <a:pt x="7851687" y="1718900"/>
                  </a:lnTo>
                  <a:lnTo>
                    <a:pt x="0" y="1718900"/>
                  </a:lnTo>
                  <a:lnTo>
                    <a:pt x="0" y="1414100"/>
                  </a:lnTo>
                  <a:lnTo>
                    <a:pt x="7546887" y="1414100"/>
                  </a:lnTo>
                  <a:lnTo>
                    <a:pt x="7546887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/>
            <a:lstStyle/>
            <a:p>
              <a:endParaRPr lang="en-US" sz="1772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09873109-E3DE-4495-AC02-463C40554E60}"/>
                </a:ext>
              </a:extLst>
            </p:cNvPr>
            <p:cNvSpPr/>
            <p:nvPr/>
          </p:nvSpPr>
          <p:spPr>
            <a:xfrm>
              <a:off x="0" y="0"/>
              <a:ext cx="7851687" cy="1718900"/>
            </a:xfrm>
            <a:custGeom>
              <a:avLst/>
              <a:gdLst/>
              <a:ahLst/>
              <a:cxnLst/>
              <a:rect l="l" t="t" r="r" b="b"/>
              <a:pathLst>
                <a:path w="7851687" h="1718900">
                  <a:moveTo>
                    <a:pt x="0" y="0"/>
                  </a:moveTo>
                  <a:lnTo>
                    <a:pt x="7851687" y="0"/>
                  </a:lnTo>
                  <a:lnTo>
                    <a:pt x="7851687" y="1718900"/>
                  </a:lnTo>
                  <a:lnTo>
                    <a:pt x="0" y="171890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/>
            <a:lstStyle/>
            <a:p>
              <a:endParaRPr lang="en-US" sz="1772"/>
            </a:p>
          </p:txBody>
        </p:sp>
      </p:grpSp>
      <p:pic>
        <p:nvPicPr>
          <p:cNvPr id="36" name="Picture 18">
            <a:extLst>
              <a:ext uri="{FF2B5EF4-FFF2-40B4-BE49-F238E27FC236}">
                <a16:creationId xmlns:a16="http://schemas.microsoft.com/office/drawing/2014/main" id="{43AF4322-1ABB-49CF-B6E5-613F8C950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4427764" y="4915626"/>
            <a:ext cx="1285477" cy="455543"/>
          </a:xfrm>
          <a:prstGeom prst="rect">
            <a:avLst/>
          </a:prstGeom>
        </p:spPr>
      </p:pic>
      <p:sp>
        <p:nvSpPr>
          <p:cNvPr id="37" name="TextBox 17">
            <a:extLst>
              <a:ext uri="{FF2B5EF4-FFF2-40B4-BE49-F238E27FC236}">
                <a16:creationId xmlns:a16="http://schemas.microsoft.com/office/drawing/2014/main" id="{E8E9B473-A9CA-4BCF-BC7F-20C7667D0E39}"/>
              </a:ext>
            </a:extLst>
          </p:cNvPr>
          <p:cNvSpPr txBox="1"/>
          <p:nvPr/>
        </p:nvSpPr>
        <p:spPr>
          <a:xfrm>
            <a:off x="5651705" y="4963974"/>
            <a:ext cx="332863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37542">
              <a:lnSpc>
                <a:spcPts val="2688"/>
              </a:lnSpc>
            </a:pP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337542">
              <a:lnSpc>
                <a:spcPts val="2688"/>
              </a:lnSpc>
            </a:pP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36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83308" y="1148978"/>
            <a:ext cx="5173342" cy="63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4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416596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1" grpId="0"/>
      <p:bldP spid="26" grpId="0"/>
      <p:bldP spid="3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75272" y="1210851"/>
            <a:ext cx="6100763" cy="2058937"/>
            <a:chOff x="0" y="0"/>
            <a:chExt cx="2735308" cy="826318"/>
          </a:xfrm>
          <a:solidFill>
            <a:schemeClr val="bg1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35308" cy="826318"/>
            </a:xfrm>
            <a:custGeom>
              <a:avLst/>
              <a:gdLst/>
              <a:ahLst/>
              <a:cxnLst/>
              <a:rect l="l" t="t" r="r" b="b"/>
              <a:pathLst>
                <a:path w="2735308" h="826318">
                  <a:moveTo>
                    <a:pt x="0" y="0"/>
                  </a:moveTo>
                  <a:lnTo>
                    <a:pt x="2735308" y="0"/>
                  </a:lnTo>
                  <a:lnTo>
                    <a:pt x="2735308" y="826318"/>
                  </a:lnTo>
                  <a:lnTo>
                    <a:pt x="0" y="826318"/>
                  </a:ln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006" tIns="50006" rIns="50006" bIns="50006" rtlCol="0" anchor="ctr"/>
            <a:lstStyle/>
            <a:p>
              <a:pPr algn="ctr">
                <a:lnSpc>
                  <a:spcPct val="120000"/>
                </a:lnSpc>
              </a:pPr>
              <a:endParaRPr sz="2400" b="1">
                <a:solidFill>
                  <a:srgbClr val="002060"/>
                </a:solidFill>
                <a:latin typeface="Arial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15264" y="860346"/>
            <a:ext cx="5015080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5271" y="1424396"/>
            <a:ext cx="4905185" cy="4818871"/>
            <a:chOff x="0" y="1908810"/>
            <a:chExt cx="4258101" cy="2309652"/>
          </a:xfrm>
        </p:grpSpPr>
        <p:pic>
          <p:nvPicPr>
            <p:cNvPr id="17" name="Picture 4" descr="10_caylua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8810"/>
              <a:ext cx="4258101" cy="2308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19553" y="4028966"/>
              <a:ext cx="4218994" cy="18949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969" b="1" dirty="0" err="1"/>
                <a:t>Các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/>
                <a:t>cây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/>
                <a:t>lúa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/>
                <a:t>trong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 smtClean="0"/>
                <a:t>một</a:t>
              </a:r>
              <a:r>
                <a:rPr lang="en-US" altLang="en-US" sz="1969" b="1" dirty="0" smtClean="0"/>
                <a:t> </a:t>
              </a:r>
              <a:r>
                <a:rPr lang="en-US" altLang="en-US" sz="1969" b="1" dirty="0" err="1" smtClean="0"/>
                <a:t>ruộng</a:t>
              </a:r>
              <a:r>
                <a:rPr lang="en-US" altLang="en-US" sz="1969" b="1" dirty="0" smtClean="0"/>
                <a:t> </a:t>
              </a:r>
              <a:r>
                <a:rPr lang="en-US" altLang="en-US" sz="1969" b="1" dirty="0" err="1"/>
                <a:t>lúa</a:t>
              </a:r>
              <a:endParaRPr lang="en-US" altLang="en-US" sz="1969" b="1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5140454" y="1083554"/>
            <a:ext cx="6841013" cy="5445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5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en-US" sz="27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 </a:t>
            </a:r>
            <a:endParaRPr lang="en-US" sz="2756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1.</a:t>
            </a: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hình có những sinh vật nào? Số lượng nhiều hay ít?→</a:t>
            </a:r>
            <a:r>
              <a:rPr lang="vi-VN" sz="236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</a:t>
            </a:r>
            <a:r>
              <a:rPr lang="en-US" sz="236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endParaRPr lang="en-US" sz="23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sinh vật trong hình có thuộc cùng một loài không?→…………………………</a:t>
            </a:r>
            <a:r>
              <a:rPr lang="en-US" sz="236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</a:t>
            </a:r>
            <a:endParaRPr lang="en-US" sz="23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3.</a:t>
            </a: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cá thể đó sống ở đâu? Có cùng một không gian hay không?</a:t>
            </a:r>
            <a:b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36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→…………………………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r>
              <a:rPr lang="vi-VN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236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6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36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6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vi-VN" sz="236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sinh sản với nhau không?→</a:t>
            </a:r>
            <a:r>
              <a:rPr lang="vi-VN" sz="236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  <a:r>
              <a:rPr lang="en-US" sz="236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  <a:endParaRPr lang="en-US" sz="177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75272" y="1210851"/>
            <a:ext cx="6100763" cy="2058937"/>
            <a:chOff x="0" y="0"/>
            <a:chExt cx="2735308" cy="826318"/>
          </a:xfrm>
          <a:solidFill>
            <a:schemeClr val="bg1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35308" cy="826318"/>
            </a:xfrm>
            <a:custGeom>
              <a:avLst/>
              <a:gdLst/>
              <a:ahLst/>
              <a:cxnLst/>
              <a:rect l="l" t="t" r="r" b="b"/>
              <a:pathLst>
                <a:path w="2735308" h="826318">
                  <a:moveTo>
                    <a:pt x="0" y="0"/>
                  </a:moveTo>
                  <a:lnTo>
                    <a:pt x="2735308" y="0"/>
                  </a:lnTo>
                  <a:lnTo>
                    <a:pt x="2735308" y="826318"/>
                  </a:lnTo>
                  <a:lnTo>
                    <a:pt x="0" y="826318"/>
                  </a:ln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006" tIns="50006" rIns="50006" bIns="50006" rtlCol="0" anchor="ctr"/>
            <a:lstStyle/>
            <a:p>
              <a:pPr algn="ctr">
                <a:lnSpc>
                  <a:spcPct val="120000"/>
                </a:lnSpc>
              </a:pPr>
              <a:endParaRPr sz="2400" b="1">
                <a:solidFill>
                  <a:srgbClr val="002060"/>
                </a:solidFill>
                <a:latin typeface="Arial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15264" y="860346"/>
            <a:ext cx="5015080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2886" y="1636724"/>
            <a:ext cx="4326566" cy="4576690"/>
            <a:chOff x="0" y="1908810"/>
            <a:chExt cx="4258101" cy="2321898"/>
          </a:xfrm>
        </p:grpSpPr>
        <p:pic>
          <p:nvPicPr>
            <p:cNvPr id="17" name="Picture 4" descr="10_caylua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8810"/>
              <a:ext cx="4258101" cy="2308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0" y="4030127"/>
              <a:ext cx="4218994" cy="20058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969" b="1" dirty="0" err="1"/>
                <a:t>Các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/>
                <a:t>cây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/>
                <a:t>lúa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/>
                <a:t>trong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 smtClean="0"/>
                <a:t>một</a:t>
              </a:r>
              <a:r>
                <a:rPr lang="en-US" altLang="en-US" sz="1969" b="1" dirty="0" smtClean="0"/>
                <a:t> </a:t>
              </a:r>
              <a:r>
                <a:rPr lang="en-US" altLang="en-US" sz="1969" b="1" dirty="0" err="1" smtClean="0"/>
                <a:t>ruộng</a:t>
              </a:r>
              <a:r>
                <a:rPr lang="en-US" altLang="en-US" sz="1969" b="1" dirty="0" smtClean="0"/>
                <a:t> </a:t>
              </a:r>
              <a:r>
                <a:rPr lang="en-US" altLang="en-US" sz="1969" b="1" dirty="0" err="1"/>
                <a:t>lúa</a:t>
              </a:r>
              <a:endParaRPr lang="en-US" altLang="en-US" sz="1969" b="1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449452" y="1171184"/>
            <a:ext cx="7782283" cy="4819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 PHIẾU HỌC TẬP </a:t>
            </a:r>
            <a:endParaRPr lang="en-US" sz="2363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36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hình có những sinh vật nào? Số lượng nhiều hay ít?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6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sinh vật trong hình có thuộc cùng một loài không?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3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3.</a:t>
            </a: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cá thể đó sống ở đâu? Có cùng một không gian hay không?</a:t>
            </a:r>
            <a:b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6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vi-VN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cây lúa trong ruộng có khả năng sinh sản với nhau không?</a:t>
            </a:r>
            <a:r>
              <a:rPr lang="en-US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sinh sản đó có ý nghĩa gì?</a:t>
            </a:r>
            <a:b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Các cây lúa </a:t>
            </a:r>
            <a:r>
              <a:rPr lang="vi-VN" sz="236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sinh sản với nhau</a:t>
            </a:r>
            <a:r>
              <a:rPr lang="vi-VN" sz="236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(thụ phấn, tạo hạt</a:t>
            </a:r>
            <a:r>
              <a:rPr lang="vi-VN" sz="236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36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2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0506" y="798202"/>
            <a:ext cx="5015080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2886" y="1413204"/>
            <a:ext cx="4326566" cy="4549979"/>
            <a:chOff x="0" y="1908810"/>
            <a:chExt cx="4258101" cy="2308347"/>
          </a:xfrm>
        </p:grpSpPr>
        <p:pic>
          <p:nvPicPr>
            <p:cNvPr id="6" name="Picture 4" descr="10_caylua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8810"/>
              <a:ext cx="4258101" cy="2308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0" y="4010996"/>
              <a:ext cx="4218994" cy="20058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969" b="1" dirty="0" err="1"/>
                <a:t>Các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/>
                <a:t>cây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/>
                <a:t>lúa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/>
                <a:t>trong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/>
                <a:t>ruộng</a:t>
              </a:r>
              <a:r>
                <a:rPr lang="en-US" altLang="en-US" sz="1969" b="1" dirty="0"/>
                <a:t> </a:t>
              </a:r>
              <a:r>
                <a:rPr lang="en-US" altLang="en-US" sz="1969" b="1" dirty="0" err="1"/>
                <a:t>lúa</a:t>
              </a:r>
              <a:endParaRPr lang="en-US" altLang="en-US" sz="1969" b="1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4449452" y="947664"/>
            <a:ext cx="77822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 PHIẾU HỌC TẬP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sinh sản với nhau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(thụ phấn, tạo hạt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595439" y="-128219"/>
            <a:ext cx="261930" cy="36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11" tIns="45006" rIns="90011" bIns="45006" numCol="1" anchor="ctr" anchorCtr="0" compatLnSpc="1">
            <a:prstTxWarp prst="textNoShape">
              <a:avLst/>
            </a:prstTxWarp>
            <a:spAutoFit/>
          </a:bodyPr>
          <a:lstStyle/>
          <a:p>
            <a:pPr defTabSz="9001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772" dirty="0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152" y="4068238"/>
            <a:ext cx="6070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099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75272" y="1210851"/>
            <a:ext cx="6100763" cy="2378970"/>
            <a:chOff x="0" y="0"/>
            <a:chExt cx="13847495" cy="4833462"/>
          </a:xfrm>
          <a:solidFill>
            <a:schemeClr val="bg1"/>
          </a:solidFill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847495" cy="4183236"/>
              <a:chOff x="0" y="0"/>
              <a:chExt cx="2735308" cy="826318"/>
            </a:xfrm>
            <a:grpFill/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5308" cy="826318"/>
              </a:xfrm>
              <a:custGeom>
                <a:avLst/>
                <a:gdLst/>
                <a:ahLst/>
                <a:cxnLst/>
                <a:rect l="l" t="t" r="r" b="b"/>
                <a:pathLst>
                  <a:path w="2735308" h="826318">
                    <a:moveTo>
                      <a:pt x="0" y="0"/>
                    </a:moveTo>
                    <a:lnTo>
                      <a:pt x="2735308" y="0"/>
                    </a:lnTo>
                    <a:lnTo>
                      <a:pt x="2735308" y="826318"/>
                    </a:lnTo>
                    <a:lnTo>
                      <a:pt x="0" y="826318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grpFill/>
            </p:spPr>
            <p:txBody>
              <a:bodyPr lIns="50006" tIns="50006" rIns="50006" bIns="50006" rtlCol="0" anchor="ctr"/>
              <a:lstStyle/>
              <a:p>
                <a:pPr algn="ctr">
                  <a:lnSpc>
                    <a:spcPct val="120000"/>
                  </a:lnSpc>
                </a:pPr>
                <a:endParaRPr sz="2400" b="1">
                  <a:solidFill>
                    <a:srgbClr val="00206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5341" y="331132"/>
              <a:ext cx="13585320" cy="450233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436995" y="716162"/>
            <a:ext cx="99936" cy="61418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15264" y="860346"/>
            <a:ext cx="5015080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5971" y="1766219"/>
            <a:ext cx="5331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3084" y="1380626"/>
            <a:ext cx="6160771" cy="26591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2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3E26D1B1-2020-8BDE-C04E-5EA04C065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82" y="6301730"/>
            <a:ext cx="8551069" cy="528191"/>
          </a:xfrm>
        </p:spPr>
        <p:txBody>
          <a:bodyPr>
            <a:normAutofit fontScale="90000"/>
          </a:bodyPr>
          <a:lstStyle/>
          <a:p>
            <a:r>
              <a:rPr lang="en-US" altLang="en-US" sz="354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5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0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5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0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5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5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5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30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5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0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5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0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5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5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243" name="Content Placeholder 3" descr="image-20180815002739-11.jpeg">
            <a:extLst>
              <a:ext uri="{FF2B5EF4-FFF2-40B4-BE49-F238E27FC236}">
                <a16:creationId xmlns:a16="http://schemas.microsoft.com/office/drawing/2014/main" id="{F2585158-43CC-50A2-101E-970AFD464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774" y="138499"/>
            <a:ext cx="5615702" cy="2869644"/>
          </a:xfrm>
        </p:spPr>
      </p:pic>
      <p:pic>
        <p:nvPicPr>
          <p:cNvPr id="10244" name="Picture 5" descr="image(126).png">
            <a:extLst>
              <a:ext uri="{FF2B5EF4-FFF2-40B4-BE49-F238E27FC236}">
                <a16:creationId xmlns:a16="http://schemas.microsoft.com/office/drawing/2014/main" id="{AA7AA782-B9CE-5403-9E06-EE9B2032E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231753"/>
            <a:ext cx="6075759" cy="291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t-ng-h-p-ki-n-th-c-v-sinh-thai-h-c-h-sinh-thai-wallpaper2you-223916.jpg">
            <a:extLst>
              <a:ext uri="{FF2B5EF4-FFF2-40B4-BE49-F238E27FC236}">
                <a16:creationId xmlns:a16="http://schemas.microsoft.com/office/drawing/2014/main" id="{30A9668E-6FF9-7F76-CA84-497C2D1C6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52" y="103091"/>
            <a:ext cx="5357232" cy="29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image-20180815002739-12.jpeg">
            <a:extLst>
              <a:ext uri="{FF2B5EF4-FFF2-40B4-BE49-F238E27FC236}">
                <a16:creationId xmlns:a16="http://schemas.microsoft.com/office/drawing/2014/main" id="{D30735D5-E06D-5D6B-469D-BF195AFE7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04" y="3373998"/>
            <a:ext cx="5165958" cy="292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8A8FED-3DC3-4708-EC23-99E541F25502}"/>
              </a:ext>
            </a:extLst>
          </p:cNvPr>
          <p:cNvSpPr/>
          <p:nvPr/>
        </p:nvSpPr>
        <p:spPr>
          <a:xfrm>
            <a:off x="214788" y="2763519"/>
            <a:ext cx="3808571" cy="23183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36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36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236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36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36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6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36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36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AB010E-9F8E-F750-F4CA-E690D6074288}"/>
              </a:ext>
            </a:extLst>
          </p:cNvPr>
          <p:cNvSpPr/>
          <p:nvPr/>
        </p:nvSpPr>
        <p:spPr>
          <a:xfrm>
            <a:off x="6211773" y="2604432"/>
            <a:ext cx="1875234" cy="393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6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36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36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36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6E9B7-D1B1-3013-02F1-6E2BA3B80079}"/>
              </a:ext>
            </a:extLst>
          </p:cNvPr>
          <p:cNvSpPr/>
          <p:nvPr/>
        </p:nvSpPr>
        <p:spPr>
          <a:xfrm>
            <a:off x="153829" y="5689417"/>
            <a:ext cx="2850356" cy="450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6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36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36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36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endParaRPr lang="en-US" sz="236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9201EB-159B-D97C-CCA8-CB980D53C57A}"/>
              </a:ext>
            </a:extLst>
          </p:cNvPr>
          <p:cNvSpPr/>
          <p:nvPr/>
        </p:nvSpPr>
        <p:spPr>
          <a:xfrm>
            <a:off x="6221933" y="5689417"/>
            <a:ext cx="3374505" cy="6024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36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36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36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36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vằn</a:t>
            </a:r>
            <a:r>
              <a:rPr lang="en-US" sz="236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36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36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36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F7AB970-7DAD-6C08-CAF8-113FCF521DFE}"/>
              </a:ext>
            </a:extLst>
          </p:cNvPr>
          <p:cNvSpPr/>
          <p:nvPr/>
        </p:nvSpPr>
        <p:spPr>
          <a:xfrm>
            <a:off x="4253270" y="2615621"/>
            <a:ext cx="1650206" cy="3938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363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63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363" b="1" dirty="0">
              <a:solidFill>
                <a:srgbClr val="FF0000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BE5702F-8AA9-9B9E-EAD1-F89179725DC4}"/>
              </a:ext>
            </a:extLst>
          </p:cNvPr>
          <p:cNvSpPr/>
          <p:nvPr/>
        </p:nvSpPr>
        <p:spPr>
          <a:xfrm>
            <a:off x="9596438" y="5905520"/>
            <a:ext cx="1650206" cy="3938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363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63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63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363" b="1" dirty="0">
              <a:solidFill>
                <a:srgbClr val="FF0000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529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6093662" y="1587697"/>
            <a:ext cx="468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2"/>
              </a:lnSpc>
            </a:pPr>
            <a:endParaRPr sz="886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013645"/>
              </p:ext>
            </p:extLst>
          </p:nvPr>
        </p:nvGraphicFramePr>
        <p:xfrm>
          <a:off x="660400" y="971164"/>
          <a:ext cx="10403839" cy="5886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4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3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5995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3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SV</a:t>
                      </a:r>
                      <a:endParaRPr lang="en-US" sz="23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3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</a:t>
                      </a:r>
                      <a:endParaRPr lang="en-US" sz="23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13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13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13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13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6323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8364" y="2074888"/>
            <a:ext cx="60369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dirty="0"/>
              <a:t>1. </a:t>
            </a:r>
            <a:r>
              <a:rPr lang="en-US" altLang="en-US" sz="2400" dirty="0" err="1"/>
              <a:t>Tập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hợp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cá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thể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rắn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hổ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mang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cú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mèo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lợn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rừng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sống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một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rừng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mưa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nhiệt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đới</a:t>
            </a:r>
            <a:r>
              <a:rPr lang="en-US" altLang="en-US" sz="2400" dirty="0"/>
              <a:t>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8500" y="2898792"/>
            <a:ext cx="5754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2. </a:t>
            </a:r>
            <a:r>
              <a:rPr lang="en-US" altLang="en-US" sz="2400" dirty="0" err="1"/>
              <a:t>Rừng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cây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thông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nhựa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bố</a:t>
            </a:r>
            <a:r>
              <a:rPr lang="en-US" altLang="en-US" sz="2400" dirty="0"/>
              <a:t> ở </a:t>
            </a:r>
            <a:r>
              <a:rPr lang="en-US" altLang="en-US" sz="2400" dirty="0" err="1"/>
              <a:t>vùng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núi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Đông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Bắc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Việt</a:t>
            </a:r>
            <a:r>
              <a:rPr lang="en-US" altLang="en-US" sz="2400" dirty="0"/>
              <a:t> Nam.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60400" y="3785087"/>
            <a:ext cx="5754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3. </a:t>
            </a:r>
            <a:r>
              <a:rPr lang="en-US" altLang="en-US" sz="2400" dirty="0" err="1"/>
              <a:t>Tập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hợp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cá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thể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cá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chép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cá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mè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cá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rô</a:t>
            </a:r>
            <a:r>
              <a:rPr lang="en-US" altLang="en-US" sz="2400" dirty="0"/>
              <a:t> phi </a:t>
            </a:r>
            <a:r>
              <a:rPr lang="en-US" altLang="en-US" sz="2400" dirty="0" err="1"/>
              <a:t>sống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chung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một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ao</a:t>
            </a:r>
            <a:r>
              <a:rPr lang="en-US" altLang="en-US" sz="2400" dirty="0"/>
              <a:t>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61748" y="4581348"/>
            <a:ext cx="56091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4. </a:t>
            </a:r>
            <a:r>
              <a:rPr lang="en-US" altLang="en-US" sz="2400" dirty="0" err="1"/>
              <a:t>Các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cá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thể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rắn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hổ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sống</a:t>
            </a:r>
            <a:r>
              <a:rPr lang="en-US" altLang="en-US" sz="2400" dirty="0"/>
              <a:t> ở 3 </a:t>
            </a:r>
            <a:r>
              <a:rPr lang="en-US" altLang="en-US" sz="2400" dirty="0" err="1"/>
              <a:t>hòn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đảo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cách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xa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nhau</a:t>
            </a:r>
            <a:r>
              <a:rPr lang="en-US" altLang="en-US" sz="2400" dirty="0"/>
              <a:t>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39514" y="5476290"/>
            <a:ext cx="57768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5. </a:t>
            </a:r>
            <a:r>
              <a:rPr lang="en-US" altLang="en-US" sz="2400" dirty="0" err="1"/>
              <a:t>Các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cá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thể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chuột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đồng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sống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một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đồng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lúa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Các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cá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thể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chuột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đực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cái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khả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năng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giao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với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chuột</a:t>
            </a:r>
            <a:r>
              <a:rPr lang="en-US" altLang="en-US" sz="2400" dirty="0"/>
              <a:t> con.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93239" y="2183929"/>
            <a:ext cx="55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7453" y="2988057"/>
            <a:ext cx="55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93239" y="3895920"/>
            <a:ext cx="55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93239" y="4787700"/>
            <a:ext cx="55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6653" y="5852210"/>
            <a:ext cx="55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481" y="247370"/>
            <a:ext cx="929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5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81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 txBox="1"/>
          <p:nvPr/>
        </p:nvSpPr>
        <p:spPr>
          <a:xfrm>
            <a:off x="275272" y="907626"/>
            <a:ext cx="5891132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5"/>
              </a:lnSpc>
              <a:spcBef>
                <a:spcPct val="0"/>
              </a:spcBef>
            </a:pPr>
            <a:r>
              <a:rPr lang="en-US" sz="2264" b="1" dirty="0">
                <a:solidFill>
                  <a:srgbClr val="FF0000"/>
                </a:solidFill>
                <a:latin typeface="Arial" pitchFamily="34" charset="0"/>
              </a:rPr>
              <a:t>I. KHÁI NIỆM QUẦN THỂ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390640" y="716162"/>
            <a:ext cx="81280" cy="61418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90514" y="831540"/>
            <a:ext cx="5015080" cy="692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>
              <a:lnSpc>
                <a:spcPts val="2688"/>
              </a:lnSpc>
            </a:pP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17290" y="1078796"/>
            <a:ext cx="46393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82571-B60C-EDEE-5197-1EF8254348F8}"/>
              </a:ext>
            </a:extLst>
          </p:cNvPr>
          <p:cNvSpPr txBox="1"/>
          <p:nvPr/>
        </p:nvSpPr>
        <p:spPr>
          <a:xfrm>
            <a:off x="6997181" y="2062570"/>
            <a:ext cx="34693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- Quần thể lúa</a:t>
            </a:r>
          </a:p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- Quần thể </a:t>
            </a:r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cá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- Quần thể cò</a:t>
            </a:r>
          </a:p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- Quần thể ốc</a:t>
            </a:r>
          </a:p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- Quần thể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Quần thể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chấu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- Quần thể ếch</a:t>
            </a:r>
          </a:p>
          <a:p>
            <a:r>
              <a:rPr lang="vi-VN" sz="2400" b="1" dirty="0">
                <a:solidFill>
                  <a:srgbClr val="002060"/>
                </a:solidFill>
                <a:latin typeface="+mj-lt"/>
              </a:rPr>
              <a:t>...</a:t>
            </a:r>
          </a:p>
          <a:p>
            <a:pPr marL="281286" indent="-281286">
              <a:buFontTx/>
              <a:buChar char="-"/>
            </a:pP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4" y="1317995"/>
            <a:ext cx="6075889" cy="5454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175" y="5924550"/>
            <a:ext cx="55282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9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ươu Hoành Tráng Trong Rừng Tươi Tốt Ảnh Và Hình ảnh Để Tải Về Miễn Phí -  Pngtree"/>
          <p:cNvSpPr>
            <a:spLocks noChangeAspect="1" noChangeArrowheads="1"/>
          </p:cNvSpPr>
          <p:nvPr/>
        </p:nvSpPr>
        <p:spPr bwMode="auto">
          <a:xfrm>
            <a:off x="-1347044" y="-302940"/>
            <a:ext cx="30003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011" tIns="45006" rIns="90011" bIns="45006" numCol="1" anchor="t" anchorCtr="0" compatLnSpc="1">
            <a:prstTxWarp prst="textNoShape">
              <a:avLst/>
            </a:prstTxWarp>
          </a:bodyPr>
          <a:lstStyle/>
          <a:p>
            <a:endParaRPr lang="en-US" sz="1772"/>
          </a:p>
        </p:txBody>
      </p:sp>
      <p:pic>
        <p:nvPicPr>
          <p:cNvPr id="4102" name="Picture 6" descr="https://vwu.vn/documents/1809139/0/gathavuon+Ldong+1.jpg/82428c96-b863-43cb-b19d-836c36773e3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52" y="211412"/>
            <a:ext cx="4700588" cy="432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ươu Hoành Tráng Trong Rừng Tươi Tốt Ảnh Và Hình ảnh Để Tải Về Miễn Phí - 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5" y="211414"/>
            <a:ext cx="5887611" cy="432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372" y="4612900"/>
            <a:ext cx="4820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6101" y="4612900"/>
            <a:ext cx="4820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D2BD9-A1AF-F380-B183-26072B5ACC18}"/>
              </a:ext>
            </a:extLst>
          </p:cNvPr>
          <p:cNvSpPr txBox="1"/>
          <p:nvPr/>
        </p:nvSpPr>
        <p:spPr>
          <a:xfrm>
            <a:off x="548432" y="5357866"/>
            <a:ext cx="10758219" cy="919401"/>
          </a:xfrm>
          <a:prstGeom prst="round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về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tự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7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1A1035-571D-6624-3977-35202C37A149}"/>
              </a:ext>
            </a:extLst>
          </p:cNvPr>
          <p:cNvGrpSpPr/>
          <p:nvPr/>
        </p:nvGrpSpPr>
        <p:grpSpPr>
          <a:xfrm>
            <a:off x="772160" y="1460005"/>
            <a:ext cx="4800796" cy="3633716"/>
            <a:chOff x="1054100" y="609600"/>
            <a:chExt cx="4330700" cy="4419600"/>
          </a:xfrm>
          <a:solidFill>
            <a:schemeClr val="bg1"/>
          </a:solidFill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77DF0AA-908D-4CBE-9B7C-D612B3EE2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9"/>
            <a:stretch>
              <a:fillRect/>
            </a:stretch>
          </p:blipFill>
          <p:spPr bwMode="auto">
            <a:xfrm>
              <a:off x="1054100" y="609600"/>
              <a:ext cx="4318000" cy="38862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</p:pic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id="{82F7E202-08D3-4554-B822-9538F8B35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4100" y="4495800"/>
              <a:ext cx="4330700" cy="533400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01FF5C1-F608-0BAA-58D2-D3F3F5A10979}"/>
              </a:ext>
            </a:extLst>
          </p:cNvPr>
          <p:cNvGrpSpPr/>
          <p:nvPr/>
        </p:nvGrpSpPr>
        <p:grpSpPr>
          <a:xfrm>
            <a:off x="6538873" y="1460005"/>
            <a:ext cx="4901287" cy="3712965"/>
            <a:chOff x="6311900" y="609600"/>
            <a:chExt cx="4305300" cy="4419600"/>
          </a:xfrm>
          <a:solidFill>
            <a:schemeClr val="bg1"/>
          </a:solidFill>
        </p:grpSpPr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27CDD6B3-3308-45E4-9D5A-353E8CF948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1900" y="4495800"/>
              <a:ext cx="4305300" cy="533400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chợ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4773809C-F171-420B-BDFC-9DEC09F0F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609600"/>
              <a:ext cx="4279900" cy="38862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48EEEE-E8B3-46AB-925B-8D5306A3B371}"/>
              </a:ext>
            </a:extLst>
          </p:cNvPr>
          <p:cNvSpPr/>
          <p:nvPr/>
        </p:nvSpPr>
        <p:spPr>
          <a:xfrm>
            <a:off x="341089" y="5187182"/>
            <a:ext cx="6966653" cy="900113"/>
          </a:xfrm>
          <a:prstGeom prst="roundRect">
            <a:avLst/>
          </a:prstGeom>
          <a:ln w="28575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90514" y="831540"/>
            <a:ext cx="5015080" cy="692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>
              <a:lnSpc>
                <a:spcPts val="2688"/>
              </a:lnSpc>
            </a:pP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8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2F089FB-5167-628C-E3B1-E66E2CC91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 bwMode="auto">
          <a:xfrm>
            <a:off x="95264" y="59846"/>
            <a:ext cx="12001487" cy="674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4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06016" y="1210851"/>
            <a:ext cx="6170019" cy="2058937"/>
            <a:chOff x="-157197" y="0"/>
            <a:chExt cx="14004692" cy="4183236"/>
          </a:xfrm>
          <a:solidFill>
            <a:schemeClr val="bg1"/>
          </a:solidFill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847495" cy="4183236"/>
              <a:chOff x="0" y="0"/>
              <a:chExt cx="2735308" cy="826318"/>
            </a:xfrm>
            <a:grpFill/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5308" cy="826318"/>
              </a:xfrm>
              <a:custGeom>
                <a:avLst/>
                <a:gdLst/>
                <a:ahLst/>
                <a:cxnLst/>
                <a:rect l="l" t="t" r="r" b="b"/>
                <a:pathLst>
                  <a:path w="2735308" h="826318">
                    <a:moveTo>
                      <a:pt x="0" y="0"/>
                    </a:moveTo>
                    <a:lnTo>
                      <a:pt x="2735308" y="0"/>
                    </a:lnTo>
                    <a:lnTo>
                      <a:pt x="2735308" y="826318"/>
                    </a:lnTo>
                    <a:lnTo>
                      <a:pt x="0" y="826318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grpFill/>
            </p:spPr>
            <p:txBody>
              <a:bodyPr lIns="50006" tIns="50006" rIns="50006" bIns="50006" rtlCol="0" anchor="ctr"/>
              <a:lstStyle/>
              <a:p>
                <a:pPr algn="ctr">
                  <a:lnSpc>
                    <a:spcPct val="120000"/>
                  </a:lnSpc>
                </a:pPr>
                <a:endParaRPr sz="1772" b="1">
                  <a:latin typeface="Arial" pitchFamily="34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-157197" y="324734"/>
              <a:ext cx="13585320" cy="339811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64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264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en-US" sz="226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7096996" y="1728700"/>
            <a:ext cx="3600450" cy="1771113"/>
          </a:xfrm>
          <a:prstGeom prst="cloudCallout">
            <a:avLst>
              <a:gd name="adj1" fmla="val -12370"/>
              <a:gd name="adj2" fmla="val 38921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56" b="1" dirty="0" err="1" smtClean="0">
                <a:solidFill>
                  <a:schemeClr val="bg1"/>
                </a:solidFill>
              </a:rPr>
              <a:t>Các</a:t>
            </a:r>
            <a:r>
              <a:rPr lang="en-US" altLang="en-US" sz="2756" b="1" dirty="0" smtClean="0">
                <a:solidFill>
                  <a:schemeClr val="bg1"/>
                </a:solidFill>
              </a:rPr>
              <a:t> </a:t>
            </a:r>
            <a:r>
              <a:rPr lang="en-US" altLang="en-US" sz="2756" b="1" dirty="0" err="1" smtClean="0">
                <a:solidFill>
                  <a:schemeClr val="bg1"/>
                </a:solidFill>
              </a:rPr>
              <a:t>em</a:t>
            </a:r>
            <a:r>
              <a:rPr lang="en-US" altLang="en-US" sz="2756" b="1" dirty="0" smtClean="0">
                <a:solidFill>
                  <a:schemeClr val="bg1"/>
                </a:solidFill>
              </a:rPr>
              <a:t> </a:t>
            </a:r>
            <a:r>
              <a:rPr lang="en-US" altLang="en-US" sz="2756" b="1" dirty="0" err="1" smtClean="0">
                <a:solidFill>
                  <a:schemeClr val="bg1"/>
                </a:solidFill>
              </a:rPr>
              <a:t>hãy</a:t>
            </a:r>
            <a:r>
              <a:rPr lang="en-US" altLang="en-US" sz="2756" b="1" dirty="0" smtClean="0">
                <a:solidFill>
                  <a:schemeClr val="bg1"/>
                </a:solidFill>
              </a:rPr>
              <a:t> </a:t>
            </a:r>
            <a:r>
              <a:rPr lang="en-US" altLang="en-US" sz="2756" b="1" dirty="0" err="1" smtClean="0">
                <a:solidFill>
                  <a:schemeClr val="bg1"/>
                </a:solidFill>
              </a:rPr>
              <a:t>quan</a:t>
            </a:r>
            <a:r>
              <a:rPr lang="en-US" altLang="en-US" sz="2756" b="1" dirty="0" smtClean="0">
                <a:solidFill>
                  <a:schemeClr val="bg1"/>
                </a:solidFill>
              </a:rPr>
              <a:t> </a:t>
            </a:r>
            <a:r>
              <a:rPr lang="en-US" altLang="en-US" sz="2756" b="1" dirty="0" err="1" smtClean="0">
                <a:solidFill>
                  <a:schemeClr val="bg1"/>
                </a:solidFill>
              </a:rPr>
              <a:t>sát</a:t>
            </a:r>
            <a:r>
              <a:rPr lang="en-US" altLang="en-US" sz="2756" b="1" dirty="0" smtClean="0">
                <a:solidFill>
                  <a:schemeClr val="bg1"/>
                </a:solidFill>
              </a:rPr>
              <a:t> video </a:t>
            </a:r>
            <a:r>
              <a:rPr lang="en-US" altLang="en-US" sz="2756" b="1" dirty="0" err="1" smtClean="0">
                <a:solidFill>
                  <a:schemeClr val="bg1"/>
                </a:solidFill>
              </a:rPr>
              <a:t>sau</a:t>
            </a:r>
            <a:r>
              <a:rPr lang="en-US" altLang="en-US" sz="2756" b="1" dirty="0" smtClean="0">
                <a:solidFill>
                  <a:schemeClr val="bg1"/>
                </a:solidFill>
              </a:rPr>
              <a:t>:</a:t>
            </a:r>
            <a:endParaRPr lang="en-US" altLang="en-US" sz="2756" b="1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376035" y="775097"/>
            <a:ext cx="148590" cy="605432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06016" y="876181"/>
            <a:ext cx="5015080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90514" y="3206363"/>
            <a:ext cx="6160767" cy="692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>
              <a:lnSpc>
                <a:spcPts val="2688"/>
              </a:lnSpc>
            </a:pP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8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46657391449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231" y="103695"/>
            <a:ext cx="11651530" cy="6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2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303BC11-803E-7D53-0B80-578A8C52B2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4143806"/>
              </p:ext>
            </p:extLst>
          </p:nvPr>
        </p:nvGraphicFramePr>
        <p:xfrm>
          <a:off x="1225391" y="53578"/>
          <a:ext cx="9681210" cy="6750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572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75272" y="1210851"/>
            <a:ext cx="6100763" cy="2058937"/>
            <a:chOff x="0" y="0"/>
            <a:chExt cx="13847495" cy="4183236"/>
          </a:xfrm>
          <a:solidFill>
            <a:schemeClr val="bg1"/>
          </a:solidFill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847495" cy="4183236"/>
              <a:chOff x="0" y="0"/>
              <a:chExt cx="2735308" cy="826318"/>
            </a:xfrm>
            <a:grpFill/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5308" cy="826318"/>
              </a:xfrm>
              <a:custGeom>
                <a:avLst/>
                <a:gdLst/>
                <a:ahLst/>
                <a:cxnLst/>
                <a:rect l="l" t="t" r="r" b="b"/>
                <a:pathLst>
                  <a:path w="2735308" h="826318">
                    <a:moveTo>
                      <a:pt x="0" y="0"/>
                    </a:moveTo>
                    <a:lnTo>
                      <a:pt x="2735308" y="0"/>
                    </a:lnTo>
                    <a:lnTo>
                      <a:pt x="2735308" y="826318"/>
                    </a:lnTo>
                    <a:lnTo>
                      <a:pt x="0" y="826318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grpFill/>
            </p:spPr>
            <p:txBody>
              <a:bodyPr lIns="50006" tIns="50006" rIns="50006" bIns="50006" rtlCol="0" anchor="ctr"/>
              <a:lstStyle/>
              <a:p>
                <a:pPr algn="ctr">
                  <a:lnSpc>
                    <a:spcPct val="120000"/>
                  </a:lnSpc>
                </a:pPr>
                <a:endParaRPr sz="1772" b="1">
                  <a:latin typeface="Arial" pitchFamily="34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5341" y="250329"/>
              <a:ext cx="13585320" cy="352330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482080" y="716162"/>
            <a:ext cx="0" cy="61418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15264" y="943195"/>
            <a:ext cx="5015080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15264" y="3138997"/>
            <a:ext cx="6000823" cy="1194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/>
            <a:r>
              <a:rPr lang="en-US" sz="275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756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/>
            <a:r>
              <a:rPr lang="en-US" sz="2756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>
              <a:lnSpc>
                <a:spcPts val="2688"/>
              </a:lnSpc>
            </a:pP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2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15484" y="-33575"/>
            <a:ext cx="6730560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1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trò chơi</a:t>
            </a:r>
            <a:r>
              <a:rPr lang="vi-VN" sz="3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1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ĐUA SINH TỒN</a:t>
            </a:r>
            <a:endParaRPr lang="en-US" sz="31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199" y="499201"/>
            <a:ext cx="11953875" cy="4367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56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756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56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56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756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756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56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756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56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756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56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756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56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756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756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nhóm nhận </a:t>
            </a:r>
            <a:r>
              <a:rPr lang="vi-VN" sz="2756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tờ giấy A</a:t>
            </a:r>
            <a:r>
              <a:rPr lang="en-US" sz="2756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756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756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56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thẻ tên loài</a:t>
            </a:r>
            <a:r>
              <a:rPr lang="en-US" sz="2756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756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thẻ “nguồn sống”</a:t>
            </a:r>
            <a:endParaRPr lang="en-US" sz="2756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5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🔹 </a:t>
            </a:r>
            <a:r>
              <a:rPr lang="vi-VN" sz="27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 (thực hiện qua 2 chặng</a:t>
            </a:r>
            <a:r>
              <a:rPr lang="vi-VN" sz="275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75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756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5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5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756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75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5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trao đổi hay mượn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 các nhóm.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nhanh nhất và đúng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 được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75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vi-VN" sz="275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26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1" y="99918"/>
            <a:ext cx="10614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ĐUA SINH TỒN</a:t>
            </a:r>
          </a:p>
        </p:txBody>
      </p:sp>
      <p:pic>
        <p:nvPicPr>
          <p:cNvPr id="2050" name="Picture 2" descr="50+ Hình ảnh con voi dễ thương, đẹp nhất mà bạn nên biế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030" y="2039933"/>
            <a:ext cx="2400924" cy="145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ƯƠU SAO - Bảo tàng Lâm Đồ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6" y="2019614"/>
            <a:ext cx="2667955" cy="14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ân Viện Thú Y Miền Trung | Bệnh Xuất Huyết Thỏ - Phân Viện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81" y="2049933"/>
            <a:ext cx="2567886" cy="150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ơn 16.000 Chuột đồng Chuột ảnh, hình chụp &amp; hình ảnh trả phí bản quyền một  lần sẵn có - iSto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19" y="2033897"/>
            <a:ext cx="3163326" cy="14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84778" y="3650374"/>
            <a:ext cx="2607222" cy="51642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56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756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3895" y="3636550"/>
            <a:ext cx="2607222" cy="51642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56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756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8334" y="3661140"/>
            <a:ext cx="2607222" cy="51642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56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2756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806" y="3616354"/>
            <a:ext cx="2607222" cy="51642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56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lang="en-US" sz="2756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933" y="817643"/>
            <a:ext cx="118447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Chặng 1: Xếp theo kích thước cơ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4 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xếp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lớn đến nhỏ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Dong-ho-dem-nguoc-30-gi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3790623" y="-572628"/>
            <a:ext cx="406400" cy="4519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6771" y="4149209"/>
            <a:ext cx="66715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Chặng 2: Xây dựng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thẻ nguồn sống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số cá thể tối đa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thể tạo 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386786"/>
              </p:ext>
            </p:extLst>
          </p:nvPr>
        </p:nvGraphicFramePr>
        <p:xfrm>
          <a:off x="7039895" y="4320956"/>
          <a:ext cx="4984956" cy="2553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144">
                  <a:extLst>
                    <a:ext uri="{9D8B030D-6E8A-4147-A177-3AD203B41FA5}">
                      <a16:colId xmlns:a16="http://schemas.microsoft.com/office/drawing/2014/main" val="812031236"/>
                    </a:ext>
                  </a:extLst>
                </a:gridCol>
                <a:gridCol w="3234812">
                  <a:extLst>
                    <a:ext uri="{9D8B030D-6E8A-4147-A177-3AD203B41FA5}">
                      <a16:colId xmlns:a16="http://schemas.microsoft.com/office/drawing/2014/main" val="1983510902"/>
                    </a:ext>
                  </a:extLst>
                </a:gridCol>
              </a:tblGrid>
              <a:tr h="756727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endParaRPr lang="en-US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3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362129"/>
                  </a:ext>
                </a:extLst>
              </a:tr>
              <a:tr h="42141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endParaRPr lang="en-US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3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endParaRPr lang="en-US" sz="23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023627"/>
                  </a:ext>
                </a:extLst>
              </a:tr>
              <a:tr h="42141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Hươu</a:t>
                      </a:r>
                      <a:endParaRPr lang="en-US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23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endParaRPr lang="en-US" sz="23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010355"/>
                  </a:ext>
                </a:extLst>
              </a:tr>
              <a:tr h="42141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</a:t>
                      </a:r>
                      <a:endParaRPr lang="en-US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3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endParaRPr lang="en-US" sz="23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518094"/>
                  </a:ext>
                </a:extLst>
              </a:tr>
              <a:tr h="42141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endParaRPr lang="en-US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3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endParaRPr lang="en-US" sz="23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801326"/>
                  </a:ext>
                </a:extLst>
              </a:tr>
            </a:tbl>
          </a:graphicData>
        </a:graphic>
      </p:graphicFrame>
      <p:pic>
        <p:nvPicPr>
          <p:cNvPr id="6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933" y="0"/>
            <a:ext cx="1076147" cy="7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1" y="99918"/>
            <a:ext cx="106147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ĐUA SINH TỒN</a:t>
            </a:r>
          </a:p>
        </p:txBody>
      </p:sp>
      <p:pic>
        <p:nvPicPr>
          <p:cNvPr id="2050" name="Picture 2" descr="50+ Hình ảnh con voi dễ thương, đẹp nhất mà bạn nên biế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030" y="2232973"/>
            <a:ext cx="2400924" cy="145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ƯƠU SAO - Bảo tàng Lâm Đồ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6" y="2090734"/>
            <a:ext cx="2667955" cy="14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ân Viện Thú Y Miền Trung | Bệnh Xuất Huyết Thỏ - Phân Viện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81" y="2182013"/>
            <a:ext cx="2567886" cy="150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ơn 16.000 Chuột đồng Chuột ảnh, hình chụp &amp; hình ảnh trả phí bản quyền một  lần sẵn có - iStoc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19" y="2206617"/>
            <a:ext cx="3163326" cy="14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84778" y="3743064"/>
            <a:ext cx="2607222" cy="51642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56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756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3895" y="3819430"/>
            <a:ext cx="2607222" cy="51642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56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756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8334" y="3874500"/>
            <a:ext cx="2607222" cy="51642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56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2756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806" y="3839874"/>
            <a:ext cx="2607222" cy="51642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56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lang="en-US" sz="2756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933" y="817643"/>
            <a:ext cx="118447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Chặng 1: Xếp theo kích thước cơ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4 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xếp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lớn đến nhỏ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Dong-ho-dem-nguoc-30-gi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3790623" y="-572628"/>
            <a:ext cx="406400" cy="4519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6771" y="4210169"/>
            <a:ext cx="66715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Chặng 2: Xây dựng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thẻ nguồn sống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số cá thể tối đa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thể tạo 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7039895" y="4320956"/>
          <a:ext cx="4984956" cy="2553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144">
                  <a:extLst>
                    <a:ext uri="{9D8B030D-6E8A-4147-A177-3AD203B41FA5}">
                      <a16:colId xmlns:a16="http://schemas.microsoft.com/office/drawing/2014/main" val="812031236"/>
                    </a:ext>
                  </a:extLst>
                </a:gridCol>
                <a:gridCol w="3234812">
                  <a:extLst>
                    <a:ext uri="{9D8B030D-6E8A-4147-A177-3AD203B41FA5}">
                      <a16:colId xmlns:a16="http://schemas.microsoft.com/office/drawing/2014/main" val="1983510902"/>
                    </a:ext>
                  </a:extLst>
                </a:gridCol>
              </a:tblGrid>
              <a:tr h="756727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endParaRPr lang="en-US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3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362129"/>
                  </a:ext>
                </a:extLst>
              </a:tr>
              <a:tr h="42141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endParaRPr lang="en-US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3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endParaRPr lang="en-US" sz="23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023627"/>
                  </a:ext>
                </a:extLst>
              </a:tr>
              <a:tr h="42141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Hươu</a:t>
                      </a:r>
                      <a:endParaRPr lang="en-US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23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endParaRPr lang="en-US" sz="23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010355"/>
                  </a:ext>
                </a:extLst>
              </a:tr>
              <a:tr h="42141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</a:t>
                      </a:r>
                      <a:endParaRPr lang="en-US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3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endParaRPr lang="en-US" sz="23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518094"/>
                  </a:ext>
                </a:extLst>
              </a:tr>
              <a:tr h="421416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endParaRPr lang="en-US" sz="2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3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endParaRPr lang="en-US" sz="23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801326"/>
                  </a:ext>
                </a:extLst>
              </a:tr>
            </a:tbl>
          </a:graphicData>
        </a:graphic>
      </p:graphicFrame>
      <p:pic>
        <p:nvPicPr>
          <p:cNvPr id="6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933" y="0"/>
            <a:ext cx="1076147" cy="7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4261" y="38385"/>
            <a:ext cx="927722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331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trò chơi</a:t>
            </a:r>
            <a:r>
              <a:rPr lang="vi-VN" sz="433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ĐUA SINH TỒN</a:t>
            </a:r>
          </a:p>
          <a:p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5341" y="1022509"/>
            <a:ext cx="9451181" cy="3273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</a:t>
            </a:r>
          </a:p>
          <a:p>
            <a:r>
              <a:rPr lang="vi-VN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Chặng 1: Xếp theo kích thước cơ thể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lớn đến nhỏ</a:t>
            </a:r>
            <a:r>
              <a:rPr lang="vi-VN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👉 </a:t>
            </a:r>
            <a:r>
              <a:rPr lang="vi-VN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 → Hươu → Thỏ → Chuột</a:t>
            </a:r>
            <a:endParaRPr lang="en-US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Chặng 2: Xây dựng quần thể</a:t>
            </a:r>
            <a:endParaRPr lang="en-US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7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418210"/>
              </p:ext>
            </p:extLst>
          </p:nvPr>
        </p:nvGraphicFramePr>
        <p:xfrm>
          <a:off x="825341" y="3637094"/>
          <a:ext cx="10611330" cy="1639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2266">
                  <a:extLst>
                    <a:ext uri="{9D8B030D-6E8A-4147-A177-3AD203B41FA5}">
                      <a16:colId xmlns:a16="http://schemas.microsoft.com/office/drawing/2014/main" val="3113590058"/>
                    </a:ext>
                  </a:extLst>
                </a:gridCol>
                <a:gridCol w="2122266">
                  <a:extLst>
                    <a:ext uri="{9D8B030D-6E8A-4147-A177-3AD203B41FA5}">
                      <a16:colId xmlns:a16="http://schemas.microsoft.com/office/drawing/2014/main" val="3672010160"/>
                    </a:ext>
                  </a:extLst>
                </a:gridCol>
                <a:gridCol w="2122266">
                  <a:extLst>
                    <a:ext uri="{9D8B030D-6E8A-4147-A177-3AD203B41FA5}">
                      <a16:colId xmlns:a16="http://schemas.microsoft.com/office/drawing/2014/main" val="1416495967"/>
                    </a:ext>
                  </a:extLst>
                </a:gridCol>
                <a:gridCol w="2122266">
                  <a:extLst>
                    <a:ext uri="{9D8B030D-6E8A-4147-A177-3AD203B41FA5}">
                      <a16:colId xmlns:a16="http://schemas.microsoft.com/office/drawing/2014/main" val="780426075"/>
                    </a:ext>
                  </a:extLst>
                </a:gridCol>
                <a:gridCol w="2122266">
                  <a:extLst>
                    <a:ext uri="{9D8B030D-6E8A-4147-A177-3AD203B41FA5}">
                      <a16:colId xmlns:a16="http://schemas.microsoft.com/office/drawing/2014/main" val="2446101565"/>
                    </a:ext>
                  </a:extLst>
                </a:gridCol>
              </a:tblGrid>
              <a:tr h="575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Hươu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222169"/>
                  </a:ext>
                </a:extLst>
              </a:tr>
              <a:tr h="106156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11207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219325" y="690116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Các em vừa tính được </a:t>
            </a:r>
            <a:r>
              <a:rPr lang="vi-VN" b="1" dirty="0"/>
              <a:t>số cá thể của mỗi loài</a:t>
            </a:r>
            <a:r>
              <a:rPr lang="vi-VN" dirty="0"/>
              <a:t>.</a:t>
            </a:r>
            <a:br>
              <a:rPr lang="vi-VN" dirty="0"/>
            </a:br>
            <a:r>
              <a:rPr lang="vi-VN" dirty="0"/>
              <a:t>Trong sinh học, </a:t>
            </a:r>
            <a:r>
              <a:rPr lang="vi-VN" b="1" dirty="0"/>
              <a:t>số cá thể</a:t>
            </a:r>
            <a:r>
              <a:rPr lang="vi-VN" dirty="0"/>
              <a:t> đó chính là </a:t>
            </a:r>
            <a:r>
              <a:rPr lang="vi-VN" b="1" dirty="0"/>
              <a:t>kích thước quần thể</a:t>
            </a:r>
            <a:r>
              <a:rPr lang="vi-VN" dirty="0"/>
              <a:t> của loài</a:t>
            </a:r>
            <a:r>
              <a:rPr lang="vi-VN" dirty="0" smtClean="0"/>
              <a:t>.”</a:t>
            </a:r>
            <a:r>
              <a:rPr lang="en-US" dirty="0" smtClean="0"/>
              <a:t> </a:t>
            </a:r>
            <a:r>
              <a:rPr lang="en-US" dirty="0" err="1" smtClean="0"/>
              <a:t>vậy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thước</a:t>
            </a:r>
            <a:r>
              <a:rPr lang="en-US" dirty="0" smtClean="0"/>
              <a:t> </a:t>
            </a:r>
            <a:r>
              <a:rPr lang="en-US" dirty="0" err="1" smtClean="0"/>
              <a:t>quần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mấy</a:t>
            </a:r>
            <a:r>
              <a:rPr lang="en-US" dirty="0" smtClean="0"/>
              <a:t>, </a:t>
            </a:r>
            <a:r>
              <a:rPr lang="en-US" dirty="0" err="1" smtClean="0"/>
              <a:t>tương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vậy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voi</a:t>
            </a:r>
            <a:r>
              <a:rPr lang="en-US" dirty="0" smtClean="0"/>
              <a:t>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75272" y="1210851"/>
            <a:ext cx="6100763" cy="2058937"/>
            <a:chOff x="0" y="0"/>
            <a:chExt cx="13847495" cy="4183236"/>
          </a:xfrm>
          <a:solidFill>
            <a:schemeClr val="bg1"/>
          </a:solidFill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847495" cy="4183236"/>
              <a:chOff x="0" y="0"/>
              <a:chExt cx="2735308" cy="826318"/>
            </a:xfrm>
            <a:grpFill/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5308" cy="826318"/>
              </a:xfrm>
              <a:custGeom>
                <a:avLst/>
                <a:gdLst/>
                <a:ahLst/>
                <a:cxnLst/>
                <a:rect l="l" t="t" r="r" b="b"/>
                <a:pathLst>
                  <a:path w="2735308" h="826318">
                    <a:moveTo>
                      <a:pt x="0" y="0"/>
                    </a:moveTo>
                    <a:lnTo>
                      <a:pt x="2735308" y="0"/>
                    </a:lnTo>
                    <a:lnTo>
                      <a:pt x="2735308" y="826318"/>
                    </a:lnTo>
                    <a:lnTo>
                      <a:pt x="0" y="826318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grpFill/>
            </p:spPr>
            <p:txBody>
              <a:bodyPr lIns="50006" tIns="50006" rIns="50006" bIns="50006" rtlCol="0" anchor="ctr"/>
              <a:lstStyle/>
              <a:p>
                <a:pPr algn="ctr">
                  <a:lnSpc>
                    <a:spcPct val="120000"/>
                  </a:lnSpc>
                </a:pPr>
                <a:endParaRPr sz="1772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5341" y="426900"/>
              <a:ext cx="13585320" cy="300155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75272" y="907626"/>
            <a:ext cx="5891132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5"/>
              </a:lnSpc>
              <a:spcBef>
                <a:spcPct val="0"/>
              </a:spcBef>
            </a:pPr>
            <a:r>
              <a:rPr lang="en-US" sz="2264" b="1" dirty="0">
                <a:solidFill>
                  <a:srgbClr val="FF0000"/>
                </a:solidFill>
                <a:latin typeface="Arial" pitchFamily="34" charset="0"/>
              </a:rPr>
              <a:t>I. KHÁI NIỆM QUẦN THỂ</a:t>
            </a:r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7096996" y="1728700"/>
            <a:ext cx="3600450" cy="1771113"/>
          </a:xfrm>
          <a:prstGeom prst="cloudCallout">
            <a:avLst>
              <a:gd name="adj1" fmla="val -12370"/>
              <a:gd name="adj2" fmla="val 38921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56" b="1" dirty="0" err="1">
                <a:solidFill>
                  <a:schemeClr val="bg1"/>
                </a:solidFill>
              </a:rPr>
              <a:t>Kích</a:t>
            </a:r>
            <a:r>
              <a:rPr lang="en-US" altLang="en-US" sz="2756" b="1" dirty="0">
                <a:solidFill>
                  <a:schemeClr val="bg1"/>
                </a:solidFill>
              </a:rPr>
              <a:t> </a:t>
            </a:r>
            <a:r>
              <a:rPr lang="en-US" altLang="en-US" sz="2756" b="1" dirty="0" err="1">
                <a:solidFill>
                  <a:schemeClr val="bg1"/>
                </a:solidFill>
              </a:rPr>
              <a:t>thước</a:t>
            </a:r>
            <a:r>
              <a:rPr lang="en-US" altLang="en-US" sz="2756" b="1" dirty="0">
                <a:solidFill>
                  <a:schemeClr val="bg1"/>
                </a:solidFill>
              </a:rPr>
              <a:t> </a:t>
            </a:r>
            <a:r>
              <a:rPr lang="en-US" altLang="en-US" sz="2756" b="1" dirty="0" err="1">
                <a:solidFill>
                  <a:schemeClr val="bg1"/>
                </a:solidFill>
              </a:rPr>
              <a:t>của</a:t>
            </a:r>
            <a:r>
              <a:rPr lang="en-US" altLang="en-US" sz="2756" b="1" dirty="0">
                <a:solidFill>
                  <a:schemeClr val="bg1"/>
                </a:solidFill>
              </a:rPr>
              <a:t> </a:t>
            </a:r>
            <a:r>
              <a:rPr lang="en-US" altLang="en-US" sz="2756" b="1" dirty="0" err="1">
                <a:solidFill>
                  <a:schemeClr val="bg1"/>
                </a:solidFill>
              </a:rPr>
              <a:t>quần</a:t>
            </a:r>
            <a:r>
              <a:rPr lang="en-US" altLang="en-US" sz="2756" b="1" dirty="0">
                <a:solidFill>
                  <a:schemeClr val="bg1"/>
                </a:solidFill>
              </a:rPr>
              <a:t> </a:t>
            </a:r>
            <a:r>
              <a:rPr lang="en-US" altLang="en-US" sz="2756" b="1" dirty="0" err="1">
                <a:solidFill>
                  <a:schemeClr val="bg1"/>
                </a:solidFill>
              </a:rPr>
              <a:t>thể</a:t>
            </a:r>
            <a:r>
              <a:rPr lang="en-US" altLang="en-US" sz="2756" b="1" dirty="0">
                <a:solidFill>
                  <a:schemeClr val="bg1"/>
                </a:solidFill>
              </a:rPr>
              <a:t> </a:t>
            </a:r>
            <a:r>
              <a:rPr lang="en-US" altLang="en-US" sz="2756" b="1" dirty="0" err="1">
                <a:solidFill>
                  <a:schemeClr val="bg1"/>
                </a:solidFill>
              </a:rPr>
              <a:t>là</a:t>
            </a:r>
            <a:r>
              <a:rPr lang="en-US" altLang="en-US" sz="2756" b="1" dirty="0">
                <a:solidFill>
                  <a:schemeClr val="bg1"/>
                </a:solidFill>
              </a:rPr>
              <a:t> </a:t>
            </a:r>
            <a:r>
              <a:rPr lang="en-US" altLang="en-US" sz="2756" b="1" dirty="0" err="1">
                <a:solidFill>
                  <a:schemeClr val="bg1"/>
                </a:solidFill>
              </a:rPr>
              <a:t>gì</a:t>
            </a:r>
            <a:r>
              <a:rPr lang="en-US" altLang="en-US" sz="2756" b="1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376035" y="803672"/>
            <a:ext cx="60008" cy="5880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90514" y="925810"/>
            <a:ext cx="5015080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75272" y="3074733"/>
            <a:ext cx="6100763" cy="238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/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/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756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>
              <a:lnSpc>
                <a:spcPts val="2688"/>
              </a:lnSpc>
            </a:pP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5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7379" y="258593"/>
            <a:ext cx="9277220" cy="14359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331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trò chơi</a:t>
            </a:r>
            <a:r>
              <a:rPr lang="vi-VN" sz="433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ĐUA SINH TỒN</a:t>
            </a:r>
          </a:p>
          <a:p>
            <a:endParaRPr lang="en-US" sz="433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5341" y="1022509"/>
            <a:ext cx="9451181" cy="3273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</a:t>
            </a:r>
          </a:p>
          <a:p>
            <a:r>
              <a:rPr lang="vi-VN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Chặng 1: Xếp theo kích thước cơ thể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lớn đến nhỏ</a:t>
            </a:r>
            <a:r>
              <a:rPr lang="vi-VN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👉 </a:t>
            </a:r>
            <a:r>
              <a:rPr lang="vi-VN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 → Hươu → Thỏ → Chuột</a:t>
            </a:r>
            <a:endParaRPr lang="en-US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Chặng 2: Xây dựng quần thể</a:t>
            </a:r>
            <a:endParaRPr lang="en-US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7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25341" y="3637094"/>
          <a:ext cx="10611330" cy="1643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2266">
                  <a:extLst>
                    <a:ext uri="{9D8B030D-6E8A-4147-A177-3AD203B41FA5}">
                      <a16:colId xmlns:a16="http://schemas.microsoft.com/office/drawing/2014/main" val="3113590058"/>
                    </a:ext>
                  </a:extLst>
                </a:gridCol>
                <a:gridCol w="2122266">
                  <a:extLst>
                    <a:ext uri="{9D8B030D-6E8A-4147-A177-3AD203B41FA5}">
                      <a16:colId xmlns:a16="http://schemas.microsoft.com/office/drawing/2014/main" val="3672010160"/>
                    </a:ext>
                  </a:extLst>
                </a:gridCol>
                <a:gridCol w="2122266">
                  <a:extLst>
                    <a:ext uri="{9D8B030D-6E8A-4147-A177-3AD203B41FA5}">
                      <a16:colId xmlns:a16="http://schemas.microsoft.com/office/drawing/2014/main" val="1416495967"/>
                    </a:ext>
                  </a:extLst>
                </a:gridCol>
                <a:gridCol w="2122266">
                  <a:extLst>
                    <a:ext uri="{9D8B030D-6E8A-4147-A177-3AD203B41FA5}">
                      <a16:colId xmlns:a16="http://schemas.microsoft.com/office/drawing/2014/main" val="780426075"/>
                    </a:ext>
                  </a:extLst>
                </a:gridCol>
                <a:gridCol w="2122266">
                  <a:extLst>
                    <a:ext uri="{9D8B030D-6E8A-4147-A177-3AD203B41FA5}">
                      <a16:colId xmlns:a16="http://schemas.microsoft.com/office/drawing/2014/main" val="2446101565"/>
                    </a:ext>
                  </a:extLst>
                </a:gridCol>
              </a:tblGrid>
              <a:tr h="575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sv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Hươu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222169"/>
                  </a:ext>
                </a:extLst>
              </a:tr>
              <a:tr h="106156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3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3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3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11207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75359" y="5372084"/>
            <a:ext cx="10597515" cy="940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56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756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hươu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2756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56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chuột</a:t>
            </a:r>
            <a:endParaRPr lang="en-US" sz="2756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6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5F0073-B31C-5FFC-E3BC-BF8B533E3BB2}"/>
              </a:ext>
            </a:extLst>
          </p:cNvPr>
          <p:cNvSpPr/>
          <p:nvPr/>
        </p:nvSpPr>
        <p:spPr>
          <a:xfrm>
            <a:off x="3845719" y="251594"/>
            <a:ext cx="48006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52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52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2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2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77982-3A14-5D2C-A137-A1D5C750499E}"/>
              </a:ext>
            </a:extLst>
          </p:cNvPr>
          <p:cNvSpPr txBox="1"/>
          <p:nvPr/>
        </p:nvSpPr>
        <p:spPr>
          <a:xfrm>
            <a:off x="364612" y="1231248"/>
            <a:ext cx="11601450" cy="5046574"/>
          </a:xfrm>
          <a:prstGeom prst="rect">
            <a:avLst/>
          </a:prstGeom>
          <a:noFill/>
        </p:spPr>
        <p:txBody>
          <a:bodyPr wrap="square" lIns="60008" tIns="30004" rIns="60008" bIns="30004" rtlCol="0">
            <a:spAutoFit/>
          </a:bodyPr>
          <a:lstStyle/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Những hình ảnh được cung cấp, bất cứ chi tiết nào cũng sẽ có liên quan đến đáp 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thế nên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hãy cố gắng kết nối để tìm 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đáp án của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được tạo ra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là một cụm có nghĩa.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84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75272" y="1210851"/>
            <a:ext cx="6100763" cy="2058937"/>
            <a:chOff x="0" y="0"/>
            <a:chExt cx="13847495" cy="4183236"/>
          </a:xfrm>
          <a:solidFill>
            <a:schemeClr val="bg1"/>
          </a:solidFill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847495" cy="4183236"/>
              <a:chOff x="0" y="0"/>
              <a:chExt cx="2735308" cy="826318"/>
            </a:xfrm>
            <a:grpFill/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5308" cy="826318"/>
              </a:xfrm>
              <a:custGeom>
                <a:avLst/>
                <a:gdLst/>
                <a:ahLst/>
                <a:cxnLst/>
                <a:rect l="l" t="t" r="r" b="b"/>
                <a:pathLst>
                  <a:path w="2735308" h="826318">
                    <a:moveTo>
                      <a:pt x="0" y="0"/>
                    </a:moveTo>
                    <a:lnTo>
                      <a:pt x="2735308" y="0"/>
                    </a:lnTo>
                    <a:lnTo>
                      <a:pt x="2735308" y="826318"/>
                    </a:lnTo>
                    <a:lnTo>
                      <a:pt x="0" y="826318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grpFill/>
            </p:spPr>
            <p:txBody>
              <a:bodyPr lIns="50006" tIns="50006" rIns="50006" bIns="50006" rtlCol="0" anchor="ctr"/>
              <a:lstStyle/>
              <a:p>
                <a:pPr algn="ctr">
                  <a:lnSpc>
                    <a:spcPct val="120000"/>
                  </a:lnSpc>
                </a:pPr>
                <a:endParaRPr sz="1772" b="1">
                  <a:latin typeface="Arial" pitchFamily="34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5341" y="369432"/>
              <a:ext cx="13585320" cy="300155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75272" y="907626"/>
            <a:ext cx="5891132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5"/>
              </a:lnSpc>
              <a:spcBef>
                <a:spcPct val="0"/>
              </a:spcBef>
            </a:pPr>
            <a:r>
              <a:rPr lang="en-US" sz="2264" b="1" dirty="0">
                <a:solidFill>
                  <a:srgbClr val="FF0000"/>
                </a:solidFill>
                <a:latin typeface="Arial" pitchFamily="34" charset="0"/>
              </a:rPr>
              <a:t>I. KHÁI NIỆM QUẦN THỂ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376035" y="803672"/>
            <a:ext cx="60008" cy="5880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90514" y="916383"/>
            <a:ext cx="5015080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75272" y="2914477"/>
            <a:ext cx="6100763" cy="1901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/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A5F6AA-032B-36D5-4CB8-9D1DF7BF076A}"/>
              </a:ext>
            </a:extLst>
          </p:cNvPr>
          <p:cNvSpPr txBox="1"/>
          <p:nvPr/>
        </p:nvSpPr>
        <p:spPr>
          <a:xfrm>
            <a:off x="165929" y="4427613"/>
            <a:ext cx="6345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nghịch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O LAM &amp; BIỆN PHÁP XỬ LÝ TẢO LAM TRONG AO NUÔI CÁ">
            <a:extLst>
              <a:ext uri="{FF2B5EF4-FFF2-40B4-BE49-F238E27FC236}">
                <a16:creationId xmlns:a16="http://schemas.microsoft.com/office/drawing/2014/main" id="{41FB91AF-2136-AEAD-8E26-5F4C6C96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74" y="344995"/>
            <a:ext cx="4570343" cy="291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ảo lam là gì? Cách hạn chế tảo xanh trong ao nuôi tôm">
            <a:extLst>
              <a:ext uri="{FF2B5EF4-FFF2-40B4-BE49-F238E27FC236}">
                <a16:creationId xmlns:a16="http://schemas.microsoft.com/office/drawing/2014/main" id="{C3869367-B560-83E4-E3AE-DEB75F846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48" y="344995"/>
            <a:ext cx="4488061" cy="291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DC7CB7-2314-BF16-0A56-BF68EFAB8777}"/>
              </a:ext>
            </a:extLst>
          </p:cNvPr>
          <p:cNvSpPr txBox="1"/>
          <p:nvPr/>
        </p:nvSpPr>
        <p:spPr>
          <a:xfrm>
            <a:off x="645914" y="4186717"/>
            <a:ext cx="10656332" cy="148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vi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men,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56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…),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4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5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44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54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miligam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gam,…) trong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756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9777" y="3381211"/>
            <a:ext cx="292608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4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15265" y="1210849"/>
            <a:ext cx="6160770" cy="2058937"/>
            <a:chOff x="-136205" y="0"/>
            <a:chExt cx="13983700" cy="4183236"/>
          </a:xfrm>
          <a:solidFill>
            <a:schemeClr val="bg1"/>
          </a:solidFill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847495" cy="4183236"/>
              <a:chOff x="0" y="0"/>
              <a:chExt cx="2735308" cy="826318"/>
            </a:xfrm>
            <a:grpFill/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5308" cy="826318"/>
              </a:xfrm>
              <a:custGeom>
                <a:avLst/>
                <a:gdLst/>
                <a:ahLst/>
                <a:cxnLst/>
                <a:rect l="l" t="t" r="r" b="b"/>
                <a:pathLst>
                  <a:path w="2735308" h="826318">
                    <a:moveTo>
                      <a:pt x="0" y="0"/>
                    </a:moveTo>
                    <a:lnTo>
                      <a:pt x="2735308" y="0"/>
                    </a:lnTo>
                    <a:lnTo>
                      <a:pt x="2735308" y="826318"/>
                    </a:lnTo>
                    <a:lnTo>
                      <a:pt x="0" y="826318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grpFill/>
            </p:spPr>
            <p:txBody>
              <a:bodyPr lIns="50006" tIns="50006" rIns="50006" bIns="50006" rtlCol="0" anchor="ctr"/>
              <a:lstStyle/>
              <a:p>
                <a:pPr algn="ctr">
                  <a:lnSpc>
                    <a:spcPct val="120000"/>
                  </a:lnSpc>
                </a:pPr>
                <a:endParaRPr sz="1772" b="1">
                  <a:latin typeface="Arial" pitchFamily="34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-136205" y="95429"/>
              <a:ext cx="13585319" cy="2831674"/>
            </a:xfrm>
            <a:prstGeom prst="rect">
              <a:avLst/>
            </a:prstGeom>
            <a:grp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64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264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en-US" sz="226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376035" y="803672"/>
            <a:ext cx="60008" cy="5880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90514" y="782501"/>
            <a:ext cx="5015080" cy="34624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182893" y="2786543"/>
            <a:ext cx="6100763" cy="1731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>
              <a:lnSpc>
                <a:spcPts val="2688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>
              <a:lnSpc>
                <a:spcPts val="2688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>
              <a:lnSpc>
                <a:spcPts val="2688"/>
              </a:lnSpc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A5F6AA-032B-36D5-4CB8-9D1DF7BF076A}"/>
              </a:ext>
            </a:extLst>
          </p:cNvPr>
          <p:cNvSpPr txBox="1"/>
          <p:nvPr/>
        </p:nvSpPr>
        <p:spPr>
          <a:xfrm>
            <a:off x="90514" y="4210194"/>
            <a:ext cx="6345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nghịch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112" y="5028019"/>
            <a:ext cx="4318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0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Đã tạo hình ảnh"/>
          <p:cNvSpPr>
            <a:spLocks noChangeAspect="1" noChangeArrowheads="1"/>
          </p:cNvSpPr>
          <p:nvPr/>
        </p:nvSpPr>
        <p:spPr bwMode="auto">
          <a:xfrm>
            <a:off x="-1347044" y="-302940"/>
            <a:ext cx="300038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011" tIns="45006" rIns="90011" bIns="45006" numCol="1" anchor="t" anchorCtr="0" compatLnSpc="1">
            <a:prstTxWarp prst="textNoShape">
              <a:avLst/>
            </a:prstTxWarp>
          </a:bodyPr>
          <a:lstStyle/>
          <a:p>
            <a:endParaRPr lang="en-US" sz="1772"/>
          </a:p>
        </p:txBody>
      </p:sp>
      <p:sp>
        <p:nvSpPr>
          <p:cNvPr id="4" name="Rectangle 3"/>
          <p:cNvSpPr/>
          <p:nvPr/>
        </p:nvSpPr>
        <p:spPr>
          <a:xfrm>
            <a:off x="6240544" y="150192"/>
            <a:ext cx="575119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hình, cho biết số lượng cá thể thỏ ở khu vực A và khu vực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buAutoNum type="arabicPeriod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sánh diện tích khu vực sống của các cá thể thỏ ở khu vực A và khu vực B: khu vực nào rộng hơn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S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sánh mật độ thỏ ở khu vực A và khu vực B (khu vực nào cao hơn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?).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số lượng cá thể và diện tích khu vực sống, hãy tính mật độ thỏ ở khu vực A và khu vực B (số cá thể trên 1 m²).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0834" y="1508598"/>
            <a:ext cx="7220903" cy="365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72" dirty="0"/>
              <a:t>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A29B00-D956-1808-11A2-98D3E439A535}"/>
              </a:ext>
            </a:extLst>
          </p:cNvPr>
          <p:cNvSpPr txBox="1"/>
          <p:nvPr/>
        </p:nvSpPr>
        <p:spPr>
          <a:xfrm>
            <a:off x="6044249" y="4992186"/>
            <a:ext cx="6330791" cy="104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88"/>
              </a:spcAft>
              <a:tabLst>
                <a:tab pos="286911" algn="l"/>
              </a:tabLst>
            </a:pP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788"/>
              </a:spcAft>
              <a:tabLst>
                <a:tab pos="286911" algn="l"/>
              </a:tabLst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252531" y="5413364"/>
                <a:ext cx="2876107" cy="9786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ố 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á 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𝒕𝒉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ể 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𝒕𝒓𝒐𝒏𝒈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𝒒𝒖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ầ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𝒕𝒉</m:t>
                          </m:r>
                          <m: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ể</m:t>
                          </m:r>
                        </m:num>
                        <m:den>
                          <m:eqArr>
                            <m:eqArrPr>
                              <m:ctrlP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𝒌𝒉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ô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𝒏𝒈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𝒈𝒊𝒂𝒏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𝒑𝒉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â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ố</m:t>
                              </m:r>
                            </m:e>
                            <m:e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𝒅𝒊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ệ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í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𝒄𝒉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𝒉𝒂𝒚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𝒕𝒉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ể 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í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𝒄𝒉</m:t>
                              </m:r>
                              <m: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eqAr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2531" y="5413364"/>
                <a:ext cx="2876107" cy="9786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469380" y="838770"/>
            <a:ext cx="1014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con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7125" y="2343394"/>
            <a:ext cx="2882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rộng hơn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60788" y="3454816"/>
            <a:ext cx="2694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" y="1"/>
            <a:ext cx="6206256" cy="43723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197" y="3270150"/>
            <a:ext cx="8115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8469" y="3685648"/>
            <a:ext cx="8115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75272" y="1210848"/>
            <a:ext cx="6100763" cy="2058937"/>
            <a:chOff x="0" y="0"/>
            <a:chExt cx="2735308" cy="826318"/>
          </a:xfrm>
          <a:solidFill>
            <a:schemeClr val="bg1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35308" cy="826318"/>
            </a:xfrm>
            <a:custGeom>
              <a:avLst/>
              <a:gdLst/>
              <a:ahLst/>
              <a:cxnLst/>
              <a:rect l="l" t="t" r="r" b="b"/>
              <a:pathLst>
                <a:path w="2735308" h="826318">
                  <a:moveTo>
                    <a:pt x="0" y="0"/>
                  </a:moveTo>
                  <a:lnTo>
                    <a:pt x="2735308" y="0"/>
                  </a:lnTo>
                  <a:lnTo>
                    <a:pt x="2735308" y="826318"/>
                  </a:lnTo>
                  <a:lnTo>
                    <a:pt x="0" y="826318"/>
                  </a:ln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006" tIns="50006" rIns="50006" bIns="50006" rtlCol="0" anchor="ctr"/>
            <a:lstStyle/>
            <a:p>
              <a:pPr algn="ctr">
                <a:lnSpc>
                  <a:spcPct val="120000"/>
                </a:lnSpc>
              </a:pPr>
              <a:endParaRPr sz="1772" b="1">
                <a:latin typeface="Arial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371298" y="716162"/>
            <a:ext cx="90462" cy="61418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90514" y="782501"/>
            <a:ext cx="5015080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105251" y="1253550"/>
            <a:ext cx="6100763" cy="1038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>
              <a:lnSpc>
                <a:spcPts val="2688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>
              <a:lnSpc>
                <a:spcPts val="2688"/>
              </a:lnSpc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513" y="1955717"/>
            <a:ext cx="6280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40292" y="2107630"/>
            <a:ext cx="4621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9276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998710"/>
              </p:ext>
            </p:extLst>
          </p:nvPr>
        </p:nvGraphicFramePr>
        <p:xfrm>
          <a:off x="5661956" y="1618068"/>
          <a:ext cx="6225243" cy="3802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363">
                  <a:extLst>
                    <a:ext uri="{9D8B030D-6E8A-4147-A177-3AD203B41FA5}">
                      <a16:colId xmlns:a16="http://schemas.microsoft.com/office/drawing/2014/main" val="1748811064"/>
                    </a:ext>
                  </a:extLst>
                </a:gridCol>
                <a:gridCol w="1560364">
                  <a:extLst>
                    <a:ext uri="{9D8B030D-6E8A-4147-A177-3AD203B41FA5}">
                      <a16:colId xmlns:a16="http://schemas.microsoft.com/office/drawing/2014/main" val="2192564880"/>
                    </a:ext>
                  </a:extLst>
                </a:gridCol>
                <a:gridCol w="1566196">
                  <a:extLst>
                    <a:ext uri="{9D8B030D-6E8A-4147-A177-3AD203B41FA5}">
                      <a16:colId xmlns:a16="http://schemas.microsoft.com/office/drawing/2014/main" val="1024224064"/>
                    </a:ext>
                  </a:extLst>
                </a:gridCol>
                <a:gridCol w="2052320">
                  <a:extLst>
                    <a:ext uri="{9D8B030D-6E8A-4147-A177-3AD203B41FA5}">
                      <a16:colId xmlns:a16="http://schemas.microsoft.com/office/drawing/2014/main" val="2716641766"/>
                    </a:ext>
                  </a:extLst>
                </a:gridCol>
              </a:tblGrid>
              <a:tr h="95097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THỂ 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LƯỢNG CÁ THỂ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GIAN PHÂN BỐ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CÁ THỂ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896419"/>
                  </a:ext>
                </a:extLst>
              </a:tr>
              <a:tr h="9020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11 250</a:t>
                      </a: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ha</a:t>
                      </a: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822685"/>
                  </a:ext>
                </a:extLst>
              </a:tr>
              <a:tr h="9020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</a:t>
                      </a: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24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770883"/>
                  </a:ext>
                </a:extLst>
              </a:tr>
              <a:tr h="9020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120 000</a:t>
                      </a: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60 000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en-US" sz="24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11" marR="90011" marT="45006" marB="4500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24881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FA29B00-D956-1808-11A2-98D3E439A535}"/>
              </a:ext>
            </a:extLst>
          </p:cNvPr>
          <p:cNvSpPr txBox="1"/>
          <p:nvPr/>
        </p:nvSpPr>
        <p:spPr>
          <a:xfrm>
            <a:off x="5786436" y="997607"/>
            <a:ext cx="6100763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88"/>
              </a:spcAft>
              <a:tabLst>
                <a:tab pos="286911" algn="l"/>
              </a:tabLst>
            </a:pP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10531" y="782501"/>
            <a:ext cx="5015080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240678" y="1256140"/>
            <a:ext cx="5311291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3543" y="2045199"/>
            <a:ext cx="4318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592608" y="716162"/>
            <a:ext cx="28709" cy="608826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flipH="1">
            <a:off x="9987280" y="2917083"/>
            <a:ext cx="1859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1ha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65359" y="3867078"/>
            <a:ext cx="2062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1m</a:t>
            </a:r>
            <a:r>
              <a:rPr lang="en-US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87280" y="4817073"/>
            <a:ext cx="1899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con/ 1m</a:t>
            </a:r>
            <a:r>
              <a:rPr lang="en-US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61956" y="5583874"/>
            <a:ext cx="6357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nông nghiệp, vì sao người nông dân không gieo trồng cây quá dày trên cùng một diện tích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0531" y="2500550"/>
            <a:ext cx="521695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88"/>
              </a:spcAft>
              <a:tabLst>
                <a:tab pos="286911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865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4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15265" y="1172975"/>
            <a:ext cx="6160770" cy="2096811"/>
            <a:chOff x="-136205" y="-76950"/>
            <a:chExt cx="13983700" cy="4260186"/>
          </a:xfrm>
          <a:solidFill>
            <a:schemeClr val="bg1"/>
          </a:solidFill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847495" cy="4183236"/>
              <a:chOff x="0" y="0"/>
              <a:chExt cx="2735308" cy="826318"/>
            </a:xfrm>
            <a:grpFill/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5308" cy="826318"/>
              </a:xfrm>
              <a:custGeom>
                <a:avLst/>
                <a:gdLst/>
                <a:ahLst/>
                <a:cxnLst/>
                <a:rect l="l" t="t" r="r" b="b"/>
                <a:pathLst>
                  <a:path w="2735308" h="826318">
                    <a:moveTo>
                      <a:pt x="0" y="0"/>
                    </a:moveTo>
                    <a:lnTo>
                      <a:pt x="2735308" y="0"/>
                    </a:lnTo>
                    <a:lnTo>
                      <a:pt x="2735308" y="826318"/>
                    </a:lnTo>
                    <a:lnTo>
                      <a:pt x="0" y="826318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grpFill/>
            </p:spPr>
            <p:txBody>
              <a:bodyPr lIns="50006" tIns="50006" rIns="50006" bIns="50006" rtlCol="0" anchor="ctr"/>
              <a:lstStyle/>
              <a:p>
                <a:pPr algn="ctr">
                  <a:lnSpc>
                    <a:spcPct val="120000"/>
                  </a:lnSpc>
                </a:pPr>
                <a:endParaRPr sz="1772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-136205" y="-76950"/>
              <a:ext cx="13585319" cy="339811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64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264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264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264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64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en-US" sz="2264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6376034" y="716162"/>
            <a:ext cx="83136" cy="61418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155ED-9D20-0D4B-328C-2E2635BF25FA}"/>
              </a:ext>
            </a:extLst>
          </p:cNvPr>
          <p:cNvSpPr/>
          <p:nvPr/>
        </p:nvSpPr>
        <p:spPr>
          <a:xfrm>
            <a:off x="95250" y="53579"/>
            <a:ext cx="12001500" cy="662583"/>
          </a:xfrm>
          <a:prstGeom prst="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56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80- BÀI 42: QUẦN THỂ SINH VẬT (TIẾT 1) 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90514" y="782501"/>
            <a:ext cx="5015080" cy="34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>
              <a:lnSpc>
                <a:spcPts val="2688"/>
              </a:lnSpc>
            </a:pPr>
            <a:r>
              <a:rPr lang="en-US" sz="275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756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5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75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E9DBC067-D6D4-4436-BDE2-870A708FD924}"/>
              </a:ext>
            </a:extLst>
          </p:cNvPr>
          <p:cNvSpPr txBox="1"/>
          <p:nvPr/>
        </p:nvSpPr>
        <p:spPr>
          <a:xfrm>
            <a:off x="182893" y="2937367"/>
            <a:ext cx="6100763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337542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37542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902" y="3721212"/>
            <a:ext cx="4318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899" y="4201670"/>
            <a:ext cx="6000750" cy="13469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788"/>
              </a:spcAft>
              <a:tabLst>
                <a:tab pos="286911" algn="l"/>
              </a:tabLst>
            </a:pP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6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36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68413" y="1529678"/>
            <a:ext cx="55235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ật </a:t>
            </a:r>
            <a:r>
              <a:rPr lang="vi-VN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độ là đặc trưng quan trọng nhất của quần </a:t>
            </a:r>
            <a:r>
              <a:rPr lang="vi-VN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4218FECA-AA4C-0626-D35D-95FC3978E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421" y="2937367"/>
            <a:ext cx="5661464" cy="26368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756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75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75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75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756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5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75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50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1600" y="677932"/>
            <a:ext cx="1151231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alt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B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1600" y="3152528"/>
            <a:ext cx="739260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8800" y="216267"/>
            <a:ext cx="597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4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480" y="328920"/>
            <a:ext cx="85547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nghiệm đúng – sai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Đánh dấu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 (đúng)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(sai)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các phát biểu sau: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Kích thước quần thể luôn ổn định theo thời gian.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Mật độ quần thể cho biết mức độ tập trung của các cá thể trong không gian sống.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Hai quần thể có cùng kích thước thì chắc chắn có cùng mật độ.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Mật độ quần thể có thể ảnh hưởng đến khả năng sinh trưởng của các cá thể.</a:t>
            </a:r>
          </a:p>
          <a:p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án: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S  b) Đ  c) S  d) Đ</a:t>
            </a:r>
          </a:p>
        </p:txBody>
      </p:sp>
      <p:sp>
        <p:nvSpPr>
          <p:cNvPr id="3" name="Rectangle 2"/>
          <p:cNvSpPr/>
          <p:nvPr/>
        </p:nvSpPr>
        <p:spPr>
          <a:xfrm>
            <a:off x="284480" y="4248557"/>
            <a:ext cx="9875520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 trả lời ngắn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quần thể cá có 150 cá thể sống trong một ao có diện tích 300 m².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Hãy tính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mật độ quần thể cá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(ghi đơn vị).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 độ = 150 : 300 =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cá thể/m²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0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DDF353-F0F0-3AF8-56F3-BFDFE1D3821A}"/>
              </a:ext>
            </a:extLst>
          </p:cNvPr>
          <p:cNvSpPr txBox="1"/>
          <p:nvPr/>
        </p:nvSpPr>
        <p:spPr>
          <a:xfrm>
            <a:off x="95250" y="243606"/>
            <a:ext cx="120015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33795-1DFE-6D60-1335-E711EEFFF296}"/>
              </a:ext>
            </a:extLst>
          </p:cNvPr>
          <p:cNvSpPr txBox="1"/>
          <p:nvPr/>
        </p:nvSpPr>
        <p:spPr>
          <a:xfrm>
            <a:off x="889912" y="1071478"/>
            <a:ext cx="10412175" cy="1055608"/>
          </a:xfrm>
          <a:prstGeom prst="round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7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F45A46-9599-2AB2-E2F2-0DD4ECD6ACB5}"/>
              </a:ext>
            </a:extLst>
          </p:cNvPr>
          <p:cNvSpPr txBox="1"/>
          <p:nvPr/>
        </p:nvSpPr>
        <p:spPr>
          <a:xfrm>
            <a:off x="2340909" y="459305"/>
            <a:ext cx="7050881" cy="606000"/>
          </a:xfrm>
          <a:prstGeom prst="rect">
            <a:avLst/>
          </a:prstGeom>
          <a:noFill/>
        </p:spPr>
        <p:txBody>
          <a:bodyPr wrap="square" lIns="60008" tIns="30004" rIns="60008" bIns="30004" rtlCol="0">
            <a:spAutoFit/>
          </a:bodyPr>
          <a:lstStyle/>
          <a:p>
            <a:pPr algn="ctr"/>
            <a:r>
              <a:rPr lang="en-US" sz="3544" b="1" dirty="0" err="1">
                <a:latin typeface="Times" pitchFamily="18" charset="0"/>
                <a:cs typeface="Times" pitchFamily="18" charset="0"/>
              </a:rPr>
              <a:t>Vui</a:t>
            </a:r>
            <a:r>
              <a:rPr lang="en-US" sz="3544" b="1" dirty="0">
                <a:latin typeface="Times" pitchFamily="18" charset="0"/>
                <a:cs typeface="Times" pitchFamily="18" charset="0"/>
              </a:rPr>
              <a:t> </a:t>
            </a:r>
            <a:r>
              <a:rPr lang="en-US" sz="3544" b="1" dirty="0" err="1">
                <a:latin typeface="Times" pitchFamily="18" charset="0"/>
                <a:cs typeface="Times" pitchFamily="18" charset="0"/>
              </a:rPr>
              <a:t>lòng</a:t>
            </a:r>
            <a:r>
              <a:rPr lang="en-US" sz="3544" b="1" dirty="0">
                <a:latin typeface="Times" pitchFamily="18" charset="0"/>
                <a:cs typeface="Times" pitchFamily="18" charset="0"/>
              </a:rPr>
              <a:t> </a:t>
            </a:r>
            <a:r>
              <a:rPr lang="en-US" sz="3544" b="1" dirty="0" err="1">
                <a:latin typeface="Times" pitchFamily="18" charset="0"/>
                <a:cs typeface="Times" pitchFamily="18" charset="0"/>
              </a:rPr>
              <a:t>chọn</a:t>
            </a:r>
            <a:r>
              <a:rPr lang="en-US" sz="3544" b="1" dirty="0">
                <a:latin typeface="Times" pitchFamily="18" charset="0"/>
                <a:cs typeface="Times" pitchFamily="18" charset="0"/>
              </a:rPr>
              <a:t> </a:t>
            </a:r>
            <a:r>
              <a:rPr lang="en-US" sz="3544" b="1" dirty="0" err="1">
                <a:latin typeface="Times" pitchFamily="18" charset="0"/>
                <a:cs typeface="Times" pitchFamily="18" charset="0"/>
              </a:rPr>
              <a:t>câu</a:t>
            </a:r>
            <a:r>
              <a:rPr lang="en-US" sz="3544" b="1" dirty="0">
                <a:latin typeface="Times" pitchFamily="18" charset="0"/>
                <a:cs typeface="Times" pitchFamily="18" charset="0"/>
              </a:rPr>
              <a:t> </a:t>
            </a:r>
            <a:r>
              <a:rPr lang="en-US" sz="3544" b="1" dirty="0" err="1">
                <a:latin typeface="Times" pitchFamily="18" charset="0"/>
                <a:cs typeface="Times" pitchFamily="18" charset="0"/>
              </a:rPr>
              <a:t>hỏi</a:t>
            </a:r>
            <a:endParaRPr lang="en-US" sz="3544" b="1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56BDBC28-B28A-300A-33C9-EFE0383A6780}"/>
              </a:ext>
            </a:extLst>
          </p:cNvPr>
          <p:cNvSpPr/>
          <p:nvPr/>
        </p:nvSpPr>
        <p:spPr>
          <a:xfrm>
            <a:off x="2490844" y="2394753"/>
            <a:ext cx="1450181" cy="125015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endParaRPr lang="en-US" sz="6300" u="sng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DF662470-F707-C0C6-89E8-1BDCC2DACBE8}"/>
              </a:ext>
            </a:extLst>
          </p:cNvPr>
          <p:cNvSpPr/>
          <p:nvPr/>
        </p:nvSpPr>
        <p:spPr>
          <a:xfrm>
            <a:off x="5391206" y="2224732"/>
            <a:ext cx="1450181" cy="125015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endParaRPr lang="en-US" sz="63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8D1C8980-B9A2-89D9-E3AF-0A18B0BF4BBA}"/>
              </a:ext>
            </a:extLst>
          </p:cNvPr>
          <p:cNvSpPr/>
          <p:nvPr/>
        </p:nvSpPr>
        <p:spPr>
          <a:xfrm>
            <a:off x="8121548" y="2334745"/>
            <a:ext cx="1450181" cy="125015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endParaRPr lang="en-US" sz="63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hlinkClick r:id="rId6" action="ppaction://hlinksldjump"/>
          </p:cNvPr>
          <p:cNvSpPr/>
          <p:nvPr/>
        </p:nvSpPr>
        <p:spPr>
          <a:xfrm>
            <a:off x="10533533" y="5439129"/>
            <a:ext cx="1008529" cy="756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D1C8980-B9A2-89D9-E3AF-0A18B0BF4BBA}"/>
              </a:ext>
            </a:extLst>
          </p:cNvPr>
          <p:cNvSpPr/>
          <p:nvPr/>
        </p:nvSpPr>
        <p:spPr>
          <a:xfrm>
            <a:off x="3941025" y="4169848"/>
            <a:ext cx="1450181" cy="125015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endParaRPr lang="en-US" sz="63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8D1C8980-B9A2-89D9-E3AF-0A18B0BF4BBA}"/>
              </a:ext>
            </a:extLst>
          </p:cNvPr>
          <p:cNvSpPr/>
          <p:nvPr/>
        </p:nvSpPr>
        <p:spPr>
          <a:xfrm>
            <a:off x="6951401" y="4169848"/>
            <a:ext cx="1450181" cy="125015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endParaRPr lang="en-US" sz="63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5615940" y="2423878"/>
            <a:ext cx="890111" cy="100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6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8401587" y="2553894"/>
            <a:ext cx="990207" cy="100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6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4026036" y="4314114"/>
            <a:ext cx="1155144" cy="100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6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7326156" y="4249862"/>
            <a:ext cx="795394" cy="100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06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>
            <a:hlinkClick r:id="rId8" action="ppaction://hlinksldjump"/>
          </p:cNvPr>
          <p:cNvSpPr txBox="1"/>
          <p:nvPr/>
        </p:nvSpPr>
        <p:spPr>
          <a:xfrm>
            <a:off x="2875597" y="2553893"/>
            <a:ext cx="780098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25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607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35ECD2-4E36-2584-90A9-AFA3F3B8A2DF}"/>
              </a:ext>
            </a:extLst>
          </p:cNvPr>
          <p:cNvSpPr/>
          <p:nvPr/>
        </p:nvSpPr>
        <p:spPr>
          <a:xfrm>
            <a:off x="95250" y="215599"/>
            <a:ext cx="4850606" cy="82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Câu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1: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Đây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là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gì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C453E1-CB73-1B25-43B0-2D4618273F09}"/>
              </a:ext>
            </a:extLst>
          </p:cNvPr>
          <p:cNvSpPr/>
          <p:nvPr/>
        </p:nvSpPr>
        <p:spPr>
          <a:xfrm>
            <a:off x="1000363" y="5309235"/>
            <a:ext cx="4850606" cy="825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472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 TRƯỜNG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2C1EF-6C95-C7DF-91AD-F76B9B912F30}"/>
              </a:ext>
            </a:extLst>
          </p:cNvPr>
          <p:cNvSpPr/>
          <p:nvPr/>
        </p:nvSpPr>
        <p:spPr>
          <a:xfrm>
            <a:off x="1000363" y="5289232"/>
            <a:ext cx="4880610" cy="845106"/>
          </a:xfrm>
          <a:prstGeom prst="rect">
            <a:avLst/>
          </a:prstGeom>
          <a:solidFill>
            <a:srgbClr val="F797D7"/>
          </a:solidFill>
          <a:ln>
            <a:solidFill>
              <a:srgbClr val="F797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endParaRPr lang="en-US" sz="2363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5FB66-463E-F8D3-F3A3-D8EFE8DA026B}"/>
              </a:ext>
            </a:extLst>
          </p:cNvPr>
          <p:cNvSpPr/>
          <p:nvPr/>
        </p:nvSpPr>
        <p:spPr>
          <a:xfrm>
            <a:off x="7446173" y="5606772"/>
            <a:ext cx="2020252" cy="825103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3544" dirty="0" err="1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Đáp</a:t>
            </a:r>
            <a:r>
              <a:rPr lang="en-US" sz="3544" dirty="0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 </a:t>
            </a:r>
            <a:r>
              <a:rPr lang="en-US" sz="3544" dirty="0" err="1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án</a:t>
            </a:r>
            <a:endParaRPr lang="en-US" sz="3544" dirty="0">
              <a:solidFill>
                <a:srgbClr val="002060"/>
              </a:solidFill>
              <a:latin typeface="Amasis MT Pro Medium" panose="020406040500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Arrow: Left 9">
            <a:hlinkClick r:id="rId4" action="ppaction://hlinksldjump"/>
            <a:extLst>
              <a:ext uri="{FF2B5EF4-FFF2-40B4-BE49-F238E27FC236}">
                <a16:creationId xmlns:a16="http://schemas.microsoft.com/office/drawing/2014/main" id="{3652635D-30CA-8ED0-D17C-2C72565B37EB}"/>
              </a:ext>
            </a:extLst>
          </p:cNvPr>
          <p:cNvSpPr/>
          <p:nvPr/>
        </p:nvSpPr>
        <p:spPr>
          <a:xfrm>
            <a:off x="10221516" y="5571768"/>
            <a:ext cx="1675209" cy="975122"/>
          </a:xfrm>
          <a:prstGeom prst="leftArrow">
            <a:avLst>
              <a:gd name="adj1" fmla="val 57111"/>
              <a:gd name="adj2" fmla="val 58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100" dirty="0">
                <a:latin typeface="Amasis MT Pro Medium" panose="02040604050005020304" pitchFamily="18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latin typeface="Amasis MT Pro Medium" panose="02040604050005020304" pitchFamily="18" charset="0"/>
                <a:cs typeface="Arial" panose="020B0604020202020204" pitchFamily="34" charset="0"/>
              </a:rPr>
              <a:t>lại</a:t>
            </a:r>
            <a:endParaRPr lang="en-US" sz="2100" dirty="0">
              <a:latin typeface="Amasis MT Pro Medium" panose="020406040500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02B5D44-45D9-F535-439C-8072F1F3C538}"/>
              </a:ext>
            </a:extLst>
          </p:cNvPr>
          <p:cNvSpPr/>
          <p:nvPr/>
        </p:nvSpPr>
        <p:spPr>
          <a:xfrm>
            <a:off x="10596563" y="528638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1D9573A-8019-EF0B-1CC2-2058AF18C99F}"/>
              </a:ext>
            </a:extLst>
          </p:cNvPr>
          <p:cNvSpPr/>
          <p:nvPr/>
        </p:nvSpPr>
        <p:spPr>
          <a:xfrm>
            <a:off x="10596563" y="528638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C8CB02F-EB48-44B9-ECA5-46B17EBDA463}"/>
              </a:ext>
            </a:extLst>
          </p:cNvPr>
          <p:cNvSpPr/>
          <p:nvPr/>
        </p:nvSpPr>
        <p:spPr>
          <a:xfrm>
            <a:off x="10596563" y="528638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48DA6A6-D109-C9FB-E229-1DAA4F36B1B7}"/>
              </a:ext>
            </a:extLst>
          </p:cNvPr>
          <p:cNvSpPr/>
          <p:nvPr/>
        </p:nvSpPr>
        <p:spPr>
          <a:xfrm>
            <a:off x="10596563" y="528638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DF1CC7D-8D95-75F2-2B1A-21713D84EA02}"/>
              </a:ext>
            </a:extLst>
          </p:cNvPr>
          <p:cNvSpPr/>
          <p:nvPr/>
        </p:nvSpPr>
        <p:spPr>
          <a:xfrm>
            <a:off x="10596563" y="528638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5A34200-1DE5-74FA-6B2F-87B0A6351500}"/>
              </a:ext>
            </a:extLst>
          </p:cNvPr>
          <p:cNvSpPr/>
          <p:nvPr/>
        </p:nvSpPr>
        <p:spPr>
          <a:xfrm>
            <a:off x="10596563" y="528638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2F05DB6-824A-EE73-06FB-83FA9C4EDD94}"/>
              </a:ext>
            </a:extLst>
          </p:cNvPr>
          <p:cNvSpPr/>
          <p:nvPr/>
        </p:nvSpPr>
        <p:spPr>
          <a:xfrm>
            <a:off x="10596563" y="528638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0ABFE58-1A5D-1A3A-9D6B-2EFA785C8E8F}"/>
              </a:ext>
            </a:extLst>
          </p:cNvPr>
          <p:cNvSpPr/>
          <p:nvPr/>
        </p:nvSpPr>
        <p:spPr>
          <a:xfrm>
            <a:off x="10596563" y="528638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D0EF5DC-1074-E5A1-345C-C4FA4133E3BD}"/>
              </a:ext>
            </a:extLst>
          </p:cNvPr>
          <p:cNvSpPr/>
          <p:nvPr/>
        </p:nvSpPr>
        <p:spPr>
          <a:xfrm>
            <a:off x="10596563" y="528638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A0CDE03-4246-0C0E-A876-5B7351CCEEF2}"/>
              </a:ext>
            </a:extLst>
          </p:cNvPr>
          <p:cNvSpPr/>
          <p:nvPr/>
        </p:nvSpPr>
        <p:spPr>
          <a:xfrm>
            <a:off x="10596563" y="528638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8D8F4E3-1D22-4DF7-5C49-D5565FE4A3F3}"/>
              </a:ext>
            </a:extLst>
          </p:cNvPr>
          <p:cNvSpPr/>
          <p:nvPr/>
        </p:nvSpPr>
        <p:spPr>
          <a:xfrm>
            <a:off x="10596563" y="528638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1575" dirty="0" err="1">
                <a:solidFill>
                  <a:schemeClr val="tx1"/>
                </a:solidFill>
              </a:rPr>
              <a:t>Hết</a:t>
            </a:r>
            <a:r>
              <a:rPr lang="en-US" sz="1575" dirty="0">
                <a:solidFill>
                  <a:schemeClr val="tx1"/>
                </a:solidFill>
              </a:rPr>
              <a:t> </a:t>
            </a:r>
            <a:r>
              <a:rPr lang="en-US" sz="1575" dirty="0" err="1">
                <a:solidFill>
                  <a:schemeClr val="tx1"/>
                </a:solidFill>
              </a:rPr>
              <a:t>giờ</a:t>
            </a:r>
            <a:endParaRPr lang="en-US" sz="1575" dirty="0">
              <a:solidFill>
                <a:schemeClr val="tx1"/>
              </a:solidFill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3505D2FB-9720-B709-9B21-462862182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08" y="2333867"/>
            <a:ext cx="4490561" cy="262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06467F8B-3DB5-0DFE-6BE5-3903386F9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90" y="1378746"/>
            <a:ext cx="4561193" cy="257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77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96A2DE-D51D-3F75-4777-AF9455AD2DDE}"/>
              </a:ext>
            </a:extLst>
          </p:cNvPr>
          <p:cNvSpPr/>
          <p:nvPr/>
        </p:nvSpPr>
        <p:spPr>
          <a:xfrm>
            <a:off x="5945981" y="6043077"/>
            <a:ext cx="2100263" cy="700088"/>
          </a:xfrm>
          <a:prstGeom prst="roundRect">
            <a:avLst/>
          </a:prstGeom>
          <a:solidFill>
            <a:srgbClr val="F797D7"/>
          </a:solidFill>
          <a:ln>
            <a:solidFill>
              <a:srgbClr val="F797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3938" dirty="0" err="1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Đáp</a:t>
            </a:r>
            <a:r>
              <a:rPr lang="en-US" sz="3938" dirty="0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án</a:t>
            </a:r>
            <a:endParaRPr lang="en-US" sz="3938" dirty="0">
              <a:solidFill>
                <a:srgbClr val="002060"/>
              </a:solidFill>
              <a:latin typeface="Amasis MT Pro Medium" panose="020406040500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3E2C52B2-0B31-EB8B-3B4E-E424598E2EC1}"/>
              </a:ext>
            </a:extLst>
          </p:cNvPr>
          <p:cNvSpPr/>
          <p:nvPr/>
        </p:nvSpPr>
        <p:spPr>
          <a:xfrm>
            <a:off x="10171522" y="5571768"/>
            <a:ext cx="1725203" cy="975122"/>
          </a:xfrm>
          <a:prstGeom prst="leftArrow">
            <a:avLst>
              <a:gd name="adj1" fmla="val 57111"/>
              <a:gd name="adj2" fmla="val 58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100" dirty="0">
                <a:latin typeface="Amasis MT Pro Medium" panose="02040604050005020304" pitchFamily="18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latin typeface="Amasis MT Pro Medium" panose="02040604050005020304" pitchFamily="18" charset="0"/>
                <a:cs typeface="Arial" panose="020B0604020202020204" pitchFamily="34" charset="0"/>
              </a:rPr>
              <a:t>lại</a:t>
            </a:r>
            <a:endParaRPr lang="en-US" sz="2100" dirty="0">
              <a:latin typeface="Amasis MT Pro Medium" panose="020406040500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FA38BC-F6D7-B69A-8632-B2D6973288FF}"/>
              </a:ext>
            </a:extLst>
          </p:cNvPr>
          <p:cNvSpPr/>
          <p:nvPr/>
        </p:nvSpPr>
        <p:spPr>
          <a:xfrm>
            <a:off x="10884338" y="747625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A7104C-5C29-4EDA-5AE1-0366538769D8}"/>
              </a:ext>
            </a:extLst>
          </p:cNvPr>
          <p:cNvSpPr/>
          <p:nvPr/>
        </p:nvSpPr>
        <p:spPr>
          <a:xfrm>
            <a:off x="10884338" y="747625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3621ED-681D-53E4-E580-F562039FA762}"/>
              </a:ext>
            </a:extLst>
          </p:cNvPr>
          <p:cNvSpPr/>
          <p:nvPr/>
        </p:nvSpPr>
        <p:spPr>
          <a:xfrm>
            <a:off x="10884338" y="747625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E8B3AD-E45B-A0B5-8EA9-726BDE75A07D}"/>
              </a:ext>
            </a:extLst>
          </p:cNvPr>
          <p:cNvSpPr/>
          <p:nvPr/>
        </p:nvSpPr>
        <p:spPr>
          <a:xfrm>
            <a:off x="10884338" y="747625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08534F-6243-AE5B-82D2-706F980E272B}"/>
              </a:ext>
            </a:extLst>
          </p:cNvPr>
          <p:cNvSpPr/>
          <p:nvPr/>
        </p:nvSpPr>
        <p:spPr>
          <a:xfrm>
            <a:off x="10884338" y="747625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61590A1-9557-A22E-920D-31322205640B}"/>
              </a:ext>
            </a:extLst>
          </p:cNvPr>
          <p:cNvSpPr/>
          <p:nvPr/>
        </p:nvSpPr>
        <p:spPr>
          <a:xfrm>
            <a:off x="10884338" y="747625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0C626E-4930-5566-B9F1-D507E8008A01}"/>
              </a:ext>
            </a:extLst>
          </p:cNvPr>
          <p:cNvSpPr/>
          <p:nvPr/>
        </p:nvSpPr>
        <p:spPr>
          <a:xfrm>
            <a:off x="10884338" y="747625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42E956-022C-8508-B4AC-0954BDCF48D2}"/>
              </a:ext>
            </a:extLst>
          </p:cNvPr>
          <p:cNvSpPr/>
          <p:nvPr/>
        </p:nvSpPr>
        <p:spPr>
          <a:xfrm>
            <a:off x="10884338" y="747625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B0A5C35-E45D-91D6-2128-786740F2C505}"/>
              </a:ext>
            </a:extLst>
          </p:cNvPr>
          <p:cNvSpPr/>
          <p:nvPr/>
        </p:nvSpPr>
        <p:spPr>
          <a:xfrm>
            <a:off x="10884338" y="747625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C1F686-DD69-6C20-23D6-1C88F6D33DC7}"/>
              </a:ext>
            </a:extLst>
          </p:cNvPr>
          <p:cNvSpPr/>
          <p:nvPr/>
        </p:nvSpPr>
        <p:spPr>
          <a:xfrm>
            <a:off x="10884338" y="747625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2EC7D0-771D-DA31-73E9-5A4B17D99B5D}"/>
              </a:ext>
            </a:extLst>
          </p:cNvPr>
          <p:cNvSpPr/>
          <p:nvPr/>
        </p:nvSpPr>
        <p:spPr>
          <a:xfrm>
            <a:off x="10884338" y="747625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1575" dirty="0" err="1">
                <a:solidFill>
                  <a:schemeClr val="tx1"/>
                </a:solidFill>
              </a:rPr>
              <a:t>Hết</a:t>
            </a:r>
            <a:r>
              <a:rPr lang="en-US" sz="1575" dirty="0">
                <a:solidFill>
                  <a:schemeClr val="tx1"/>
                </a:solidFill>
              </a:rPr>
              <a:t> </a:t>
            </a:r>
            <a:r>
              <a:rPr lang="en-US" sz="1575" dirty="0" err="1">
                <a:solidFill>
                  <a:schemeClr val="tx1"/>
                </a:solidFill>
              </a:rPr>
              <a:t>giờ</a:t>
            </a:r>
            <a:endParaRPr lang="en-US" sz="1575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6DAD4B-77E7-3130-E4E1-E274AB62925B}"/>
              </a:ext>
            </a:extLst>
          </p:cNvPr>
          <p:cNvSpPr/>
          <p:nvPr/>
        </p:nvSpPr>
        <p:spPr>
          <a:xfrm>
            <a:off x="141506" y="6043077"/>
            <a:ext cx="4850606" cy="7500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472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THÁI HỌC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492C8C-28BB-8807-A560-D371F40B2573}"/>
              </a:ext>
            </a:extLst>
          </p:cNvPr>
          <p:cNvSpPr/>
          <p:nvPr/>
        </p:nvSpPr>
        <p:spPr>
          <a:xfrm>
            <a:off x="141506" y="5980569"/>
            <a:ext cx="4850606" cy="825103"/>
          </a:xfrm>
          <a:prstGeom prst="roundRect">
            <a:avLst/>
          </a:prstGeom>
          <a:solidFill>
            <a:srgbClr val="F797D7"/>
          </a:solidFill>
          <a:ln>
            <a:solidFill>
              <a:srgbClr val="F797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endParaRPr lang="en-US" sz="2363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61E7B2F-A6F0-3344-686E-BFE320444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9" y="53578"/>
            <a:ext cx="8996124" cy="576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A79A21-32AD-E438-FC74-4486CF9E656E}"/>
              </a:ext>
            </a:extLst>
          </p:cNvPr>
          <p:cNvSpPr/>
          <p:nvPr/>
        </p:nvSpPr>
        <p:spPr>
          <a:xfrm>
            <a:off x="5025866" y="110586"/>
            <a:ext cx="4850606" cy="82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Câu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2: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Đây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là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gì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24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D62443-6C70-63AB-BCC9-F6B86EAD6270}"/>
              </a:ext>
            </a:extLst>
          </p:cNvPr>
          <p:cNvSpPr/>
          <p:nvPr/>
        </p:nvSpPr>
        <p:spPr>
          <a:xfrm>
            <a:off x="95250" y="215599"/>
            <a:ext cx="4850606" cy="82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Câu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3: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Đây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là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gì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A8A60DEE-C585-BAFC-F4FE-998AF186923A}"/>
              </a:ext>
            </a:extLst>
          </p:cNvPr>
          <p:cNvSpPr/>
          <p:nvPr/>
        </p:nvSpPr>
        <p:spPr>
          <a:xfrm>
            <a:off x="10221516" y="5571768"/>
            <a:ext cx="1675209" cy="975122"/>
          </a:xfrm>
          <a:prstGeom prst="leftArrow">
            <a:avLst>
              <a:gd name="adj1" fmla="val 57111"/>
              <a:gd name="adj2" fmla="val 58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100" dirty="0">
                <a:latin typeface="Amasis MT Pro Medium" panose="02040604050005020304" pitchFamily="18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latin typeface="Amasis MT Pro Medium" panose="02040604050005020304" pitchFamily="18" charset="0"/>
                <a:cs typeface="Arial" panose="020B0604020202020204" pitchFamily="34" charset="0"/>
              </a:rPr>
              <a:t>lại</a:t>
            </a:r>
            <a:endParaRPr lang="en-US" sz="2100" dirty="0">
              <a:latin typeface="Amasis MT Pro Medium" panose="020406040500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5296DF-328D-7EF4-4D72-8D99A45840E1}"/>
              </a:ext>
            </a:extLst>
          </p:cNvPr>
          <p:cNvSpPr/>
          <p:nvPr/>
        </p:nvSpPr>
        <p:spPr>
          <a:xfrm>
            <a:off x="7146131" y="5634275"/>
            <a:ext cx="2100263" cy="700088"/>
          </a:xfrm>
          <a:prstGeom prst="roundRect">
            <a:avLst/>
          </a:prstGeom>
          <a:solidFill>
            <a:srgbClr val="F797D7"/>
          </a:solidFill>
          <a:ln>
            <a:solidFill>
              <a:srgbClr val="F797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3938" dirty="0" err="1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Đáp</a:t>
            </a:r>
            <a:r>
              <a:rPr lang="en-US" sz="3938" dirty="0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án</a:t>
            </a:r>
            <a:endParaRPr lang="en-US" sz="3938" dirty="0">
              <a:solidFill>
                <a:srgbClr val="002060"/>
              </a:solidFill>
              <a:latin typeface="Amasis MT Pro Medium" panose="020406040500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0364FF-C14E-2417-CCD9-D00132303DC3}"/>
              </a:ext>
            </a:extLst>
          </p:cNvPr>
          <p:cNvSpPr/>
          <p:nvPr/>
        </p:nvSpPr>
        <p:spPr>
          <a:xfrm>
            <a:off x="695325" y="5571768"/>
            <a:ext cx="5300663" cy="825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472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ĐỘ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B0BFA1-56EE-D7B6-1A4A-9ED190E88E08}"/>
              </a:ext>
            </a:extLst>
          </p:cNvPr>
          <p:cNvSpPr/>
          <p:nvPr/>
        </p:nvSpPr>
        <p:spPr>
          <a:xfrm>
            <a:off x="695325" y="5584269"/>
            <a:ext cx="5300663" cy="825103"/>
          </a:xfrm>
          <a:prstGeom prst="rect">
            <a:avLst/>
          </a:prstGeom>
          <a:solidFill>
            <a:srgbClr val="F797D7"/>
          </a:solidFill>
          <a:ln>
            <a:solidFill>
              <a:srgbClr val="F797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endParaRPr lang="en-US" sz="2363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2F218DA-86A5-4E02-FC0C-499E4935666E}"/>
              </a:ext>
            </a:extLst>
          </p:cNvPr>
          <p:cNvSpPr/>
          <p:nvPr/>
        </p:nvSpPr>
        <p:spPr>
          <a:xfrm>
            <a:off x="10717737" y="215599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1E7A9BB-7B51-9C5C-68CA-5B7F6DAF10FD}"/>
              </a:ext>
            </a:extLst>
          </p:cNvPr>
          <p:cNvSpPr/>
          <p:nvPr/>
        </p:nvSpPr>
        <p:spPr>
          <a:xfrm>
            <a:off x="10717737" y="197262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EFB06DD-2E34-92C0-FC4C-F2844E140CF6}"/>
              </a:ext>
            </a:extLst>
          </p:cNvPr>
          <p:cNvSpPr/>
          <p:nvPr/>
        </p:nvSpPr>
        <p:spPr>
          <a:xfrm>
            <a:off x="10717737" y="232933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5E5993-9349-1342-65C4-C74C963A573B}"/>
              </a:ext>
            </a:extLst>
          </p:cNvPr>
          <p:cNvSpPr/>
          <p:nvPr/>
        </p:nvSpPr>
        <p:spPr>
          <a:xfrm>
            <a:off x="10717737" y="188595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4DE8B03-CE63-EDD2-12B7-350F84DD6B39}"/>
              </a:ext>
            </a:extLst>
          </p:cNvPr>
          <p:cNvSpPr/>
          <p:nvPr/>
        </p:nvSpPr>
        <p:spPr>
          <a:xfrm>
            <a:off x="10717737" y="224266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3373144-DAEE-1F36-A757-8ED045B43EF4}"/>
              </a:ext>
            </a:extLst>
          </p:cNvPr>
          <p:cNvSpPr/>
          <p:nvPr/>
        </p:nvSpPr>
        <p:spPr>
          <a:xfrm>
            <a:off x="10717737" y="215599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7C996E5-0241-D88E-F9E6-1CCB23024CF5}"/>
              </a:ext>
            </a:extLst>
          </p:cNvPr>
          <p:cNvSpPr/>
          <p:nvPr/>
        </p:nvSpPr>
        <p:spPr>
          <a:xfrm>
            <a:off x="10717737" y="215599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5FED96-66C7-F600-CBCC-5F4286108128}"/>
              </a:ext>
            </a:extLst>
          </p:cNvPr>
          <p:cNvSpPr/>
          <p:nvPr/>
        </p:nvSpPr>
        <p:spPr>
          <a:xfrm>
            <a:off x="10717737" y="215599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C01ED9F-B26F-F7DD-6EF2-6E17E3754B28}"/>
              </a:ext>
            </a:extLst>
          </p:cNvPr>
          <p:cNvSpPr/>
          <p:nvPr/>
        </p:nvSpPr>
        <p:spPr>
          <a:xfrm>
            <a:off x="10717737" y="215599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45E9987-DEFC-C329-655E-1973CD939F56}"/>
              </a:ext>
            </a:extLst>
          </p:cNvPr>
          <p:cNvSpPr/>
          <p:nvPr/>
        </p:nvSpPr>
        <p:spPr>
          <a:xfrm>
            <a:off x="10717737" y="215599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6C87C0D-1744-93C4-071F-334F31A41FDF}"/>
              </a:ext>
            </a:extLst>
          </p:cNvPr>
          <p:cNvSpPr/>
          <p:nvPr/>
        </p:nvSpPr>
        <p:spPr>
          <a:xfrm>
            <a:off x="10717737" y="215599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1575" dirty="0" err="1">
                <a:solidFill>
                  <a:schemeClr val="tx1"/>
                </a:solidFill>
              </a:rPr>
              <a:t>Hết</a:t>
            </a:r>
            <a:r>
              <a:rPr lang="en-US" sz="1575" dirty="0">
                <a:solidFill>
                  <a:schemeClr val="tx1"/>
                </a:solidFill>
              </a:rPr>
              <a:t> </a:t>
            </a:r>
            <a:r>
              <a:rPr lang="en-US" sz="1575" dirty="0" err="1">
                <a:solidFill>
                  <a:schemeClr val="tx1"/>
                </a:solidFill>
              </a:rPr>
              <a:t>giờ</a:t>
            </a:r>
            <a:endParaRPr lang="en-US" sz="1575" dirty="0">
              <a:solidFill>
                <a:schemeClr val="tx1"/>
              </a:solidFill>
            </a:endParaRPr>
          </a:p>
        </p:txBody>
      </p:sp>
      <p:pic>
        <p:nvPicPr>
          <p:cNvPr id="20" name="Picture 2" descr="Địa chỉ bán hũ thủy tinh đựng mật ong đẹp và rẻ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5" y="1239159"/>
            <a:ext cx="3277284" cy="355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Nắng nóng 50 độ C: Bác sĩ lưu ý 3 bộ phận cơ thể sau đâ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23" y="1411984"/>
            <a:ext cx="5000258" cy="32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3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D62443-6C70-63AB-BCC9-F6B86EAD6270}"/>
              </a:ext>
            </a:extLst>
          </p:cNvPr>
          <p:cNvSpPr/>
          <p:nvPr/>
        </p:nvSpPr>
        <p:spPr>
          <a:xfrm>
            <a:off x="95250" y="215599"/>
            <a:ext cx="4850606" cy="82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Câu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4: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Đây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là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gì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A8A60DEE-C585-BAFC-F4FE-998AF186923A}"/>
              </a:ext>
            </a:extLst>
          </p:cNvPr>
          <p:cNvSpPr/>
          <p:nvPr/>
        </p:nvSpPr>
        <p:spPr>
          <a:xfrm>
            <a:off x="10221516" y="5571768"/>
            <a:ext cx="1675209" cy="975122"/>
          </a:xfrm>
          <a:prstGeom prst="leftArrow">
            <a:avLst>
              <a:gd name="adj1" fmla="val 57111"/>
              <a:gd name="adj2" fmla="val 58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100" dirty="0">
                <a:latin typeface="Amasis MT Pro Medium" panose="02040604050005020304" pitchFamily="18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latin typeface="Amasis MT Pro Medium" panose="02040604050005020304" pitchFamily="18" charset="0"/>
                <a:cs typeface="Arial" panose="020B0604020202020204" pitchFamily="34" charset="0"/>
              </a:rPr>
              <a:t>lại</a:t>
            </a:r>
            <a:endParaRPr lang="en-US" sz="2100" dirty="0">
              <a:latin typeface="Amasis MT Pro Medium" panose="020406040500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5296DF-328D-7EF4-4D72-8D99A45840E1}"/>
              </a:ext>
            </a:extLst>
          </p:cNvPr>
          <p:cNvSpPr/>
          <p:nvPr/>
        </p:nvSpPr>
        <p:spPr>
          <a:xfrm>
            <a:off x="7146131" y="5634275"/>
            <a:ext cx="2100263" cy="700088"/>
          </a:xfrm>
          <a:prstGeom prst="roundRect">
            <a:avLst/>
          </a:prstGeom>
          <a:solidFill>
            <a:srgbClr val="F797D7"/>
          </a:solidFill>
          <a:ln>
            <a:solidFill>
              <a:srgbClr val="F797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3938" dirty="0" err="1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Đáp</a:t>
            </a:r>
            <a:r>
              <a:rPr lang="en-US" sz="3938" dirty="0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án</a:t>
            </a:r>
            <a:endParaRPr lang="en-US" sz="3938" dirty="0">
              <a:solidFill>
                <a:srgbClr val="002060"/>
              </a:solidFill>
              <a:latin typeface="Amasis MT Pro Medium" panose="020406040500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0364FF-C14E-2417-CCD9-D00132303DC3}"/>
              </a:ext>
            </a:extLst>
          </p:cNvPr>
          <p:cNvSpPr/>
          <p:nvPr/>
        </p:nvSpPr>
        <p:spPr>
          <a:xfrm>
            <a:off x="870347" y="5736789"/>
            <a:ext cx="5300663" cy="825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47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THỂ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B0BFA1-56EE-D7B6-1A4A-9ED190E88E08}"/>
              </a:ext>
            </a:extLst>
          </p:cNvPr>
          <p:cNvSpPr/>
          <p:nvPr/>
        </p:nvSpPr>
        <p:spPr>
          <a:xfrm>
            <a:off x="870347" y="5764292"/>
            <a:ext cx="5300663" cy="825103"/>
          </a:xfrm>
          <a:prstGeom prst="rect">
            <a:avLst/>
          </a:prstGeom>
          <a:solidFill>
            <a:srgbClr val="F797D7"/>
          </a:solidFill>
          <a:ln>
            <a:solidFill>
              <a:srgbClr val="F797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endParaRPr lang="en-US" sz="2363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2F218DA-86A5-4E02-FC0C-499E4935666E}"/>
              </a:ext>
            </a:extLst>
          </p:cNvPr>
          <p:cNvSpPr/>
          <p:nvPr/>
        </p:nvSpPr>
        <p:spPr>
          <a:xfrm>
            <a:off x="10720691" y="295736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1E7A9BB-7B51-9C5C-68CA-5B7F6DAF10FD}"/>
              </a:ext>
            </a:extLst>
          </p:cNvPr>
          <p:cNvSpPr/>
          <p:nvPr/>
        </p:nvSpPr>
        <p:spPr>
          <a:xfrm>
            <a:off x="10707199" y="295736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EFB06DD-2E34-92C0-FC4C-F2844E140CF6}"/>
              </a:ext>
            </a:extLst>
          </p:cNvPr>
          <p:cNvSpPr/>
          <p:nvPr/>
        </p:nvSpPr>
        <p:spPr>
          <a:xfrm>
            <a:off x="10713945" y="307762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5E5993-9349-1342-65C4-C74C963A573B}"/>
              </a:ext>
            </a:extLst>
          </p:cNvPr>
          <p:cNvSpPr/>
          <p:nvPr/>
        </p:nvSpPr>
        <p:spPr>
          <a:xfrm>
            <a:off x="10709448" y="295736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4DE8B03-CE63-EDD2-12B7-350F84DD6B39}"/>
              </a:ext>
            </a:extLst>
          </p:cNvPr>
          <p:cNvSpPr/>
          <p:nvPr/>
        </p:nvSpPr>
        <p:spPr>
          <a:xfrm>
            <a:off x="10711696" y="295736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3373144-DAEE-1F36-A757-8ED045B43EF4}"/>
              </a:ext>
            </a:extLst>
          </p:cNvPr>
          <p:cNvSpPr/>
          <p:nvPr/>
        </p:nvSpPr>
        <p:spPr>
          <a:xfrm>
            <a:off x="10711696" y="283710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7C996E5-0241-D88E-F9E6-1CCB23024CF5}"/>
              </a:ext>
            </a:extLst>
          </p:cNvPr>
          <p:cNvSpPr/>
          <p:nvPr/>
        </p:nvSpPr>
        <p:spPr>
          <a:xfrm>
            <a:off x="10711696" y="283710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5FED96-66C7-F600-CBCC-5F4286108128}"/>
              </a:ext>
            </a:extLst>
          </p:cNvPr>
          <p:cNvSpPr/>
          <p:nvPr/>
        </p:nvSpPr>
        <p:spPr>
          <a:xfrm>
            <a:off x="10711696" y="283710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C01ED9F-B26F-F7DD-6EF2-6E17E3754B28}"/>
              </a:ext>
            </a:extLst>
          </p:cNvPr>
          <p:cNvSpPr/>
          <p:nvPr/>
        </p:nvSpPr>
        <p:spPr>
          <a:xfrm>
            <a:off x="10711696" y="283710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45E9987-DEFC-C329-655E-1973CD939F56}"/>
              </a:ext>
            </a:extLst>
          </p:cNvPr>
          <p:cNvSpPr/>
          <p:nvPr/>
        </p:nvSpPr>
        <p:spPr>
          <a:xfrm>
            <a:off x="10711696" y="283710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6C87C0D-1744-93C4-071F-334F31A41FDF}"/>
              </a:ext>
            </a:extLst>
          </p:cNvPr>
          <p:cNvSpPr/>
          <p:nvPr/>
        </p:nvSpPr>
        <p:spPr>
          <a:xfrm>
            <a:off x="10711696" y="283710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1575" dirty="0" err="1">
                <a:solidFill>
                  <a:schemeClr val="tx1"/>
                </a:solidFill>
              </a:rPr>
              <a:t>Hết</a:t>
            </a:r>
            <a:r>
              <a:rPr lang="en-US" sz="1575" dirty="0">
                <a:solidFill>
                  <a:schemeClr val="tx1"/>
                </a:solidFill>
              </a:rPr>
              <a:t> </a:t>
            </a:r>
            <a:r>
              <a:rPr lang="en-US" sz="1575" dirty="0" err="1">
                <a:solidFill>
                  <a:schemeClr val="tx1"/>
                </a:solidFill>
              </a:rPr>
              <a:t>giờ</a:t>
            </a:r>
            <a:endParaRPr lang="en-US" sz="1575" dirty="0">
              <a:solidFill>
                <a:schemeClr val="tx1"/>
              </a:solidFill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7388848C-418C-FD6E-0778-11A2A40D3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47" y="834426"/>
            <a:ext cx="9111139" cy="428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D62443-6C70-63AB-BCC9-F6B86EAD6270}"/>
              </a:ext>
            </a:extLst>
          </p:cNvPr>
          <p:cNvSpPr/>
          <p:nvPr/>
        </p:nvSpPr>
        <p:spPr>
          <a:xfrm>
            <a:off x="95250" y="215599"/>
            <a:ext cx="4850606" cy="825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Câu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5: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Đây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là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gì</a:t>
            </a:r>
            <a:r>
              <a:rPr lang="en-US" sz="3938" dirty="0">
                <a:solidFill>
                  <a:schemeClr val="tx1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A8A60DEE-C585-BAFC-F4FE-998AF186923A}"/>
              </a:ext>
            </a:extLst>
          </p:cNvPr>
          <p:cNvSpPr/>
          <p:nvPr/>
        </p:nvSpPr>
        <p:spPr>
          <a:xfrm>
            <a:off x="10221516" y="5571768"/>
            <a:ext cx="1675209" cy="975122"/>
          </a:xfrm>
          <a:prstGeom prst="leftArrow">
            <a:avLst>
              <a:gd name="adj1" fmla="val 57111"/>
              <a:gd name="adj2" fmla="val 58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100" dirty="0">
                <a:latin typeface="Amasis MT Pro Medium" panose="02040604050005020304" pitchFamily="18" charset="0"/>
                <a:cs typeface="Arial" panose="020B0604020202020204" pitchFamily="34" charset="0"/>
              </a:rPr>
              <a:t>Quay </a:t>
            </a:r>
            <a:r>
              <a:rPr lang="en-US" sz="2100" dirty="0" err="1">
                <a:latin typeface="Amasis MT Pro Medium" panose="02040604050005020304" pitchFamily="18" charset="0"/>
                <a:cs typeface="Arial" panose="020B0604020202020204" pitchFamily="34" charset="0"/>
              </a:rPr>
              <a:t>lại</a:t>
            </a:r>
            <a:endParaRPr lang="en-US" sz="2100" dirty="0">
              <a:latin typeface="Amasis MT Pro Medium" panose="020406040500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5296DF-328D-7EF4-4D72-8D99A45840E1}"/>
              </a:ext>
            </a:extLst>
          </p:cNvPr>
          <p:cNvSpPr/>
          <p:nvPr/>
        </p:nvSpPr>
        <p:spPr>
          <a:xfrm>
            <a:off x="7146131" y="5634275"/>
            <a:ext cx="2100263" cy="700088"/>
          </a:xfrm>
          <a:prstGeom prst="roundRect">
            <a:avLst/>
          </a:prstGeom>
          <a:solidFill>
            <a:srgbClr val="F797D7"/>
          </a:solidFill>
          <a:ln>
            <a:solidFill>
              <a:srgbClr val="F797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3938" dirty="0" err="1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Đáp</a:t>
            </a:r>
            <a:r>
              <a:rPr lang="en-US" sz="3938" dirty="0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 </a:t>
            </a:r>
            <a:r>
              <a:rPr lang="en-US" sz="3938" dirty="0" err="1">
                <a:solidFill>
                  <a:srgbClr val="002060"/>
                </a:solidFill>
                <a:latin typeface="Amasis MT Pro Medium" panose="02040604050005020304" pitchFamily="18" charset="0"/>
                <a:cs typeface="Arial" panose="020B0604020202020204" pitchFamily="34" charset="0"/>
              </a:rPr>
              <a:t>án</a:t>
            </a:r>
            <a:endParaRPr lang="en-US" sz="3938" dirty="0">
              <a:solidFill>
                <a:srgbClr val="002060"/>
              </a:solidFill>
              <a:latin typeface="Amasis MT Pro Medium" panose="020406040500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0364FF-C14E-2417-CCD9-D00132303DC3}"/>
              </a:ext>
            </a:extLst>
          </p:cNvPr>
          <p:cNvSpPr/>
          <p:nvPr/>
        </p:nvSpPr>
        <p:spPr>
          <a:xfrm>
            <a:off x="695325" y="5571768"/>
            <a:ext cx="5300663" cy="825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47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THỂ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B0BFA1-56EE-D7B6-1A4A-9ED190E88E08}"/>
              </a:ext>
            </a:extLst>
          </p:cNvPr>
          <p:cNvSpPr/>
          <p:nvPr/>
        </p:nvSpPr>
        <p:spPr>
          <a:xfrm>
            <a:off x="695325" y="5571768"/>
            <a:ext cx="5300663" cy="825103"/>
          </a:xfrm>
          <a:prstGeom prst="rect">
            <a:avLst/>
          </a:prstGeom>
          <a:solidFill>
            <a:srgbClr val="F797D7"/>
          </a:solidFill>
          <a:ln>
            <a:solidFill>
              <a:srgbClr val="F797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endParaRPr lang="en-US" sz="2363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2F218DA-86A5-4E02-FC0C-499E4935666E}"/>
              </a:ext>
            </a:extLst>
          </p:cNvPr>
          <p:cNvSpPr/>
          <p:nvPr/>
        </p:nvSpPr>
        <p:spPr>
          <a:xfrm>
            <a:off x="12292013" y="613648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1E7A9BB-7B51-9C5C-68CA-5B7F6DAF10FD}"/>
              </a:ext>
            </a:extLst>
          </p:cNvPr>
          <p:cNvSpPr/>
          <p:nvPr/>
        </p:nvSpPr>
        <p:spPr>
          <a:xfrm>
            <a:off x="12292013" y="613648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EFB06DD-2E34-92C0-FC4C-F2844E140CF6}"/>
              </a:ext>
            </a:extLst>
          </p:cNvPr>
          <p:cNvSpPr/>
          <p:nvPr/>
        </p:nvSpPr>
        <p:spPr>
          <a:xfrm>
            <a:off x="12292013" y="613648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5E5993-9349-1342-65C4-C74C963A573B}"/>
              </a:ext>
            </a:extLst>
          </p:cNvPr>
          <p:cNvSpPr/>
          <p:nvPr/>
        </p:nvSpPr>
        <p:spPr>
          <a:xfrm>
            <a:off x="12292013" y="613648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4DE8B03-CE63-EDD2-12B7-350F84DD6B39}"/>
              </a:ext>
            </a:extLst>
          </p:cNvPr>
          <p:cNvSpPr/>
          <p:nvPr/>
        </p:nvSpPr>
        <p:spPr>
          <a:xfrm>
            <a:off x="12292013" y="613648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3373144-DAEE-1F36-A757-8ED045B43EF4}"/>
              </a:ext>
            </a:extLst>
          </p:cNvPr>
          <p:cNvSpPr/>
          <p:nvPr/>
        </p:nvSpPr>
        <p:spPr>
          <a:xfrm>
            <a:off x="12292013" y="613648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7C996E5-0241-D88E-F9E6-1CCB23024CF5}"/>
              </a:ext>
            </a:extLst>
          </p:cNvPr>
          <p:cNvSpPr/>
          <p:nvPr/>
        </p:nvSpPr>
        <p:spPr>
          <a:xfrm>
            <a:off x="12292013" y="613648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05FED96-66C7-F600-CBCC-5F4286108128}"/>
              </a:ext>
            </a:extLst>
          </p:cNvPr>
          <p:cNvSpPr/>
          <p:nvPr/>
        </p:nvSpPr>
        <p:spPr>
          <a:xfrm>
            <a:off x="12292013" y="613648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C01ED9F-B26F-F7DD-6EF2-6E17E3754B28}"/>
              </a:ext>
            </a:extLst>
          </p:cNvPr>
          <p:cNvSpPr/>
          <p:nvPr/>
        </p:nvSpPr>
        <p:spPr>
          <a:xfrm>
            <a:off x="12292013" y="613648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45E9987-DEFC-C329-655E-1973CD939F56}"/>
              </a:ext>
            </a:extLst>
          </p:cNvPr>
          <p:cNvSpPr/>
          <p:nvPr/>
        </p:nvSpPr>
        <p:spPr>
          <a:xfrm>
            <a:off x="11018917" y="203097"/>
            <a:ext cx="850106" cy="8501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2625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6C87C0D-1744-93C4-071F-334F31A41FDF}"/>
              </a:ext>
            </a:extLst>
          </p:cNvPr>
          <p:cNvSpPr/>
          <p:nvPr/>
        </p:nvSpPr>
        <p:spPr>
          <a:xfrm>
            <a:off x="11018917" y="188595"/>
            <a:ext cx="850106" cy="85010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08" tIns="30004" rIns="60008" bIns="30004" rtlCol="0" anchor="ctr"/>
          <a:lstStyle/>
          <a:p>
            <a:pPr algn="ctr"/>
            <a:r>
              <a:rPr lang="en-US" sz="1575" dirty="0" err="1">
                <a:solidFill>
                  <a:schemeClr val="tx1"/>
                </a:solidFill>
              </a:rPr>
              <a:t>Hết</a:t>
            </a:r>
            <a:r>
              <a:rPr lang="en-US" sz="1575" dirty="0">
                <a:solidFill>
                  <a:schemeClr val="tx1"/>
                </a:solidFill>
              </a:rPr>
              <a:t> </a:t>
            </a:r>
            <a:r>
              <a:rPr lang="en-US" sz="1575" dirty="0" err="1">
                <a:solidFill>
                  <a:schemeClr val="tx1"/>
                </a:solidFill>
              </a:rPr>
              <a:t>giờ</a:t>
            </a:r>
            <a:endParaRPr lang="en-US" sz="1575" dirty="0">
              <a:solidFill>
                <a:schemeClr val="tx1"/>
              </a:solidFill>
            </a:endParaRPr>
          </a:p>
        </p:txBody>
      </p:sp>
      <p:pic>
        <p:nvPicPr>
          <p:cNvPr id="20" name="Picture 2" descr="Văn hoá - Kiện tướng thể hình bước lên đỉnh cao từ nghề bán vé số, phụ hồ">
            <a:extLst>
              <a:ext uri="{FF2B5EF4-FFF2-40B4-BE49-F238E27FC236}">
                <a16:creationId xmlns:a16="http://schemas.microsoft.com/office/drawing/2014/main" id="{ABE98A5C-2734-B33D-BA32-018A6F496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944" y="923690"/>
            <a:ext cx="3881736" cy="42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 Quần tây 24QTD003 ">
            <a:extLst>
              <a:ext uri="{FF2B5EF4-FFF2-40B4-BE49-F238E27FC236}">
                <a16:creationId xmlns:a16="http://schemas.microsoft.com/office/drawing/2014/main" id="{D18F0210-1FB2-EE36-D170-2E8AD5000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72" y="1040701"/>
            <a:ext cx="3077235" cy="446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1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2998</Words>
  <Application>Microsoft Office PowerPoint</Application>
  <PresentationFormat>Widescreen</PresentationFormat>
  <Paragraphs>378</Paragraphs>
  <Slides>39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맑은 고딕</vt:lpstr>
      <vt:lpstr>Amasis MT Pro Black</vt:lpstr>
      <vt:lpstr>Amasis MT Pro Medium</vt:lpstr>
      <vt:lpstr>Arial</vt:lpstr>
      <vt:lpstr>Calibri</vt:lpstr>
      <vt:lpstr>Calibri Light</vt:lpstr>
      <vt:lpstr>Cambria Math</vt:lpstr>
      <vt:lpstr>等线</vt:lpstr>
      <vt:lpstr>Times</vt:lpstr>
      <vt:lpstr>Times New Roman</vt:lpstr>
      <vt:lpstr>VNI-Thufap3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Xác định đâu là quần thể sinh vật?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102</cp:revision>
  <dcterms:created xsi:type="dcterms:W3CDTF">2026-01-25T12:08:14Z</dcterms:created>
  <dcterms:modified xsi:type="dcterms:W3CDTF">2026-01-27T14:16:04Z</dcterms:modified>
</cp:coreProperties>
</file>