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332" r:id="rId3"/>
    <p:sldId id="258" r:id="rId4"/>
    <p:sldId id="261" r:id="rId5"/>
    <p:sldId id="259" r:id="rId6"/>
    <p:sldId id="344" r:id="rId7"/>
    <p:sldId id="263" r:id="rId8"/>
    <p:sldId id="333" r:id="rId9"/>
    <p:sldId id="345" r:id="rId10"/>
    <p:sldId id="346" r:id="rId11"/>
    <p:sldId id="347" r:id="rId12"/>
    <p:sldId id="348" r:id="rId13"/>
    <p:sldId id="349" r:id="rId14"/>
    <p:sldId id="262" r:id="rId15"/>
    <p:sldId id="269" r:id="rId16"/>
    <p:sldId id="270" r:id="rId17"/>
    <p:sldId id="271" r:id="rId18"/>
    <p:sldId id="272" r:id="rId19"/>
    <p:sldId id="334" r:id="rId20"/>
    <p:sldId id="273" r:id="rId21"/>
    <p:sldId id="265" r:id="rId22"/>
    <p:sldId id="335" r:id="rId23"/>
    <p:sldId id="267" r:id="rId24"/>
    <p:sldId id="336" r:id="rId25"/>
    <p:sldId id="266" r:id="rId26"/>
    <p:sldId id="337" r:id="rId27"/>
    <p:sldId id="338" r:id="rId28"/>
    <p:sldId id="339" r:id="rId29"/>
    <p:sldId id="340" r:id="rId30"/>
    <p:sldId id="341" r:id="rId31"/>
    <p:sldId id="342" r:id="rId32"/>
    <p:sldId id="343" r:id="rId33"/>
    <p:sldId id="268"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Fraunces Bold" panose="020B0604020202020204" pitchFamily="34" charset="0"/>
      <p:regular r:id="rId40"/>
      <p:bold r:id="rId41"/>
    </p:embeddedFont>
    <p:embeddedFont>
      <p:font typeface="Roboto Condensed"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38B"/>
    <a:srgbClr val="EDEAF0"/>
    <a:srgbClr val="FFF2DB"/>
    <a:srgbClr val="FFCC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5" autoAdjust="0"/>
    <p:restoredTop sz="94596" autoAdjust="0"/>
  </p:normalViewPr>
  <p:slideViewPr>
    <p:cSldViewPr>
      <p:cViewPr>
        <p:scale>
          <a:sx n="133" d="100"/>
          <a:sy n="133" d="100"/>
        </p:scale>
        <p:origin x="-1840" y="-3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2.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svg"/><Relationship Id="rId5" Type="http://schemas.openxmlformats.org/officeDocument/2006/relationships/image" Target="../media/image52.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37.png"/><Relationship Id="rId21" Type="http://schemas.openxmlformats.org/officeDocument/2006/relationships/image" Target="../media/image4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24" Type="http://schemas.openxmlformats.org/officeDocument/2006/relationships/image" Target="../media/image44.svg"/><Relationship Id="rId5" Type="http://schemas.openxmlformats.org/officeDocument/2006/relationships/image" Target="../media/image13.png"/><Relationship Id="rId15" Type="http://schemas.openxmlformats.org/officeDocument/2006/relationships/image" Target="../media/image19.png"/><Relationship Id="rId23" Type="http://schemas.openxmlformats.org/officeDocument/2006/relationships/image" Target="../media/image43.png"/><Relationship Id="rId10" Type="http://schemas.openxmlformats.org/officeDocument/2006/relationships/image" Target="../media/image22.svg"/><Relationship Id="rId19"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37.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38.svg"/><Relationship Id="rId9" Type="http://schemas.openxmlformats.org/officeDocument/2006/relationships/image" Target="../media/image21.png"/><Relationship Id="rId14"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hyperlink" Target="https://www.youtube.com/watch?v=1EQHKATZu7c" TargetMode="External"/><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2.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svg"/><Relationship Id="rId5" Type="http://schemas.openxmlformats.org/officeDocument/2006/relationships/image" Target="../media/image52.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58.svg"/><Relationship Id="rId7" Type="http://schemas.openxmlformats.org/officeDocument/2006/relationships/image" Target="../media/image16.svg"/><Relationship Id="rId12"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2.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svg"/><Relationship Id="rId5" Type="http://schemas.openxmlformats.org/officeDocument/2006/relationships/image" Target="../media/image52.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19.png"/><Relationship Id="rId2" Type="http://schemas.openxmlformats.org/officeDocument/2006/relationships/image" Target="../media/image10.jpeg"/><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1.png"/><Relationship Id="rId5" Type="http://schemas.openxmlformats.org/officeDocument/2006/relationships/image" Target="../media/image23.png"/><Relationship Id="rId15" Type="http://schemas.openxmlformats.org/officeDocument/2006/relationships/image" Target="../media/image25.png"/><Relationship Id="rId10" Type="http://schemas.openxmlformats.org/officeDocument/2006/relationships/image" Target="../media/image16.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2.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svg"/><Relationship Id="rId5" Type="http://schemas.openxmlformats.org/officeDocument/2006/relationships/image" Target="../media/image52.svg"/><Relationship Id="rId10" Type="http://schemas.openxmlformats.org/officeDocument/2006/relationships/image" Target="../media/image17.png"/><Relationship Id="rId4" Type="http://schemas.openxmlformats.org/officeDocument/2006/relationships/image" Target="../media/image51.png"/><Relationship Id="rId9" Type="http://schemas.openxmlformats.org/officeDocument/2006/relationships/image" Target="../media/image56.svg"/></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22.svg"/><Relationship Id="rId19" Type="http://schemas.openxmlformats.org/officeDocument/2006/relationships/image" Target="../media/image65.pn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30.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18" Type="http://schemas.openxmlformats.org/officeDocument/2006/relationships/image" Target="../media/image28.svg"/><Relationship Id="rId3" Type="http://schemas.openxmlformats.org/officeDocument/2006/relationships/image" Target="../media/image37.png"/><Relationship Id="rId21" Type="http://schemas.openxmlformats.org/officeDocument/2006/relationships/image" Target="../media/image4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27.png"/><Relationship Id="rId2" Type="http://schemas.openxmlformats.org/officeDocument/2006/relationships/image" Target="../media/image10.jpeg"/><Relationship Id="rId16" Type="http://schemas.openxmlformats.org/officeDocument/2006/relationships/image" Target="../media/image20.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24" Type="http://schemas.openxmlformats.org/officeDocument/2006/relationships/image" Target="../media/image44.svg"/><Relationship Id="rId5" Type="http://schemas.openxmlformats.org/officeDocument/2006/relationships/image" Target="../media/image13.png"/><Relationship Id="rId15" Type="http://schemas.openxmlformats.org/officeDocument/2006/relationships/image" Target="../media/image19.png"/><Relationship Id="rId23" Type="http://schemas.openxmlformats.org/officeDocument/2006/relationships/image" Target="../media/image43.png"/><Relationship Id="rId10" Type="http://schemas.openxmlformats.org/officeDocument/2006/relationships/image" Target="../media/image22.svg"/><Relationship Id="rId19"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1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svg"/><Relationship Id="rId17" Type="http://schemas.openxmlformats.org/officeDocument/2006/relationships/image" Target="../media/image47.png"/><Relationship Id="rId2" Type="http://schemas.openxmlformats.org/officeDocument/2006/relationships/image" Target="../media/image10.jpe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45.png"/><Relationship Id="rId10" Type="http://schemas.openxmlformats.org/officeDocument/2006/relationships/image" Target="../media/image22.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03" b="670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21707" y="4460374"/>
            <a:ext cx="12852232" cy="6706528"/>
          </a:xfrm>
          <a:prstGeom prst="rect">
            <a:avLst/>
          </a:prstGeom>
        </p:spPr>
      </p:pic>
      <p:pic>
        <p:nvPicPr>
          <p:cNvPr id="4" name="Picture 4"/>
          <p:cNvPicPr>
            <a:picLocks noChangeAspect="1"/>
          </p:cNvPicPr>
          <p:nvPr/>
        </p:nvPicPr>
        <p:blipFill>
          <a:blip r:embed="rId5"/>
          <a:srcRect/>
          <a:stretch>
            <a:fillRect/>
          </a:stretch>
        </p:blipFill>
        <p:spPr>
          <a:xfrm>
            <a:off x="-618464" y="5013731"/>
            <a:ext cx="12020138" cy="598001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25241" y="6486261"/>
            <a:ext cx="3193615" cy="4123212"/>
          </a:xfrm>
          <a:prstGeom prst="rect">
            <a:avLst/>
          </a:prstGeom>
        </p:spPr>
      </p:pic>
      <p:pic>
        <p:nvPicPr>
          <p:cNvPr id="6" name="Picture 6"/>
          <p:cNvPicPr>
            <a:picLocks noChangeAspect="1"/>
          </p:cNvPicPr>
          <p:nvPr/>
        </p:nvPicPr>
        <p:blipFill>
          <a:blip r:embed="rId8"/>
          <a:srcRect/>
          <a:stretch>
            <a:fillRect/>
          </a:stretch>
        </p:blipFill>
        <p:spPr>
          <a:xfrm>
            <a:off x="6886326" y="5013731"/>
            <a:ext cx="12020138" cy="59800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49253" y="287246"/>
            <a:ext cx="13389493" cy="13645344"/>
          </a:xfrm>
          <a:prstGeom prst="rect">
            <a:avLst/>
          </a:prstGeom>
        </p:spPr>
      </p:pic>
      <p:sp>
        <p:nvSpPr>
          <p:cNvPr id="8" name="TextBox 8"/>
          <p:cNvSpPr txBox="1"/>
          <p:nvPr/>
        </p:nvSpPr>
        <p:spPr>
          <a:xfrm>
            <a:off x="3864423" y="3796484"/>
            <a:ext cx="10559152" cy="1881138"/>
          </a:xfrm>
          <a:prstGeom prst="rect">
            <a:avLst/>
          </a:prstGeom>
        </p:spPr>
        <p:txBody>
          <a:bodyPr lIns="0" tIns="0" rIns="0" bIns="0" rtlCol="0" anchor="t">
            <a:spAutoFit/>
          </a:bodyPr>
          <a:lstStyle/>
          <a:p>
            <a:pPr algn="ctr">
              <a:lnSpc>
                <a:spcPts val="15490"/>
              </a:lnSpc>
            </a:pPr>
            <a:r>
              <a:rPr lang="en-US" sz="11064" dirty="0">
                <a:solidFill>
                  <a:srgbClr val="492907"/>
                </a:solidFill>
                <a:latin typeface="Fraunces Bold"/>
              </a:rPr>
              <a:t>KHỞI ĐỘNG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graphicFrame>
        <p:nvGraphicFramePr>
          <p:cNvPr id="16" name="Table 15">
            <a:extLst>
              <a:ext uri="{FF2B5EF4-FFF2-40B4-BE49-F238E27FC236}">
                <a16:creationId xmlns:a16="http://schemas.microsoft.com/office/drawing/2014/main" id="{01466A6C-F56E-7492-6D90-E2BF04712721}"/>
              </a:ext>
            </a:extLst>
          </p:cNvPr>
          <p:cNvGraphicFramePr>
            <a:graphicFrameLocks noGrp="1"/>
          </p:cNvGraphicFramePr>
          <p:nvPr>
            <p:extLst>
              <p:ext uri="{D42A27DB-BD31-4B8C-83A1-F6EECF244321}">
                <p14:modId xmlns:p14="http://schemas.microsoft.com/office/powerpoint/2010/main" val="1988788272"/>
              </p:ext>
            </p:extLst>
          </p:nvPr>
        </p:nvGraphicFramePr>
        <p:xfrm>
          <a:off x="381000" y="419100"/>
          <a:ext cx="17530130" cy="9087612"/>
        </p:xfrm>
        <a:graphic>
          <a:graphicData uri="http://schemas.openxmlformats.org/drawingml/2006/table">
            <a:tbl>
              <a:tblPr bandRow="1">
                <a:tableStyleId>{5C22544A-7EE6-4342-B048-85BDC9FD1C3A}</a:tableStyleId>
              </a:tblPr>
              <a:tblGrid>
                <a:gridCol w="881350">
                  <a:extLst>
                    <a:ext uri="{9D8B030D-6E8A-4147-A177-3AD203B41FA5}">
                      <a16:colId xmlns:a16="http://schemas.microsoft.com/office/drawing/2014/main" val="786895307"/>
                    </a:ext>
                  </a:extLst>
                </a:gridCol>
                <a:gridCol w="2852450">
                  <a:extLst>
                    <a:ext uri="{9D8B030D-6E8A-4147-A177-3AD203B41FA5}">
                      <a16:colId xmlns:a16="http://schemas.microsoft.com/office/drawing/2014/main" val="3928884742"/>
                    </a:ext>
                  </a:extLst>
                </a:gridCol>
                <a:gridCol w="2209800">
                  <a:extLst>
                    <a:ext uri="{9D8B030D-6E8A-4147-A177-3AD203B41FA5}">
                      <a16:colId xmlns:a16="http://schemas.microsoft.com/office/drawing/2014/main" val="2075116524"/>
                    </a:ext>
                  </a:extLst>
                </a:gridCol>
                <a:gridCol w="8839200">
                  <a:extLst>
                    <a:ext uri="{9D8B030D-6E8A-4147-A177-3AD203B41FA5}">
                      <a16:colId xmlns:a16="http://schemas.microsoft.com/office/drawing/2014/main" val="3688225715"/>
                    </a:ext>
                  </a:extLst>
                </a:gridCol>
                <a:gridCol w="2747330">
                  <a:extLst>
                    <a:ext uri="{9D8B030D-6E8A-4147-A177-3AD203B41FA5}">
                      <a16:colId xmlns:a16="http://schemas.microsoft.com/office/drawing/2014/main" val="2385214321"/>
                    </a:ext>
                  </a:extLst>
                </a:gridCol>
              </a:tblGrid>
              <a:tr h="244507">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TT</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a:effectLst/>
                          <a:latin typeface="Times New Roman" panose="02020603050405020304" pitchFamily="18" charset="0"/>
                          <a:cs typeface="Times New Roman" panose="02020603050405020304" pitchFamily="18" charset="0"/>
                        </a:rPr>
                        <a:t>Câu tục ngữ</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a:effectLst/>
                          <a:latin typeface="Times New Roman" panose="02020603050405020304" pitchFamily="18" charset="0"/>
                          <a:cs typeface="Times New Roman" panose="02020603050405020304" pitchFamily="18" charset="0"/>
                        </a:rPr>
                        <a:t>Chủ đề</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a:effectLst/>
                          <a:latin typeface="Times New Roman" panose="02020603050405020304" pitchFamily="18" charset="0"/>
                          <a:cs typeface="Times New Roman" panose="02020603050405020304" pitchFamily="18" charset="0"/>
                        </a:rPr>
                        <a:t>Giá trị của</a:t>
                      </a:r>
                      <a:endParaRPr lang="en-VN" sz="2800" b="1">
                        <a:effectLst/>
                        <a:latin typeface="Times New Roman" panose="02020603050405020304" pitchFamily="18" charset="0"/>
                        <a:cs typeface="Times New Roman" panose="02020603050405020304" pitchFamily="18" charset="0"/>
                      </a:endParaRPr>
                    </a:p>
                    <a:p>
                      <a:pPr algn="ctr">
                        <a:lnSpc>
                          <a:spcPct val="115000"/>
                        </a:lnSpc>
                      </a:pPr>
                      <a:r>
                        <a:rPr lang="en-US" sz="2800" b="1">
                          <a:effectLst/>
                          <a:latin typeface="Times New Roman" panose="02020603050405020304" pitchFamily="18" charset="0"/>
                          <a:cs typeface="Times New Roman" panose="02020603050405020304" pitchFamily="18" charset="0"/>
                        </a:rPr>
                        <a:t>tục ngữ</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dirty="0" err="1">
                          <a:effectLst/>
                          <a:latin typeface="Times New Roman" panose="02020603050405020304" pitchFamily="18" charset="0"/>
                          <a:cs typeface="Times New Roman" panose="02020603050405020304" pitchFamily="18" charset="0"/>
                        </a:rPr>
                        <a:t>Hoàn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cảnh</a:t>
                      </a:r>
                      <a:r>
                        <a:rPr lang="en-US" sz="2800" b="1" dirty="0">
                          <a:effectLst/>
                          <a:latin typeface="Times New Roman" panose="02020603050405020304" pitchFamily="18" charset="0"/>
                          <a:cs typeface="Times New Roman" panose="02020603050405020304" pitchFamily="18" charset="0"/>
                        </a:rPr>
                        <a:t> </a:t>
                      </a:r>
                    </a:p>
                    <a:p>
                      <a:pPr algn="ctr">
                        <a:lnSpc>
                          <a:spcPct val="115000"/>
                        </a:lnSpc>
                      </a:pPr>
                      <a:r>
                        <a:rPr lang="en-US" sz="2800" b="1" dirty="0" err="1">
                          <a:effectLst/>
                          <a:latin typeface="Times New Roman" panose="02020603050405020304" pitchFamily="18" charset="0"/>
                          <a:cs typeface="Times New Roman" panose="02020603050405020304" pitchFamily="18" charset="0"/>
                        </a:rPr>
                        <a:t>vận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0479656"/>
                  </a:ext>
                </a:extLst>
              </a:tr>
              <a:tr h="244507">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1</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Mau sao thì nắng, vắng sao thì mưa</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5">
                  <a:txBody>
                    <a:bodyPr/>
                    <a:lstStyle/>
                    <a:p>
                      <a:pPr>
                        <a:lnSpc>
                          <a:spcPct val="115000"/>
                        </a:lnSpc>
                      </a:pPr>
                      <a:r>
                        <a:rPr lang="en-US" sz="2800">
                          <a:effectLst/>
                          <a:latin typeface="Times New Roman" panose="02020603050405020304" pitchFamily="18" charset="0"/>
                          <a:cs typeface="Times New Roman" panose="02020603050405020304" pitchFamily="18" charset="0"/>
                        </a:rPr>
                        <a:t>Kinh nghiệm về thiên nhiên, lao động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Kinh nghiệm nhìn sao để dự đoán nắng, mưa.</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5">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Khi dự báo, đánh giá về thời tiết hoặc các kinh nghiệm lao động sản xuất (trồng trọt, chăn nuôi)</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1523234"/>
                  </a:ext>
                </a:extLst>
              </a:tr>
              <a:tr h="1002041">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2</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Mưa tháng Ba hoa đất,</a:t>
                      </a:r>
                      <a:endParaRPr lang="en-VN" sz="2800">
                        <a:effectLst/>
                        <a:latin typeface="Times New Roman" panose="02020603050405020304" pitchFamily="18" charset="0"/>
                        <a:cs typeface="Times New Roman" panose="02020603050405020304" pitchFamily="18" charset="0"/>
                      </a:endParaRPr>
                    </a:p>
                    <a:p>
                      <a:pPr>
                        <a:lnSpc>
                          <a:spcPct val="115000"/>
                        </a:lnSpc>
                      </a:pPr>
                      <a:r>
                        <a:rPr lang="en-US" sz="2800">
                          <a:effectLst/>
                          <a:latin typeface="Times New Roman" panose="02020603050405020304" pitchFamily="18" charset="0"/>
                          <a:cs typeface="Times New Roman" panose="02020603050405020304" pitchFamily="18" charset="0"/>
                        </a:rPr>
                        <a:t>Mưa tháng Tư hư đất.</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Thường đến tháng Ba âm lịch, hoa màu rất cần nước nên cơm mưa lúc này rất có ích; nhưng đến tháng Tư, cây trồng đang trong quá trình phát triển, ít cần nước thì những cơn mưa tháng Tư sẽ làm hư đất, hư cây trồng.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616455657"/>
                  </a:ext>
                </a:extLst>
              </a:tr>
              <a:tr h="497018">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3</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Nhất nước, nhì phân, tam cần, tứ giống.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lúa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gồm</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931394059"/>
                  </a:ext>
                </a:extLst>
              </a:tr>
              <a:tr h="875786">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4</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Tấc đất tấc vàng.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Khẳng định chân lý: đất quý như vàng, đất đai trồng trọt có giá trị đặc biệt. Hàm nghĩa: khuyên con người ta phải biết quý trọng, có ý thức bảo vệ, giữ gìn, không được phá hoại, lãng phí đất.</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281690367"/>
                  </a:ext>
                </a:extLst>
              </a:tr>
              <a:tr h="875786">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5</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Nuôi lợn ăn cơm nằm, nuôi tằm ăn cơm đứng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tằm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nhằm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42145870"/>
                  </a:ext>
                </a:extLst>
              </a:tr>
            </a:tbl>
          </a:graphicData>
        </a:graphic>
      </p:graphicFrame>
    </p:spTree>
    <p:extLst>
      <p:ext uri="{BB962C8B-B14F-4D97-AF65-F5344CB8AC3E}">
        <p14:creationId xmlns:p14="http://schemas.microsoft.com/office/powerpoint/2010/main" val="344846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graphicFrame>
        <p:nvGraphicFramePr>
          <p:cNvPr id="16" name="Table 15">
            <a:extLst>
              <a:ext uri="{FF2B5EF4-FFF2-40B4-BE49-F238E27FC236}">
                <a16:creationId xmlns:a16="http://schemas.microsoft.com/office/drawing/2014/main" id="{01466A6C-F56E-7492-6D90-E2BF04712721}"/>
              </a:ext>
            </a:extLst>
          </p:cNvPr>
          <p:cNvGraphicFramePr>
            <a:graphicFrameLocks noGrp="1"/>
          </p:cNvGraphicFramePr>
          <p:nvPr>
            <p:extLst>
              <p:ext uri="{D42A27DB-BD31-4B8C-83A1-F6EECF244321}">
                <p14:modId xmlns:p14="http://schemas.microsoft.com/office/powerpoint/2010/main" val="4208748966"/>
              </p:ext>
            </p:extLst>
          </p:nvPr>
        </p:nvGraphicFramePr>
        <p:xfrm>
          <a:off x="381000" y="419100"/>
          <a:ext cx="17530130" cy="9211056"/>
        </p:xfrm>
        <a:graphic>
          <a:graphicData uri="http://schemas.openxmlformats.org/drawingml/2006/table">
            <a:tbl>
              <a:tblPr bandRow="1">
                <a:tableStyleId>{5C22544A-7EE6-4342-B048-85BDC9FD1C3A}</a:tableStyleId>
              </a:tblPr>
              <a:tblGrid>
                <a:gridCol w="881350">
                  <a:extLst>
                    <a:ext uri="{9D8B030D-6E8A-4147-A177-3AD203B41FA5}">
                      <a16:colId xmlns:a16="http://schemas.microsoft.com/office/drawing/2014/main" val="786895307"/>
                    </a:ext>
                  </a:extLst>
                </a:gridCol>
                <a:gridCol w="2852450">
                  <a:extLst>
                    <a:ext uri="{9D8B030D-6E8A-4147-A177-3AD203B41FA5}">
                      <a16:colId xmlns:a16="http://schemas.microsoft.com/office/drawing/2014/main" val="3928884742"/>
                    </a:ext>
                  </a:extLst>
                </a:gridCol>
                <a:gridCol w="2209800">
                  <a:extLst>
                    <a:ext uri="{9D8B030D-6E8A-4147-A177-3AD203B41FA5}">
                      <a16:colId xmlns:a16="http://schemas.microsoft.com/office/drawing/2014/main" val="2075116524"/>
                    </a:ext>
                  </a:extLst>
                </a:gridCol>
                <a:gridCol w="8839200">
                  <a:extLst>
                    <a:ext uri="{9D8B030D-6E8A-4147-A177-3AD203B41FA5}">
                      <a16:colId xmlns:a16="http://schemas.microsoft.com/office/drawing/2014/main" val="3688225715"/>
                    </a:ext>
                  </a:extLst>
                </a:gridCol>
                <a:gridCol w="2747330">
                  <a:extLst>
                    <a:ext uri="{9D8B030D-6E8A-4147-A177-3AD203B41FA5}">
                      <a16:colId xmlns:a16="http://schemas.microsoft.com/office/drawing/2014/main" val="2385214321"/>
                    </a:ext>
                  </a:extLst>
                </a:gridCol>
              </a:tblGrid>
              <a:tr h="244507">
                <a:tc>
                  <a:txBody>
                    <a:bodyPr/>
                    <a:lstStyle/>
                    <a:p>
                      <a:pPr algn="ctr">
                        <a:lnSpc>
                          <a:spcPct val="115000"/>
                        </a:lnSpc>
                      </a:pPr>
                      <a:r>
                        <a:rPr lang="en-US" sz="3000" b="1" dirty="0">
                          <a:effectLst/>
                          <a:latin typeface="Times New Roman" panose="02020603050405020304" pitchFamily="18" charset="0"/>
                          <a:cs typeface="Times New Roman" panose="02020603050405020304" pitchFamily="18" charset="0"/>
                        </a:rPr>
                        <a:t>TT</a:t>
                      </a:r>
                      <a:endParaRPr lang="en-VN"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000" b="1">
                          <a:effectLst/>
                          <a:latin typeface="Times New Roman" panose="02020603050405020304" pitchFamily="18" charset="0"/>
                          <a:cs typeface="Times New Roman" panose="02020603050405020304" pitchFamily="18" charset="0"/>
                        </a:rPr>
                        <a:t>Câu tục ngữ</a:t>
                      </a:r>
                      <a:endParaRPr lang="en-VN"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000" b="1">
                          <a:effectLst/>
                          <a:latin typeface="Times New Roman" panose="02020603050405020304" pitchFamily="18" charset="0"/>
                          <a:cs typeface="Times New Roman" panose="02020603050405020304" pitchFamily="18" charset="0"/>
                        </a:rPr>
                        <a:t>Chủ đề</a:t>
                      </a:r>
                      <a:endParaRPr lang="en-VN"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000" b="1">
                          <a:effectLst/>
                          <a:latin typeface="Times New Roman" panose="02020603050405020304" pitchFamily="18" charset="0"/>
                          <a:cs typeface="Times New Roman" panose="02020603050405020304" pitchFamily="18" charset="0"/>
                        </a:rPr>
                        <a:t>Giá trị của</a:t>
                      </a:r>
                      <a:endParaRPr lang="en-VN" sz="3000" b="1">
                        <a:effectLst/>
                        <a:latin typeface="Times New Roman" panose="02020603050405020304" pitchFamily="18" charset="0"/>
                        <a:cs typeface="Times New Roman" panose="02020603050405020304" pitchFamily="18" charset="0"/>
                      </a:endParaRPr>
                    </a:p>
                    <a:p>
                      <a:pPr algn="ctr">
                        <a:lnSpc>
                          <a:spcPct val="115000"/>
                        </a:lnSpc>
                      </a:pPr>
                      <a:r>
                        <a:rPr lang="en-US" sz="3000" b="1">
                          <a:effectLst/>
                          <a:latin typeface="Times New Roman" panose="02020603050405020304" pitchFamily="18" charset="0"/>
                          <a:cs typeface="Times New Roman" panose="02020603050405020304" pitchFamily="18" charset="0"/>
                        </a:rPr>
                        <a:t>tục ngữ</a:t>
                      </a:r>
                      <a:endParaRPr lang="en-VN"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000" b="1" dirty="0" err="1">
                          <a:effectLst/>
                          <a:latin typeface="Times New Roman" panose="02020603050405020304" pitchFamily="18" charset="0"/>
                          <a:cs typeface="Times New Roman" panose="02020603050405020304" pitchFamily="18" charset="0"/>
                        </a:rPr>
                        <a:t>Hoàn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cảnh</a:t>
                      </a:r>
                      <a:r>
                        <a:rPr lang="en-US" sz="3000" b="1" dirty="0">
                          <a:effectLst/>
                          <a:latin typeface="Times New Roman" panose="02020603050405020304" pitchFamily="18" charset="0"/>
                          <a:cs typeface="Times New Roman" panose="02020603050405020304" pitchFamily="18" charset="0"/>
                        </a:rPr>
                        <a:t> </a:t>
                      </a:r>
                    </a:p>
                    <a:p>
                      <a:pPr algn="ctr">
                        <a:lnSpc>
                          <a:spcPct val="115000"/>
                        </a:lnSpc>
                      </a:pPr>
                      <a:r>
                        <a:rPr lang="en-US" sz="3000" b="1" dirty="0" err="1">
                          <a:effectLst/>
                          <a:latin typeface="Times New Roman" panose="02020603050405020304" pitchFamily="18" charset="0"/>
                          <a:cs typeface="Times New Roman" panose="02020603050405020304" pitchFamily="18" charset="0"/>
                        </a:rPr>
                        <a:t>vận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dụng</a:t>
                      </a:r>
                      <a:endParaRPr lang="en-VN" sz="3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0479656"/>
                  </a:ext>
                </a:extLst>
              </a:tr>
              <a:tr h="370763">
                <a:tc>
                  <a:txBody>
                    <a:bodyPr/>
                    <a:lstStyle/>
                    <a:p>
                      <a:pPr algn="ctr">
                        <a:lnSpc>
                          <a:spcPct val="115000"/>
                        </a:lnSpc>
                      </a:pPr>
                      <a:r>
                        <a:rPr lang="en-US" sz="3000" dirty="0">
                          <a:effectLst/>
                          <a:latin typeface="Times New Roman" panose="02020603050405020304" pitchFamily="18" charset="0"/>
                          <a:cs typeface="Times New Roman" panose="02020603050405020304" pitchFamily="18" charset="0"/>
                        </a:rPr>
                        <a:t>6</a:t>
                      </a:r>
                      <a:endParaRPr lang="en-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000">
                          <a:effectLst/>
                          <a:latin typeface="Times New Roman" panose="02020603050405020304" pitchFamily="18" charset="0"/>
                          <a:cs typeface="Times New Roman" panose="02020603050405020304" pitchFamily="18" charset="0"/>
                        </a:rPr>
                        <a:t>Cái răng, cái tóc là góc con người.</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5">
                  <a:txBody>
                    <a:bodyPr/>
                    <a:lstStyle/>
                    <a:p>
                      <a:pPr>
                        <a:lnSpc>
                          <a:spcPct val="115000"/>
                        </a:lnSpc>
                      </a:pPr>
                      <a:r>
                        <a:rPr lang="en-US" sz="3000">
                          <a:effectLst/>
                          <a:latin typeface="Times New Roman" panose="02020603050405020304" pitchFamily="18" charset="0"/>
                          <a:cs typeface="Times New Roman" panose="02020603050405020304" pitchFamily="18" charset="0"/>
                        </a:rPr>
                        <a:t>Kinh nghiệm về con người và xã hội</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a:lnSpc>
                          <a:spcPct val="115000"/>
                        </a:lnSpc>
                      </a:pPr>
                      <a:r>
                        <a:rPr lang="en-US" sz="3000">
                          <a:effectLst/>
                          <a:latin typeface="Times New Roman" panose="02020603050405020304" pitchFamily="18" charset="0"/>
                          <a:cs typeface="Times New Roman" panose="02020603050405020304" pitchFamily="18" charset="0"/>
                        </a:rPr>
                        <a:t>Hàm răng, mái tóc góp phần quan trọng tạo nên vẻ đẹp con người.</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5">
                  <a:txBody>
                    <a:bodyPr/>
                    <a:lstStyle/>
                    <a:p>
                      <a:pPr algn="just">
                        <a:lnSpc>
                          <a:spcPct val="115000"/>
                        </a:lnSpc>
                      </a:pPr>
                      <a:r>
                        <a:rPr lang="en-US" sz="3000" dirty="0">
                          <a:effectLst/>
                          <a:latin typeface="Times New Roman" panose="02020603050405020304" pitchFamily="18" charset="0"/>
                          <a:cs typeface="Times New Roman" panose="02020603050405020304" pitchFamily="18" charset="0"/>
                        </a:rPr>
                        <a:t>Khi </a:t>
                      </a:r>
                      <a:r>
                        <a:rPr lang="en-US" sz="3000" dirty="0" err="1">
                          <a:effectLst/>
                          <a:latin typeface="Times New Roman" panose="02020603050405020304" pitchFamily="18" charset="0"/>
                          <a:cs typeface="Times New Roman" panose="02020603050405020304" pitchFamily="18" charset="0"/>
                        </a:rPr>
                        <a:t>đưa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ra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khuyên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kinh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nghiệm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ứng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xử</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trong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sống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xã</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hội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học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đạo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đức</a:t>
                      </a:r>
                      <a:r>
                        <a:rPr lang="en-US" sz="3000" dirty="0">
                          <a:effectLst/>
                          <a:latin typeface="Times New Roman" panose="02020603050405020304" pitchFamily="18" charset="0"/>
                          <a:cs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642598"/>
                  </a:ext>
                </a:extLst>
              </a:tr>
              <a:tr h="370763">
                <a:tc>
                  <a:txBody>
                    <a:bodyPr/>
                    <a:lstStyle/>
                    <a:p>
                      <a:pPr algn="ctr">
                        <a:lnSpc>
                          <a:spcPct val="115000"/>
                        </a:lnSpc>
                      </a:pPr>
                      <a:r>
                        <a:rPr lang="en-US" sz="3000">
                          <a:effectLst/>
                          <a:latin typeface="Times New Roman" panose="02020603050405020304" pitchFamily="18" charset="0"/>
                          <a:cs typeface="Times New Roman" panose="02020603050405020304" pitchFamily="18" charset="0"/>
                        </a:rPr>
                        <a:t>7</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000">
                          <a:effectLst/>
                          <a:latin typeface="Times New Roman" panose="02020603050405020304" pitchFamily="18" charset="0"/>
                          <a:cs typeface="Times New Roman" panose="02020603050405020304" pitchFamily="18" charset="0"/>
                        </a:rPr>
                        <a:t>Một mặt người bằng mười mặt của.</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000">
                          <a:effectLst/>
                          <a:latin typeface="Times New Roman" panose="02020603050405020304" pitchFamily="18" charset="0"/>
                          <a:cs typeface="Times New Roman" panose="02020603050405020304" pitchFamily="18" charset="0"/>
                        </a:rPr>
                        <a:t>Câu tục ngữ đề cao giá giạ con người: con người quý giá hơn của cải, vật chất.</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402062450"/>
                  </a:ext>
                </a:extLst>
              </a:tr>
              <a:tr h="370763">
                <a:tc>
                  <a:txBody>
                    <a:bodyPr/>
                    <a:lstStyle/>
                    <a:p>
                      <a:pPr algn="ctr">
                        <a:lnSpc>
                          <a:spcPct val="115000"/>
                        </a:lnSpc>
                      </a:pPr>
                      <a:r>
                        <a:rPr lang="en-US" sz="3000">
                          <a:effectLst/>
                          <a:latin typeface="Times New Roman" panose="02020603050405020304" pitchFamily="18" charset="0"/>
                          <a:cs typeface="Times New Roman" panose="02020603050405020304" pitchFamily="18" charset="0"/>
                        </a:rPr>
                        <a:t>8</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000">
                          <a:effectLst/>
                          <a:latin typeface="Times New Roman" panose="02020603050405020304" pitchFamily="18" charset="0"/>
                          <a:cs typeface="Times New Roman" panose="02020603050405020304" pitchFamily="18" charset="0"/>
                        </a:rPr>
                        <a:t>Thương người như thể thương thân</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000" dirty="0" err="1">
                          <a:effectLst/>
                          <a:latin typeface="Times New Roman" panose="02020603050405020304" pitchFamily="18" charset="0"/>
                          <a:cs typeface="Times New Roman" panose="02020603050405020304" pitchFamily="18" charset="0"/>
                        </a:rPr>
                        <a:t>Yêu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thương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trọng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người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như</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yêu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thương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trọng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bản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mình</a:t>
                      </a:r>
                      <a:r>
                        <a:rPr lang="en-US" sz="3000" dirty="0">
                          <a:effectLst/>
                          <a:latin typeface="Times New Roman" panose="02020603050405020304" pitchFamily="18" charset="0"/>
                          <a:cs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640460541"/>
                  </a:ext>
                </a:extLst>
              </a:tr>
              <a:tr h="497018">
                <a:tc>
                  <a:txBody>
                    <a:bodyPr/>
                    <a:lstStyle/>
                    <a:p>
                      <a:pPr algn="ctr">
                        <a:lnSpc>
                          <a:spcPct val="115000"/>
                        </a:lnSpc>
                      </a:pPr>
                      <a:r>
                        <a:rPr lang="en-US" sz="3000">
                          <a:effectLst/>
                          <a:latin typeface="Times New Roman" panose="02020603050405020304" pitchFamily="18" charset="0"/>
                          <a:cs typeface="Times New Roman" panose="02020603050405020304" pitchFamily="18" charset="0"/>
                        </a:rPr>
                        <a:t>9</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000">
                          <a:effectLst/>
                          <a:latin typeface="Times New Roman" panose="02020603050405020304" pitchFamily="18" charset="0"/>
                          <a:cs typeface="Times New Roman" panose="02020603050405020304" pitchFamily="18" charset="0"/>
                        </a:rPr>
                        <a:t>Một cây làm chẳng nên non</a:t>
                      </a:r>
                      <a:endParaRPr lang="en-VN" sz="3000">
                        <a:effectLst/>
                        <a:latin typeface="Times New Roman" panose="02020603050405020304" pitchFamily="18" charset="0"/>
                        <a:cs typeface="Times New Roman" panose="02020603050405020304" pitchFamily="18" charset="0"/>
                      </a:endParaRPr>
                    </a:p>
                    <a:p>
                      <a:pPr>
                        <a:lnSpc>
                          <a:spcPct val="115000"/>
                        </a:lnSpc>
                      </a:pPr>
                      <a:r>
                        <a:rPr lang="en-US" sz="3000">
                          <a:effectLst/>
                          <a:latin typeface="Times New Roman" panose="02020603050405020304" pitchFamily="18" charset="0"/>
                          <a:cs typeface="Times New Roman" panose="02020603050405020304" pitchFamily="18" charset="0"/>
                        </a:rPr>
                        <a:t>Ba cây chụm lại nên hòn núi cao</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000">
                          <a:effectLst/>
                          <a:latin typeface="Times New Roman" panose="02020603050405020304" pitchFamily="18" charset="0"/>
                          <a:cs typeface="Times New Roman" panose="02020603050405020304" pitchFamily="18" charset="0"/>
                        </a:rPr>
                        <a:t>Đề cao giá trị của sự đoàn kết.</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350821914"/>
                  </a:ext>
                </a:extLst>
              </a:tr>
              <a:tr h="749530">
                <a:tc>
                  <a:txBody>
                    <a:bodyPr/>
                    <a:lstStyle/>
                    <a:p>
                      <a:pPr algn="ctr">
                        <a:lnSpc>
                          <a:spcPct val="115000"/>
                        </a:lnSpc>
                      </a:pPr>
                      <a:r>
                        <a:rPr lang="en-US" sz="3000">
                          <a:effectLst/>
                          <a:latin typeface="Times New Roman" panose="02020603050405020304" pitchFamily="18" charset="0"/>
                          <a:cs typeface="Times New Roman" panose="02020603050405020304" pitchFamily="18" charset="0"/>
                        </a:rPr>
                        <a:t>10</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000">
                          <a:effectLst/>
                          <a:latin typeface="Times New Roman" panose="02020603050405020304" pitchFamily="18" charset="0"/>
                          <a:cs typeface="Times New Roman" panose="02020603050405020304" pitchFamily="18" charset="0"/>
                        </a:rPr>
                        <a:t>Học ăn, học nói, học gói, học mở.</a:t>
                      </a:r>
                      <a:endParaRPr lang="en-VN"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câu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tục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ngữ</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nói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những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điều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căn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bản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trong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cuộc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sống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mà</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người</a:t>
                      </a:r>
                      <a:r>
                        <a:rPr lang="en-US" sz="3000" dirty="0">
                          <a:effectLst/>
                          <a:latin typeface="Times New Roman" panose="02020603050405020304" pitchFamily="18" charset="0"/>
                          <a:cs typeface="Times New Roman" panose="02020603050405020304" pitchFamily="18" charset="0"/>
                        </a:rPr>
                        <a:t> ta </a:t>
                      </a:r>
                      <a:r>
                        <a:rPr lang="en-US" sz="3000" dirty="0" err="1">
                          <a:effectLst/>
                          <a:latin typeface="Times New Roman" panose="02020603050405020304" pitchFamily="18" charset="0"/>
                          <a:cs typeface="Times New Roman" panose="02020603050405020304" pitchFamily="18" charset="0"/>
                        </a:rPr>
                        <a:t>phải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học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để</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được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cách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ăn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ở</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giao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tiếp</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cách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đối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xử</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thế</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sao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lịch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sự</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tế</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nhị</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văn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minh</a:t>
                      </a:r>
                      <a:r>
                        <a:rPr lang="en-US" sz="3000" dirty="0">
                          <a:effectLst/>
                          <a:latin typeface="Times New Roman" panose="02020603050405020304" pitchFamily="18" charset="0"/>
                          <a:cs typeface="Times New Roman" panose="02020603050405020304" pitchFamily="18" charset="0"/>
                        </a:rPr>
                        <a:t>.</a:t>
                      </a:r>
                      <a:endParaRPr lang="en-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38" marR="28038"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830286128"/>
                  </a:ext>
                </a:extLst>
              </a:tr>
            </a:tbl>
          </a:graphicData>
        </a:graphic>
      </p:graphicFrame>
    </p:spTree>
    <p:extLst>
      <p:ext uri="{BB962C8B-B14F-4D97-AF65-F5344CB8AC3E}">
        <p14:creationId xmlns:p14="http://schemas.microsoft.com/office/powerpoint/2010/main" val="287850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graphicFrame>
        <p:nvGraphicFramePr>
          <p:cNvPr id="10" name="Table 9">
            <a:extLst>
              <a:ext uri="{FF2B5EF4-FFF2-40B4-BE49-F238E27FC236}">
                <a16:creationId xmlns:a16="http://schemas.microsoft.com/office/drawing/2014/main" id="{4FF0B16B-6299-7A96-B7D3-90046BECA183}"/>
              </a:ext>
            </a:extLst>
          </p:cNvPr>
          <p:cNvGraphicFramePr>
            <a:graphicFrameLocks noGrp="1"/>
          </p:cNvGraphicFramePr>
          <p:nvPr>
            <p:extLst>
              <p:ext uri="{D42A27DB-BD31-4B8C-83A1-F6EECF244321}">
                <p14:modId xmlns:p14="http://schemas.microsoft.com/office/powerpoint/2010/main" val="1411239948"/>
              </p:ext>
            </p:extLst>
          </p:nvPr>
        </p:nvGraphicFramePr>
        <p:xfrm>
          <a:off x="609601" y="571500"/>
          <a:ext cx="17301530" cy="8636254"/>
        </p:xfrm>
        <a:graphic>
          <a:graphicData uri="http://schemas.openxmlformats.org/drawingml/2006/table">
            <a:tbl>
              <a:tblPr bandRow="1">
                <a:tableStyleId>{5C22544A-7EE6-4342-B048-85BDC9FD1C3A}</a:tableStyleId>
              </a:tblPr>
              <a:tblGrid>
                <a:gridCol w="860909">
                  <a:extLst>
                    <a:ext uri="{9D8B030D-6E8A-4147-A177-3AD203B41FA5}">
                      <a16:colId xmlns:a16="http://schemas.microsoft.com/office/drawing/2014/main" val="2147476552"/>
                    </a:ext>
                  </a:extLst>
                </a:gridCol>
                <a:gridCol w="2339490">
                  <a:extLst>
                    <a:ext uri="{9D8B030D-6E8A-4147-A177-3AD203B41FA5}">
                      <a16:colId xmlns:a16="http://schemas.microsoft.com/office/drawing/2014/main" val="2569163937"/>
                    </a:ext>
                  </a:extLst>
                </a:gridCol>
                <a:gridCol w="1981200">
                  <a:extLst>
                    <a:ext uri="{9D8B030D-6E8A-4147-A177-3AD203B41FA5}">
                      <a16:colId xmlns:a16="http://schemas.microsoft.com/office/drawing/2014/main" val="3477900865"/>
                    </a:ext>
                  </a:extLst>
                </a:gridCol>
                <a:gridCol w="9301539">
                  <a:extLst>
                    <a:ext uri="{9D8B030D-6E8A-4147-A177-3AD203B41FA5}">
                      <a16:colId xmlns:a16="http://schemas.microsoft.com/office/drawing/2014/main" val="403220910"/>
                    </a:ext>
                  </a:extLst>
                </a:gridCol>
                <a:gridCol w="2818392">
                  <a:extLst>
                    <a:ext uri="{9D8B030D-6E8A-4147-A177-3AD203B41FA5}">
                      <a16:colId xmlns:a16="http://schemas.microsoft.com/office/drawing/2014/main" val="2178449521"/>
                    </a:ext>
                  </a:extLst>
                </a:gridCol>
              </a:tblGrid>
              <a:tr h="252258">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TT</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tục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ngữ</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a:effectLst/>
                          <a:latin typeface="Times New Roman" panose="02020603050405020304" pitchFamily="18" charset="0"/>
                          <a:cs typeface="Times New Roman" panose="02020603050405020304" pitchFamily="18" charset="0"/>
                        </a:rPr>
                        <a:t>Chủ đề</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a:effectLst/>
                          <a:latin typeface="Times New Roman" panose="02020603050405020304" pitchFamily="18" charset="0"/>
                          <a:cs typeface="Times New Roman" panose="02020603050405020304" pitchFamily="18" charset="0"/>
                        </a:rPr>
                        <a:t>Giá trị của</a:t>
                      </a:r>
                      <a:endParaRPr lang="en-VN" sz="2800" b="1">
                        <a:effectLst/>
                        <a:latin typeface="Times New Roman" panose="02020603050405020304" pitchFamily="18" charset="0"/>
                        <a:cs typeface="Times New Roman" panose="02020603050405020304" pitchFamily="18" charset="0"/>
                      </a:endParaRPr>
                    </a:p>
                    <a:p>
                      <a:pPr algn="ctr">
                        <a:lnSpc>
                          <a:spcPct val="115000"/>
                        </a:lnSpc>
                      </a:pPr>
                      <a:r>
                        <a:rPr lang="en-US" sz="2800" b="1">
                          <a:effectLst/>
                          <a:latin typeface="Times New Roman" panose="02020603050405020304" pitchFamily="18" charset="0"/>
                          <a:cs typeface="Times New Roman" panose="02020603050405020304" pitchFamily="18" charset="0"/>
                        </a:rPr>
                        <a:t>tục ngữ</a:t>
                      </a:r>
                      <a:endParaRPr lang="en-VN"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2800" b="1" dirty="0" err="1">
                          <a:effectLst/>
                          <a:latin typeface="Times New Roman" panose="02020603050405020304" pitchFamily="18" charset="0"/>
                          <a:cs typeface="Times New Roman" panose="02020603050405020304" pitchFamily="18" charset="0"/>
                        </a:rPr>
                        <a:t>Hoàn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cảnh</a:t>
                      </a:r>
                      <a:r>
                        <a:rPr lang="en-US" sz="2800" b="1" dirty="0">
                          <a:effectLst/>
                          <a:latin typeface="Times New Roman" panose="02020603050405020304" pitchFamily="18" charset="0"/>
                          <a:cs typeface="Times New Roman" panose="02020603050405020304" pitchFamily="18" charset="0"/>
                        </a:rPr>
                        <a:t> </a:t>
                      </a:r>
                    </a:p>
                    <a:p>
                      <a:pPr algn="ctr">
                        <a:lnSpc>
                          <a:spcPct val="115000"/>
                        </a:lnSpc>
                      </a:pPr>
                      <a:r>
                        <a:rPr lang="en-US" sz="2800" b="1" dirty="0" err="1">
                          <a:effectLst/>
                          <a:latin typeface="Times New Roman" panose="02020603050405020304" pitchFamily="18" charset="0"/>
                          <a:cs typeface="Times New Roman" panose="02020603050405020304" pitchFamily="18" charset="0"/>
                        </a:rPr>
                        <a:t>vận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endParaRPr lang="en-VN"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5459349"/>
                  </a:ext>
                </a:extLst>
              </a:tr>
              <a:tr h="383605">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1</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Ráng mỡ gà, có nhà thì giữ.</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4">
                  <a:txBody>
                    <a:bodyPr/>
                    <a:lstStyle/>
                    <a:p>
                      <a:pPr algn="ctr">
                        <a:lnSpc>
                          <a:spcPct val="115000"/>
                        </a:lnSpc>
                      </a:pP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Bầu trời có màu mỡ gà là báo hiệu sắp có bão giông nên cần gia cố nhà cửa chắc chắn.</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4">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Khi dự báo, đánh giá về thời tiết hoặc các kinh nghiệm lao động sản xuất (trồng trọt, chăn nuôi)</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9665923"/>
                  </a:ext>
                </a:extLst>
              </a:tr>
              <a:tr h="1566044">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2</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Nhất thì, nhì thục.</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 Nhất thì: Thì là thời gian, nói đến thời gian trồng trọt trong nông nghiệp</a:t>
                      </a:r>
                      <a:endParaRPr lang="en-VN" sz="2800">
                        <a:effectLst/>
                        <a:latin typeface="Times New Roman" panose="02020603050405020304" pitchFamily="18" charset="0"/>
                        <a:cs typeface="Times New Roman" panose="02020603050405020304" pitchFamily="18" charset="0"/>
                      </a:endParaRPr>
                    </a:p>
                    <a:p>
                      <a:pPr algn="just">
                        <a:lnSpc>
                          <a:spcPct val="115000"/>
                        </a:lnSpc>
                      </a:pPr>
                      <a:r>
                        <a:rPr lang="en-US" sz="2800">
                          <a:effectLst/>
                          <a:latin typeface="Times New Roman" panose="02020603050405020304" pitchFamily="18" charset="0"/>
                          <a:cs typeface="Times New Roman" panose="02020603050405020304" pitchFamily="18" charset="0"/>
                        </a:rPr>
                        <a:t>- Nhì Thục: Thục là đất, đất phải tươi, xốp và được tưới tiêu hằng ngày</a:t>
                      </a:r>
                      <a:endParaRPr lang="en-VN" sz="2800">
                        <a:effectLst/>
                        <a:latin typeface="Times New Roman" panose="02020603050405020304" pitchFamily="18" charset="0"/>
                        <a:cs typeface="Times New Roman" panose="02020603050405020304" pitchFamily="18" charset="0"/>
                      </a:endParaRPr>
                    </a:p>
                    <a:p>
                      <a:pPr algn="just">
                        <a:lnSpc>
                          <a:spcPct val="115000"/>
                        </a:lnSpc>
                      </a:pPr>
                      <a:r>
                        <a:rPr lang="en-US" sz="2800">
                          <a:effectLst/>
                          <a:latin typeface="Times New Roman" panose="02020603050405020304" pitchFamily="18" charset="0"/>
                          <a:cs typeface="Times New Roman" panose="02020603050405020304" pitchFamily="18" charset="0"/>
                        </a:rPr>
                        <a:t>→ Nghĩa của câu tục ngữ: Nói lên tầm quan trọng của thời vụ và việc cày bừa đế có đất tốt. Thời vụ kịp thời có ý nghĩa quan trọng để mang lại năng suất cao trong nông nghiệp.</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457312653"/>
                  </a:ext>
                </a:extLst>
              </a:tr>
              <a:tr h="515022">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3</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Mống đông vồng tây, chẳng mưa dây cũng bão giật.</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Một kinh nghiệm dự đoán thời tiết. Nếu trời có cầu vồng ở phía đông hoặc ở phía tây là sắp có mưa to gió lớn.</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066674412"/>
                  </a:ext>
                </a:extLst>
              </a:tr>
              <a:tr h="514987">
                <a:tc>
                  <a:txBody>
                    <a:bodyPr/>
                    <a:lstStyle/>
                    <a:p>
                      <a:pPr algn="ctr">
                        <a:lnSpc>
                          <a:spcPct val="115000"/>
                        </a:lnSpc>
                      </a:pPr>
                      <a:r>
                        <a:rPr lang="en-US" sz="2800">
                          <a:effectLst/>
                          <a:latin typeface="Times New Roman" panose="02020603050405020304" pitchFamily="18" charset="0"/>
                          <a:cs typeface="Times New Roman" panose="02020603050405020304" pitchFamily="18" charset="0"/>
                        </a:rPr>
                        <a:t>4</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2800">
                          <a:effectLst/>
                          <a:latin typeface="Times New Roman" panose="02020603050405020304" pitchFamily="18" charset="0"/>
                          <a:cs typeface="Times New Roman" panose="02020603050405020304" pitchFamily="18" charset="0"/>
                        </a:rPr>
                        <a:t>Tôm đi chạng vạng, các đi rạng đông.</a:t>
                      </a:r>
                      <a:endParaRPr lang="en-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tôm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hửng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431639945"/>
                  </a:ext>
                </a:extLst>
              </a:tr>
            </a:tbl>
          </a:graphicData>
        </a:graphic>
      </p:graphicFrame>
    </p:spTree>
    <p:extLst>
      <p:ext uri="{BB962C8B-B14F-4D97-AF65-F5344CB8AC3E}">
        <p14:creationId xmlns:p14="http://schemas.microsoft.com/office/powerpoint/2010/main" val="327176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graphicFrame>
        <p:nvGraphicFramePr>
          <p:cNvPr id="10" name="Table 9">
            <a:extLst>
              <a:ext uri="{FF2B5EF4-FFF2-40B4-BE49-F238E27FC236}">
                <a16:creationId xmlns:a16="http://schemas.microsoft.com/office/drawing/2014/main" id="{4FF0B16B-6299-7A96-B7D3-90046BECA183}"/>
              </a:ext>
            </a:extLst>
          </p:cNvPr>
          <p:cNvGraphicFramePr>
            <a:graphicFrameLocks noGrp="1"/>
          </p:cNvGraphicFramePr>
          <p:nvPr>
            <p:extLst>
              <p:ext uri="{D42A27DB-BD31-4B8C-83A1-F6EECF244321}">
                <p14:modId xmlns:p14="http://schemas.microsoft.com/office/powerpoint/2010/main" val="2030375150"/>
              </p:ext>
            </p:extLst>
          </p:nvPr>
        </p:nvGraphicFramePr>
        <p:xfrm>
          <a:off x="609601" y="571500"/>
          <a:ext cx="17301530" cy="9295132"/>
        </p:xfrm>
        <a:graphic>
          <a:graphicData uri="http://schemas.openxmlformats.org/drawingml/2006/table">
            <a:tbl>
              <a:tblPr bandRow="1">
                <a:tableStyleId>{5C22544A-7EE6-4342-B048-85BDC9FD1C3A}</a:tableStyleId>
              </a:tblPr>
              <a:tblGrid>
                <a:gridCol w="860909">
                  <a:extLst>
                    <a:ext uri="{9D8B030D-6E8A-4147-A177-3AD203B41FA5}">
                      <a16:colId xmlns:a16="http://schemas.microsoft.com/office/drawing/2014/main" val="2147476552"/>
                    </a:ext>
                  </a:extLst>
                </a:gridCol>
                <a:gridCol w="3395538">
                  <a:extLst>
                    <a:ext uri="{9D8B030D-6E8A-4147-A177-3AD203B41FA5}">
                      <a16:colId xmlns:a16="http://schemas.microsoft.com/office/drawing/2014/main" val="2569163937"/>
                    </a:ext>
                  </a:extLst>
                </a:gridCol>
                <a:gridCol w="2296752">
                  <a:extLst>
                    <a:ext uri="{9D8B030D-6E8A-4147-A177-3AD203B41FA5}">
                      <a16:colId xmlns:a16="http://schemas.microsoft.com/office/drawing/2014/main" val="3477900865"/>
                    </a:ext>
                  </a:extLst>
                </a:gridCol>
                <a:gridCol w="7929939">
                  <a:extLst>
                    <a:ext uri="{9D8B030D-6E8A-4147-A177-3AD203B41FA5}">
                      <a16:colId xmlns:a16="http://schemas.microsoft.com/office/drawing/2014/main" val="403220910"/>
                    </a:ext>
                  </a:extLst>
                </a:gridCol>
                <a:gridCol w="2818392">
                  <a:extLst>
                    <a:ext uri="{9D8B030D-6E8A-4147-A177-3AD203B41FA5}">
                      <a16:colId xmlns:a16="http://schemas.microsoft.com/office/drawing/2014/main" val="2178449521"/>
                    </a:ext>
                  </a:extLst>
                </a:gridCol>
              </a:tblGrid>
              <a:tr h="252258">
                <a:tc>
                  <a:txBody>
                    <a:bodyPr/>
                    <a:lstStyle/>
                    <a:p>
                      <a:pPr algn="ctr">
                        <a:lnSpc>
                          <a:spcPct val="115000"/>
                        </a:lnSpc>
                      </a:pPr>
                      <a:r>
                        <a:rPr lang="en-US" sz="3400" b="1" dirty="0">
                          <a:effectLst/>
                          <a:latin typeface="Times New Roman" panose="02020603050405020304" pitchFamily="18" charset="0"/>
                          <a:cs typeface="Times New Roman" panose="02020603050405020304" pitchFamily="18" charset="0"/>
                        </a:rPr>
                        <a:t>TT</a:t>
                      </a:r>
                      <a:endParaRPr lang="en-VN" sz="3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400" b="1">
                          <a:effectLst/>
                          <a:latin typeface="Times New Roman" panose="02020603050405020304" pitchFamily="18" charset="0"/>
                          <a:cs typeface="Times New Roman" panose="02020603050405020304" pitchFamily="18" charset="0"/>
                        </a:rPr>
                        <a:t>Câu tục ngữ</a:t>
                      </a:r>
                      <a:endParaRPr lang="en-VN" sz="3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400" b="1">
                          <a:effectLst/>
                          <a:latin typeface="Times New Roman" panose="02020603050405020304" pitchFamily="18" charset="0"/>
                          <a:cs typeface="Times New Roman" panose="02020603050405020304" pitchFamily="18" charset="0"/>
                        </a:rPr>
                        <a:t>Chủ đề</a:t>
                      </a:r>
                      <a:endParaRPr lang="en-VN" sz="3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400" b="1">
                          <a:effectLst/>
                          <a:latin typeface="Times New Roman" panose="02020603050405020304" pitchFamily="18" charset="0"/>
                          <a:cs typeface="Times New Roman" panose="02020603050405020304" pitchFamily="18" charset="0"/>
                        </a:rPr>
                        <a:t>Giá trị của</a:t>
                      </a:r>
                      <a:endParaRPr lang="en-VN" sz="3400" b="1">
                        <a:effectLst/>
                        <a:latin typeface="Times New Roman" panose="02020603050405020304" pitchFamily="18" charset="0"/>
                        <a:cs typeface="Times New Roman" panose="02020603050405020304" pitchFamily="18" charset="0"/>
                      </a:endParaRPr>
                    </a:p>
                    <a:p>
                      <a:pPr algn="ctr">
                        <a:lnSpc>
                          <a:spcPct val="115000"/>
                        </a:lnSpc>
                      </a:pPr>
                      <a:r>
                        <a:rPr lang="en-US" sz="3400" b="1">
                          <a:effectLst/>
                          <a:latin typeface="Times New Roman" panose="02020603050405020304" pitchFamily="18" charset="0"/>
                          <a:cs typeface="Times New Roman" panose="02020603050405020304" pitchFamily="18" charset="0"/>
                        </a:rPr>
                        <a:t>tục ngữ</a:t>
                      </a:r>
                      <a:endParaRPr lang="en-VN" sz="3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15000"/>
                        </a:lnSpc>
                      </a:pPr>
                      <a:r>
                        <a:rPr lang="en-US" sz="3400" b="1" dirty="0" err="1">
                          <a:effectLst/>
                          <a:latin typeface="Times New Roman" panose="02020603050405020304" pitchFamily="18" charset="0"/>
                          <a:cs typeface="Times New Roman" panose="02020603050405020304" pitchFamily="18" charset="0"/>
                        </a:rPr>
                        <a:t>Hoàn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cảnh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vận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dụng</a:t>
                      </a:r>
                      <a:endParaRPr lang="en-VN" sz="3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5459349"/>
                  </a:ext>
                </a:extLst>
              </a:tr>
              <a:tr h="252258">
                <a:tc>
                  <a:txBody>
                    <a:bodyPr/>
                    <a:lstStyle/>
                    <a:p>
                      <a:pPr algn="ctr">
                        <a:lnSpc>
                          <a:spcPct val="115000"/>
                        </a:lnSpc>
                      </a:pPr>
                      <a:r>
                        <a:rPr lang="en-US" sz="3400">
                          <a:effectLst/>
                          <a:latin typeface="Times New Roman" panose="02020603050405020304" pitchFamily="18" charset="0"/>
                          <a:cs typeface="Times New Roman" panose="02020603050405020304" pitchFamily="18" charset="0"/>
                        </a:rPr>
                        <a:t>5</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400">
                          <a:effectLst/>
                          <a:latin typeface="Times New Roman" panose="02020603050405020304" pitchFamily="18" charset="0"/>
                          <a:cs typeface="Times New Roman" panose="02020603050405020304" pitchFamily="18" charset="0"/>
                        </a:rPr>
                        <a:t>Đói cho sạch, rách cho thơm.</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4">
                  <a:txBody>
                    <a:bodyPr/>
                    <a:lstStyle/>
                    <a:p>
                      <a:pPr>
                        <a:lnSpc>
                          <a:spcPct val="115000"/>
                        </a:lnSpc>
                      </a:pPr>
                      <a:r>
                        <a:rPr lang="en-US" sz="3400">
                          <a:effectLst/>
                          <a:latin typeface="Times New Roman" panose="02020603050405020304" pitchFamily="18" charset="0"/>
                          <a:cs typeface="Times New Roman" panose="02020603050405020304" pitchFamily="18" charset="0"/>
                        </a:rPr>
                        <a:t>Kinh nghiệm về con người và xã hội</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just">
                        <a:lnSpc>
                          <a:spcPct val="115000"/>
                        </a:lnSpc>
                      </a:pPr>
                      <a:r>
                        <a:rPr lang="en-US" sz="3400">
                          <a:effectLst/>
                          <a:latin typeface="Times New Roman" panose="02020603050405020304" pitchFamily="18" charset="0"/>
                          <a:cs typeface="Times New Roman" panose="02020603050405020304" pitchFamily="18" charset="0"/>
                        </a:rPr>
                        <a:t>Khó khăn về vật chất vẫn phải sống trong sạch, thiện lương.</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rowSpan="4">
                  <a:txBody>
                    <a:bodyPr/>
                    <a:lstStyle/>
                    <a:p>
                      <a:pPr algn="just">
                        <a:lnSpc>
                          <a:spcPct val="115000"/>
                        </a:lnSpc>
                      </a:pPr>
                      <a:r>
                        <a:rPr lang="en-US" sz="3400" dirty="0">
                          <a:effectLst/>
                          <a:latin typeface="Times New Roman" panose="02020603050405020304" pitchFamily="18" charset="0"/>
                          <a:cs typeface="Times New Roman" panose="02020603050405020304" pitchFamily="18" charset="0"/>
                        </a:rPr>
                        <a:t>Khi </a:t>
                      </a:r>
                      <a:r>
                        <a:rPr lang="en-US" sz="3400" dirty="0" err="1">
                          <a:effectLst/>
                          <a:latin typeface="Times New Roman" panose="02020603050405020304" pitchFamily="18" charset="0"/>
                          <a:cs typeface="Times New Roman" panose="02020603050405020304" pitchFamily="18" charset="0"/>
                        </a:rPr>
                        <a:t>đưa</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ra</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những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lời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khuyên</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kinh</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nghiệm</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ứng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xử</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trong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đời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sống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xã</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hội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những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bài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học</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đạo</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đức</a:t>
                      </a:r>
                      <a:r>
                        <a:rPr lang="en-US" sz="3400" dirty="0">
                          <a:effectLst/>
                          <a:latin typeface="Times New Roman" panose="02020603050405020304" pitchFamily="18" charset="0"/>
                          <a:cs typeface="Times New Roman" panose="02020603050405020304" pitchFamily="18" charset="0"/>
                        </a:rPr>
                        <a:t>.</a:t>
                      </a:r>
                      <a:endParaRPr lang="en-VN"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08664372"/>
                  </a:ext>
                </a:extLst>
              </a:tr>
              <a:tr h="646369">
                <a:tc>
                  <a:txBody>
                    <a:bodyPr/>
                    <a:lstStyle/>
                    <a:p>
                      <a:pPr algn="ctr">
                        <a:lnSpc>
                          <a:spcPct val="115000"/>
                        </a:lnSpc>
                      </a:pPr>
                      <a:r>
                        <a:rPr lang="en-US" sz="3400">
                          <a:effectLst/>
                          <a:latin typeface="Times New Roman" panose="02020603050405020304" pitchFamily="18" charset="0"/>
                          <a:cs typeface="Times New Roman" panose="02020603050405020304" pitchFamily="18" charset="0"/>
                        </a:rPr>
                        <a:t>6</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400">
                          <a:effectLst/>
                          <a:latin typeface="Times New Roman" panose="02020603050405020304" pitchFamily="18" charset="0"/>
                          <a:cs typeface="Times New Roman" panose="02020603050405020304" pitchFamily="18" charset="0"/>
                        </a:rPr>
                        <a:t>Chết trong còn hơn sống đục.</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400">
                          <a:effectLst/>
                          <a:latin typeface="Times New Roman" panose="02020603050405020304" pitchFamily="18" charset="0"/>
                          <a:cs typeface="Times New Roman" panose="02020603050405020304" pitchFamily="18" charset="0"/>
                        </a:rPr>
                        <a:t>Câu tục ngữ thể hiện lối sống cao đẹp, vĩ đại của con người. Thà chết trong sự trong sáng, chết vì lý tưởng cao đẹp còn hơn sống nhục nhã.</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4182181825"/>
                  </a:ext>
                </a:extLst>
              </a:tr>
              <a:tr h="909134">
                <a:tc>
                  <a:txBody>
                    <a:bodyPr/>
                    <a:lstStyle/>
                    <a:p>
                      <a:pPr algn="ctr">
                        <a:lnSpc>
                          <a:spcPct val="115000"/>
                        </a:lnSpc>
                      </a:pPr>
                      <a:r>
                        <a:rPr lang="en-US" sz="3400">
                          <a:effectLst/>
                          <a:latin typeface="Times New Roman" panose="02020603050405020304" pitchFamily="18" charset="0"/>
                          <a:cs typeface="Times New Roman" panose="02020603050405020304" pitchFamily="18" charset="0"/>
                        </a:rPr>
                        <a:t>7</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400">
                          <a:effectLst/>
                          <a:latin typeface="Times New Roman" panose="02020603050405020304" pitchFamily="18" charset="0"/>
                          <a:cs typeface="Times New Roman" panose="02020603050405020304" pitchFamily="18" charset="0"/>
                        </a:rPr>
                        <a:t>Có công mài sắt, có ngày nên kim.</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400">
                          <a:effectLst/>
                          <a:latin typeface="Times New Roman" panose="02020603050405020304" pitchFamily="18" charset="0"/>
                          <a:cs typeface="Times New Roman" panose="02020603050405020304" pitchFamily="18" charset="0"/>
                        </a:rPr>
                        <a:t>Mượn hình ảnh trên để khuyên nhủ con cháu bài học về lòng kiên trì, nghị lực trong cuộc sống. Nếu chúng ta chăm chỉ rèn luyện, không ngại vượt qua thử thách khó khăn thì sẽ bước tới thành công.</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603136919"/>
                  </a:ext>
                </a:extLst>
              </a:tr>
              <a:tr h="514987">
                <a:tc>
                  <a:txBody>
                    <a:bodyPr/>
                    <a:lstStyle/>
                    <a:p>
                      <a:pPr algn="ctr">
                        <a:lnSpc>
                          <a:spcPct val="115000"/>
                        </a:lnSpc>
                      </a:pPr>
                      <a:r>
                        <a:rPr lang="en-US" sz="3400">
                          <a:effectLst/>
                          <a:latin typeface="Times New Roman" panose="02020603050405020304" pitchFamily="18" charset="0"/>
                          <a:cs typeface="Times New Roman" panose="02020603050405020304" pitchFamily="18" charset="0"/>
                        </a:rPr>
                        <a:t>8</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a:txBody>
                    <a:bodyPr/>
                    <a:lstStyle/>
                    <a:p>
                      <a:pPr>
                        <a:lnSpc>
                          <a:spcPct val="115000"/>
                        </a:lnSpc>
                      </a:pPr>
                      <a:r>
                        <a:rPr lang="en-US" sz="3400">
                          <a:effectLst/>
                          <a:latin typeface="Times New Roman" panose="02020603050405020304" pitchFamily="18" charset="0"/>
                          <a:cs typeface="Times New Roman" panose="02020603050405020304" pitchFamily="18" charset="0"/>
                        </a:rPr>
                        <a:t>Ăn quả nhớ kẻ trồng cây</a:t>
                      </a:r>
                      <a:endParaRPr lang="en-VN"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tc>
                  <a:txBody>
                    <a:bodyPr/>
                    <a:lstStyle/>
                    <a:p>
                      <a:pPr algn="just">
                        <a:lnSpc>
                          <a:spcPct val="115000"/>
                        </a:lnSpc>
                      </a:pPr>
                      <a:r>
                        <a:rPr lang="en-US" sz="3400" dirty="0">
                          <a:effectLst/>
                          <a:latin typeface="Times New Roman" panose="02020603050405020304" pitchFamily="18" charset="0"/>
                          <a:cs typeface="Times New Roman" panose="02020603050405020304" pitchFamily="18" charset="0"/>
                        </a:rPr>
                        <a:t>Khi </a:t>
                      </a:r>
                      <a:r>
                        <a:rPr lang="en-US" sz="3400" dirty="0" err="1">
                          <a:effectLst/>
                          <a:latin typeface="Times New Roman" panose="02020603050405020304" pitchFamily="18" charset="0"/>
                          <a:cs typeface="Times New Roman" panose="02020603050405020304" pitchFamily="18" charset="0"/>
                        </a:rPr>
                        <a:t>được</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hưởng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thành</a:t>
                      </a:r>
                      <a:r>
                        <a:rPr lang="en-US" sz="3400" dirty="0">
                          <a:effectLst/>
                          <a:latin typeface="Times New Roman" panose="02020603050405020304" pitchFamily="18" charset="0"/>
                          <a:cs typeface="Times New Roman" panose="02020603050405020304" pitchFamily="18" charset="0"/>
                        </a:rPr>
                        <a:t> quả </a:t>
                      </a:r>
                      <a:r>
                        <a:rPr lang="en-US" sz="3400" dirty="0" err="1">
                          <a:effectLst/>
                          <a:latin typeface="Times New Roman" panose="02020603050405020304" pitchFamily="18" charset="0"/>
                          <a:cs typeface="Times New Roman" panose="02020603050405020304" pitchFamily="18" charset="0"/>
                        </a:rPr>
                        <a:t>nào</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đo</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phải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nhơ</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đến</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người</a:t>
                      </a:r>
                      <a:r>
                        <a:rPr lang="en-US" sz="3400" dirty="0">
                          <a:effectLst/>
                          <a:latin typeface="Times New Roman" panose="02020603050405020304" pitchFamily="18" charset="0"/>
                          <a:cs typeface="Times New Roman" panose="02020603050405020304" pitchFamily="18" charset="0"/>
                        </a:rPr>
                        <a:t> có </a:t>
                      </a:r>
                      <a:r>
                        <a:rPr lang="en-US" sz="3400" dirty="0" err="1">
                          <a:effectLst/>
                          <a:latin typeface="Times New Roman" panose="02020603050405020304" pitchFamily="18" charset="0"/>
                          <a:cs typeface="Times New Roman" panose="02020603050405020304" pitchFamily="18" charset="0"/>
                        </a:rPr>
                        <a:t>công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xây</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dựng</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nên</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phải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biết</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ơn</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người</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đa</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giúp</a:t>
                      </a:r>
                      <a:r>
                        <a:rPr lang="en-US" sz="3400" dirty="0">
                          <a:effectLst/>
                          <a:latin typeface="Times New Roman" panose="02020603050405020304" pitchFamily="18" charset="0"/>
                          <a:cs typeface="Times New Roman" panose="02020603050405020304" pitchFamily="18" charset="0"/>
                        </a:rPr>
                        <a:t> </a:t>
                      </a:r>
                      <a:r>
                        <a:rPr lang="en-US" sz="3400" dirty="0" err="1">
                          <a:effectLst/>
                          <a:latin typeface="Times New Roman" panose="02020603050405020304" pitchFamily="18" charset="0"/>
                          <a:cs typeface="Times New Roman" panose="02020603050405020304" pitchFamily="18" charset="0"/>
                        </a:rPr>
                        <a:t>mình</a:t>
                      </a:r>
                      <a:r>
                        <a:rPr lang="en-US" sz="3400" dirty="0">
                          <a:effectLst/>
                          <a:latin typeface="Times New Roman" panose="02020603050405020304" pitchFamily="18" charset="0"/>
                          <a:cs typeface="Times New Roman" panose="02020603050405020304" pitchFamily="18" charset="0"/>
                        </a:rPr>
                        <a:t>.</a:t>
                      </a:r>
                      <a:endParaRPr lang="en-VN"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921" marR="29921" marT="0" marB="0"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099868847"/>
                  </a:ext>
                </a:extLst>
              </a:tr>
            </a:tbl>
          </a:graphicData>
        </a:graphic>
      </p:graphicFrame>
    </p:spTree>
    <p:extLst>
      <p:ext uri="{BB962C8B-B14F-4D97-AF65-F5344CB8AC3E}">
        <p14:creationId xmlns:p14="http://schemas.microsoft.com/office/powerpoint/2010/main" val="294052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2034" y="-5129863"/>
            <a:ext cx="11596936" cy="9726930"/>
          </a:xfrm>
          <a:prstGeom prst="rect">
            <a:avLst/>
          </a:prstGeom>
        </p:spPr>
      </p:pic>
      <p:grpSp>
        <p:nvGrpSpPr>
          <p:cNvPr id="3" name="Group 3"/>
          <p:cNvGrpSpPr/>
          <p:nvPr/>
        </p:nvGrpSpPr>
        <p:grpSpPr>
          <a:xfrm>
            <a:off x="13854693" y="9258300"/>
            <a:ext cx="3865810" cy="530538"/>
            <a:chOff x="0" y="0"/>
            <a:chExt cx="1815887" cy="249210"/>
          </a:xfrm>
        </p:grpSpPr>
        <p:sp>
          <p:nvSpPr>
            <p:cNvPr id="4" name="Freeform 4"/>
            <p:cNvSpPr/>
            <p:nvPr/>
          </p:nvSpPr>
          <p:spPr>
            <a:xfrm>
              <a:off x="881845" y="0"/>
              <a:ext cx="52196" cy="249210"/>
            </a:xfrm>
            <a:custGeom>
              <a:avLst/>
              <a:gdLst/>
              <a:ahLst/>
              <a:cxnLst/>
              <a:rect l="l" t="t" r="r" b="b"/>
              <a:pathLst>
                <a:path w="52196" h="249210">
                  <a:moveTo>
                    <a:pt x="26099" y="0"/>
                  </a:moveTo>
                  <a:lnTo>
                    <a:pt x="26099" y="0"/>
                  </a:lnTo>
                  <a:cubicBezTo>
                    <a:pt x="52197" y="81020"/>
                    <a:pt x="52197" y="168190"/>
                    <a:pt x="26099" y="249210"/>
                  </a:cubicBezTo>
                  <a:cubicBezTo>
                    <a:pt x="0" y="168190"/>
                    <a:pt x="0" y="81020"/>
                    <a:pt x="26099" y="0"/>
                  </a:cubicBezTo>
                  <a:close/>
                </a:path>
              </a:pathLst>
            </a:custGeom>
            <a:solidFill>
              <a:srgbClr val="000000">
                <a:alpha val="9804"/>
              </a:srgbClr>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6063" y="3676799"/>
            <a:ext cx="4964439" cy="584677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4937">
            <a:off x="-3920945" y="7409988"/>
            <a:ext cx="8630265" cy="723863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45058" y="2688641"/>
            <a:ext cx="7176977" cy="6172200"/>
          </a:xfrm>
          <a:prstGeom prst="rect">
            <a:avLst/>
          </a:prstGeom>
        </p:spPr>
      </p:pic>
      <p:sp>
        <p:nvSpPr>
          <p:cNvPr id="9" name="TextBox 9"/>
          <p:cNvSpPr txBox="1"/>
          <p:nvPr/>
        </p:nvSpPr>
        <p:spPr>
          <a:xfrm>
            <a:off x="991265" y="284797"/>
            <a:ext cx="12863427" cy="1270797"/>
          </a:xfrm>
          <a:prstGeom prst="rect">
            <a:avLst/>
          </a:prstGeom>
        </p:spPr>
        <p:txBody>
          <a:bodyPr lIns="0" tIns="0" rIns="0" bIns="0" rtlCol="0" anchor="t">
            <a:spAutoFit/>
          </a:bodyPr>
          <a:lstStyle/>
          <a:p>
            <a:pPr>
              <a:lnSpc>
                <a:spcPts val="10919"/>
              </a:lnSpc>
            </a:pPr>
            <a:r>
              <a:rPr lang="en-US" sz="7000" dirty="0">
                <a:solidFill>
                  <a:srgbClr val="65638B"/>
                </a:solidFill>
                <a:latin typeface="Fraunces Bold"/>
              </a:rPr>
              <a:t>2. KHÁM PHÁ VĂN BẢN</a:t>
            </a:r>
          </a:p>
        </p:txBody>
      </p:sp>
      <p:sp>
        <p:nvSpPr>
          <p:cNvPr id="10" name="TextBox 10"/>
          <p:cNvSpPr txBox="1"/>
          <p:nvPr/>
        </p:nvSpPr>
        <p:spPr>
          <a:xfrm>
            <a:off x="6352415" y="3667176"/>
            <a:ext cx="3962261" cy="4091305"/>
          </a:xfrm>
          <a:prstGeom prst="rect">
            <a:avLst/>
          </a:prstGeom>
        </p:spPr>
        <p:txBody>
          <a:bodyPr lIns="0" tIns="0" rIns="0" bIns="0" rtlCol="0" anchor="t">
            <a:spAutoFit/>
          </a:bodyPr>
          <a:lstStyle/>
          <a:p>
            <a:pPr algn="ctr">
              <a:lnSpc>
                <a:spcPts val="8119"/>
              </a:lnSpc>
            </a:pPr>
            <a:r>
              <a:rPr lang="en-US" sz="5799" dirty="0" err="1">
                <a:solidFill>
                  <a:srgbClr val="FFFFFF"/>
                </a:solidFill>
                <a:latin typeface="Roboto Condensed"/>
              </a:rPr>
              <a:t>Nhóm</a:t>
            </a:r>
            <a:r>
              <a:rPr lang="en-US" sz="5799" dirty="0">
                <a:solidFill>
                  <a:srgbClr val="FFFFFF"/>
                </a:solidFill>
                <a:latin typeface="Roboto Condensed"/>
              </a:rPr>
              <a:t> 1:</a:t>
            </a:r>
          </a:p>
          <a:p>
            <a:pPr algn="ctr">
              <a:lnSpc>
                <a:spcPts val="8119"/>
              </a:lnSpc>
            </a:pPr>
            <a:r>
              <a:rPr lang="en-US" sz="5799" dirty="0">
                <a:solidFill>
                  <a:srgbClr val="FFFFFF"/>
                </a:solidFill>
                <a:latin typeface="Roboto Condensed"/>
              </a:rPr>
              <a:t>HS </a:t>
            </a:r>
            <a:r>
              <a:rPr lang="en-US" sz="5799" dirty="0" err="1">
                <a:solidFill>
                  <a:srgbClr val="FFFFFF"/>
                </a:solidFill>
                <a:latin typeface="Roboto Condensed"/>
              </a:rPr>
              <a:t>kể</a:t>
            </a:r>
            <a:r>
              <a:rPr lang="en-US" sz="5799" dirty="0">
                <a:solidFill>
                  <a:srgbClr val="FFFFFF"/>
                </a:solidFill>
                <a:latin typeface="Roboto Condensed"/>
              </a:rPr>
              <a:t> </a:t>
            </a:r>
            <a:r>
              <a:rPr lang="en-US" sz="5799" dirty="0" err="1">
                <a:solidFill>
                  <a:srgbClr val="FFFFFF"/>
                </a:solidFill>
                <a:latin typeface="Roboto Condensed"/>
              </a:rPr>
              <a:t>tóm</a:t>
            </a:r>
            <a:r>
              <a:rPr lang="en-US" sz="5799" dirty="0">
                <a:solidFill>
                  <a:srgbClr val="FFFFFF"/>
                </a:solidFill>
                <a:latin typeface="Roboto Condensed"/>
              </a:rPr>
              <a:t> </a:t>
            </a:r>
            <a:r>
              <a:rPr lang="en-US" sz="5799" dirty="0" err="1">
                <a:solidFill>
                  <a:srgbClr val="FFFFFF"/>
                </a:solidFill>
                <a:latin typeface="Roboto Condensed"/>
              </a:rPr>
              <a:t>tắt</a:t>
            </a:r>
            <a:r>
              <a:rPr lang="en-US" sz="5799" dirty="0">
                <a:solidFill>
                  <a:srgbClr val="FFFFFF"/>
                </a:solidFill>
                <a:latin typeface="Roboto Condensed"/>
              </a:rPr>
              <a:t> </a:t>
            </a:r>
            <a:r>
              <a:rPr lang="en-US" sz="5799" dirty="0" err="1">
                <a:solidFill>
                  <a:srgbClr val="FFFFFF"/>
                </a:solidFill>
                <a:latin typeface="Roboto Condensed"/>
              </a:rPr>
              <a:t>câu</a:t>
            </a:r>
            <a:r>
              <a:rPr lang="en-US" sz="5799" dirty="0">
                <a:solidFill>
                  <a:srgbClr val="FFFFFF"/>
                </a:solidFill>
                <a:latin typeface="Roboto Condensed"/>
              </a:rPr>
              <a:t> </a:t>
            </a:r>
            <a:r>
              <a:rPr lang="en-US" sz="5799" dirty="0" err="1">
                <a:solidFill>
                  <a:srgbClr val="FFFFFF"/>
                </a:solidFill>
                <a:latin typeface="Roboto Condensed"/>
              </a:rPr>
              <a:t>chuyện</a:t>
            </a:r>
            <a:r>
              <a:rPr lang="en-US" sz="5799" dirty="0">
                <a:solidFill>
                  <a:srgbClr val="FFFFFF"/>
                </a:solidFill>
                <a:latin typeface="Roboto Condensed"/>
              </a:rPr>
              <a:t>.</a:t>
            </a:r>
          </a:p>
          <a:p>
            <a:pPr algn="ctr">
              <a:lnSpc>
                <a:spcPts val="8119"/>
              </a:lnSpc>
            </a:pPr>
            <a:endParaRPr lang="en-US" sz="5799" dirty="0">
              <a:solidFill>
                <a:srgbClr val="FFFFFF"/>
              </a:solidFill>
              <a:latin typeface="Roboto Condensed"/>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07408">
            <a:off x="-899201" y="3310743"/>
            <a:ext cx="2733226" cy="257264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23758" y="9022015"/>
            <a:ext cx="3098277" cy="15336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508970">
            <a:off x="4907703" y="-1462759"/>
            <a:ext cx="9099516" cy="1370961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856794" y="-1133719"/>
            <a:ext cx="1676781"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4976130" y="-1467924"/>
            <a:ext cx="1196358" cy="293584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739237" y="3271853"/>
            <a:ext cx="1462634" cy="358928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5688919" y="8753353"/>
            <a:ext cx="3098277" cy="153364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2626" y="4735388"/>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17500">
            <a:off x="-1027616" y="-779473"/>
            <a:ext cx="3195034" cy="300732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520438" y="2744033"/>
            <a:ext cx="2023727" cy="1419138"/>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417765" y="8156264"/>
            <a:ext cx="2892931" cy="2824223"/>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553502">
            <a:off x="17184289" y="7243753"/>
            <a:ext cx="1747728" cy="1509600"/>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001593" y="1239088"/>
            <a:ext cx="10197001" cy="1988415"/>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174094" y="1711789"/>
            <a:ext cx="1200600" cy="1459696"/>
          </a:xfrm>
          <a:prstGeom prst="rect">
            <a:avLst/>
          </a:prstGeom>
        </p:spPr>
      </p:pic>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629324" y="1711789"/>
            <a:ext cx="1200600" cy="1459696"/>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2461901" y="2007999"/>
            <a:ext cx="471044" cy="599708"/>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084215" y="2007999"/>
            <a:ext cx="471044" cy="599708"/>
          </a:xfrm>
          <a:prstGeom prst="rect">
            <a:avLst/>
          </a:prstGeom>
        </p:spPr>
      </p:pic>
      <p:sp>
        <p:nvSpPr>
          <p:cNvPr id="19" name="TextBox 19"/>
          <p:cNvSpPr txBox="1"/>
          <p:nvPr/>
        </p:nvSpPr>
        <p:spPr>
          <a:xfrm>
            <a:off x="5212227" y="1775159"/>
            <a:ext cx="7863545" cy="1083245"/>
          </a:xfrm>
          <a:prstGeom prst="rect">
            <a:avLst/>
          </a:prstGeom>
        </p:spPr>
        <p:txBody>
          <a:bodyPr wrap="square" lIns="0" tIns="0" rIns="0" bIns="0" rtlCol="0" anchor="t">
            <a:spAutoFit/>
          </a:bodyPr>
          <a:lstStyle/>
          <a:p>
            <a:pPr algn="ctr">
              <a:lnSpc>
                <a:spcPts val="9239"/>
              </a:lnSpc>
            </a:pPr>
            <a:r>
              <a:rPr lang="en-US" sz="6599" b="1" dirty="0">
                <a:solidFill>
                  <a:srgbClr val="000000"/>
                </a:solidFill>
                <a:latin typeface="Times New Roman" panose="02020603050405020304" pitchFamily="18" charset="0"/>
                <a:cs typeface="Times New Roman" panose="02020603050405020304" pitchFamily="18" charset="0"/>
              </a:rPr>
              <a:t>LÀM VIỆC NHÓM</a:t>
            </a:r>
          </a:p>
        </p:txBody>
      </p:sp>
      <p:sp>
        <p:nvSpPr>
          <p:cNvPr id="20" name="TextBox 19">
            <a:extLst>
              <a:ext uri="{FF2B5EF4-FFF2-40B4-BE49-F238E27FC236}">
                <a16:creationId xmlns:a16="http://schemas.microsoft.com/office/drawing/2014/main" id="{94A10778-0017-8C74-4EDE-2EB091334895}"/>
              </a:ext>
            </a:extLst>
          </p:cNvPr>
          <p:cNvSpPr txBox="1"/>
          <p:nvPr/>
        </p:nvSpPr>
        <p:spPr>
          <a:xfrm>
            <a:off x="3002714" y="3572549"/>
            <a:ext cx="12930588" cy="6276334"/>
          </a:xfrm>
          <a:prstGeom prst="rect">
            <a:avLst/>
          </a:prstGeom>
          <a:noFill/>
        </p:spPr>
        <p:txBody>
          <a:bodyPr wrap="square">
            <a:spAutoFit/>
          </a:bodyPr>
          <a:lstStyle/>
          <a:p>
            <a:pPr>
              <a:lnSpc>
                <a:spcPct val="115000"/>
              </a:lnSpc>
            </a:pPr>
            <a:r>
              <a:rPr lang="de-DE" sz="3200" b="1" dirty="0" err="1">
                <a:effectLst/>
                <a:latin typeface="Times New Roman" panose="02020603050405020304" pitchFamily="18" charset="0"/>
                <a:ea typeface="Times New Roman" panose="02020603050405020304" pitchFamily="18" charset="0"/>
              </a:rPr>
              <a:t>Thảo</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luận</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hoàn</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thiện</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phiếu</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học</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tập</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trong</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thời</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gian</a:t>
            </a:r>
            <a:r>
              <a:rPr lang="de-DE" sz="3200" b="1" dirty="0">
                <a:effectLst/>
                <a:latin typeface="Times New Roman" panose="02020603050405020304" pitchFamily="18" charset="0"/>
                <a:ea typeface="Times New Roman" panose="02020603050405020304" pitchFamily="18" charset="0"/>
              </a:rPr>
              <a:t> 10 </a:t>
            </a:r>
            <a:r>
              <a:rPr lang="de-DE" sz="3200" b="1" dirty="0" err="1">
                <a:effectLst/>
                <a:latin typeface="Times New Roman" panose="02020603050405020304" pitchFamily="18" charset="0"/>
                <a:ea typeface="Times New Roman" panose="02020603050405020304" pitchFamily="18" charset="0"/>
              </a:rPr>
              <a:t>phút</a:t>
            </a:r>
            <a:r>
              <a:rPr lang="de-DE" sz="3200" b="1" dirty="0">
                <a:effectLst/>
                <a:latin typeface="Times New Roman" panose="02020603050405020304" pitchFamily="18" charset="0"/>
                <a:ea typeface="Times New Roman" panose="02020603050405020304" pitchFamily="18" charset="0"/>
              </a:rPr>
              <a:t>.</a:t>
            </a:r>
            <a:endParaRPr lang="en-VN" sz="3200" dirty="0">
              <a:effectLst/>
              <a:latin typeface="Times New Roman" panose="02020603050405020304" pitchFamily="18" charset="0"/>
              <a:ea typeface="Times New Roman" panose="02020603050405020304" pitchFamily="18" charset="0"/>
            </a:endParaRPr>
          </a:p>
          <a:p>
            <a:pPr>
              <a:lnSpc>
                <a:spcPct val="115000"/>
              </a:lnSpc>
            </a:pPr>
            <a:r>
              <a:rPr lang="de-DE" sz="3200" b="1" dirty="0" err="1">
                <a:effectLst/>
                <a:latin typeface="Times New Roman" panose="02020603050405020304" pitchFamily="18" charset="0"/>
                <a:ea typeface="Times New Roman" panose="02020603050405020304" pitchFamily="18" charset="0"/>
              </a:rPr>
              <a:t>Mỗi</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nhóm</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có</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thời</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gian</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trình</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bày</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không</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quá</a:t>
            </a:r>
            <a:r>
              <a:rPr lang="de-DE" sz="3200" b="1" dirty="0">
                <a:effectLst/>
                <a:latin typeface="Times New Roman" panose="02020603050405020304" pitchFamily="18" charset="0"/>
                <a:ea typeface="Times New Roman" panose="02020603050405020304" pitchFamily="18" charset="0"/>
              </a:rPr>
              <a:t> 3 </a:t>
            </a:r>
            <a:r>
              <a:rPr lang="de-DE" sz="3200" b="1" dirty="0" err="1">
                <a:effectLst/>
                <a:latin typeface="Times New Roman" panose="02020603050405020304" pitchFamily="18" charset="0"/>
                <a:ea typeface="Times New Roman" panose="02020603050405020304" pitchFamily="18" charset="0"/>
              </a:rPr>
              <a:t>phút</a:t>
            </a:r>
            <a:r>
              <a:rPr lang="de-DE" sz="3200" b="1" dirty="0">
                <a:effectLst/>
                <a:latin typeface="Times New Roman" panose="02020603050405020304" pitchFamily="18" charset="0"/>
                <a:ea typeface="Times New Roman" panose="02020603050405020304" pitchFamily="18" charset="0"/>
              </a:rPr>
              <a:t>/ </a:t>
            </a:r>
            <a:r>
              <a:rPr lang="de-DE" sz="3200" b="1" dirty="0" err="1">
                <a:effectLst/>
                <a:latin typeface="Times New Roman" panose="02020603050405020304" pitchFamily="18" charset="0"/>
                <a:ea typeface="Times New Roman" panose="02020603050405020304" pitchFamily="18" charset="0"/>
              </a:rPr>
              <a:t>nhóm</a:t>
            </a:r>
            <a:r>
              <a:rPr lang="de-DE" sz="3200" b="1" dirty="0">
                <a:effectLst/>
                <a:latin typeface="Times New Roman" panose="02020603050405020304" pitchFamily="18" charset="0"/>
                <a:ea typeface="Times New Roman" panose="02020603050405020304" pitchFamily="18" charset="0"/>
              </a:rPr>
              <a:t>.</a:t>
            </a:r>
            <a:endParaRPr lang="en-VN" sz="3200" dirty="0">
              <a:effectLst/>
              <a:latin typeface="Times New Roman" panose="02020603050405020304" pitchFamily="18" charset="0"/>
              <a:ea typeface="Times New Roman" panose="02020603050405020304" pitchFamily="18" charset="0"/>
            </a:endParaRPr>
          </a:p>
          <a:p>
            <a:pPr>
              <a:lnSpc>
                <a:spcPct val="115000"/>
              </a:lnSpc>
            </a:pP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Nhóm</a:t>
            </a:r>
            <a:r>
              <a:rPr lang="de-DE" sz="3200" dirty="0">
                <a:effectLst/>
                <a:latin typeface="Times New Roman" panose="02020603050405020304" pitchFamily="18" charset="0"/>
                <a:ea typeface="Times New Roman" panose="02020603050405020304" pitchFamily="18" charset="0"/>
              </a:rPr>
              <a:t> 1: </a:t>
            </a:r>
            <a:r>
              <a:rPr lang="de-DE" sz="3200" dirty="0" err="1">
                <a:effectLst/>
                <a:latin typeface="Times New Roman" panose="02020603050405020304" pitchFamily="18" charset="0"/>
                <a:ea typeface="Times New Roman" panose="02020603050405020304" pitchFamily="18" charset="0"/>
              </a:rPr>
              <a:t>Phiếu</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học</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tập</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số</a:t>
            </a:r>
            <a:r>
              <a:rPr lang="de-DE" sz="3200" dirty="0">
                <a:effectLst/>
                <a:latin typeface="Times New Roman" panose="02020603050405020304" pitchFamily="18" charset="0"/>
                <a:ea typeface="Times New Roman" panose="02020603050405020304" pitchFamily="18" charset="0"/>
              </a:rPr>
              <a:t> 2: </a:t>
            </a:r>
            <a:r>
              <a:rPr lang="de-DE" sz="3200" dirty="0" err="1">
                <a:effectLst/>
                <a:latin typeface="Times New Roman" panose="02020603050405020304" pitchFamily="18" charset="0"/>
                <a:ea typeface="Times New Roman" panose="02020603050405020304" pitchFamily="18" charset="0"/>
              </a:rPr>
              <a:t>Tìm</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hiểu</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tính</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ngắn</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gọn</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và</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vần</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điệu</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của</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tục</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ngữ</a:t>
            </a:r>
            <a:endParaRPr lang="en-VN" sz="3200" dirty="0">
              <a:effectLst/>
              <a:latin typeface="Times New Roman" panose="02020603050405020304" pitchFamily="18" charset="0"/>
              <a:ea typeface="Times New Roman" panose="02020603050405020304" pitchFamily="18" charset="0"/>
            </a:endParaRPr>
          </a:p>
          <a:p>
            <a:pPr>
              <a:lnSpc>
                <a:spcPct val="115000"/>
              </a:lnSpc>
            </a:pP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Nhóm</a:t>
            </a:r>
            <a:r>
              <a:rPr lang="de-DE" sz="3200" dirty="0">
                <a:effectLst/>
                <a:latin typeface="Times New Roman" panose="02020603050405020304" pitchFamily="18" charset="0"/>
                <a:ea typeface="Times New Roman" panose="02020603050405020304" pitchFamily="18" charset="0"/>
              </a:rPr>
              <a:t> 2: </a:t>
            </a:r>
            <a:r>
              <a:rPr lang="de-DE" sz="3200" dirty="0" err="1">
                <a:effectLst/>
                <a:latin typeface="Times New Roman" panose="02020603050405020304" pitchFamily="18" charset="0"/>
                <a:ea typeface="Times New Roman" panose="02020603050405020304" pitchFamily="18" charset="0"/>
              </a:rPr>
              <a:t>Phiếu</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học</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tập</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số</a:t>
            </a:r>
            <a:r>
              <a:rPr lang="de-DE" sz="3200" dirty="0">
                <a:effectLst/>
                <a:latin typeface="Times New Roman" panose="02020603050405020304" pitchFamily="18" charset="0"/>
                <a:ea typeface="Times New Roman" panose="02020603050405020304" pitchFamily="18" charset="0"/>
              </a:rPr>
              <a:t> 3: </a:t>
            </a:r>
            <a:r>
              <a:rPr lang="de-DE" sz="3200" dirty="0" err="1">
                <a:effectLst/>
                <a:latin typeface="Times New Roman" panose="02020603050405020304" pitchFamily="18" charset="0"/>
                <a:ea typeface="Times New Roman" panose="02020603050405020304" pitchFamily="18" charset="0"/>
              </a:rPr>
              <a:t>Tìm</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hiểu</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về</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nội</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dung</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và</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giá</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trị</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của</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tục</a:t>
            </a:r>
            <a:r>
              <a:rPr lang="de-DE" sz="3200" dirty="0">
                <a:effectLst/>
                <a:latin typeface="Times New Roman" panose="02020603050405020304" pitchFamily="18" charset="0"/>
                <a:ea typeface="Times New Roman" panose="02020603050405020304" pitchFamily="18" charset="0"/>
              </a:rPr>
              <a:t> </a:t>
            </a:r>
            <a:r>
              <a:rPr lang="de-DE" sz="3200" dirty="0" err="1">
                <a:effectLst/>
                <a:latin typeface="Times New Roman" panose="02020603050405020304" pitchFamily="18" charset="0"/>
                <a:ea typeface="Times New Roman" panose="02020603050405020304" pitchFamily="18" charset="0"/>
              </a:rPr>
              <a:t>ngữ</a:t>
            </a:r>
            <a:r>
              <a:rPr lang="vi-VN" sz="3200" dirty="0">
                <a:effectLst/>
                <a:latin typeface="Times New Roman" panose="02020603050405020304" pitchFamily="18" charset="0"/>
                <a:ea typeface="Times New Roman" panose="02020603050405020304" pitchFamily="18" charset="0"/>
              </a:rPr>
              <a:t> (phần 1)</a:t>
            </a:r>
            <a:endParaRPr lang="en-VN" sz="3200" dirty="0">
              <a:effectLst/>
              <a:latin typeface="Times New Roman" panose="02020603050405020304" pitchFamily="18" charset="0"/>
              <a:ea typeface="Times New Roman" panose="02020603050405020304" pitchFamily="18" charset="0"/>
            </a:endParaRPr>
          </a:p>
          <a:p>
            <a:pPr>
              <a:lnSpc>
                <a:spcPct val="115000"/>
              </a:lnSpc>
            </a:pPr>
            <a:r>
              <a:rPr lang="vi-VN" sz="3200" dirty="0">
                <a:effectLst/>
                <a:latin typeface="Times New Roman" panose="02020603050405020304" pitchFamily="18" charset="0"/>
                <a:ea typeface="Times New Roman" panose="02020603050405020304" pitchFamily="18" charset="0"/>
              </a:rPr>
              <a:t>+ Nhóm 3: Phiếu học tập số 4: Tìm hiểu về nội dung và giá trị của tục ngữ (phần 2)</a:t>
            </a:r>
            <a:endParaRPr lang="en-VN" sz="3200" dirty="0">
              <a:effectLst/>
              <a:latin typeface="Times New Roman" panose="02020603050405020304" pitchFamily="18" charset="0"/>
              <a:ea typeface="Times New Roman" panose="02020603050405020304" pitchFamily="18" charset="0"/>
            </a:endParaRPr>
          </a:p>
          <a:p>
            <a:pPr>
              <a:lnSpc>
                <a:spcPct val="115000"/>
              </a:lnSpc>
            </a:pPr>
            <a:r>
              <a:rPr lang="vi-VN" sz="3200" dirty="0">
                <a:effectLst/>
                <a:latin typeface="Times New Roman" panose="02020603050405020304" pitchFamily="18" charset="0"/>
                <a:ea typeface="Times New Roman" panose="02020603050405020304" pitchFamily="18" charset="0"/>
              </a:rPr>
              <a:t>+ Nhóm 4: Theo em, các câu tục ngữ trên còn có hữu ích với cuộc sống ngày nay không? Hãy nêu một câu tục ngữ về thiên nhân, lao động và một câu tục ngữ về con người, xã hội mà em thấy vẫn có ích với cuộc sống ngày nay.</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980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508970">
            <a:off x="4907703" y="-1462759"/>
            <a:ext cx="9099516" cy="1370961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856794" y="-1133719"/>
            <a:ext cx="1676781"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4976130" y="-1467924"/>
            <a:ext cx="1196358" cy="293584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739237" y="3271853"/>
            <a:ext cx="1462634" cy="358928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5688919" y="8753353"/>
            <a:ext cx="3098277" cy="153364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2626" y="4735388"/>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17500">
            <a:off x="-1027616" y="-779473"/>
            <a:ext cx="3195034" cy="300732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520438" y="2744033"/>
            <a:ext cx="2023727" cy="1419138"/>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417765" y="8156264"/>
            <a:ext cx="2892931" cy="2824223"/>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553502">
            <a:off x="17184289" y="7243753"/>
            <a:ext cx="1747728" cy="1509600"/>
          </a:xfrm>
          <a:prstGeom prst="rect">
            <a:avLst/>
          </a:prstGeom>
        </p:spPr>
      </p:pic>
      <p:sp>
        <p:nvSpPr>
          <p:cNvPr id="14" name="TextBox 13">
            <a:extLst>
              <a:ext uri="{FF2B5EF4-FFF2-40B4-BE49-F238E27FC236}">
                <a16:creationId xmlns:a16="http://schemas.microsoft.com/office/drawing/2014/main" id="{0D15E739-4ED4-DCAC-9DEC-16BA5A1B6103}"/>
              </a:ext>
            </a:extLst>
          </p:cNvPr>
          <p:cNvSpPr txBox="1"/>
          <p:nvPr/>
        </p:nvSpPr>
        <p:spPr>
          <a:xfrm>
            <a:off x="2859674" y="1477123"/>
            <a:ext cx="5342556" cy="56173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1. Đặc sắc nghệ thuật</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b="1" dirty="0">
                <a:effectLst/>
                <a:latin typeface="Times New Roman" panose="02020603050405020304" pitchFamily="18" charset="0"/>
                <a:ea typeface="Times New Roman" panose="02020603050405020304" pitchFamily="18" charset="0"/>
              </a:rPr>
              <a:t>a. Tính ngắn gọn, hàm súc</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dirty="0">
                <a:effectLst/>
                <a:latin typeface="Times New Roman" panose="02020603050405020304" pitchFamily="18" charset="0"/>
                <a:ea typeface="Times New Roman" panose="02020603050405020304" pitchFamily="18" charset="0"/>
              </a:rPr>
              <a:t>Số tiếng trong các câu tục ngữ:</a:t>
            </a:r>
          </a:p>
          <a:p>
            <a:pPr algn="just">
              <a:lnSpc>
                <a:spcPct val="115000"/>
              </a:lnSpc>
            </a:pPr>
            <a:r>
              <a:rPr lang="en-VN" sz="3500" dirty="0">
                <a:effectLst/>
                <a:latin typeface="Times New Roman" panose="02020603050405020304" pitchFamily="18" charset="0"/>
                <a:ea typeface="Times New Roman" panose="02020603050405020304" pitchFamily="18" charset="0"/>
              </a:rPr>
              <a:t>- Câu ngắn nhất: 4 tiếng</a:t>
            </a:r>
          </a:p>
          <a:p>
            <a:pPr algn="just">
              <a:lnSpc>
                <a:spcPct val="115000"/>
              </a:lnSpc>
            </a:pPr>
            <a:r>
              <a:rPr lang="en-VN" sz="3500" dirty="0">
                <a:effectLst/>
                <a:latin typeface="Times New Roman" panose="02020603050405020304" pitchFamily="18" charset="0"/>
                <a:ea typeface="Times New Roman" panose="02020603050405020304" pitchFamily="18" charset="0"/>
              </a:rPr>
              <a:t>- Câu dài nhất: 14 tiếng</a:t>
            </a:r>
          </a:p>
          <a:p>
            <a:pPr algn="just">
              <a:lnSpc>
                <a:spcPct val="115000"/>
              </a:lnSpc>
            </a:pPr>
            <a:r>
              <a:rPr lang="en-VN" sz="3500" dirty="0">
                <a:effectLst/>
                <a:latin typeface="Times New Roman" panose="02020603050405020304" pitchFamily="18" charset="0"/>
                <a:ea typeface="Times New Roman" panose="02020603050405020304" pitchFamily="18" charset="0"/>
              </a:rPr>
              <a:t>-&gt; Ngắn gọn là đặc điểm hình thức dễ nhận thấy trước hết ở tục ngữ</a:t>
            </a:r>
          </a:p>
        </p:txBody>
      </p:sp>
      <p:sp>
        <p:nvSpPr>
          <p:cNvPr id="16" name="TextBox 15">
            <a:extLst>
              <a:ext uri="{FF2B5EF4-FFF2-40B4-BE49-F238E27FC236}">
                <a16:creationId xmlns:a16="http://schemas.microsoft.com/office/drawing/2014/main" id="{DB73C27C-5F86-6FC1-6868-7FB18825CCEE}"/>
              </a:ext>
            </a:extLst>
          </p:cNvPr>
          <p:cNvSpPr txBox="1"/>
          <p:nvPr/>
        </p:nvSpPr>
        <p:spPr>
          <a:xfrm>
            <a:off x="8655373" y="1029701"/>
            <a:ext cx="7024255" cy="8724696"/>
          </a:xfrm>
          <a:prstGeom prst="rect">
            <a:avLst/>
          </a:prstGeom>
          <a:noFill/>
        </p:spPr>
        <p:txBody>
          <a:bodyPr wrap="square">
            <a:spAutoFit/>
          </a:bodyPr>
          <a:lstStyle/>
          <a:p>
            <a:pPr algn="just">
              <a:lnSpc>
                <a:spcPct val="115000"/>
              </a:lnSpc>
            </a:pPr>
            <a:r>
              <a:rPr lang="en-VN" sz="3500" b="1" dirty="0">
                <a:effectLst/>
                <a:latin typeface="Times New Roman" panose="02020603050405020304" pitchFamily="18" charset="0"/>
                <a:ea typeface="Times New Roman" panose="02020603050405020304" pitchFamily="18" charset="0"/>
              </a:rPr>
              <a:t>b. Tính vần điệu</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dirty="0">
                <a:effectLst/>
                <a:latin typeface="Times New Roman" panose="02020603050405020304" pitchFamily="18" charset="0"/>
                <a:ea typeface="Times New Roman" panose="02020603050405020304" pitchFamily="18" charset="0"/>
              </a:rPr>
              <a:t>- Đa số các câu tục ngữ đều gieo vần.</a:t>
            </a:r>
          </a:p>
          <a:p>
            <a:pPr algn="just">
              <a:lnSpc>
                <a:spcPct val="115000"/>
              </a:lnSpc>
            </a:pPr>
            <a:r>
              <a:rPr lang="en-VN" sz="3500" dirty="0">
                <a:effectLst/>
                <a:latin typeface="Times New Roman" panose="02020603050405020304" pitchFamily="18" charset="0"/>
                <a:ea typeface="Times New Roman" panose="02020603050405020304" pitchFamily="18" charset="0"/>
              </a:rPr>
              <a:t>- Cách hiệp vần khá đa dạng:</a:t>
            </a:r>
          </a:p>
          <a:p>
            <a:pPr algn="just">
              <a:lnSpc>
                <a:spcPct val="115000"/>
              </a:lnSpc>
            </a:pPr>
            <a:r>
              <a:rPr lang="en-VN" sz="3500" dirty="0">
                <a:effectLst/>
                <a:latin typeface="Times New Roman" panose="02020603050405020304" pitchFamily="18" charset="0"/>
                <a:ea typeface="Times New Roman" panose="02020603050405020304" pitchFamily="18" charset="0"/>
              </a:rPr>
              <a:t>+ </a:t>
            </a:r>
            <a:r>
              <a:rPr lang="en-VN" sz="3500" i="1" dirty="0">
                <a:effectLst/>
                <a:latin typeface="Times New Roman" panose="02020603050405020304" pitchFamily="18" charset="0"/>
                <a:ea typeface="Times New Roman" panose="02020603050405020304" pitchFamily="18" charset="0"/>
              </a:rPr>
              <a:t>Ráng mỡ </a:t>
            </a:r>
            <a:r>
              <a:rPr lang="en-VN" sz="3500" b="1" i="1" dirty="0">
                <a:effectLst/>
                <a:latin typeface="Times New Roman" panose="02020603050405020304" pitchFamily="18" charset="0"/>
                <a:ea typeface="Times New Roman" panose="02020603050405020304" pitchFamily="18" charset="0"/>
              </a:rPr>
              <a:t>gà</a:t>
            </a:r>
            <a:r>
              <a:rPr lang="en-VN" sz="3500" i="1" dirty="0">
                <a:effectLst/>
                <a:latin typeface="Times New Roman" panose="02020603050405020304" pitchFamily="18" charset="0"/>
                <a:ea typeface="Times New Roman" panose="02020603050405020304" pitchFamily="18" charset="0"/>
              </a:rPr>
              <a:t>, có </a:t>
            </a:r>
            <a:r>
              <a:rPr lang="en-VN" sz="3500" b="1" i="1" dirty="0">
                <a:effectLst/>
                <a:latin typeface="Times New Roman" panose="02020603050405020304" pitchFamily="18" charset="0"/>
                <a:ea typeface="Times New Roman" panose="02020603050405020304" pitchFamily="18" charset="0"/>
              </a:rPr>
              <a:t>nhà</a:t>
            </a:r>
            <a:r>
              <a:rPr lang="en-VN" sz="3500" i="1" dirty="0">
                <a:effectLst/>
                <a:latin typeface="Times New Roman" panose="02020603050405020304" pitchFamily="18" charset="0"/>
                <a:ea typeface="Times New Roman" panose="02020603050405020304" pitchFamily="18" charset="0"/>
              </a:rPr>
              <a:t> thì giữ.</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dirty="0">
                <a:effectLst/>
                <a:latin typeface="Times New Roman" panose="02020603050405020304" pitchFamily="18" charset="0"/>
                <a:ea typeface="Times New Roman" panose="02020603050405020304" pitchFamily="18" charset="0"/>
              </a:rPr>
              <a:t>-&gt; vần cách</a:t>
            </a:r>
          </a:p>
          <a:p>
            <a:pPr algn="just">
              <a:lnSpc>
                <a:spcPct val="115000"/>
              </a:lnSpc>
            </a:pPr>
            <a:r>
              <a:rPr lang="en-VN" sz="3500" dirty="0">
                <a:effectLst/>
                <a:latin typeface="Times New Roman" panose="02020603050405020304" pitchFamily="18" charset="0"/>
                <a:ea typeface="Times New Roman" panose="02020603050405020304" pitchFamily="18" charset="0"/>
              </a:rPr>
              <a:t>+ </a:t>
            </a:r>
            <a:r>
              <a:rPr lang="en-VN" sz="3500" i="1" dirty="0">
                <a:effectLst/>
                <a:latin typeface="Times New Roman" panose="02020603050405020304" pitchFamily="18" charset="0"/>
                <a:ea typeface="Times New Roman" panose="02020603050405020304" pitchFamily="18" charset="0"/>
              </a:rPr>
              <a:t>Một cây làm chẳng nên </a:t>
            </a:r>
            <a:r>
              <a:rPr lang="en-VN" sz="3500" b="1" i="1" dirty="0">
                <a:effectLst/>
                <a:latin typeface="Times New Roman" panose="02020603050405020304" pitchFamily="18" charset="0"/>
                <a:ea typeface="Times New Roman" panose="02020603050405020304" pitchFamily="18" charset="0"/>
              </a:rPr>
              <a:t>non</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i="1" dirty="0">
                <a:effectLst/>
                <a:latin typeface="Times New Roman" panose="02020603050405020304" pitchFamily="18" charset="0"/>
                <a:ea typeface="Times New Roman" panose="02020603050405020304" pitchFamily="18" charset="0"/>
              </a:rPr>
              <a:t>Ba cây chụm lại nên </a:t>
            </a:r>
            <a:r>
              <a:rPr lang="en-VN" sz="3500" b="1" i="1" dirty="0">
                <a:effectLst/>
                <a:latin typeface="Times New Roman" panose="02020603050405020304" pitchFamily="18" charset="0"/>
                <a:ea typeface="Times New Roman" panose="02020603050405020304" pitchFamily="18" charset="0"/>
              </a:rPr>
              <a:t>hòn</a:t>
            </a:r>
            <a:r>
              <a:rPr lang="en-VN" sz="3500" i="1" dirty="0">
                <a:effectLst/>
                <a:latin typeface="Times New Roman" panose="02020603050405020304" pitchFamily="18" charset="0"/>
                <a:ea typeface="Times New Roman" panose="02020603050405020304" pitchFamily="18" charset="0"/>
              </a:rPr>
              <a:t> núi cao</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dirty="0">
                <a:effectLst/>
                <a:latin typeface="Times New Roman" panose="02020603050405020304" pitchFamily="18" charset="0"/>
                <a:ea typeface="Times New Roman" panose="02020603050405020304" pitchFamily="18" charset="0"/>
              </a:rPr>
              <a:t>-&gt; vần cách</a:t>
            </a:r>
          </a:p>
          <a:p>
            <a:pPr algn="just">
              <a:lnSpc>
                <a:spcPct val="115000"/>
              </a:lnSpc>
            </a:pPr>
            <a:r>
              <a:rPr lang="en-VN" sz="3500" dirty="0">
                <a:effectLst/>
                <a:latin typeface="Times New Roman" panose="02020603050405020304" pitchFamily="18" charset="0"/>
                <a:ea typeface="Times New Roman" panose="02020603050405020304" pitchFamily="18" charset="0"/>
              </a:rPr>
              <a:t>+ </a:t>
            </a:r>
            <a:r>
              <a:rPr lang="en-VN" sz="3500" i="1" dirty="0">
                <a:effectLst/>
                <a:latin typeface="Times New Roman" panose="02020603050405020304" pitchFamily="18" charset="0"/>
                <a:ea typeface="Times New Roman" panose="02020603050405020304" pitchFamily="18" charset="0"/>
              </a:rPr>
              <a:t>Mau sao thì </a:t>
            </a:r>
            <a:r>
              <a:rPr lang="en-VN" sz="3500" b="1" i="1" dirty="0">
                <a:effectLst/>
                <a:latin typeface="Times New Roman" panose="02020603050405020304" pitchFamily="18" charset="0"/>
                <a:ea typeface="Times New Roman" panose="02020603050405020304" pitchFamily="18" charset="0"/>
              </a:rPr>
              <a:t>nắng, vắng</a:t>
            </a:r>
            <a:r>
              <a:rPr lang="en-VN" sz="3500" i="1" dirty="0">
                <a:effectLst/>
                <a:latin typeface="Times New Roman" panose="02020603050405020304" pitchFamily="18" charset="0"/>
                <a:ea typeface="Times New Roman" panose="02020603050405020304" pitchFamily="18" charset="0"/>
              </a:rPr>
              <a:t> sao thì mưa.</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en-VN" sz="3500" dirty="0">
                <a:effectLst/>
                <a:latin typeface="Times New Roman" panose="02020603050405020304" pitchFamily="18" charset="0"/>
                <a:ea typeface="Times New Roman" panose="02020603050405020304" pitchFamily="18" charset="0"/>
              </a:rPr>
              <a:t>-&gt; vần lưng</a:t>
            </a:r>
          </a:p>
          <a:p>
            <a:pPr>
              <a:lnSpc>
                <a:spcPct val="115000"/>
              </a:lnSpc>
            </a:pPr>
            <a:r>
              <a:rPr lang="en-VN" sz="3500" dirty="0">
                <a:solidFill>
                  <a:srgbClr val="000000"/>
                </a:solidFill>
                <a:effectLst/>
                <a:latin typeface="Times New Roman" panose="02020603050405020304" pitchFamily="18" charset="0"/>
                <a:ea typeface="Times New Roman" panose="02020603050405020304" pitchFamily="18" charset="0"/>
              </a:rPr>
              <a:t>=&gt; Vần là cho câu tục ngữ có kết cấu chặt chẽ, có tính nghệ thuật, hấp dẫn, dễ nhớ, dễ thuộc.</a:t>
            </a:r>
            <a:r>
              <a:rPr lang="en-VN" sz="3500" dirty="0">
                <a:effectLst/>
                <a:latin typeface="Times New Roman" panose="02020603050405020304" pitchFamily="18" charset="0"/>
                <a:ea typeface="Times New Roman" panose="02020603050405020304" pitchFamily="18" charset="0"/>
              </a:rPr>
              <a:t>.</a:t>
            </a:r>
            <a:endParaRPr lang="en-VN" sz="3500" dirty="0"/>
          </a:p>
        </p:txBody>
      </p:sp>
    </p:spTree>
    <p:extLst>
      <p:ext uri="{BB962C8B-B14F-4D97-AF65-F5344CB8AC3E}">
        <p14:creationId xmlns:p14="http://schemas.microsoft.com/office/powerpoint/2010/main" val="33756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barn(inVertical)">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barn(inVertical)">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barn(inVertical)">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xEl>
                                              <p:pRg st="2" end="2"/>
                                            </p:txEl>
                                          </p:spTgt>
                                        </p:tgtEl>
                                        <p:attrNameLst>
                                          <p:attrName>style.visibility</p:attrName>
                                        </p:attrNameLst>
                                      </p:cBhvr>
                                      <p:to>
                                        <p:strVal val="visible"/>
                                      </p:to>
                                    </p:set>
                                    <p:animEffect transition="in" filter="barn(inVertical)">
                                      <p:cBhvr>
                                        <p:cTn id="47" dur="500"/>
                                        <p:tgtEl>
                                          <p:spTgt spid="1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Effect transition="in" filter="barn(inVertical)">
                                      <p:cBhvr>
                                        <p:cTn id="52" dur="500"/>
                                        <p:tgtEl>
                                          <p:spTgt spid="1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4" end="4"/>
                                            </p:txEl>
                                          </p:spTgt>
                                        </p:tgtEl>
                                        <p:attrNameLst>
                                          <p:attrName>style.visibility</p:attrName>
                                        </p:attrNameLst>
                                      </p:cBhvr>
                                      <p:to>
                                        <p:strVal val="visible"/>
                                      </p:to>
                                    </p:set>
                                    <p:animEffect transition="in" filter="barn(inVertical)">
                                      <p:cBhvr>
                                        <p:cTn id="57" dur="500"/>
                                        <p:tgtEl>
                                          <p:spTgt spid="1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xEl>
                                              <p:pRg st="5" end="5"/>
                                            </p:txEl>
                                          </p:spTgt>
                                        </p:tgtEl>
                                        <p:attrNameLst>
                                          <p:attrName>style.visibility</p:attrName>
                                        </p:attrNameLst>
                                      </p:cBhvr>
                                      <p:to>
                                        <p:strVal val="visible"/>
                                      </p:to>
                                    </p:set>
                                    <p:animEffect transition="in" filter="barn(inVertical)">
                                      <p:cBhvr>
                                        <p:cTn id="62" dur="500"/>
                                        <p:tgtEl>
                                          <p:spTgt spid="1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6">
                                            <p:txEl>
                                              <p:pRg st="6" end="6"/>
                                            </p:txEl>
                                          </p:spTgt>
                                        </p:tgtEl>
                                        <p:attrNameLst>
                                          <p:attrName>style.visibility</p:attrName>
                                        </p:attrNameLst>
                                      </p:cBhvr>
                                      <p:to>
                                        <p:strVal val="visible"/>
                                      </p:to>
                                    </p:set>
                                    <p:animEffect transition="in" filter="barn(inVertical)">
                                      <p:cBhvr>
                                        <p:cTn id="67" dur="500"/>
                                        <p:tgtEl>
                                          <p:spTgt spid="1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6">
                                            <p:txEl>
                                              <p:pRg st="7" end="7"/>
                                            </p:txEl>
                                          </p:spTgt>
                                        </p:tgtEl>
                                        <p:attrNameLst>
                                          <p:attrName>style.visibility</p:attrName>
                                        </p:attrNameLst>
                                      </p:cBhvr>
                                      <p:to>
                                        <p:strVal val="visible"/>
                                      </p:to>
                                    </p:set>
                                    <p:animEffect transition="in" filter="barn(inVertical)">
                                      <p:cBhvr>
                                        <p:cTn id="72" dur="500"/>
                                        <p:tgtEl>
                                          <p:spTgt spid="1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6">
                                            <p:txEl>
                                              <p:pRg st="8" end="8"/>
                                            </p:txEl>
                                          </p:spTgt>
                                        </p:tgtEl>
                                        <p:attrNameLst>
                                          <p:attrName>style.visibility</p:attrName>
                                        </p:attrNameLst>
                                      </p:cBhvr>
                                      <p:to>
                                        <p:strVal val="visible"/>
                                      </p:to>
                                    </p:set>
                                    <p:animEffect transition="in" filter="barn(inVertical)">
                                      <p:cBhvr>
                                        <p:cTn id="77" dur="500"/>
                                        <p:tgtEl>
                                          <p:spTgt spid="16">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6">
                                            <p:txEl>
                                              <p:pRg st="9" end="9"/>
                                            </p:txEl>
                                          </p:spTgt>
                                        </p:tgtEl>
                                        <p:attrNameLst>
                                          <p:attrName>style.visibility</p:attrName>
                                        </p:attrNameLst>
                                      </p:cBhvr>
                                      <p:to>
                                        <p:strVal val="visible"/>
                                      </p:to>
                                    </p:set>
                                    <p:animEffect transition="in" filter="barn(inVertical)">
                                      <p:cBhvr>
                                        <p:cTn id="82" dur="500"/>
                                        <p:tgtEl>
                                          <p:spTgt spid="16">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6">
                                            <p:txEl>
                                              <p:pRg st="10" end="10"/>
                                            </p:txEl>
                                          </p:spTgt>
                                        </p:tgtEl>
                                        <p:attrNameLst>
                                          <p:attrName>style.visibility</p:attrName>
                                        </p:attrNameLst>
                                      </p:cBhvr>
                                      <p:to>
                                        <p:strVal val="visible"/>
                                      </p:to>
                                    </p:set>
                                    <p:animEffect transition="in" filter="barn(inVertical)">
                                      <p:cBhvr>
                                        <p:cTn id="87"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85541">
            <a:off x="651876" y="-1367666"/>
            <a:ext cx="17352292" cy="137516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H="1" flipV="1">
            <a:off x="15462249" y="9002835"/>
            <a:ext cx="3098277" cy="153364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7182">
            <a:off x="16645589" y="-1371586"/>
            <a:ext cx="1676781"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V="1">
            <a:off x="-520438" y="9002835"/>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8248455" y="-733324"/>
            <a:ext cx="2023727" cy="141913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6530783" y="5244963"/>
            <a:ext cx="2431632" cy="2100322"/>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sp>
        <p:nvSpPr>
          <p:cNvPr id="18" name="TextBox 9">
            <a:extLst>
              <a:ext uri="{FF2B5EF4-FFF2-40B4-BE49-F238E27FC236}">
                <a16:creationId xmlns:a16="http://schemas.microsoft.com/office/drawing/2014/main" id="{E47EA278-1839-FC54-AF33-0A9B88C2BD69}"/>
              </a:ext>
            </a:extLst>
          </p:cNvPr>
          <p:cNvSpPr txBox="1"/>
          <p:nvPr/>
        </p:nvSpPr>
        <p:spPr>
          <a:xfrm>
            <a:off x="2386741" y="407398"/>
            <a:ext cx="12863427" cy="2000548"/>
          </a:xfrm>
          <a:prstGeom prst="rect">
            <a:avLst/>
          </a:prstGeom>
        </p:spPr>
        <p:txBody>
          <a:bodyPr lIns="0" tIns="0" rIns="0" bIns="0" rtlCol="0" anchor="t">
            <a:spAutoFit/>
          </a:bodyPr>
          <a:lstStyle/>
          <a:p>
            <a:r>
              <a:rPr lang="en-US" sz="6500" b="1" dirty="0">
                <a:solidFill>
                  <a:srgbClr val="65638B"/>
                </a:solidFill>
                <a:latin typeface="Times New Roman" panose="02020603050405020304" pitchFamily="18" charset="0"/>
                <a:cs typeface="Times New Roman" panose="02020603050405020304" pitchFamily="18" charset="0"/>
              </a:rPr>
              <a:t>2. </a:t>
            </a:r>
            <a:r>
              <a:rPr lang="en-US" sz="6500" b="1" dirty="0" err="1">
                <a:solidFill>
                  <a:srgbClr val="65638B"/>
                </a:solidFill>
                <a:latin typeface="Times New Roman" panose="02020603050405020304" pitchFamily="18" charset="0"/>
                <a:cs typeface="Times New Roman" panose="02020603050405020304" pitchFamily="18" charset="0"/>
              </a:rPr>
              <a:t>Nội</a:t>
            </a:r>
            <a:r>
              <a:rPr lang="en-US" sz="6500" b="1" dirty="0">
                <a:solidFill>
                  <a:srgbClr val="65638B"/>
                </a:solidFill>
                <a:latin typeface="Times New Roman" panose="02020603050405020304" pitchFamily="18" charset="0"/>
                <a:cs typeface="Times New Roman" panose="02020603050405020304" pitchFamily="18" charset="0"/>
              </a:rPr>
              <a:t> dung – </a:t>
            </a:r>
            <a:r>
              <a:rPr lang="en-US" sz="6500" b="1" dirty="0" err="1">
                <a:solidFill>
                  <a:srgbClr val="65638B"/>
                </a:solidFill>
                <a:latin typeface="Times New Roman" panose="02020603050405020304" pitchFamily="18" charset="0"/>
                <a:cs typeface="Times New Roman" panose="02020603050405020304" pitchFamily="18" charset="0"/>
              </a:rPr>
              <a:t>giá</a:t>
            </a:r>
            <a:r>
              <a:rPr lang="en-US" sz="6500" b="1" dirty="0">
                <a:solidFill>
                  <a:srgbClr val="65638B"/>
                </a:solidFill>
                <a:latin typeface="Times New Roman" panose="02020603050405020304" pitchFamily="18" charset="0"/>
                <a:cs typeface="Times New Roman" panose="02020603050405020304" pitchFamily="18" charset="0"/>
              </a:rPr>
              <a:t> </a:t>
            </a:r>
            <a:r>
              <a:rPr lang="en-US" sz="6500" b="1" dirty="0" err="1">
                <a:solidFill>
                  <a:srgbClr val="65638B"/>
                </a:solidFill>
                <a:latin typeface="Times New Roman" panose="02020603050405020304" pitchFamily="18" charset="0"/>
                <a:cs typeface="Times New Roman" panose="02020603050405020304" pitchFamily="18" charset="0"/>
              </a:rPr>
              <a:t>trị</a:t>
            </a:r>
            <a:endParaRPr lang="en-US" sz="6500" b="1" dirty="0">
              <a:solidFill>
                <a:srgbClr val="65638B"/>
              </a:solidFill>
              <a:latin typeface="Times New Roman" panose="02020603050405020304" pitchFamily="18" charset="0"/>
              <a:cs typeface="Times New Roman" panose="02020603050405020304" pitchFamily="18" charset="0"/>
            </a:endParaRPr>
          </a:p>
          <a:p>
            <a:r>
              <a:rPr lang="en-US" sz="6500" b="1" dirty="0">
                <a:solidFill>
                  <a:srgbClr val="65638B"/>
                </a:solidFill>
                <a:latin typeface="Times New Roman" panose="02020603050405020304" pitchFamily="18" charset="0"/>
                <a:cs typeface="Times New Roman" panose="02020603050405020304" pitchFamily="18" charset="0"/>
              </a:rPr>
              <a:t>a. </a:t>
            </a:r>
            <a:r>
              <a:rPr lang="en-US" sz="6500" b="1" dirty="0" err="1">
                <a:solidFill>
                  <a:srgbClr val="65638B"/>
                </a:solidFill>
                <a:latin typeface="Times New Roman" panose="02020603050405020304" pitchFamily="18" charset="0"/>
                <a:cs typeface="Times New Roman" panose="02020603050405020304" pitchFamily="18" charset="0"/>
              </a:rPr>
              <a:t>Nội</a:t>
            </a:r>
            <a:r>
              <a:rPr lang="en-US" sz="6500" b="1" dirty="0">
                <a:solidFill>
                  <a:srgbClr val="65638B"/>
                </a:solidFill>
                <a:latin typeface="Times New Roman" panose="02020603050405020304" pitchFamily="18" charset="0"/>
                <a:cs typeface="Times New Roman" panose="02020603050405020304" pitchFamily="18" charset="0"/>
              </a:rPr>
              <a:t> dung - </a:t>
            </a:r>
            <a:r>
              <a:rPr lang="en-US" sz="6500" b="1" dirty="0" err="1">
                <a:solidFill>
                  <a:srgbClr val="65638B"/>
                </a:solidFill>
                <a:latin typeface="Times New Roman" panose="02020603050405020304" pitchFamily="18" charset="0"/>
                <a:cs typeface="Times New Roman" panose="02020603050405020304" pitchFamily="18" charset="0"/>
              </a:rPr>
              <a:t>chủ</a:t>
            </a:r>
            <a:r>
              <a:rPr lang="en-US" sz="6500" b="1" dirty="0">
                <a:solidFill>
                  <a:srgbClr val="65638B"/>
                </a:solidFill>
                <a:latin typeface="Times New Roman" panose="02020603050405020304" pitchFamily="18" charset="0"/>
                <a:cs typeface="Times New Roman" panose="02020603050405020304" pitchFamily="18" charset="0"/>
              </a:rPr>
              <a:t> </a:t>
            </a:r>
            <a:r>
              <a:rPr lang="en-US" sz="6500" b="1" dirty="0" err="1">
                <a:solidFill>
                  <a:srgbClr val="65638B"/>
                </a:solidFill>
                <a:latin typeface="Times New Roman" panose="02020603050405020304" pitchFamily="18" charset="0"/>
                <a:cs typeface="Times New Roman" panose="02020603050405020304" pitchFamily="18" charset="0"/>
              </a:rPr>
              <a:t>đề</a:t>
            </a:r>
            <a:endParaRPr lang="en-US" sz="6500" b="1" dirty="0">
              <a:solidFill>
                <a:srgbClr val="65638B"/>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7591ABA8-B4EA-88F8-ABD7-34D4A1F33A42}"/>
              </a:ext>
            </a:extLst>
          </p:cNvPr>
          <p:cNvGraphicFramePr>
            <a:graphicFrameLocks noGrp="1"/>
          </p:cNvGraphicFramePr>
          <p:nvPr>
            <p:extLst>
              <p:ext uri="{D42A27DB-BD31-4B8C-83A1-F6EECF244321}">
                <p14:modId xmlns:p14="http://schemas.microsoft.com/office/powerpoint/2010/main" val="666586090"/>
              </p:ext>
            </p:extLst>
          </p:nvPr>
        </p:nvGraphicFramePr>
        <p:xfrm>
          <a:off x="1218127" y="3022448"/>
          <a:ext cx="16535399" cy="5550716"/>
        </p:xfrm>
        <a:graphic>
          <a:graphicData uri="http://schemas.openxmlformats.org/drawingml/2006/table">
            <a:tbl>
              <a:tblPr bandRow="1">
                <a:tableStyleId>{00A15C55-8517-42AA-B614-E9B94910E393}</a:tableStyleId>
              </a:tblPr>
              <a:tblGrid>
                <a:gridCol w="2324100">
                  <a:extLst>
                    <a:ext uri="{9D8B030D-6E8A-4147-A177-3AD203B41FA5}">
                      <a16:colId xmlns:a16="http://schemas.microsoft.com/office/drawing/2014/main" val="504299745"/>
                    </a:ext>
                  </a:extLst>
                </a:gridCol>
                <a:gridCol w="7278173">
                  <a:extLst>
                    <a:ext uri="{9D8B030D-6E8A-4147-A177-3AD203B41FA5}">
                      <a16:colId xmlns:a16="http://schemas.microsoft.com/office/drawing/2014/main" val="3391714870"/>
                    </a:ext>
                  </a:extLst>
                </a:gridCol>
                <a:gridCol w="6933126">
                  <a:extLst>
                    <a:ext uri="{9D8B030D-6E8A-4147-A177-3AD203B41FA5}">
                      <a16:colId xmlns:a16="http://schemas.microsoft.com/office/drawing/2014/main" val="2910503554"/>
                    </a:ext>
                  </a:extLst>
                </a:gridCol>
              </a:tblGrid>
              <a:tr h="978052">
                <a:tc>
                  <a:txBody>
                    <a:bodyPr/>
                    <a:lstStyle/>
                    <a:p>
                      <a:pPr algn="ctr">
                        <a:lnSpc>
                          <a:spcPct val="100000"/>
                        </a:lnSpc>
                        <a:spcAft>
                          <a:spcPts val="0"/>
                        </a:spcAft>
                      </a:pP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Chủ</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đề</a:t>
                      </a:r>
                      <a:endPar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23317" marR="23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Tục</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về</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thiên</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nhiên</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và</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lao</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động</a:t>
                      </a:r>
                      <a:endPar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23317" marR="23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Tục</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ngữ</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về</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con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người</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và</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xã</a:t>
                      </a:r>
                      <a:r>
                        <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rPr>
                        <a:t> </a:t>
                      </a:r>
                      <a:r>
                        <a:rPr lang="en-US" sz="3800" b="1" dirty="0" err="1">
                          <a:effectLst/>
                          <a:latin typeface="Times New Roman" panose="02020603050405020304" pitchFamily="18" charset="0"/>
                          <a:ea typeface="Roboto Condensed" panose="02000000000000000000" pitchFamily="2" charset="0"/>
                          <a:cs typeface="Times New Roman" panose="02020603050405020304" pitchFamily="18" charset="0"/>
                        </a:rPr>
                        <a:t>hội</a:t>
                      </a:r>
                      <a:endParaRPr lang="en-US" sz="38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23317" marR="233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891260"/>
                  </a:ext>
                </a:extLst>
              </a:tr>
              <a:tr h="2286332">
                <a:tc>
                  <a:txBody>
                    <a:bodyPr/>
                    <a:lstStyle/>
                    <a:p>
                      <a:pPr algn="ctr">
                        <a:lnSpc>
                          <a:spcPct val="120000"/>
                        </a:lnSpc>
                        <a:spcAft>
                          <a:spcPts val="1000"/>
                        </a:spcAft>
                      </a:pPr>
                      <a:r>
                        <a:rPr lang="en-US" sz="4000" b="1" dirty="0" err="1">
                          <a:effectLst/>
                          <a:latin typeface="Times New Roman" panose="02020603050405020304" pitchFamily="18" charset="0"/>
                          <a:ea typeface="Roboto Condensed" panose="02000000000000000000" pitchFamily="2" charset="0"/>
                          <a:cs typeface="Times New Roman" panose="02020603050405020304" pitchFamily="18" charset="0"/>
                        </a:rPr>
                        <a:t>Bài</a:t>
                      </a:r>
                      <a:r>
                        <a:rPr lang="en-US" sz="4000" b="1" dirty="0">
                          <a:effectLst/>
                          <a:latin typeface="Times New Roman" panose="02020603050405020304" pitchFamily="18" charset="0"/>
                          <a:ea typeface="Roboto Condensed" panose="02000000000000000000" pitchFamily="2" charset="0"/>
                          <a:cs typeface="Times New Roman" panose="02020603050405020304" pitchFamily="18" charset="0"/>
                        </a:rPr>
                        <a:t> 1 (tr8) - </a:t>
                      </a:r>
                      <a:r>
                        <a:rPr lang="en-US" sz="4000" b="1" dirty="0" err="1">
                          <a:effectLst/>
                          <a:latin typeface="Times New Roman" panose="02020603050405020304" pitchFamily="18" charset="0"/>
                          <a:ea typeface="Roboto Condensed" panose="02000000000000000000" pitchFamily="2" charset="0"/>
                          <a:cs typeface="Times New Roman" panose="02020603050405020304" pitchFamily="18" charset="0"/>
                        </a:rPr>
                        <a:t>Câu</a:t>
                      </a:r>
                      <a:endParaRPr lang="en-US" sz="40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1000"/>
                        </a:spcAft>
                      </a:pPr>
                      <a:endParaRPr lang="en-US" sz="40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1000"/>
                        </a:spcAft>
                      </a:pPr>
                      <a:endParaRPr lang="en-US" sz="40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50125"/>
                  </a:ext>
                </a:extLst>
              </a:tr>
              <a:tr h="2286332">
                <a:tc>
                  <a:txBody>
                    <a:bodyPr/>
                    <a:lstStyle/>
                    <a:p>
                      <a:pPr algn="ctr">
                        <a:lnSpc>
                          <a:spcPct val="120000"/>
                        </a:lnSpc>
                        <a:spcAft>
                          <a:spcPts val="1000"/>
                        </a:spcAft>
                      </a:pPr>
                      <a:r>
                        <a:rPr lang="en-US" sz="4000" b="1" dirty="0" err="1">
                          <a:effectLst/>
                          <a:latin typeface="Times New Roman" panose="02020603050405020304" pitchFamily="18" charset="0"/>
                          <a:ea typeface="Roboto Condensed" panose="02000000000000000000" pitchFamily="2" charset="0"/>
                          <a:cs typeface="Times New Roman" panose="02020603050405020304" pitchFamily="18" charset="0"/>
                        </a:rPr>
                        <a:t>Bài</a:t>
                      </a:r>
                      <a:r>
                        <a:rPr lang="en-US" sz="4000" b="1" dirty="0">
                          <a:effectLst/>
                          <a:latin typeface="Times New Roman" panose="02020603050405020304" pitchFamily="18" charset="0"/>
                          <a:ea typeface="Roboto Condensed" panose="02000000000000000000" pitchFamily="2" charset="0"/>
                          <a:cs typeface="Times New Roman" panose="02020603050405020304" pitchFamily="18" charset="0"/>
                        </a:rPr>
                        <a:t> 2 (tr12) - </a:t>
                      </a:r>
                      <a:r>
                        <a:rPr lang="en-US" sz="4000" b="1" dirty="0" err="1">
                          <a:effectLst/>
                          <a:latin typeface="Times New Roman" panose="02020603050405020304" pitchFamily="18" charset="0"/>
                          <a:ea typeface="Roboto Condensed" panose="02000000000000000000" pitchFamily="2" charset="0"/>
                          <a:cs typeface="Times New Roman" panose="02020603050405020304" pitchFamily="18" charset="0"/>
                        </a:rPr>
                        <a:t>Câu</a:t>
                      </a:r>
                      <a:endParaRPr lang="en-US" sz="4000" b="1"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1000"/>
                        </a:spcAft>
                      </a:pPr>
                      <a:endParaRPr lang="en-US" sz="40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1000"/>
                        </a:spcAft>
                      </a:pPr>
                      <a:endParaRPr lang="en-US" sz="4000" dirty="0">
                        <a:effectLst/>
                        <a:latin typeface="Times New Roman" panose="02020603050405020304" pitchFamily="18" charset="0"/>
                        <a:ea typeface="Roboto Condensed"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2491179"/>
                  </a:ext>
                </a:extLst>
              </a:tr>
            </a:tbl>
          </a:graphicData>
        </a:graphic>
      </p:graphicFrame>
      <p:sp>
        <p:nvSpPr>
          <p:cNvPr id="15" name="TextBox 14">
            <a:extLst>
              <a:ext uri="{FF2B5EF4-FFF2-40B4-BE49-F238E27FC236}">
                <a16:creationId xmlns:a16="http://schemas.microsoft.com/office/drawing/2014/main" id="{06907F7C-A0D7-FA3E-AFC1-C2981C34C021}"/>
              </a:ext>
            </a:extLst>
          </p:cNvPr>
          <p:cNvSpPr txBox="1"/>
          <p:nvPr/>
        </p:nvSpPr>
        <p:spPr>
          <a:xfrm>
            <a:off x="4967317" y="4523067"/>
            <a:ext cx="4343400" cy="1261884"/>
          </a:xfrm>
          <a:prstGeom prst="rect">
            <a:avLst/>
          </a:prstGeom>
          <a:noFill/>
        </p:spPr>
        <p:txBody>
          <a:bodyPr wrap="square">
            <a:spAutoFit/>
          </a:bodyPr>
          <a:lstStyle/>
          <a:p>
            <a:pPr algn="ct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1,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2,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3,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4,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5</a:t>
            </a:r>
            <a:r>
              <a:rPr lang="en-VN" sz="3800" dirty="0">
                <a:effectLst/>
              </a:rPr>
              <a:t> </a:t>
            </a:r>
            <a:endParaRPr lang="en-VN" sz="3800" dirty="0"/>
          </a:p>
        </p:txBody>
      </p:sp>
      <p:sp>
        <p:nvSpPr>
          <p:cNvPr id="16" name="TextBox 15">
            <a:extLst>
              <a:ext uri="{FF2B5EF4-FFF2-40B4-BE49-F238E27FC236}">
                <a16:creationId xmlns:a16="http://schemas.microsoft.com/office/drawing/2014/main" id="{E05C596C-F64D-BFC0-1632-1EA1CE00187D}"/>
              </a:ext>
            </a:extLst>
          </p:cNvPr>
          <p:cNvSpPr txBox="1"/>
          <p:nvPr/>
        </p:nvSpPr>
        <p:spPr>
          <a:xfrm>
            <a:off x="4530918" y="7137391"/>
            <a:ext cx="5471582" cy="677108"/>
          </a:xfrm>
          <a:prstGeom prst="rect">
            <a:avLst/>
          </a:prstGeom>
          <a:noFill/>
        </p:spPr>
        <p:txBody>
          <a:bodyPr wrap="square">
            <a:spAutoFit/>
          </a:bodyPr>
          <a:lstStyle/>
          <a:p>
            <a:pPr algn="ct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1,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2,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3,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4</a:t>
            </a:r>
            <a:endParaRPr lang="en-VN" sz="3800" dirty="0"/>
          </a:p>
        </p:txBody>
      </p:sp>
      <p:sp>
        <p:nvSpPr>
          <p:cNvPr id="22" name="TextBox 21">
            <a:extLst>
              <a:ext uri="{FF2B5EF4-FFF2-40B4-BE49-F238E27FC236}">
                <a16:creationId xmlns:a16="http://schemas.microsoft.com/office/drawing/2014/main" id="{54EC3F36-4B1D-F1BF-B88F-34D512B2D3E9}"/>
              </a:ext>
            </a:extLst>
          </p:cNvPr>
          <p:cNvSpPr txBox="1"/>
          <p:nvPr/>
        </p:nvSpPr>
        <p:spPr>
          <a:xfrm>
            <a:off x="11582561" y="4512558"/>
            <a:ext cx="4343400" cy="1261884"/>
          </a:xfrm>
          <a:prstGeom prst="rect">
            <a:avLst/>
          </a:prstGeom>
          <a:noFill/>
        </p:spPr>
        <p:txBody>
          <a:bodyPr wrap="square">
            <a:spAutoFit/>
          </a:bodyPr>
          <a:lstStyle/>
          <a:p>
            <a:pPr algn="ct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6,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7,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8,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a:t>
            </a:r>
            <a:r>
              <a:rPr lang="vi-VN" sz="3800" dirty="0">
                <a:effectLst/>
                <a:latin typeface="Times New Roman" panose="02020603050405020304" pitchFamily="18" charset="0"/>
                <a:ea typeface="Times New Roman" panose="02020603050405020304" pitchFamily="18" charset="0"/>
              </a:rPr>
              <a:t>9</a:t>
            </a:r>
            <a:endParaRPr lang="en-VN" sz="3800" dirty="0"/>
          </a:p>
        </p:txBody>
      </p:sp>
      <p:sp>
        <p:nvSpPr>
          <p:cNvPr id="23" name="TextBox 22">
            <a:extLst>
              <a:ext uri="{FF2B5EF4-FFF2-40B4-BE49-F238E27FC236}">
                <a16:creationId xmlns:a16="http://schemas.microsoft.com/office/drawing/2014/main" id="{0E5BC0B9-F398-EF9B-C3AA-917DDE33550F}"/>
              </a:ext>
            </a:extLst>
          </p:cNvPr>
          <p:cNvSpPr txBox="1"/>
          <p:nvPr/>
        </p:nvSpPr>
        <p:spPr>
          <a:xfrm>
            <a:off x="12246999" y="6912175"/>
            <a:ext cx="4343400" cy="1261884"/>
          </a:xfrm>
          <a:prstGeom prst="rect">
            <a:avLst/>
          </a:prstGeom>
          <a:noFill/>
        </p:spPr>
        <p:txBody>
          <a:bodyPr wrap="square">
            <a:spAutoFit/>
          </a:bodyPr>
          <a:lstStyle/>
          <a:p>
            <a:pPr algn="ct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5,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6,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7, </a:t>
            </a:r>
            <a:r>
              <a:rPr lang="pt-BR" sz="3800" dirty="0" err="1">
                <a:effectLst/>
                <a:latin typeface="Times New Roman" panose="02020603050405020304" pitchFamily="18" charset="0"/>
                <a:ea typeface="Times New Roman" panose="02020603050405020304" pitchFamily="18" charset="0"/>
              </a:rPr>
              <a:t>câu</a:t>
            </a:r>
            <a:r>
              <a:rPr lang="pt-BR" sz="3800" dirty="0">
                <a:effectLst/>
                <a:latin typeface="Times New Roman" panose="02020603050405020304" pitchFamily="18" charset="0"/>
                <a:ea typeface="Times New Roman" panose="02020603050405020304" pitchFamily="18" charset="0"/>
              </a:rPr>
              <a:t> </a:t>
            </a:r>
            <a:r>
              <a:rPr lang="vi-VN" sz="3800" dirty="0">
                <a:effectLst/>
                <a:latin typeface="Times New Roman" panose="02020603050405020304" pitchFamily="18" charset="0"/>
                <a:ea typeface="Times New Roman" panose="02020603050405020304" pitchFamily="18" charset="0"/>
              </a:rPr>
              <a:t>8</a:t>
            </a:r>
            <a:endParaRPr lang="en-VN" sz="3800" dirty="0"/>
          </a:p>
        </p:txBody>
      </p:sp>
    </p:spTree>
    <p:extLst>
      <p:ext uri="{BB962C8B-B14F-4D97-AF65-F5344CB8AC3E}">
        <p14:creationId xmlns:p14="http://schemas.microsoft.com/office/powerpoint/2010/main" val="34166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85541">
            <a:off x="651876" y="-1367666"/>
            <a:ext cx="17352292" cy="137516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H="1" flipV="1">
            <a:off x="15462249" y="9002835"/>
            <a:ext cx="3098277" cy="153364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7182">
            <a:off x="16645589" y="-1371586"/>
            <a:ext cx="1676781"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V="1">
            <a:off x="-520438" y="9002835"/>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8248455" y="-733324"/>
            <a:ext cx="2023727" cy="141913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6530783" y="5244963"/>
            <a:ext cx="2431632" cy="2100322"/>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sp>
        <p:nvSpPr>
          <p:cNvPr id="13" name="TextBox 12">
            <a:extLst>
              <a:ext uri="{FF2B5EF4-FFF2-40B4-BE49-F238E27FC236}">
                <a16:creationId xmlns:a16="http://schemas.microsoft.com/office/drawing/2014/main" id="{9CCAEF6D-E5F7-FFCD-0446-72D9623EADDA}"/>
              </a:ext>
            </a:extLst>
          </p:cNvPr>
          <p:cNvSpPr txBox="1"/>
          <p:nvPr/>
        </p:nvSpPr>
        <p:spPr>
          <a:xfrm>
            <a:off x="3053745" y="1419140"/>
            <a:ext cx="12010528" cy="6399509"/>
          </a:xfrm>
          <a:prstGeom prst="rect">
            <a:avLst/>
          </a:prstGeom>
          <a:noFill/>
        </p:spPr>
        <p:txBody>
          <a:bodyPr wrap="square">
            <a:spAutoFit/>
          </a:bodyPr>
          <a:lstStyle/>
          <a:p>
            <a:pPr>
              <a:lnSpc>
                <a:spcPct val="115000"/>
              </a:lnSpc>
            </a:pPr>
            <a:r>
              <a:rPr lang="pt-BR" sz="4500" b="1" dirty="0">
                <a:effectLst/>
                <a:latin typeface="Times New Roman" panose="02020603050405020304" pitchFamily="18" charset="0"/>
                <a:ea typeface="Times New Roman" panose="02020603050405020304" pitchFamily="18" charset="0"/>
              </a:rPr>
              <a:t>b. </a:t>
            </a:r>
            <a:r>
              <a:rPr lang="pt-BR" sz="4500" b="1" dirty="0" err="1">
                <a:effectLst/>
                <a:latin typeface="Times New Roman" panose="02020603050405020304" pitchFamily="18" charset="0"/>
                <a:ea typeface="Times New Roman" panose="02020603050405020304" pitchFamily="18" charset="0"/>
              </a:rPr>
              <a:t>Tính</a:t>
            </a:r>
            <a:r>
              <a:rPr lang="pt-BR" sz="4500" b="1" dirty="0">
                <a:effectLst/>
                <a:latin typeface="Times New Roman" panose="02020603050405020304" pitchFamily="18" charset="0"/>
                <a:ea typeface="Times New Roman" panose="02020603050405020304" pitchFamily="18" charset="0"/>
              </a:rPr>
              <a:t> </a:t>
            </a:r>
            <a:r>
              <a:rPr lang="pt-BR" sz="4500" b="1" dirty="0" err="1">
                <a:effectLst/>
                <a:latin typeface="Times New Roman" panose="02020603050405020304" pitchFamily="18" charset="0"/>
                <a:ea typeface="Times New Roman" panose="02020603050405020304" pitchFamily="18" charset="0"/>
              </a:rPr>
              <a:t>hình</a:t>
            </a:r>
            <a:r>
              <a:rPr lang="pt-BR" sz="4500" b="1" dirty="0">
                <a:effectLst/>
                <a:latin typeface="Times New Roman" panose="02020603050405020304" pitchFamily="18" charset="0"/>
                <a:ea typeface="Times New Roman" panose="02020603050405020304" pitchFamily="18" charset="0"/>
              </a:rPr>
              <a:t> </a:t>
            </a:r>
            <a:r>
              <a:rPr lang="pt-BR" sz="4500" b="1" dirty="0" err="1">
                <a:effectLst/>
                <a:latin typeface="Times New Roman" panose="02020603050405020304" pitchFamily="18" charset="0"/>
                <a:ea typeface="Times New Roman" panose="02020603050405020304" pitchFamily="18" charset="0"/>
              </a:rPr>
              <a:t>tượng</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dirty="0" err="1">
                <a:effectLst/>
                <a:latin typeface="Times New Roman" panose="02020603050405020304" pitchFamily="18" charset="0"/>
                <a:ea typeface="Times New Roman" panose="02020603050405020304" pitchFamily="18" charset="0"/>
              </a:rPr>
              <a:t>Tục</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ngữ</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giàu</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tính</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hình</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tượng</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được</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tạo</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bởi</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nghệ</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thuật</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so</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sánh</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nhân</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hóa</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ẩn</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dụ</a:t>
            </a:r>
            <a:r>
              <a:rPr lang="pt-BR" sz="4500" dirty="0">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So</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sánh</a:t>
            </a:r>
            <a:r>
              <a:rPr lang="pt-BR" sz="4500"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Người</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sống</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hơn</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đống</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vàng</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Ẩn</a:t>
            </a:r>
            <a:r>
              <a:rPr lang="pt-BR" sz="4500" dirty="0">
                <a:effectLst/>
                <a:latin typeface="Times New Roman" panose="02020603050405020304" pitchFamily="18" charset="0"/>
                <a:ea typeface="Times New Roman" panose="02020603050405020304" pitchFamily="18" charset="0"/>
              </a:rPr>
              <a:t> </a:t>
            </a:r>
            <a:r>
              <a:rPr lang="pt-BR" sz="4500" dirty="0" err="1">
                <a:effectLst/>
                <a:latin typeface="Times New Roman" panose="02020603050405020304" pitchFamily="18" charset="0"/>
                <a:ea typeface="Times New Roman" panose="02020603050405020304" pitchFamily="18" charset="0"/>
              </a:rPr>
              <a:t>dụ</a:t>
            </a:r>
            <a:r>
              <a:rPr lang="pt-BR" sz="4500"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Đói</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cho</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sạch</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rách</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cho</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thơm</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Ăn</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quả</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nhớ</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kẻ</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trồng</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cây</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Một</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cây</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làm</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chẳng</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nên</a:t>
            </a:r>
            <a:r>
              <a:rPr lang="pt-BR" sz="4500" i="1" dirty="0">
                <a:effectLst/>
                <a:latin typeface="Times New Roman" panose="02020603050405020304" pitchFamily="18" charset="0"/>
                <a:ea typeface="Times New Roman" panose="02020603050405020304" pitchFamily="18" charset="0"/>
              </a:rPr>
              <a:t> non</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pt-BR" sz="4500" i="1" dirty="0">
                <a:effectLst/>
                <a:latin typeface="Times New Roman" panose="02020603050405020304" pitchFamily="18" charset="0"/>
                <a:ea typeface="Times New Roman" panose="02020603050405020304" pitchFamily="18" charset="0"/>
              </a:rPr>
              <a:t>             Ba </a:t>
            </a:r>
            <a:r>
              <a:rPr lang="pt-BR" sz="4500" i="1" dirty="0" err="1">
                <a:effectLst/>
                <a:latin typeface="Times New Roman" panose="02020603050405020304" pitchFamily="18" charset="0"/>
                <a:ea typeface="Times New Roman" panose="02020603050405020304" pitchFamily="18" charset="0"/>
              </a:rPr>
              <a:t>cây</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chụm</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lại</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nên</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hòn</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núi</a:t>
            </a:r>
            <a:r>
              <a:rPr lang="pt-BR" sz="4500" i="1" dirty="0">
                <a:effectLst/>
                <a:latin typeface="Times New Roman" panose="02020603050405020304" pitchFamily="18" charset="0"/>
                <a:ea typeface="Times New Roman" panose="02020603050405020304" pitchFamily="18" charset="0"/>
              </a:rPr>
              <a:t> </a:t>
            </a:r>
            <a:r>
              <a:rPr lang="pt-BR" sz="4500" i="1" dirty="0" err="1">
                <a:effectLst/>
                <a:latin typeface="Times New Roman" panose="02020603050405020304" pitchFamily="18" charset="0"/>
                <a:ea typeface="Times New Roman" panose="02020603050405020304" pitchFamily="18" charset="0"/>
              </a:rPr>
              <a:t>cao</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94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arn(inVertical)">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barn(inVertical)">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barn(inVertical)">
                                      <p:cBhvr>
                                        <p:cTn id="3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85541">
            <a:off x="651876" y="-1367666"/>
            <a:ext cx="17352292" cy="137516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H="1" flipV="1">
            <a:off x="15462249" y="9002835"/>
            <a:ext cx="3098277" cy="153364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7182">
            <a:off x="16645589" y="-1371586"/>
            <a:ext cx="1676781"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V="1">
            <a:off x="-520438" y="9002835"/>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8248455" y="-733324"/>
            <a:ext cx="2023727" cy="141913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6530783" y="5244963"/>
            <a:ext cx="2431632" cy="2100322"/>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sp>
        <p:nvSpPr>
          <p:cNvPr id="9" name="TextBox 8">
            <a:extLst>
              <a:ext uri="{FF2B5EF4-FFF2-40B4-BE49-F238E27FC236}">
                <a16:creationId xmlns:a16="http://schemas.microsoft.com/office/drawing/2014/main" id="{F4AC449D-3908-341C-2BE6-A9FEF6BB03BC}"/>
              </a:ext>
            </a:extLst>
          </p:cNvPr>
          <p:cNvSpPr txBox="1"/>
          <p:nvPr/>
        </p:nvSpPr>
        <p:spPr>
          <a:xfrm>
            <a:off x="2357136" y="685815"/>
            <a:ext cx="13007914" cy="8108374"/>
          </a:xfrm>
          <a:prstGeom prst="rect">
            <a:avLst/>
          </a:prstGeom>
          <a:noFill/>
        </p:spPr>
        <p:txBody>
          <a:bodyPr wrap="square">
            <a:spAutoFit/>
          </a:bodyPr>
          <a:lstStyle/>
          <a:p>
            <a:pPr algn="just">
              <a:lnSpc>
                <a:spcPct val="115000"/>
              </a:lnSpc>
            </a:pPr>
            <a:r>
              <a:rPr lang="pt-BR" sz="3800" b="1" dirty="0">
                <a:effectLst/>
                <a:latin typeface="Times New Roman" panose="02020603050405020304" pitchFamily="18" charset="0"/>
                <a:ea typeface="Times New Roman" panose="02020603050405020304" pitchFamily="18" charset="0"/>
              </a:rPr>
              <a:t>c. </a:t>
            </a:r>
            <a:r>
              <a:rPr lang="pt-BR" sz="3800" b="1" dirty="0" err="1">
                <a:effectLst/>
                <a:latin typeface="Times New Roman" panose="02020603050405020304" pitchFamily="18" charset="0"/>
                <a:ea typeface="Times New Roman" panose="02020603050405020304" pitchFamily="18" charset="0"/>
              </a:rPr>
              <a:t>Giá</a:t>
            </a:r>
            <a:r>
              <a:rPr lang="pt-BR" sz="3800" b="1" dirty="0">
                <a:effectLst/>
                <a:latin typeface="Times New Roman" panose="02020603050405020304" pitchFamily="18" charset="0"/>
                <a:ea typeface="Times New Roman" panose="02020603050405020304" pitchFamily="18" charset="0"/>
              </a:rPr>
              <a:t> </a:t>
            </a:r>
            <a:r>
              <a:rPr lang="pt-BR" sz="3800" b="1" dirty="0" err="1">
                <a:effectLst/>
                <a:latin typeface="Times New Roman" panose="02020603050405020304" pitchFamily="18" charset="0"/>
                <a:ea typeface="Times New Roman" panose="02020603050405020304" pitchFamily="18" charset="0"/>
              </a:rPr>
              <a:t>trị</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Tục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ngữ</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đúc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rút</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những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kinh</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nghiệm</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những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bài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học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của</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cha</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ông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ta</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trong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mọi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lĩnh</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vực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của</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cuộc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sống</a:t>
            </a:r>
            <a:r>
              <a:rPr lang="pt-BR" sz="3800" dirty="0">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pt-BR" sz="3800" dirty="0">
                <a:effectLst/>
                <a:latin typeface="Times New Roman" panose="02020603050405020304" pitchFamily="18" charset="0"/>
                <a:ea typeface="Times New Roman" panose="02020603050405020304" pitchFamily="18" charset="0"/>
              </a:rPr>
              <a:t>- Theo </a:t>
            </a:r>
            <a:r>
              <a:rPr lang="pt-BR" sz="3800" dirty="0" err="1">
                <a:effectLst/>
                <a:latin typeface="Times New Roman" panose="02020603050405020304" pitchFamily="18" charset="0"/>
                <a:ea typeface="Times New Roman" panose="02020603050405020304" pitchFamily="18" charset="0"/>
              </a:rPr>
              <a:t>thời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gian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cuộc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sống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xã</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hội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của</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con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người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luôn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thay</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đổi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nhưng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cũng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có</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những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yếu</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tố</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hết</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sức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bền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vững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Sở</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dĩ</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con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người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hiện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đại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nhưng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vẫn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dùng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tục</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ngữ</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về</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đời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sống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xã</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hội</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phù</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hợp</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trong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nhiều</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hoàn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cảnh</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giao</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tiếp</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là</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nhờ</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yếu</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tố</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bền</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vững</a:t>
            </a:r>
            <a:r>
              <a:rPr lang="pt-BR" sz="3800" dirty="0">
                <a:effectLst/>
                <a:latin typeface="Times New Roman" panose="02020603050405020304" pitchFamily="18" charset="0"/>
                <a:ea typeface="Times New Roman" panose="02020603050405020304" pitchFamily="18" charset="0"/>
              </a:rPr>
              <a:t> </a:t>
            </a:r>
            <a:r>
              <a:rPr lang="pt-BR" sz="3800" dirty="0" err="1">
                <a:effectLst/>
                <a:latin typeface="Times New Roman" panose="02020603050405020304" pitchFamily="18" charset="0"/>
                <a:ea typeface="Times New Roman" panose="02020603050405020304" pitchFamily="18" charset="0"/>
              </a:rPr>
              <a:t>đó</a:t>
            </a:r>
            <a:r>
              <a:rPr lang="pt-BR" sz="3800" dirty="0">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pt-BR" sz="3800" dirty="0">
                <a:effectLst/>
                <a:latin typeface="Times New Roman" panose="02020603050405020304" pitchFamily="18" charset="0"/>
                <a:ea typeface="Times New Roman" panose="02020603050405020304" pitchFamily="18" charset="0"/>
              </a:rPr>
              <a:t>VD:</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pt-BR" sz="3800" dirty="0">
                <a:effectLst/>
                <a:latin typeface="Times New Roman" panose="02020603050405020304" pitchFamily="18" charset="0"/>
                <a:ea typeface="Times New Roman" panose="02020603050405020304" pitchFamily="18" charset="0"/>
              </a:rPr>
              <a:t>- </a:t>
            </a:r>
            <a:r>
              <a:rPr lang="pt-BR" sz="3800" i="1" dirty="0">
                <a:effectLst/>
                <a:latin typeface="Times New Roman" panose="02020603050405020304" pitchFamily="18" charset="0"/>
                <a:ea typeface="Times New Roman" panose="02020603050405020304" pitchFamily="18" charset="0"/>
              </a:rPr>
              <a:t>“</a:t>
            </a:r>
            <a:r>
              <a:rPr lang="pt-BR" sz="3800" i="1" dirty="0" err="1">
                <a:effectLst/>
                <a:latin typeface="Times New Roman" panose="02020603050405020304" pitchFamily="18" charset="0"/>
                <a:ea typeface="Times New Roman" panose="02020603050405020304" pitchFamily="18" charset="0"/>
              </a:rPr>
              <a:t>Một</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mặt</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người</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bằng</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mười</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mặt</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của</a:t>
            </a:r>
            <a:r>
              <a:rPr lang="pt-BR" sz="3800" i="1" dirty="0">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pt-BR" sz="3800" dirty="0">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ctr">
              <a:lnSpc>
                <a:spcPct val="115000"/>
              </a:lnSpc>
            </a:pPr>
            <a:r>
              <a:rPr lang="pt-BR" sz="3800" i="1" dirty="0">
                <a:effectLst/>
                <a:latin typeface="Times New Roman" panose="02020603050405020304" pitchFamily="18" charset="0"/>
                <a:ea typeface="Times New Roman" panose="02020603050405020304" pitchFamily="18" charset="0"/>
              </a:rPr>
              <a:t>“</a:t>
            </a:r>
            <a:r>
              <a:rPr lang="pt-BR" sz="3800" i="1" dirty="0" err="1">
                <a:effectLst/>
                <a:latin typeface="Times New Roman" panose="02020603050405020304" pitchFamily="18" charset="0"/>
                <a:ea typeface="Times New Roman" panose="02020603050405020304" pitchFamily="18" charset="0"/>
              </a:rPr>
              <a:t>Một</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cây</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làm</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chẳng</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nên</a:t>
            </a:r>
            <a:r>
              <a:rPr lang="pt-BR" sz="3800" i="1" dirty="0">
                <a:effectLst/>
                <a:latin typeface="Times New Roman" panose="02020603050405020304" pitchFamily="18" charset="0"/>
                <a:ea typeface="Times New Roman" panose="02020603050405020304" pitchFamily="18" charset="0"/>
              </a:rPr>
              <a:t> non</a:t>
            </a:r>
            <a:endParaRPr lang="en-VN" sz="3800" dirty="0">
              <a:effectLst/>
              <a:latin typeface="Times New Roman" panose="02020603050405020304" pitchFamily="18" charset="0"/>
              <a:ea typeface="Times New Roman" panose="02020603050405020304" pitchFamily="18" charset="0"/>
            </a:endParaRPr>
          </a:p>
          <a:p>
            <a:pPr algn="ctr">
              <a:lnSpc>
                <a:spcPct val="115000"/>
              </a:lnSpc>
            </a:pPr>
            <a:r>
              <a:rPr lang="pt-BR" sz="3800" i="1" dirty="0">
                <a:effectLst/>
                <a:latin typeface="Times New Roman" panose="02020603050405020304" pitchFamily="18" charset="0"/>
                <a:ea typeface="Times New Roman" panose="02020603050405020304" pitchFamily="18" charset="0"/>
              </a:rPr>
              <a:t>Ba </a:t>
            </a:r>
            <a:r>
              <a:rPr lang="pt-BR" sz="3800" i="1" dirty="0" err="1">
                <a:effectLst/>
                <a:latin typeface="Times New Roman" panose="02020603050405020304" pitchFamily="18" charset="0"/>
                <a:ea typeface="Times New Roman" panose="02020603050405020304" pitchFamily="18" charset="0"/>
              </a:rPr>
              <a:t>cây</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chụm</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lại</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nên</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hòn</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núi</a:t>
            </a:r>
            <a:r>
              <a:rPr lang="pt-BR" sz="3800" i="1" dirty="0">
                <a:effectLst/>
                <a:latin typeface="Times New Roman" panose="02020603050405020304" pitchFamily="18" charset="0"/>
                <a:ea typeface="Times New Roman" panose="02020603050405020304" pitchFamily="18" charset="0"/>
              </a:rPr>
              <a:t> </a:t>
            </a:r>
            <a:r>
              <a:rPr lang="pt-BR" sz="3800" i="1" dirty="0" err="1">
                <a:effectLst/>
                <a:latin typeface="Times New Roman" panose="02020603050405020304" pitchFamily="18" charset="0"/>
                <a:ea typeface="Times New Roman" panose="02020603050405020304" pitchFamily="18" charset="0"/>
              </a:rPr>
              <a:t>cao</a:t>
            </a:r>
            <a:r>
              <a:rPr lang="pt-BR" sz="3800" i="1" dirty="0">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09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arn(inVertical)">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barn(inVertical)">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0998A7-910F-7E5E-A4D4-012D93370D02}"/>
              </a:ext>
            </a:extLst>
          </p:cNvPr>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id="{FE634780-FFAB-C99D-658B-3DB40F9AEE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sp>
        <p:nvSpPr>
          <p:cNvPr id="23" name="Rectangle 22"/>
          <p:cNvSpPr/>
          <p:nvPr/>
        </p:nvSpPr>
        <p:spPr>
          <a:xfrm>
            <a:off x="1635657" y="5240540"/>
            <a:ext cx="11583087" cy="1466235"/>
          </a:xfrm>
          <a:prstGeom prst="rect">
            <a:avLst/>
          </a:prstGeom>
          <a:solidFill>
            <a:srgbClr val="A0BABE"/>
          </a:solidFill>
        </p:spPr>
        <p:txBody>
          <a:bodyPr wrap="square">
            <a:spAutoFit/>
          </a:bodyPr>
          <a:lstStyle/>
          <a:p>
            <a:pPr algn="ctr">
              <a:lnSpc>
                <a:spcPct val="115000"/>
              </a:lnSpc>
              <a:spcAft>
                <a:spcPts val="1200"/>
              </a:spcAf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3600" dirty="0">
                <a:latin typeface="Arial" panose="020B0604020202020204" pitchFamily="34" charset="0"/>
                <a:cs typeface="Arial" panose="020B0604020202020204" pitchFamily="34" charset="0"/>
              </a:rPr>
              <a:t>Trong </a:t>
            </a:r>
            <a:r>
              <a:rPr lang="vi-VN" sz="3600" dirty="0" err="1">
                <a:latin typeface="Arial" panose="020B0604020202020204" pitchFamily="34" charset="0"/>
                <a:cs typeface="Arial" panose="020B0604020202020204" pitchFamily="34" charset="0"/>
              </a:rPr>
              <a:t>Đẽo</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cày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giữa</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đường</a:t>
            </a:r>
            <a:r>
              <a:rPr lang="vi-VN" sz="3600" dirty="0">
                <a:latin typeface="Arial" panose="020B0604020202020204" pitchFamily="34" charset="0"/>
                <a:cs typeface="Arial" panose="020B0604020202020204" pitchFamily="34" charset="0"/>
              </a:rPr>
              <a:t>, nhân </a:t>
            </a:r>
            <a:r>
              <a:rPr lang="vi-VN" sz="3600" dirty="0" err="1">
                <a:latin typeface="Arial" panose="020B0604020202020204" pitchFamily="34" charset="0"/>
                <a:cs typeface="Arial" panose="020B0604020202020204" pitchFamily="34" charset="0"/>
              </a:rPr>
              <a:t>vật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người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thợ</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mộc</a:t>
            </a:r>
            <a:endParaRPr lang="en-US" sz="3600" dirty="0">
              <a:latin typeface="Arial" panose="020B0604020202020204" pitchFamily="34" charset="0"/>
              <a:cs typeface="Arial" panose="020B0604020202020204" pitchFamily="34" charset="0"/>
            </a:endParaRPr>
          </a:p>
          <a:p>
            <a:pPr algn="ctr">
              <a:lnSpc>
                <a:spcPct val="115000"/>
              </a:lnSpc>
              <a:spcAft>
                <a:spcPts val="1200"/>
              </a:spcAft>
            </a:pPr>
            <a:r>
              <a:rPr lang="vi-VN" sz="3600" dirty="0" err="1">
                <a:latin typeface="Arial" panose="020B0604020202020204" pitchFamily="34" charset="0"/>
                <a:cs typeface="Arial" panose="020B0604020202020204" pitchFamily="34" charset="0"/>
              </a:rPr>
              <a:t>hiện</a:t>
            </a:r>
            <a:r>
              <a:rPr lang="vi-VN" sz="3600" dirty="0">
                <a:latin typeface="Arial" panose="020B0604020202020204" pitchFamily="34" charset="0"/>
                <a:cs typeface="Arial" panose="020B0604020202020204" pitchFamily="34" charset="0"/>
              </a:rPr>
              <a:t> lên </a:t>
            </a:r>
            <a:r>
              <a:rPr lang="vi-VN" sz="3600" dirty="0" err="1">
                <a:latin typeface="Arial" panose="020B0604020202020204" pitchFamily="34" charset="0"/>
                <a:cs typeface="Arial" panose="020B0604020202020204" pitchFamily="34" charset="0"/>
              </a:rPr>
              <a:t>là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người</a:t>
            </a:r>
            <a:r>
              <a:rPr lang="vi-VN" sz="3600" dirty="0">
                <a:latin typeface="Arial" panose="020B0604020202020204" pitchFamily="34" charset="0"/>
                <a:cs typeface="Arial" panose="020B0604020202020204" pitchFamily="34" charset="0"/>
              </a:rPr>
              <a:t> như </a:t>
            </a:r>
            <a:r>
              <a:rPr lang="vi-VN" sz="3600" dirty="0" err="1">
                <a:latin typeface="Arial" panose="020B0604020202020204" pitchFamily="34" charset="0"/>
                <a:cs typeface="Arial" panose="020B0604020202020204" pitchFamily="34" charset="0"/>
              </a:rPr>
              <a:t>thế</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32" name="Rectangle 31"/>
          <p:cNvSpPr/>
          <p:nvPr/>
        </p:nvSpPr>
        <p:spPr>
          <a:xfrm>
            <a:off x="1633337" y="5237944"/>
            <a:ext cx="11585409" cy="1354217"/>
          </a:xfrm>
          <a:prstGeom prst="rect">
            <a:avLst/>
          </a:prstGeom>
          <a:solidFill>
            <a:srgbClr val="A0BABE"/>
          </a:solidFill>
        </p:spPr>
        <p:txBody>
          <a:bodyPr wrap="square">
            <a:spAutoFit/>
          </a:bodyPr>
          <a:lstStyle/>
          <a:p>
            <a:pPr algn="ctr">
              <a:spcAft>
                <a:spcPts val="1200"/>
              </a:spcAf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vi-VN" sz="3600" dirty="0">
                <a:latin typeface="Arial" panose="020B0604020202020204" pitchFamily="34" charset="0"/>
                <a:cs typeface="Arial" panose="020B0604020202020204" pitchFamily="34" charset="0"/>
              </a:rPr>
              <a:t>Trong </a:t>
            </a:r>
            <a:r>
              <a:rPr lang="vi-VN" sz="3600" dirty="0" err="1">
                <a:latin typeface="Arial" panose="020B0604020202020204" pitchFamily="34" charset="0"/>
                <a:cs typeface="Arial" panose="020B0604020202020204" pitchFamily="34" charset="0"/>
              </a:rPr>
              <a:t>truyện</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Ếch</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ngồi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đáy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giếng</a:t>
            </a:r>
            <a:endParaRPr lang="en-US" sz="3600" dirty="0">
              <a:latin typeface="Arial" panose="020B0604020202020204" pitchFamily="34" charset="0"/>
              <a:cs typeface="Arial" panose="020B0604020202020204" pitchFamily="34" charset="0"/>
            </a:endParaRPr>
          </a:p>
          <a:p>
            <a:pPr algn="ctr">
              <a:spcAft>
                <a:spcPts val="1200"/>
              </a:spcAft>
            </a:pPr>
            <a:r>
              <a:rPr lang="vi-VN" sz="3600" dirty="0">
                <a:latin typeface="Arial" panose="020B0604020202020204" pitchFamily="34" charset="0"/>
                <a:cs typeface="Arial" panose="020B0604020202020204" pitchFamily="34" charset="0"/>
              </a:rPr>
              <a:t>nơi </a:t>
            </a:r>
            <a:r>
              <a:rPr lang="vi-VN" sz="3600" dirty="0" err="1">
                <a:latin typeface="Arial" panose="020B0604020202020204" pitchFamily="34" charset="0"/>
                <a:cs typeface="Arial" panose="020B0604020202020204" pitchFamily="34" charset="0"/>
              </a:rPr>
              <a:t>rùa</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sống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là</a:t>
            </a:r>
            <a:r>
              <a:rPr lang="vi-VN" sz="3600" dirty="0">
                <a:latin typeface="Arial" panose="020B0604020202020204" pitchFamily="34" charset="0"/>
                <a:cs typeface="Arial" panose="020B0604020202020204" pitchFamily="34" charset="0"/>
              </a:rPr>
              <a:t> ở đâu?</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33" name="Rectangle 32"/>
          <p:cNvSpPr/>
          <p:nvPr/>
        </p:nvSpPr>
        <p:spPr>
          <a:xfrm>
            <a:off x="1633337" y="5184598"/>
            <a:ext cx="11585408" cy="1466235"/>
          </a:xfrm>
          <a:prstGeom prst="rect">
            <a:avLst/>
          </a:prstGeom>
          <a:solidFill>
            <a:srgbClr val="A0BABE"/>
          </a:solidFill>
        </p:spPr>
        <p:txBody>
          <a:bodyPr wrap="square">
            <a:spAutoFit/>
          </a:bodyPr>
          <a:lstStyle/>
          <a:p>
            <a:pPr algn="ctr">
              <a:lnSpc>
                <a:spcPct val="115000"/>
              </a:lnSpc>
              <a:spcAft>
                <a:spcPts val="1200"/>
              </a:spcAf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vi-VN" sz="3600" dirty="0" err="1">
                <a:latin typeface="Arial" panose="020B0604020202020204" pitchFamily="34" charset="0"/>
                <a:cs typeface="Arial" panose="020B0604020202020204" pitchFamily="34" charset="0"/>
              </a:rPr>
              <a:t>Chú</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ếch</a:t>
            </a:r>
            <a:r>
              <a:rPr lang="vi-VN" sz="3600" dirty="0">
                <a:latin typeface="Arial" panose="020B0604020202020204" pitchFamily="34" charset="0"/>
                <a:cs typeface="Arial" panose="020B0604020202020204" pitchFamily="34" charset="0"/>
              </a:rPr>
              <a:t> trong </a:t>
            </a:r>
            <a:r>
              <a:rPr lang="vi-VN" sz="3600" dirty="0" err="1">
                <a:latin typeface="Arial" panose="020B0604020202020204" pitchFamily="34" charset="0"/>
                <a:cs typeface="Arial" panose="020B0604020202020204" pitchFamily="34" charset="0"/>
              </a:rPr>
              <a:t>truyện</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Ếch</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ngồi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đáy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giếng</a:t>
            </a:r>
            <a:endParaRPr lang="en-US" sz="3600" dirty="0">
              <a:latin typeface="Arial" panose="020B0604020202020204" pitchFamily="34" charset="0"/>
              <a:cs typeface="Arial" panose="020B0604020202020204" pitchFamily="34" charset="0"/>
            </a:endParaRPr>
          </a:p>
          <a:p>
            <a:pPr algn="ctr">
              <a:lnSpc>
                <a:spcPct val="115000"/>
              </a:lnSpc>
              <a:spcAft>
                <a:spcPts val="1200"/>
              </a:spcAft>
            </a:pPr>
            <a:r>
              <a:rPr lang="vi-VN" sz="3600" dirty="0" err="1">
                <a:latin typeface="Arial" panose="020B0604020202020204" pitchFamily="34" charset="0"/>
                <a:cs typeface="Arial" panose="020B0604020202020204" pitchFamily="34" charset="0"/>
              </a:rPr>
              <a:t>sống</a:t>
            </a:r>
            <a:r>
              <a:rPr lang="vi-VN" sz="3600" dirty="0">
                <a:latin typeface="Arial" panose="020B0604020202020204" pitchFamily="34" charset="0"/>
                <a:cs typeface="Arial" panose="020B0604020202020204" pitchFamily="34" charset="0"/>
              </a:rPr>
              <a:t> ở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nơi </a:t>
            </a:r>
            <a:r>
              <a:rPr lang="vi-VN" sz="3600" dirty="0" err="1">
                <a:latin typeface="Arial" panose="020B0604020202020204" pitchFamily="34" charset="0"/>
                <a:cs typeface="Arial" panose="020B0604020202020204" pitchFamily="34" charset="0"/>
              </a:rPr>
              <a:t>thế</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633335" y="5278979"/>
            <a:ext cx="11585409" cy="1312347"/>
          </a:xfrm>
          <a:prstGeom prst="rect">
            <a:avLst/>
          </a:prstGeom>
          <a:solidFill>
            <a:srgbClr val="A0BABE"/>
          </a:solidFill>
        </p:spPr>
        <p:txBody>
          <a:bodyPr wrap="square">
            <a:spAutoFit/>
          </a:bodyPr>
          <a:lstStyle/>
          <a:p>
            <a:pPr algn="ctr">
              <a:lnSpc>
                <a:spcPct val="115000"/>
              </a:lnSpc>
              <a:spcAft>
                <a:spcPts val="1200"/>
              </a:spcAf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en-US" sz="3600" dirty="0" err="1">
                <a:latin typeface="Arial" panose="020B0604020202020204" pitchFamily="34" charset="0"/>
                <a:cs typeface="Arial" panose="020B0604020202020204" pitchFamily="34" charset="0"/>
              </a:rPr>
              <a:t>Đây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ếch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truyện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Ếch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giếng</a:t>
            </a:r>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585160" y="5175580"/>
            <a:ext cx="11514246" cy="1651671"/>
          </a:xfrm>
          <a:prstGeom prst="rect">
            <a:avLst/>
          </a:prstGeom>
          <a:solidFill>
            <a:srgbClr val="A0BABE"/>
          </a:solidFill>
        </p:spPr>
        <p:txBody>
          <a:bodyPr wrap="square">
            <a:spAutoFit/>
          </a:bodyP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5. </a:t>
            </a:r>
            <a:r>
              <a:rPr lang="vi-VN" sz="3600" dirty="0">
                <a:latin typeface="Arial" panose="020B0604020202020204" pitchFamily="34" charset="0"/>
                <a:cs typeface="Arial" panose="020B0604020202020204" pitchFamily="34" charset="0"/>
              </a:rPr>
              <a:t>Con </a:t>
            </a:r>
            <a:r>
              <a:rPr lang="vi-VN" sz="3600" dirty="0" err="1">
                <a:latin typeface="Arial" panose="020B0604020202020204" pitchFamily="34" charset="0"/>
                <a:cs typeface="Arial" panose="020B0604020202020204" pitchFamily="34" charset="0"/>
              </a:rPr>
              <a:t>mối</a:t>
            </a:r>
            <a:r>
              <a:rPr lang="vi-VN" sz="3600" dirty="0">
                <a:latin typeface="Arial" panose="020B0604020202020204" pitchFamily="34" charset="0"/>
                <a:cs typeface="Arial" panose="020B0604020202020204" pitchFamily="34" charset="0"/>
              </a:rPr>
              <a:t> trong </a:t>
            </a:r>
            <a:r>
              <a:rPr lang="vi-VN" sz="3600" dirty="0" err="1">
                <a:latin typeface="Arial" panose="020B0604020202020204" pitchFamily="34" charset="0"/>
                <a:cs typeface="Arial" panose="020B0604020202020204" pitchFamily="34" charset="0"/>
              </a:rPr>
              <a:t>truyện</a:t>
            </a:r>
            <a:r>
              <a:rPr lang="vi-VN" sz="3600" dirty="0">
                <a:latin typeface="Arial" panose="020B0604020202020204" pitchFamily="34" charset="0"/>
                <a:cs typeface="Arial" panose="020B0604020202020204" pitchFamily="34" charset="0"/>
              </a:rPr>
              <a:t> Con </a:t>
            </a:r>
            <a:r>
              <a:rPr lang="vi-VN" sz="3600" dirty="0" err="1">
                <a:latin typeface="Arial" panose="020B0604020202020204" pitchFamily="34" charset="0"/>
                <a:cs typeface="Arial" panose="020B0604020202020204" pitchFamily="34" charset="0"/>
              </a:rPr>
              <a:t>mối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con </a:t>
            </a:r>
            <a:r>
              <a:rPr lang="vi-VN" sz="3600" dirty="0" err="1">
                <a:latin typeface="Arial" panose="020B0604020202020204" pitchFamily="34" charset="0"/>
                <a:cs typeface="Arial" panose="020B0604020202020204" pitchFamily="34" charset="0"/>
              </a:rPr>
              <a:t>kiến</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là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kẻ</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có</a:t>
            </a:r>
            <a:endParaRPr lang="en-US" sz="3600" dirty="0">
              <a:latin typeface="Arial" panose="020B0604020202020204" pitchFamily="34" charset="0"/>
              <a:cs typeface="Arial" panose="020B0604020202020204" pitchFamily="34" charset="0"/>
            </a:endParaRPr>
          </a:p>
          <a:p>
            <a:pPr algn="ctr">
              <a:lnSpc>
                <a:spcPct val="150000"/>
              </a:lnSpc>
            </a:pPr>
            <a:r>
              <a:rPr lang="vi-VN" sz="3600" dirty="0" err="1">
                <a:latin typeface="Arial" panose="020B0604020202020204" pitchFamily="34" charset="0"/>
                <a:cs typeface="Arial" panose="020B0604020202020204" pitchFamily="34" charset="0"/>
              </a:rPr>
              <a:t>lối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sống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biết</a:t>
            </a:r>
            <a:r>
              <a:rPr lang="vi-VN" sz="3600" dirty="0">
                <a:latin typeface="Arial" panose="020B0604020202020204" pitchFamily="34" charset="0"/>
                <a:cs typeface="Arial" panose="020B0604020202020204" pitchFamily="34" charset="0"/>
              </a:rPr>
              <a:t> như </a:t>
            </a:r>
            <a:r>
              <a:rPr lang="vi-VN" sz="3600" dirty="0" err="1">
                <a:latin typeface="Arial" panose="020B0604020202020204" pitchFamily="34" charset="0"/>
                <a:cs typeface="Arial" panose="020B0604020202020204" pitchFamily="34" charset="0"/>
              </a:rPr>
              <a:t>thế</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36" name="Rectangle 35"/>
          <p:cNvSpPr/>
          <p:nvPr/>
        </p:nvSpPr>
        <p:spPr>
          <a:xfrm>
            <a:off x="1517786" y="5175580"/>
            <a:ext cx="12151688" cy="1651671"/>
          </a:xfrm>
          <a:prstGeom prst="rect">
            <a:avLst/>
          </a:prstGeom>
          <a:solidFill>
            <a:srgbClr val="A0BABE"/>
          </a:solidFill>
        </p:spPr>
        <p:txBody>
          <a:bodyPr wrap="square">
            <a:spAutoFit/>
          </a:bodyPr>
          <a:lstStyle/>
          <a:p>
            <a:pPr marL="45720" marR="45720" algn="ctr">
              <a:lnSpc>
                <a:spcPct val="150000"/>
              </a:lnSpc>
              <a:spcAft>
                <a:spcPts val="1200"/>
              </a:spcAft>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6. </a:t>
            </a:r>
            <a:r>
              <a:rPr lang="en-US" sz="3600" dirty="0" err="1">
                <a:latin typeface="Arial" panose="020B0604020202020204" pitchFamily="34" charset="0"/>
                <a:cs typeface="Arial" panose="020B0604020202020204" pitchFamily="34" charset="0"/>
              </a:rPr>
              <a:t>Đức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đẹp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noi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truyện</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mối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40" name="Rectangle 39"/>
          <p:cNvSpPr/>
          <p:nvPr/>
        </p:nvSpPr>
        <p:spPr>
          <a:xfrm>
            <a:off x="1278951" y="4972896"/>
            <a:ext cx="12558072" cy="2007213"/>
          </a:xfrm>
          <a:prstGeom prst="rect">
            <a:avLst/>
          </a:prstGeom>
          <a:solidFill>
            <a:srgbClr val="FF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 name="Picture 68">
            <a:extLst>
              <a:ext uri="{FF2B5EF4-FFF2-40B4-BE49-F238E27FC236}">
                <a16:creationId xmlns:a16="http://schemas.microsoft.com/office/drawing/2014/main" id="{ECE67745-CD9C-EF97-B8FF-2FB334B7B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6" name="Picture 69">
            <a:extLst>
              <a:ext uri="{FF2B5EF4-FFF2-40B4-BE49-F238E27FC236}">
                <a16:creationId xmlns:a16="http://schemas.microsoft.com/office/drawing/2014/main" id="{B2A0C126-67E7-5355-C855-4D7BF8F3C9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7" name="Picture 70">
            <a:extLst>
              <a:ext uri="{FF2B5EF4-FFF2-40B4-BE49-F238E27FC236}">
                <a16:creationId xmlns:a16="http://schemas.microsoft.com/office/drawing/2014/main" id="{8B722E9A-126A-1926-2056-CBC2A9C10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8" name="Picture 71">
            <a:extLst>
              <a:ext uri="{FF2B5EF4-FFF2-40B4-BE49-F238E27FC236}">
                <a16:creationId xmlns:a16="http://schemas.microsoft.com/office/drawing/2014/main" id="{671679A2-3C4F-1054-8181-7223072EB1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471718">
            <a:off x="10719170" y="8319970"/>
            <a:ext cx="3195034" cy="3007326"/>
          </a:xfrm>
          <a:prstGeom prst="rect">
            <a:avLst/>
          </a:prstGeom>
        </p:spPr>
      </p:pic>
      <p:pic>
        <p:nvPicPr>
          <p:cNvPr id="9" name="Picture 72">
            <a:extLst>
              <a:ext uri="{FF2B5EF4-FFF2-40B4-BE49-F238E27FC236}">
                <a16:creationId xmlns:a16="http://schemas.microsoft.com/office/drawing/2014/main" id="{5E3FB9BE-BA7B-FC6D-AD78-0EFC0F0AA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848595" flipH="1" flipV="1">
            <a:off x="16358573" y="3152961"/>
            <a:ext cx="2892931" cy="2824223"/>
          </a:xfrm>
          <a:prstGeom prst="rect">
            <a:avLst/>
          </a:prstGeom>
        </p:spPr>
      </p:pic>
      <p:pic>
        <p:nvPicPr>
          <p:cNvPr id="10" name="Picture 73">
            <a:extLst>
              <a:ext uri="{FF2B5EF4-FFF2-40B4-BE49-F238E27FC236}">
                <a16:creationId xmlns:a16="http://schemas.microsoft.com/office/drawing/2014/main" id="{BE09C523-1012-2F0E-75D8-28501105AF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10162" y="-189497"/>
            <a:ext cx="3098277" cy="1533647"/>
          </a:xfrm>
          <a:prstGeom prst="rect">
            <a:avLst/>
          </a:prstGeom>
        </p:spPr>
      </p:pic>
      <p:sp>
        <p:nvSpPr>
          <p:cNvPr id="12" name="TextBox 11">
            <a:extLst>
              <a:ext uri="{FF2B5EF4-FFF2-40B4-BE49-F238E27FC236}">
                <a16:creationId xmlns:a16="http://schemas.microsoft.com/office/drawing/2014/main" id="{6D33B424-9671-463A-825F-D7DF5925C00E}"/>
              </a:ext>
            </a:extLst>
          </p:cNvPr>
          <p:cNvSpPr txBox="1"/>
          <p:nvPr/>
        </p:nvSpPr>
        <p:spPr>
          <a:xfrm>
            <a:off x="2877762" y="3258951"/>
            <a:ext cx="11028218" cy="4806700"/>
          </a:xfrm>
          <a:prstGeom prst="rect">
            <a:avLst/>
          </a:prstGeom>
          <a:noFill/>
        </p:spPr>
        <p:txBody>
          <a:bodyPr wrap="square">
            <a:spAutoFit/>
          </a:bodyPr>
          <a:lstStyle/>
          <a:p>
            <a:pPr indent="457200" algn="just">
              <a:lnSpc>
                <a:spcPct val="115000"/>
              </a:lnSpc>
            </a:pPr>
            <a:r>
              <a:rPr lang="en-US" sz="4500" dirty="0">
                <a:effectLst/>
                <a:latin typeface="Times New Roman" panose="02020603050405020304" pitchFamily="18" charset="0"/>
                <a:ea typeface="Times New Roman" panose="02020603050405020304" pitchFamily="18" charset="0"/>
              </a:rPr>
              <a:t>HS </a:t>
            </a:r>
            <a:r>
              <a:rPr lang="en-US" sz="4500" dirty="0" err="1">
                <a:effectLst/>
                <a:latin typeface="Times New Roman" panose="02020603050405020304" pitchFamily="18" charset="0"/>
                <a:ea typeface="Times New Roman" panose="02020603050405020304" pitchFamily="18" charset="0"/>
              </a:rPr>
              <a:t>xem</a:t>
            </a:r>
            <a:r>
              <a:rPr lang="en-US" sz="4500" dirty="0">
                <a:effectLst/>
                <a:latin typeface="Times New Roman" panose="02020603050405020304" pitchFamily="18" charset="0"/>
                <a:ea typeface="Times New Roman" panose="02020603050405020304" pitchFamily="18" charset="0"/>
              </a:rPr>
              <a:t> video </a:t>
            </a:r>
            <a:r>
              <a:rPr lang="en-US" sz="4500" dirty="0" err="1">
                <a:effectLst/>
                <a:latin typeface="Times New Roman" panose="02020603050405020304" pitchFamily="18" charset="0"/>
                <a:ea typeface="Times New Roman" panose="02020603050405020304" pitchFamily="18" charset="0"/>
              </a:rPr>
              <a:t>về</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en-US" sz="4500" dirty="0">
                <a:solidFill>
                  <a:srgbClr val="0563C1"/>
                </a:solidFill>
                <a:effectLst/>
                <a:latin typeface="Times New Roman" panose="02020603050405020304" pitchFamily="18" charset="0"/>
                <a:ea typeface="Times New Roman" panose="02020603050405020304" pitchFamily="18" charset="0"/>
                <a:hlinkClick r:id="rId15"/>
              </a:rPr>
              <a:t>https://www.youtube.com/watch?v=1EQHKATZu7c</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en-US" sz="4500" dirty="0" err="1">
                <a:effectLst/>
                <a:latin typeface="Times New Roman" panose="02020603050405020304" pitchFamily="18" charset="0"/>
                <a:ea typeface="Times New Roman" panose="02020603050405020304" pitchFamily="18" charset="0"/>
              </a:rPr>
              <a:t>từ</a:t>
            </a:r>
            <a:r>
              <a:rPr lang="en-US" sz="4500" dirty="0">
                <a:effectLst/>
                <a:latin typeface="Times New Roman" panose="02020603050405020304" pitchFamily="18" charset="0"/>
                <a:ea typeface="Times New Roman" panose="02020603050405020304" pitchFamily="18" charset="0"/>
              </a:rPr>
              <a:t> 3:40 – 5:13</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en-US" sz="4500" dirty="0" err="1">
                <a:effectLst/>
                <a:latin typeface="Times New Roman" panose="02020603050405020304" pitchFamily="18" charset="0"/>
                <a:ea typeface="Times New Roman" panose="02020603050405020304" pitchFamily="18" charset="0"/>
              </a:rPr>
              <a:t>Yêu</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cầu</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Nhận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diện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và</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nhận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xét</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cách</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sử</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dụng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của</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người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nói</a:t>
            </a:r>
            <a:r>
              <a:rPr lang="en-US" sz="4500" dirty="0">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6639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6"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6"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grpId="6"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6"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6"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grpId="6"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3"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 presetClass="exit" presetSubtype="0" fill="hold" grpId="4" nodeType="withEffect">
                                  <p:stCondLst>
                                    <p:cond delay="0"/>
                                  </p:stCondLst>
                                  <p:childTnLst>
                                    <p:set>
                                      <p:cBhvr>
                                        <p:cTn id="25" dur="1" fill="hold">
                                          <p:stCondLst>
                                            <p:cond delay="0"/>
                                          </p:stCondLst>
                                        </p:cTn>
                                        <p:tgtEl>
                                          <p:spTgt spid="32"/>
                                        </p:tgtEl>
                                        <p:attrNameLst>
                                          <p:attrName>style.visibility</p:attrName>
                                        </p:attrNameLst>
                                      </p:cBhvr>
                                      <p:to>
                                        <p:strVal val="hidden"/>
                                      </p:to>
                                    </p:set>
                                  </p:childTnLst>
                                </p:cTn>
                              </p:par>
                              <p:par>
                                <p:cTn id="26" presetID="1" presetClass="exit" presetSubtype="0" fill="hold" grpId="4" nodeType="withEffect">
                                  <p:stCondLst>
                                    <p:cond delay="0"/>
                                  </p:stCondLst>
                                  <p:childTnLst>
                                    <p:set>
                                      <p:cBhvr>
                                        <p:cTn id="27" dur="1" fill="hold">
                                          <p:stCondLst>
                                            <p:cond delay="0"/>
                                          </p:stCondLst>
                                        </p:cTn>
                                        <p:tgtEl>
                                          <p:spTgt spid="33"/>
                                        </p:tgtEl>
                                        <p:attrNameLst>
                                          <p:attrName>style.visibility</p:attrName>
                                        </p:attrNameLst>
                                      </p:cBhvr>
                                      <p:to>
                                        <p:strVal val="hidden"/>
                                      </p:to>
                                    </p:set>
                                  </p:childTnLst>
                                </p:cTn>
                              </p:par>
                              <p:par>
                                <p:cTn id="28" presetID="1" presetClass="exit" presetSubtype="0" fill="hold" grpId="4" nodeType="withEffect">
                                  <p:stCondLst>
                                    <p:cond delay="0"/>
                                  </p:stCondLst>
                                  <p:childTnLst>
                                    <p:set>
                                      <p:cBhvr>
                                        <p:cTn id="29" dur="1" fill="hold">
                                          <p:stCondLst>
                                            <p:cond delay="0"/>
                                          </p:stCondLst>
                                        </p:cTn>
                                        <p:tgtEl>
                                          <p:spTgt spid="34"/>
                                        </p:tgtEl>
                                        <p:attrNameLst>
                                          <p:attrName>style.visibility</p:attrName>
                                        </p:attrNameLst>
                                      </p:cBhvr>
                                      <p:to>
                                        <p:strVal val="hidden"/>
                                      </p:to>
                                    </p:set>
                                  </p:childTnLst>
                                </p:cTn>
                              </p:par>
                              <p:par>
                                <p:cTn id="30" presetID="1" presetClass="exit" presetSubtype="0" fill="hold" grpId="5" nodeType="withEffect">
                                  <p:stCondLst>
                                    <p:cond delay="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xit" presetSubtype="0" fill="hold" grpId="4" nodeType="withEffect">
                                  <p:stCondLst>
                                    <p:cond delay="0"/>
                                  </p:stCondLst>
                                  <p:childTnLst>
                                    <p:set>
                                      <p:cBhvr>
                                        <p:cTn id="33" dur="1" fill="hold">
                                          <p:stCondLst>
                                            <p:cond delay="0"/>
                                          </p:stCondLst>
                                        </p:cTn>
                                        <p:tgtEl>
                                          <p:spTgt spid="23"/>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par>
                                <p:cTn id="41" presetID="1" presetClass="exit" presetSubtype="0" fill="hold" grpId="5" nodeType="with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xit" presetSubtype="0" fill="hold" grpId="5"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xit" presetSubtype="0" fill="hold" grpId="5"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xit" presetSubtype="0" fill="hold" grpId="5"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grpId="5"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 presetClass="exit" presetSubtype="0" fill="hold" grpId="3"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grpId="3" nodeType="withEffect">
                                  <p:stCondLst>
                                    <p:cond delay="0"/>
                                  </p:stCondLst>
                                  <p:childTnLst>
                                    <p:set>
                                      <p:cBhvr>
                                        <p:cTn id="61" dur="1" fill="hold">
                                          <p:stCondLst>
                                            <p:cond delay="0"/>
                                          </p:stCondLst>
                                        </p:cTn>
                                        <p:tgtEl>
                                          <p:spTgt spid="33"/>
                                        </p:tgtEl>
                                        <p:attrNameLst>
                                          <p:attrName>style.visibility</p:attrName>
                                        </p:attrNameLst>
                                      </p:cBhvr>
                                      <p:to>
                                        <p:strVal val="hidden"/>
                                      </p:to>
                                    </p:set>
                                  </p:childTnLst>
                                </p:cTn>
                              </p:par>
                              <p:par>
                                <p:cTn id="62" presetID="1" presetClass="exit" presetSubtype="0" fill="hold" grpId="4" nodeType="withEffect">
                                  <p:stCondLst>
                                    <p:cond delay="0"/>
                                  </p:stCondLst>
                                  <p:childTnLst>
                                    <p:set>
                                      <p:cBhvr>
                                        <p:cTn id="63" dur="1" fill="hold">
                                          <p:stCondLst>
                                            <p:cond delay="0"/>
                                          </p:stCondLst>
                                        </p:cTn>
                                        <p:tgtEl>
                                          <p:spTgt spid="35"/>
                                        </p:tgtEl>
                                        <p:attrNameLst>
                                          <p:attrName>style.visibility</p:attrName>
                                        </p:attrNameLst>
                                      </p:cBhvr>
                                      <p:to>
                                        <p:strVal val="hidden"/>
                                      </p:to>
                                    </p:set>
                                  </p:childTnLst>
                                </p:cTn>
                              </p:par>
                              <p:par>
                                <p:cTn id="64" presetID="1" presetClass="exit" presetSubtype="0" fill="hold" grpId="4" nodeType="withEffect">
                                  <p:stCondLst>
                                    <p:cond delay="0"/>
                                  </p:stCondLst>
                                  <p:childTnLst>
                                    <p:set>
                                      <p:cBhvr>
                                        <p:cTn id="65" dur="1" fill="hold">
                                          <p:stCondLst>
                                            <p:cond delay="0"/>
                                          </p:stCondLst>
                                        </p:cTn>
                                        <p:tgtEl>
                                          <p:spTgt spid="36"/>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 presetClass="exit" presetSubtype="0" fill="hold" grpId="2" nodeType="with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35"/>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3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3"/>
                                        </p:tgtEl>
                                        <p:attrNameLst>
                                          <p:attrName>style.visibility</p:attrName>
                                        </p:attrNameLst>
                                      </p:cBhvr>
                                      <p:to>
                                        <p:strVal val="hidden"/>
                                      </p:to>
                                    </p:set>
                                  </p:childTnLst>
                                </p:cTn>
                              </p:par>
                              <p:par>
                                <p:cTn id="85" presetID="1" presetClass="exit" presetSubtype="0" fill="hold" grpId="5" nodeType="with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par>
                                <p:cTn id="92" presetID="1" presetClass="exit" presetSubtype="0" fill="hold" grpId="2" nodeType="withEffect">
                                  <p:stCondLst>
                                    <p:cond delay="0"/>
                                  </p:stCondLst>
                                  <p:childTnLst>
                                    <p:set>
                                      <p:cBhvr>
                                        <p:cTn id="93" dur="1" fill="hold">
                                          <p:stCondLst>
                                            <p:cond delay="0"/>
                                          </p:stCondLst>
                                        </p:cTn>
                                        <p:tgtEl>
                                          <p:spTgt spid="33"/>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35"/>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36"/>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grpId="6" nodeType="withEffect">
                                  <p:stCondLst>
                                    <p:cond delay="0"/>
                                  </p:stCondLst>
                                  <p:childTnLst>
                                    <p:set>
                                      <p:cBhvr>
                                        <p:cTn id="103" dur="1" fill="hold">
                                          <p:stCondLst>
                                            <p:cond delay="0"/>
                                          </p:stCondLst>
                                        </p:cTn>
                                        <p:tgtEl>
                                          <p:spTgt spid="4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barn(inVertical)">
                                      <p:cBhvr>
                                        <p:cTn id="108" dur="500"/>
                                        <p:tgtEl>
                                          <p:spTgt spid="23"/>
                                        </p:tgtEl>
                                      </p:cBhvr>
                                    </p:animEffect>
                                  </p:childTnLst>
                                </p:cTn>
                              </p:par>
                              <p:par>
                                <p:cTn id="109" presetID="1" presetClass="exit" presetSubtype="0" fill="hold" grpId="1" nodeType="withEffect">
                                  <p:stCondLst>
                                    <p:cond delay="0"/>
                                  </p:stCondLst>
                                  <p:childTnLst>
                                    <p:set>
                                      <p:cBhvr>
                                        <p:cTn id="110" dur="1" fill="hold">
                                          <p:stCondLst>
                                            <p:cond delay="0"/>
                                          </p:stCondLst>
                                        </p:cTn>
                                        <p:tgtEl>
                                          <p:spTgt spid="3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3"/>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6"/>
                                        </p:tgtEl>
                                        <p:attrNameLst>
                                          <p:attrName>style.visibility</p:attrName>
                                        </p:attrNameLst>
                                      </p:cBhvr>
                                      <p:to>
                                        <p:strVal val="hidden"/>
                                      </p:to>
                                    </p:set>
                                  </p:childTnLst>
                                </p:cTn>
                              </p:par>
                              <p:par>
                                <p:cTn id="119" presetID="1" presetClass="exit" presetSubtype="0" fill="hold" grpId="4" nodeType="withEffect">
                                  <p:stCondLst>
                                    <p:cond delay="0"/>
                                  </p:stCondLst>
                                  <p:childTnLst>
                                    <p:set>
                                      <p:cBhvr>
                                        <p:cTn id="12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P spid="23" grpId="4" animBg="1"/>
      <p:bldP spid="23" grpId="5" animBg="1"/>
      <p:bldP spid="23" grpId="6" animBg="1"/>
      <p:bldP spid="32" grpId="0" animBg="1"/>
      <p:bldP spid="32" grpId="1" animBg="1"/>
      <p:bldP spid="32" grpId="2" animBg="1"/>
      <p:bldP spid="32" grpId="3" animBg="1"/>
      <p:bldP spid="32" grpId="4" animBg="1"/>
      <p:bldP spid="32" grpId="5" animBg="1"/>
      <p:bldP spid="32" grpId="6" animBg="1"/>
      <p:bldP spid="33" grpId="0" animBg="1"/>
      <p:bldP spid="33" grpId="1" animBg="1"/>
      <p:bldP spid="33" grpId="2" animBg="1"/>
      <p:bldP spid="33" grpId="3" animBg="1"/>
      <p:bldP spid="33" grpId="4" animBg="1"/>
      <p:bldP spid="33" grpId="5" animBg="1"/>
      <p:bldP spid="33" grpId="6" animBg="1"/>
      <p:bldP spid="34" grpId="0" animBg="1"/>
      <p:bldP spid="34" grpId="1" animBg="1"/>
      <p:bldP spid="34" grpId="2" animBg="1"/>
      <p:bldP spid="34" grpId="3" animBg="1"/>
      <p:bldP spid="34" grpId="4" animBg="1"/>
      <p:bldP spid="34" grpId="5" animBg="1"/>
      <p:bldP spid="34" grpId="6" animBg="1"/>
      <p:bldP spid="35" grpId="0" animBg="1"/>
      <p:bldP spid="35" grpId="1" animBg="1"/>
      <p:bldP spid="35" grpId="2" animBg="1"/>
      <p:bldP spid="35" grpId="3" animBg="1"/>
      <p:bldP spid="35" grpId="4" animBg="1"/>
      <p:bldP spid="35" grpId="5" animBg="1"/>
      <p:bldP spid="35" grpId="6" animBg="1"/>
      <p:bldP spid="36" grpId="0" animBg="1"/>
      <p:bldP spid="36" grpId="1" animBg="1"/>
      <p:bldP spid="36" grpId="2" animBg="1"/>
      <p:bldP spid="36" grpId="3" animBg="1"/>
      <p:bldP spid="36" grpId="4" animBg="1"/>
      <p:bldP spid="36" grpId="5" animBg="1"/>
      <p:bldP spid="36" grpId="6" animBg="1"/>
      <p:bldP spid="40" grpId="0" animBg="1"/>
      <p:bldP spid="40" grpId="1" animBg="1"/>
      <p:bldP spid="40" grpId="2" animBg="1"/>
      <p:bldP spid="40" grpId="3" animBg="1"/>
      <p:bldP spid="40" grpId="4" animBg="1"/>
      <p:bldP spid="40" grpId="5" animBg="1"/>
      <p:bldP spid="40" grpId="6"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2034" y="-5129863"/>
            <a:ext cx="11596936" cy="9726930"/>
          </a:xfrm>
          <a:prstGeom prst="rect">
            <a:avLst/>
          </a:prstGeom>
        </p:spPr>
      </p:pic>
      <p:grpSp>
        <p:nvGrpSpPr>
          <p:cNvPr id="3" name="Group 3"/>
          <p:cNvGrpSpPr/>
          <p:nvPr/>
        </p:nvGrpSpPr>
        <p:grpSpPr>
          <a:xfrm>
            <a:off x="13854693" y="9258300"/>
            <a:ext cx="3865810" cy="530538"/>
            <a:chOff x="0" y="0"/>
            <a:chExt cx="1815887" cy="249210"/>
          </a:xfrm>
        </p:grpSpPr>
        <p:sp>
          <p:nvSpPr>
            <p:cNvPr id="4" name="Freeform 4"/>
            <p:cNvSpPr/>
            <p:nvPr/>
          </p:nvSpPr>
          <p:spPr>
            <a:xfrm>
              <a:off x="881845" y="0"/>
              <a:ext cx="52196" cy="249210"/>
            </a:xfrm>
            <a:custGeom>
              <a:avLst/>
              <a:gdLst/>
              <a:ahLst/>
              <a:cxnLst/>
              <a:rect l="l" t="t" r="r" b="b"/>
              <a:pathLst>
                <a:path w="52196" h="249210">
                  <a:moveTo>
                    <a:pt x="26099" y="0"/>
                  </a:moveTo>
                  <a:lnTo>
                    <a:pt x="26099" y="0"/>
                  </a:lnTo>
                  <a:cubicBezTo>
                    <a:pt x="52197" y="81020"/>
                    <a:pt x="52197" y="168190"/>
                    <a:pt x="26099" y="249210"/>
                  </a:cubicBezTo>
                  <a:cubicBezTo>
                    <a:pt x="0" y="168190"/>
                    <a:pt x="0" y="81020"/>
                    <a:pt x="26099" y="0"/>
                  </a:cubicBezTo>
                  <a:close/>
                </a:path>
              </a:pathLst>
            </a:custGeom>
            <a:solidFill>
              <a:srgbClr val="000000">
                <a:alpha val="9804"/>
              </a:srgbClr>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6063" y="3676799"/>
            <a:ext cx="4964439" cy="584677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4937">
            <a:off x="-3920945" y="7409988"/>
            <a:ext cx="8630265" cy="723863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5874" y="2849815"/>
            <a:ext cx="7176977" cy="6172200"/>
          </a:xfrm>
          <a:prstGeom prst="rect">
            <a:avLst/>
          </a:prstGeom>
        </p:spPr>
      </p:pic>
      <p:sp>
        <p:nvSpPr>
          <p:cNvPr id="10" name="TextBox 10"/>
          <p:cNvSpPr txBox="1"/>
          <p:nvPr/>
        </p:nvSpPr>
        <p:spPr>
          <a:xfrm>
            <a:off x="2850402" y="4191616"/>
            <a:ext cx="5077585" cy="4023537"/>
          </a:xfrm>
          <a:prstGeom prst="rect">
            <a:avLst/>
          </a:prstGeom>
        </p:spPr>
        <p:txBody>
          <a:bodyPr wrap="square" lIns="0" tIns="0" rIns="0" bIns="0" rtlCol="0" anchor="t">
            <a:spAutoFit/>
          </a:bodyPr>
          <a:lstStyle/>
          <a:p>
            <a:pPr algn="ctr">
              <a:lnSpc>
                <a:spcPts val="8119"/>
              </a:lnSpc>
            </a:pPr>
            <a:r>
              <a:rPr lang="en-US" sz="4000" dirty="0">
                <a:solidFill>
                  <a:srgbClr val="FFFFFF"/>
                </a:solidFill>
                <a:latin typeface="Roboto Condensed"/>
              </a:rPr>
              <a:t>Qua </a:t>
            </a:r>
            <a:r>
              <a:rPr lang="en-US" sz="4000" dirty="0" err="1">
                <a:solidFill>
                  <a:srgbClr val="FFFFFF"/>
                </a:solidFill>
                <a:latin typeface="Roboto Condensed"/>
              </a:rPr>
              <a:t>câu</a:t>
            </a:r>
            <a:r>
              <a:rPr lang="en-US" sz="4000" dirty="0">
                <a:solidFill>
                  <a:srgbClr val="FFFFFF"/>
                </a:solidFill>
                <a:latin typeface="Roboto Condensed"/>
              </a:rPr>
              <a:t> </a:t>
            </a:r>
            <a:r>
              <a:rPr lang="en-US" sz="4000" dirty="0" err="1">
                <a:solidFill>
                  <a:srgbClr val="FFFFFF"/>
                </a:solidFill>
                <a:latin typeface="Roboto Condensed"/>
              </a:rPr>
              <a:t>chuyện</a:t>
            </a:r>
            <a:r>
              <a:rPr lang="en-US" sz="4000" dirty="0">
                <a:solidFill>
                  <a:srgbClr val="FFFFFF"/>
                </a:solidFill>
                <a:latin typeface="Roboto Condensed"/>
              </a:rPr>
              <a:t> </a:t>
            </a:r>
            <a:r>
              <a:rPr lang="en-US" sz="4000" i="1" dirty="0">
                <a:solidFill>
                  <a:srgbClr val="FFFFFF"/>
                </a:solidFill>
                <a:latin typeface="Roboto Condensed"/>
              </a:rPr>
              <a:t>Con </a:t>
            </a:r>
            <a:r>
              <a:rPr lang="en-US" sz="4000" i="1" dirty="0" err="1">
                <a:solidFill>
                  <a:srgbClr val="FFFFFF"/>
                </a:solidFill>
                <a:latin typeface="Roboto Condensed"/>
              </a:rPr>
              <a:t>hổ</a:t>
            </a:r>
            <a:r>
              <a:rPr lang="en-US" sz="4000" i="1" dirty="0">
                <a:solidFill>
                  <a:srgbClr val="FFFFFF"/>
                </a:solidFill>
                <a:latin typeface="Roboto Condensed"/>
              </a:rPr>
              <a:t> </a:t>
            </a:r>
            <a:r>
              <a:rPr lang="en-US" sz="4000" i="1" dirty="0" err="1">
                <a:solidFill>
                  <a:srgbClr val="FFFFFF"/>
                </a:solidFill>
                <a:latin typeface="Roboto Condensed"/>
              </a:rPr>
              <a:t>có</a:t>
            </a:r>
            <a:r>
              <a:rPr lang="en-US" sz="4000" i="1" dirty="0">
                <a:solidFill>
                  <a:srgbClr val="FFFFFF"/>
                </a:solidFill>
                <a:latin typeface="Roboto Condensed"/>
              </a:rPr>
              <a:t> </a:t>
            </a:r>
            <a:r>
              <a:rPr lang="en-US" sz="4000" i="1" dirty="0" err="1">
                <a:solidFill>
                  <a:srgbClr val="FFFFFF"/>
                </a:solidFill>
                <a:latin typeface="Roboto Condensed"/>
              </a:rPr>
              <a:t>nghĩa</a:t>
            </a:r>
            <a:r>
              <a:rPr lang="en-US" sz="4000" dirty="0">
                <a:solidFill>
                  <a:srgbClr val="FFFFFF"/>
                </a:solidFill>
                <a:latin typeface="Roboto Condensed"/>
              </a:rPr>
              <a:t>, </a:t>
            </a:r>
            <a:r>
              <a:rPr lang="en-US" sz="4000" dirty="0" err="1">
                <a:solidFill>
                  <a:srgbClr val="FFFFFF"/>
                </a:solidFill>
                <a:latin typeface="Roboto Condensed"/>
              </a:rPr>
              <a:t>em</a:t>
            </a:r>
            <a:r>
              <a:rPr lang="en-US" sz="4000" dirty="0">
                <a:solidFill>
                  <a:srgbClr val="FFFFFF"/>
                </a:solidFill>
                <a:latin typeface="Roboto Condensed"/>
              </a:rPr>
              <a:t> </a:t>
            </a:r>
            <a:r>
              <a:rPr lang="en-US" sz="4000" dirty="0" err="1">
                <a:solidFill>
                  <a:srgbClr val="FFFFFF"/>
                </a:solidFill>
                <a:latin typeface="Roboto Condensed"/>
              </a:rPr>
              <a:t>hãy</a:t>
            </a:r>
            <a:r>
              <a:rPr lang="en-US" sz="4000" dirty="0">
                <a:solidFill>
                  <a:srgbClr val="FFFFFF"/>
                </a:solidFill>
                <a:latin typeface="Roboto Condensed"/>
              </a:rPr>
              <a:t> </a:t>
            </a:r>
            <a:r>
              <a:rPr lang="en-US" sz="4000" dirty="0" err="1">
                <a:solidFill>
                  <a:srgbClr val="FFFFFF"/>
                </a:solidFill>
                <a:latin typeface="Roboto Condensed"/>
              </a:rPr>
              <a:t>rút</a:t>
            </a:r>
            <a:r>
              <a:rPr lang="en-US" sz="4000" dirty="0">
                <a:solidFill>
                  <a:srgbClr val="FFFFFF"/>
                </a:solidFill>
                <a:latin typeface="Roboto Condensed"/>
              </a:rPr>
              <a:t> </a:t>
            </a:r>
            <a:r>
              <a:rPr lang="en-US" sz="4000" dirty="0" err="1">
                <a:solidFill>
                  <a:srgbClr val="FFFFFF"/>
                </a:solidFill>
                <a:latin typeface="Roboto Condensed"/>
              </a:rPr>
              <a:t>ra</a:t>
            </a:r>
            <a:r>
              <a:rPr lang="en-US" sz="4000" dirty="0">
                <a:solidFill>
                  <a:srgbClr val="FFFFFF"/>
                </a:solidFill>
                <a:latin typeface="Roboto Condensed"/>
              </a:rPr>
              <a:t> </a:t>
            </a:r>
            <a:r>
              <a:rPr lang="en-US" sz="4000" dirty="0" err="1">
                <a:solidFill>
                  <a:srgbClr val="FFFFFF"/>
                </a:solidFill>
                <a:latin typeface="Roboto Condensed"/>
              </a:rPr>
              <a:t>bài</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a:t>
            </a:r>
          </a:p>
          <a:p>
            <a:pPr algn="ctr">
              <a:lnSpc>
                <a:spcPts val="8119"/>
              </a:lnSpc>
            </a:pPr>
            <a:endParaRPr lang="en-US" sz="4000" dirty="0">
              <a:solidFill>
                <a:srgbClr val="FFFFFF"/>
              </a:solidFill>
              <a:latin typeface="Roboto Condensed"/>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07408">
            <a:off x="-899201" y="3310743"/>
            <a:ext cx="2733226" cy="257264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23758" y="9022015"/>
            <a:ext cx="3098277" cy="1533647"/>
          </a:xfrm>
          <a:prstGeom prst="rect">
            <a:avLst/>
          </a:prstGeom>
        </p:spPr>
      </p:pic>
      <p:pic>
        <p:nvPicPr>
          <p:cNvPr id="15" name="Picture 8">
            <a:extLst>
              <a:ext uri="{FF2B5EF4-FFF2-40B4-BE49-F238E27FC236}">
                <a16:creationId xmlns:a16="http://schemas.microsoft.com/office/drawing/2014/main" id="{FC785C34-98CB-70C1-F1A7-E37F93F5B0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141" y="2289593"/>
            <a:ext cx="12512859" cy="7738927"/>
          </a:xfrm>
          <a:prstGeom prst="rect">
            <a:avLst/>
          </a:prstGeom>
        </p:spPr>
      </p:pic>
      <p:sp>
        <p:nvSpPr>
          <p:cNvPr id="16" name="TextBox 10">
            <a:extLst>
              <a:ext uri="{FF2B5EF4-FFF2-40B4-BE49-F238E27FC236}">
                <a16:creationId xmlns:a16="http://schemas.microsoft.com/office/drawing/2014/main" id="{EFC8544D-9432-444E-6839-50B2E9695DF4}"/>
              </a:ext>
            </a:extLst>
          </p:cNvPr>
          <p:cNvSpPr txBox="1"/>
          <p:nvPr/>
        </p:nvSpPr>
        <p:spPr>
          <a:xfrm>
            <a:off x="3009134" y="3880169"/>
            <a:ext cx="8345745" cy="3552191"/>
          </a:xfrm>
          <a:prstGeom prst="rect">
            <a:avLst/>
          </a:prstGeom>
        </p:spPr>
        <p:txBody>
          <a:bodyPr wrap="square" lIns="0" tIns="0" rIns="0" bIns="0" rtlCol="0" anchor="t">
            <a:spAutoFit/>
          </a:bodyPr>
          <a:lstStyle/>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III.</a:t>
            </a:r>
          </a:p>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TỔNG KẾT</a:t>
            </a:r>
          </a:p>
        </p:txBody>
      </p:sp>
    </p:spTree>
    <p:extLst>
      <p:ext uri="{BB962C8B-B14F-4D97-AF65-F5344CB8AC3E}">
        <p14:creationId xmlns:p14="http://schemas.microsoft.com/office/powerpoint/2010/main" val="1967926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0438" y="1601762"/>
            <a:ext cx="8878879" cy="703651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645589" y="-1371586"/>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flipV="1">
            <a:off x="15462249" y="900283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V="1">
            <a:off x="-520438" y="9002835"/>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328281">
            <a:off x="5354047" y="-1792639"/>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0445444" y="-288976"/>
            <a:ext cx="2023727" cy="1419138"/>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00000">
            <a:off x="16530783" y="5244963"/>
            <a:ext cx="2431632" cy="2100322"/>
          </a:xfrm>
          <a:prstGeom prst="rect">
            <a:avLst/>
          </a:prstGeom>
        </p:spPr>
      </p:pic>
      <p:sp>
        <p:nvSpPr>
          <p:cNvPr id="13" name="TextBox 13"/>
          <p:cNvSpPr txBox="1"/>
          <p:nvPr/>
        </p:nvSpPr>
        <p:spPr>
          <a:xfrm>
            <a:off x="991265" y="782479"/>
            <a:ext cx="8749567" cy="1474470"/>
          </a:xfrm>
          <a:prstGeom prst="rect">
            <a:avLst/>
          </a:prstGeom>
        </p:spPr>
        <p:txBody>
          <a:bodyPr lIns="0" tIns="0" rIns="0" bIns="0" rtlCol="0" anchor="t">
            <a:spAutoFit/>
          </a:bodyPr>
          <a:lstStyle/>
          <a:p>
            <a:pPr>
              <a:lnSpc>
                <a:spcPts val="12180"/>
              </a:lnSpc>
            </a:pPr>
            <a:r>
              <a:rPr lang="en-US" sz="8700" b="1" dirty="0">
                <a:solidFill>
                  <a:srgbClr val="65638B"/>
                </a:solidFill>
                <a:latin typeface="Times New Roman" panose="02020603050405020304" pitchFamily="18" charset="0"/>
                <a:cs typeface="Times New Roman" panose="02020603050405020304" pitchFamily="18" charset="0"/>
              </a:rPr>
              <a:t>1. </a:t>
            </a:r>
            <a:r>
              <a:rPr lang="en-US" sz="8700" b="1" dirty="0" err="1">
                <a:solidFill>
                  <a:srgbClr val="65638B"/>
                </a:solidFill>
                <a:latin typeface="Times New Roman" panose="02020603050405020304" pitchFamily="18" charset="0"/>
                <a:cs typeface="Times New Roman" panose="02020603050405020304" pitchFamily="18" charset="0"/>
              </a:rPr>
              <a:t>Nghệ</a:t>
            </a:r>
            <a:r>
              <a:rPr lang="en-US" sz="8700" b="1" dirty="0">
                <a:solidFill>
                  <a:srgbClr val="65638B"/>
                </a:solidFill>
                <a:latin typeface="Times New Roman" panose="02020603050405020304" pitchFamily="18" charset="0"/>
                <a:cs typeface="Times New Roman" panose="02020603050405020304" pitchFamily="18" charset="0"/>
              </a:rPr>
              <a:t> </a:t>
            </a:r>
            <a:r>
              <a:rPr lang="en-US" sz="8700" b="1" dirty="0" err="1">
                <a:solidFill>
                  <a:srgbClr val="65638B"/>
                </a:solidFill>
                <a:latin typeface="Times New Roman" panose="02020603050405020304" pitchFamily="18" charset="0"/>
                <a:cs typeface="Times New Roman" panose="02020603050405020304" pitchFamily="18" charset="0"/>
              </a:rPr>
              <a:t>thuật</a:t>
            </a:r>
            <a:endParaRPr lang="en-US" sz="8700" b="1" dirty="0">
              <a:solidFill>
                <a:srgbClr val="65638B"/>
              </a:solidFill>
              <a:latin typeface="Times New Roman" panose="02020603050405020304" pitchFamily="18" charset="0"/>
              <a:cs typeface="Times New Roman" panose="02020603050405020304" pitchFamily="18" charset="0"/>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85541">
            <a:off x="8250304" y="2542506"/>
            <a:ext cx="10001963" cy="7926556"/>
          </a:xfrm>
          <a:prstGeom prst="rect">
            <a:avLst/>
          </a:prstGeom>
        </p:spPr>
      </p:pic>
      <p:sp>
        <p:nvSpPr>
          <p:cNvPr id="20" name="TextBox 19">
            <a:extLst>
              <a:ext uri="{FF2B5EF4-FFF2-40B4-BE49-F238E27FC236}">
                <a16:creationId xmlns:a16="http://schemas.microsoft.com/office/drawing/2014/main" id="{9C1E67BB-11B0-DE63-22FD-B939B50A5B0F}"/>
              </a:ext>
            </a:extLst>
          </p:cNvPr>
          <p:cNvSpPr txBox="1"/>
          <p:nvPr/>
        </p:nvSpPr>
        <p:spPr>
          <a:xfrm>
            <a:off x="475360" y="4009774"/>
            <a:ext cx="6561725" cy="3749103"/>
          </a:xfrm>
          <a:prstGeom prst="rect">
            <a:avLst/>
          </a:prstGeom>
          <a:noFill/>
        </p:spPr>
        <p:txBody>
          <a:bodyPr wrap="square">
            <a:spAutoFit/>
          </a:bodyPr>
          <a:lstStyle/>
          <a:p>
            <a:pPr marL="36195" marR="36195" algn="just">
              <a:lnSpc>
                <a:spcPct val="115000"/>
              </a:lnSpc>
              <a:spcAft>
                <a:spcPts val="0"/>
              </a:spcAft>
            </a:pP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Số</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lượng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tiếng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ít</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thể</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hiện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tính</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hàm</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súc</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cô</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đọng</a:t>
            </a:r>
            <a:r>
              <a:rPr lang="en-US" sz="4200" dirty="0">
                <a:solidFill>
                  <a:srgbClr val="000000"/>
                </a:solidFill>
                <a:effectLst/>
                <a:latin typeface="Times New Roman" panose="02020603050405020304" pitchFamily="18" charset="0"/>
                <a:ea typeface="ArialMT"/>
              </a:rPr>
              <a:t>.</a:t>
            </a:r>
            <a:endParaRPr lang="en-VN" sz="4200" dirty="0">
              <a:effectLst/>
              <a:latin typeface="Times New Roman" panose="02020603050405020304" pitchFamily="18" charset="0"/>
              <a:ea typeface="Times New Roman" panose="02020603050405020304" pitchFamily="18" charset="0"/>
            </a:endParaRPr>
          </a:p>
          <a:p>
            <a:pPr marL="36195" marR="36195" algn="just">
              <a:lnSpc>
                <a:spcPct val="115000"/>
              </a:lnSpc>
              <a:spcAft>
                <a:spcPts val="0"/>
              </a:spcAft>
            </a:pP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Chủ</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yếu</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gieo</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vần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lưng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vần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cách</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ngắt</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nhịp</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chẵn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tạo</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vế</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đối</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xứng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dễ</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thuộc</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dễ</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nhớ</a:t>
            </a:r>
            <a:r>
              <a:rPr lang="en-US" sz="4200" dirty="0">
                <a:solidFill>
                  <a:srgbClr val="000000"/>
                </a:solidFill>
                <a:effectLst/>
                <a:latin typeface="Times New Roman" panose="02020603050405020304" pitchFamily="18" charset="0"/>
                <a:ea typeface="ArialMT"/>
              </a:rPr>
              <a:t>.</a:t>
            </a:r>
            <a:endParaRPr lang="en-VN" sz="42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DD091F08-9857-28BE-E9AC-F4D2B81969C5}"/>
              </a:ext>
            </a:extLst>
          </p:cNvPr>
          <p:cNvSpPr txBox="1"/>
          <p:nvPr/>
        </p:nvSpPr>
        <p:spPr>
          <a:xfrm>
            <a:off x="9870212" y="4789071"/>
            <a:ext cx="6712669" cy="2031325"/>
          </a:xfrm>
          <a:prstGeom prst="rect">
            <a:avLst/>
          </a:prstGeom>
          <a:noFill/>
        </p:spPr>
        <p:txBody>
          <a:bodyPr wrap="square">
            <a:spAutoFit/>
          </a:bodyPr>
          <a:lstStyle/>
          <a:p>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Sử</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dụng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đa</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dạng</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các</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biện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pháp</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tu</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từ</a:t>
            </a:r>
            <a:r>
              <a:rPr lang="en-US" sz="4200" dirty="0">
                <a:solidFill>
                  <a:srgbClr val="000000"/>
                </a:solidFill>
                <a:effectLst/>
                <a:latin typeface="Times New Roman" panose="02020603050405020304" pitchFamily="18" charset="0"/>
                <a:ea typeface="ArialMT"/>
              </a:rPr>
              <a:t>: so </a:t>
            </a:r>
            <a:r>
              <a:rPr lang="en-US" sz="4200" dirty="0" err="1">
                <a:solidFill>
                  <a:srgbClr val="000000"/>
                </a:solidFill>
                <a:effectLst/>
                <a:latin typeface="Times New Roman" panose="02020603050405020304" pitchFamily="18" charset="0"/>
                <a:ea typeface="ArialMT"/>
              </a:rPr>
              <a:t>sánh</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ẩn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dụ</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hoán</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dụ</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phép</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đối</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liệt</a:t>
            </a:r>
            <a:r>
              <a:rPr lang="en-US" sz="4200" dirty="0">
                <a:solidFill>
                  <a:srgbClr val="000000"/>
                </a:solidFill>
                <a:effectLst/>
                <a:latin typeface="Times New Roman" panose="02020603050405020304" pitchFamily="18" charset="0"/>
                <a:ea typeface="ArialMT"/>
              </a:rPr>
              <a:t> </a:t>
            </a:r>
            <a:r>
              <a:rPr lang="en-US" sz="4200" dirty="0" err="1">
                <a:solidFill>
                  <a:srgbClr val="000000"/>
                </a:solidFill>
                <a:effectLst/>
                <a:latin typeface="Times New Roman" panose="02020603050405020304" pitchFamily="18" charset="0"/>
                <a:ea typeface="ArialMT"/>
              </a:rPr>
              <a:t>kê</a:t>
            </a:r>
            <a:r>
              <a:rPr lang="en-US" sz="4200" dirty="0">
                <a:solidFill>
                  <a:srgbClr val="000000"/>
                </a:solidFill>
                <a:effectLst/>
                <a:latin typeface="Times New Roman" panose="02020603050405020304" pitchFamily="18" charset="0"/>
                <a:ea typeface="ArialMT"/>
              </a:rPr>
              <a:t>....</a:t>
            </a:r>
            <a:r>
              <a:rPr lang="en-VN" sz="4200" dirty="0">
                <a:effectLst/>
              </a:rPr>
              <a:t> </a:t>
            </a:r>
            <a:endParaRPr lang="en-VN" sz="4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circle(in)">
                                      <p:cBhvr>
                                        <p:cTn id="7" dur="20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circle(in)">
                                      <p:cBhvr>
                                        <p:cTn id="12" dur="20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0438" y="1601762"/>
            <a:ext cx="8878879" cy="703651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645589" y="-1371586"/>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flipV="1">
            <a:off x="15462249" y="900283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V="1">
            <a:off x="-520438" y="9002835"/>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328281">
            <a:off x="5354047" y="-1792639"/>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0445444" y="-288976"/>
            <a:ext cx="2023727" cy="1419138"/>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00000">
            <a:off x="16530783" y="5244963"/>
            <a:ext cx="2431632" cy="2100322"/>
          </a:xfrm>
          <a:prstGeom prst="rect">
            <a:avLst/>
          </a:prstGeom>
        </p:spPr>
      </p:pic>
      <p:sp>
        <p:nvSpPr>
          <p:cNvPr id="13" name="TextBox 13"/>
          <p:cNvSpPr txBox="1"/>
          <p:nvPr/>
        </p:nvSpPr>
        <p:spPr>
          <a:xfrm>
            <a:off x="991265" y="782479"/>
            <a:ext cx="8749567" cy="1474470"/>
          </a:xfrm>
          <a:prstGeom prst="rect">
            <a:avLst/>
          </a:prstGeom>
        </p:spPr>
        <p:txBody>
          <a:bodyPr lIns="0" tIns="0" rIns="0" bIns="0" rtlCol="0" anchor="t">
            <a:spAutoFit/>
          </a:bodyPr>
          <a:lstStyle/>
          <a:p>
            <a:pPr>
              <a:lnSpc>
                <a:spcPts val="12180"/>
              </a:lnSpc>
            </a:pPr>
            <a:r>
              <a:rPr lang="en-US" sz="8700" b="1" dirty="0">
                <a:solidFill>
                  <a:srgbClr val="65638B"/>
                </a:solidFill>
                <a:latin typeface="Times New Roman" panose="02020603050405020304" pitchFamily="18" charset="0"/>
                <a:cs typeface="Times New Roman" panose="02020603050405020304" pitchFamily="18" charset="0"/>
              </a:rPr>
              <a:t>2. </a:t>
            </a:r>
            <a:r>
              <a:rPr lang="en-US" sz="8700" b="1" dirty="0" err="1">
                <a:solidFill>
                  <a:srgbClr val="65638B"/>
                </a:solidFill>
                <a:latin typeface="Times New Roman" panose="02020603050405020304" pitchFamily="18" charset="0"/>
                <a:cs typeface="Times New Roman" panose="02020603050405020304" pitchFamily="18" charset="0"/>
              </a:rPr>
              <a:t>Nội</a:t>
            </a:r>
            <a:r>
              <a:rPr lang="en-US" sz="8700" b="1" dirty="0">
                <a:solidFill>
                  <a:srgbClr val="65638B"/>
                </a:solidFill>
                <a:latin typeface="Times New Roman" panose="02020603050405020304" pitchFamily="18" charset="0"/>
                <a:cs typeface="Times New Roman" panose="02020603050405020304" pitchFamily="18" charset="0"/>
              </a:rPr>
              <a:t> dung</a:t>
            </a: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85541">
            <a:off x="8250304" y="2542506"/>
            <a:ext cx="10001963" cy="7926556"/>
          </a:xfrm>
          <a:prstGeom prst="rect">
            <a:avLst/>
          </a:prstGeom>
        </p:spPr>
      </p:pic>
      <p:sp>
        <p:nvSpPr>
          <p:cNvPr id="18" name="TextBox 17">
            <a:extLst>
              <a:ext uri="{FF2B5EF4-FFF2-40B4-BE49-F238E27FC236}">
                <a16:creationId xmlns:a16="http://schemas.microsoft.com/office/drawing/2014/main" id="{3EA512E5-B8A0-0F78-7577-9667A450F972}"/>
              </a:ext>
            </a:extLst>
          </p:cNvPr>
          <p:cNvSpPr txBox="1"/>
          <p:nvPr/>
        </p:nvSpPr>
        <p:spPr>
          <a:xfrm>
            <a:off x="701806" y="3993785"/>
            <a:ext cx="6136543" cy="3759106"/>
          </a:xfrm>
          <a:prstGeom prst="rect">
            <a:avLst/>
          </a:prstGeom>
          <a:noFill/>
        </p:spPr>
        <p:txBody>
          <a:bodyPr wrap="square">
            <a:spAutoFit/>
          </a:bodyPr>
          <a:lstStyle/>
          <a:p>
            <a:pPr algn="just">
              <a:lnSpc>
                <a:spcPct val="115000"/>
              </a:lnSpc>
            </a:pP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Các</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câu</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tục</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ngữ</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về</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thiên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nhiên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lao</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động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là</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những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kinh</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nghiệm</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mà</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nhân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dân</a:t>
            </a:r>
            <a:r>
              <a:rPr lang="en-US" sz="3500" dirty="0">
                <a:solidFill>
                  <a:srgbClr val="000000"/>
                </a:solidFill>
                <a:effectLst/>
                <a:latin typeface="Times New Roman" panose="02020603050405020304" pitchFamily="18" charset="0"/>
                <a:ea typeface="Times New Roman" panose="02020603050405020304" pitchFamily="18" charset="0"/>
              </a:rPr>
              <a:t> ta </a:t>
            </a:r>
            <a:r>
              <a:rPr lang="en-US" sz="3500" dirty="0" err="1">
                <a:solidFill>
                  <a:srgbClr val="000000"/>
                </a:solidFill>
                <a:effectLst/>
                <a:latin typeface="Times New Roman" panose="02020603050405020304" pitchFamily="18" charset="0"/>
                <a:ea typeface="Times New Roman" panose="02020603050405020304" pitchFamily="18" charset="0"/>
              </a:rPr>
              <a:t>đã</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đúc</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rút</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từ</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việc</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quan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sát</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ứng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phó</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với</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thiên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nhiên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và</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những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hoạt</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động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lao</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động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sản</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xuất</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nông</a:t>
            </a:r>
            <a:r>
              <a:rPr lang="en-US" sz="3500" dirty="0">
                <a:solidFill>
                  <a:srgbClr val="000000"/>
                </a:solidFill>
                <a:effectLst/>
                <a:latin typeface="Times New Roman" panose="02020603050405020304" pitchFamily="18" charset="0"/>
                <a:ea typeface="Times New Roman" panose="02020603050405020304" pitchFamily="18" charset="0"/>
              </a:rPr>
              <a:t> </a:t>
            </a:r>
            <a:r>
              <a:rPr lang="en-US" sz="3500" dirty="0" err="1">
                <a:solidFill>
                  <a:srgbClr val="000000"/>
                </a:solidFill>
                <a:effectLst/>
                <a:latin typeface="Times New Roman" panose="02020603050405020304" pitchFamily="18" charset="0"/>
                <a:ea typeface="Times New Roman" panose="02020603050405020304" pitchFamily="18" charset="0"/>
              </a:rPr>
              <a:t>nghiệp</a:t>
            </a:r>
            <a:r>
              <a:rPr lang="en-US"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6A573569-8E49-26A0-A377-C27B2BDD9760}"/>
              </a:ext>
            </a:extLst>
          </p:cNvPr>
          <p:cNvSpPr txBox="1"/>
          <p:nvPr/>
        </p:nvSpPr>
        <p:spPr>
          <a:xfrm>
            <a:off x="10385024" y="3639009"/>
            <a:ext cx="6303872" cy="4401205"/>
          </a:xfrm>
          <a:prstGeom prst="rect">
            <a:avLst/>
          </a:prstGeom>
          <a:noFill/>
        </p:spPr>
        <p:txBody>
          <a:bodyPr wrap="square">
            <a:spAutoFit/>
          </a:bodyPr>
          <a:lstStyle/>
          <a:p>
            <a:pPr algn="just">
              <a:lnSpc>
                <a:spcPct val="115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lý</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xử</a:t>
            </a:r>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nghiệm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quý</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báu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rPr>
              <a:t> ta.</a:t>
            </a:r>
            <a:endParaRPr lang="en-VN" sz="3200" dirty="0">
              <a:effectLst/>
              <a:latin typeface="Times New Roman" panose="02020603050405020304" pitchFamily="18" charset="0"/>
              <a:ea typeface="Times New Roman" panose="02020603050405020304" pitchFamily="18" charset="0"/>
            </a:endParaRPr>
          </a:p>
          <a:p>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tuệ</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rPr>
              <a:t> ta.</a:t>
            </a:r>
            <a:r>
              <a:rPr lang="en-VN" sz="3200" dirty="0">
                <a:effectLst/>
              </a:rPr>
              <a:t> </a:t>
            </a:r>
            <a:endParaRPr lang="en-VN" sz="3200" dirty="0"/>
          </a:p>
        </p:txBody>
      </p:sp>
    </p:spTree>
    <p:extLst>
      <p:ext uri="{BB962C8B-B14F-4D97-AF65-F5344CB8AC3E}">
        <p14:creationId xmlns:p14="http://schemas.microsoft.com/office/powerpoint/2010/main" val="38499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DB"/>
        </a:solidFill>
        <a:effectLst/>
      </p:bgPr>
    </p:bg>
    <p:spTree>
      <p:nvGrpSpPr>
        <p:cNvPr id="1" name=""/>
        <p:cNvGrpSpPr/>
        <p:nvPr/>
      </p:nvGrpSpPr>
      <p:grpSpPr>
        <a:xfrm>
          <a:off x="0" y="0"/>
          <a:ext cx="0" cy="0"/>
          <a:chOff x="0" y="0"/>
          <a:chExt cx="0" cy="0"/>
        </a:xfrm>
      </p:grpSpPr>
      <p:grpSp>
        <p:nvGrpSpPr>
          <p:cNvPr id="2" name="Group 2"/>
          <p:cNvGrpSpPr/>
          <p:nvPr/>
        </p:nvGrpSpPr>
        <p:grpSpPr>
          <a:xfrm>
            <a:off x="3535507" y="279247"/>
            <a:ext cx="12271002" cy="2052394"/>
            <a:chOff x="0" y="-32607"/>
            <a:chExt cx="3231869" cy="540548"/>
          </a:xfrm>
        </p:grpSpPr>
        <p:sp>
          <p:nvSpPr>
            <p:cNvPr id="3" name="Freeform 3"/>
            <p:cNvSpPr/>
            <p:nvPr/>
          </p:nvSpPr>
          <p:spPr>
            <a:xfrm>
              <a:off x="0" y="0"/>
              <a:ext cx="3231869" cy="507941"/>
            </a:xfrm>
            <a:custGeom>
              <a:avLst/>
              <a:gdLst/>
              <a:ahLst/>
              <a:cxnLst/>
              <a:rect l="l" t="t" r="r" b="b"/>
              <a:pathLst>
                <a:path w="3231869" h="507941">
                  <a:moveTo>
                    <a:pt x="3231869" y="0"/>
                  </a:moveTo>
                  <a:lnTo>
                    <a:pt x="0" y="0"/>
                  </a:lnTo>
                  <a:lnTo>
                    <a:pt x="101600" y="253971"/>
                  </a:lnTo>
                  <a:lnTo>
                    <a:pt x="0" y="507941"/>
                  </a:lnTo>
                  <a:lnTo>
                    <a:pt x="3231869" y="507941"/>
                  </a:lnTo>
                  <a:lnTo>
                    <a:pt x="3130269" y="253971"/>
                  </a:lnTo>
                  <a:lnTo>
                    <a:pt x="3231869" y="0"/>
                  </a:lnTo>
                  <a:close/>
                </a:path>
              </a:pathLst>
            </a:custGeom>
            <a:solidFill>
              <a:srgbClr val="EE7716"/>
            </a:solidFill>
          </p:spPr>
        </p:sp>
        <p:sp>
          <p:nvSpPr>
            <p:cNvPr id="4" name="TextBox 4"/>
            <p:cNvSpPr txBox="1"/>
            <p:nvPr/>
          </p:nvSpPr>
          <p:spPr>
            <a:xfrm>
              <a:off x="88900" y="-32607"/>
              <a:ext cx="3078567" cy="511175"/>
            </a:xfrm>
            <a:prstGeom prst="rect">
              <a:avLst/>
            </a:prstGeom>
          </p:spPr>
          <p:txBody>
            <a:bodyPr lIns="50800" tIns="50800" rIns="50800" bIns="50800" rtlCol="0" anchor="ctr"/>
            <a:lstStyle/>
            <a:p>
              <a:pPr algn="ctr">
                <a:lnSpc>
                  <a:spcPts val="7000"/>
                </a:lnSpc>
              </a:pPr>
              <a:r>
                <a:rPr lang="en-US" sz="5000" b="1" dirty="0" err="1">
                  <a:solidFill>
                    <a:srgbClr val="FAFFE8"/>
                  </a:solidFill>
                  <a:latin typeface="Times New Roman" panose="02020603050405020304" pitchFamily="18" charset="0"/>
                  <a:cs typeface="Times New Roman" panose="02020603050405020304" pitchFamily="18" charset="0"/>
                </a:rPr>
                <a:t>Cách</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đọc</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hiểu</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văn</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bản</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tục</a:t>
              </a:r>
              <a:r>
                <a:rPr lang="en-US" sz="5000" b="1" dirty="0">
                  <a:solidFill>
                    <a:srgbClr val="FAFFE8"/>
                  </a:solidFill>
                  <a:latin typeface="Times New Roman" panose="02020603050405020304" pitchFamily="18" charset="0"/>
                  <a:cs typeface="Times New Roman" panose="02020603050405020304" pitchFamily="18" charset="0"/>
                </a:rPr>
                <a:t> </a:t>
              </a:r>
              <a:r>
                <a:rPr lang="en-US" sz="5000" b="1" dirty="0" err="1">
                  <a:solidFill>
                    <a:srgbClr val="FAFFE8"/>
                  </a:solidFill>
                  <a:latin typeface="Times New Roman" panose="02020603050405020304" pitchFamily="18" charset="0"/>
                  <a:cs typeface="Times New Roman" panose="02020603050405020304" pitchFamily="18" charset="0"/>
                </a:rPr>
                <a:t>ngữ</a:t>
              </a:r>
              <a:endParaRPr lang="en-US" sz="5000" b="1" dirty="0">
                <a:solidFill>
                  <a:srgbClr val="FAFFE8"/>
                </a:solidFill>
                <a:latin typeface="Times New Roman" panose="02020603050405020304" pitchFamily="18" charset="0"/>
                <a:cs typeface="Times New Roman" panose="02020603050405020304" pitchFamily="18" charset="0"/>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0045" y="2131416"/>
            <a:ext cx="2817491" cy="5014951"/>
          </a:xfrm>
          <a:prstGeom prst="rect">
            <a:avLst/>
          </a:prstGeom>
        </p:spPr>
      </p:pic>
      <p:grpSp>
        <p:nvGrpSpPr>
          <p:cNvPr id="6" name="Group 6"/>
          <p:cNvGrpSpPr/>
          <p:nvPr/>
        </p:nvGrpSpPr>
        <p:grpSpPr>
          <a:xfrm>
            <a:off x="1309292" y="3230796"/>
            <a:ext cx="7074199" cy="3230764"/>
            <a:chOff x="0" y="-38100"/>
            <a:chExt cx="1863163" cy="850900"/>
          </a:xfrm>
        </p:grpSpPr>
        <p:sp>
          <p:nvSpPr>
            <p:cNvPr id="7" name="Freeform 7"/>
            <p:cNvSpPr/>
            <p:nvPr/>
          </p:nvSpPr>
          <p:spPr>
            <a:xfrm>
              <a:off x="0" y="0"/>
              <a:ext cx="1863163" cy="556075"/>
            </a:xfrm>
            <a:custGeom>
              <a:avLst/>
              <a:gdLst/>
              <a:ahLst/>
              <a:cxnLst/>
              <a:rect l="l" t="t" r="r" b="b"/>
              <a:pathLst>
                <a:path w="1707855" h="465657">
                  <a:moveTo>
                    <a:pt x="60889" y="0"/>
                  </a:moveTo>
                  <a:lnTo>
                    <a:pt x="1646966" y="0"/>
                  </a:lnTo>
                  <a:cubicBezTo>
                    <a:pt x="1663115" y="0"/>
                    <a:pt x="1678602" y="6415"/>
                    <a:pt x="1690021" y="17834"/>
                  </a:cubicBezTo>
                  <a:cubicBezTo>
                    <a:pt x="1701440" y="29253"/>
                    <a:pt x="1707855" y="44741"/>
                    <a:pt x="1707855" y="60889"/>
                  </a:cubicBezTo>
                  <a:lnTo>
                    <a:pt x="1707855" y="404768"/>
                  </a:lnTo>
                  <a:cubicBezTo>
                    <a:pt x="1707855" y="420917"/>
                    <a:pt x="1701440" y="436404"/>
                    <a:pt x="1690021" y="447823"/>
                  </a:cubicBezTo>
                  <a:cubicBezTo>
                    <a:pt x="1678602" y="459242"/>
                    <a:pt x="1663115" y="465657"/>
                    <a:pt x="1646966" y="465657"/>
                  </a:cubicBezTo>
                  <a:lnTo>
                    <a:pt x="60889" y="465657"/>
                  </a:lnTo>
                  <a:cubicBezTo>
                    <a:pt x="44741" y="465657"/>
                    <a:pt x="29253" y="459242"/>
                    <a:pt x="17834" y="447823"/>
                  </a:cubicBezTo>
                  <a:cubicBezTo>
                    <a:pt x="6415" y="436404"/>
                    <a:pt x="0" y="420917"/>
                    <a:pt x="0" y="404768"/>
                  </a:cubicBezTo>
                  <a:lnTo>
                    <a:pt x="0" y="60889"/>
                  </a:lnTo>
                  <a:cubicBezTo>
                    <a:pt x="0" y="44741"/>
                    <a:pt x="6415" y="29253"/>
                    <a:pt x="17834" y="17834"/>
                  </a:cubicBezTo>
                  <a:cubicBezTo>
                    <a:pt x="29253" y="6415"/>
                    <a:pt x="44741" y="0"/>
                    <a:pt x="60889" y="0"/>
                  </a:cubicBezTo>
                  <a:close/>
                </a:path>
              </a:pathLst>
            </a:custGeom>
            <a:solidFill>
              <a:srgbClr val="FABF6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9" name="TextBox 9"/>
          <p:cNvSpPr txBox="1"/>
          <p:nvPr/>
        </p:nvSpPr>
        <p:spPr>
          <a:xfrm>
            <a:off x="1667140" y="3669451"/>
            <a:ext cx="6366791" cy="1477328"/>
          </a:xfrm>
          <a:prstGeom prst="rect">
            <a:avLst/>
          </a:prstGeom>
        </p:spPr>
        <p:txBody>
          <a:bodyPr wrap="square" lIns="0" tIns="0" rIns="0" bIns="0" rtlCol="0" anchor="t">
            <a:spAutoFit/>
          </a:bodyPr>
          <a:lstStyle/>
          <a:p>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9144000" y="4942312"/>
            <a:ext cx="7834709" cy="3230764"/>
            <a:chOff x="0" y="-38100"/>
            <a:chExt cx="2063462" cy="850900"/>
          </a:xfrm>
        </p:grpSpPr>
        <p:sp>
          <p:nvSpPr>
            <p:cNvPr id="11" name="Freeform 11"/>
            <p:cNvSpPr/>
            <p:nvPr/>
          </p:nvSpPr>
          <p:spPr>
            <a:xfrm>
              <a:off x="0" y="0"/>
              <a:ext cx="2063462" cy="541764"/>
            </a:xfrm>
            <a:custGeom>
              <a:avLst/>
              <a:gdLst/>
              <a:ahLst/>
              <a:cxnLst/>
              <a:rect l="l" t="t" r="r" b="b"/>
              <a:pathLst>
                <a:path w="1877190" h="465657">
                  <a:moveTo>
                    <a:pt x="55397" y="0"/>
                  </a:moveTo>
                  <a:lnTo>
                    <a:pt x="1821793" y="0"/>
                  </a:lnTo>
                  <a:cubicBezTo>
                    <a:pt x="1836486" y="0"/>
                    <a:pt x="1850576" y="5836"/>
                    <a:pt x="1860965" y="16225"/>
                  </a:cubicBezTo>
                  <a:cubicBezTo>
                    <a:pt x="1871354" y="26614"/>
                    <a:pt x="1877190" y="40705"/>
                    <a:pt x="1877190" y="55397"/>
                  </a:cubicBezTo>
                  <a:lnTo>
                    <a:pt x="1877190" y="410261"/>
                  </a:lnTo>
                  <a:cubicBezTo>
                    <a:pt x="1877190" y="424953"/>
                    <a:pt x="1871354" y="439043"/>
                    <a:pt x="1860965" y="449432"/>
                  </a:cubicBezTo>
                  <a:cubicBezTo>
                    <a:pt x="1850576" y="459821"/>
                    <a:pt x="1836486" y="465657"/>
                    <a:pt x="1821793" y="465657"/>
                  </a:cubicBezTo>
                  <a:lnTo>
                    <a:pt x="55397" y="465657"/>
                  </a:lnTo>
                  <a:cubicBezTo>
                    <a:pt x="40705" y="465657"/>
                    <a:pt x="26614" y="459821"/>
                    <a:pt x="16225" y="449432"/>
                  </a:cubicBezTo>
                  <a:cubicBezTo>
                    <a:pt x="5836" y="439043"/>
                    <a:pt x="0" y="424953"/>
                    <a:pt x="0" y="410261"/>
                  </a:cubicBezTo>
                  <a:lnTo>
                    <a:pt x="0" y="55397"/>
                  </a:lnTo>
                  <a:cubicBezTo>
                    <a:pt x="0" y="40705"/>
                    <a:pt x="5836" y="26614"/>
                    <a:pt x="16225" y="16225"/>
                  </a:cubicBezTo>
                  <a:cubicBezTo>
                    <a:pt x="26614" y="5836"/>
                    <a:pt x="40705" y="0"/>
                    <a:pt x="55397" y="0"/>
                  </a:cubicBezTo>
                  <a:close/>
                </a:path>
              </a:pathLst>
            </a:custGeom>
            <a:solidFill>
              <a:srgbClr val="FABF61"/>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3" name="TextBox 13"/>
          <p:cNvSpPr txBox="1"/>
          <p:nvPr/>
        </p:nvSpPr>
        <p:spPr>
          <a:xfrm>
            <a:off x="9546817" y="5486807"/>
            <a:ext cx="7082332" cy="1477328"/>
          </a:xfrm>
          <a:prstGeom prst="rect">
            <a:avLst/>
          </a:prstGeom>
        </p:spPr>
        <p:txBody>
          <a:bodyPr wrap="square" lIns="0" tIns="0" rIns="0" bIns="0" rtlCol="0" anchor="t">
            <a:spAutoFit/>
          </a:bodyPr>
          <a:lstStyle/>
          <a:p>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309292" y="7345596"/>
            <a:ext cx="8063310" cy="3230764"/>
            <a:chOff x="0" y="-38100"/>
            <a:chExt cx="2123670" cy="850900"/>
          </a:xfrm>
        </p:grpSpPr>
        <p:sp>
          <p:nvSpPr>
            <p:cNvPr id="15" name="Freeform 15"/>
            <p:cNvSpPr/>
            <p:nvPr/>
          </p:nvSpPr>
          <p:spPr>
            <a:xfrm>
              <a:off x="0" y="31589"/>
              <a:ext cx="2123670" cy="423162"/>
            </a:xfrm>
            <a:custGeom>
              <a:avLst/>
              <a:gdLst/>
              <a:ahLst/>
              <a:cxnLst/>
              <a:rect l="l" t="t" r="r" b="b"/>
              <a:pathLst>
                <a:path w="2063462" h="465657">
                  <a:moveTo>
                    <a:pt x="50396" y="0"/>
                  </a:moveTo>
                  <a:lnTo>
                    <a:pt x="2013066" y="0"/>
                  </a:lnTo>
                  <a:cubicBezTo>
                    <a:pt x="2040899" y="0"/>
                    <a:pt x="2063462" y="22563"/>
                    <a:pt x="2063462" y="50396"/>
                  </a:cubicBezTo>
                  <a:lnTo>
                    <a:pt x="2063462" y="415261"/>
                  </a:lnTo>
                  <a:cubicBezTo>
                    <a:pt x="2063462" y="443094"/>
                    <a:pt x="2040899" y="465657"/>
                    <a:pt x="2013066" y="465657"/>
                  </a:cubicBezTo>
                  <a:lnTo>
                    <a:pt x="50396" y="465657"/>
                  </a:lnTo>
                  <a:cubicBezTo>
                    <a:pt x="22563" y="465657"/>
                    <a:pt x="0" y="443094"/>
                    <a:pt x="0" y="415261"/>
                  </a:cubicBezTo>
                  <a:lnTo>
                    <a:pt x="0" y="50396"/>
                  </a:lnTo>
                  <a:cubicBezTo>
                    <a:pt x="0" y="22563"/>
                    <a:pt x="22563" y="0"/>
                    <a:pt x="50396" y="0"/>
                  </a:cubicBezTo>
                  <a:close/>
                </a:path>
              </a:pathLst>
            </a:custGeom>
            <a:solidFill>
              <a:srgbClr val="FABF61"/>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7" name="TextBox 17"/>
          <p:cNvSpPr txBox="1"/>
          <p:nvPr/>
        </p:nvSpPr>
        <p:spPr>
          <a:xfrm>
            <a:off x="1667140" y="7890091"/>
            <a:ext cx="7248260" cy="984885"/>
          </a:xfrm>
          <a:prstGeom prst="rect">
            <a:avLst/>
          </a:prstGeom>
        </p:spPr>
        <p:txBody>
          <a:bodyPr wrap="square" lIns="0" tIns="0" rIns="0" bIns="0" rtlCol="0" anchor="t">
            <a:spAutoFit/>
          </a:bodyPr>
          <a:lstStyle/>
          <a:p>
            <a:pPr algn="ct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thẩm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tục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ngữ</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27182">
            <a:off x="16856794" y="-1133719"/>
            <a:ext cx="1676781" cy="4114800"/>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19832">
            <a:off x="17739237" y="3271853"/>
            <a:ext cx="1462634" cy="358928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51404" flipH="1" flipV="1">
            <a:off x="-417765" y="8156264"/>
            <a:ext cx="2892931" cy="2824223"/>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249110">
            <a:off x="12019399" y="8079531"/>
            <a:ext cx="3195034" cy="3007326"/>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8659377" y="3059344"/>
            <a:ext cx="2023727" cy="1419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2034" y="-5129863"/>
            <a:ext cx="11596936" cy="9726930"/>
          </a:xfrm>
          <a:prstGeom prst="rect">
            <a:avLst/>
          </a:prstGeom>
        </p:spPr>
      </p:pic>
      <p:grpSp>
        <p:nvGrpSpPr>
          <p:cNvPr id="3" name="Group 3"/>
          <p:cNvGrpSpPr/>
          <p:nvPr/>
        </p:nvGrpSpPr>
        <p:grpSpPr>
          <a:xfrm>
            <a:off x="13854693" y="9258300"/>
            <a:ext cx="3865810" cy="530538"/>
            <a:chOff x="0" y="0"/>
            <a:chExt cx="1815887" cy="249210"/>
          </a:xfrm>
        </p:grpSpPr>
        <p:sp>
          <p:nvSpPr>
            <p:cNvPr id="4" name="Freeform 4"/>
            <p:cNvSpPr/>
            <p:nvPr/>
          </p:nvSpPr>
          <p:spPr>
            <a:xfrm>
              <a:off x="881845" y="0"/>
              <a:ext cx="52196" cy="249210"/>
            </a:xfrm>
            <a:custGeom>
              <a:avLst/>
              <a:gdLst/>
              <a:ahLst/>
              <a:cxnLst/>
              <a:rect l="l" t="t" r="r" b="b"/>
              <a:pathLst>
                <a:path w="52196" h="249210">
                  <a:moveTo>
                    <a:pt x="26099" y="0"/>
                  </a:moveTo>
                  <a:lnTo>
                    <a:pt x="26099" y="0"/>
                  </a:lnTo>
                  <a:cubicBezTo>
                    <a:pt x="52197" y="81020"/>
                    <a:pt x="52197" y="168190"/>
                    <a:pt x="26099" y="249210"/>
                  </a:cubicBezTo>
                  <a:cubicBezTo>
                    <a:pt x="0" y="168190"/>
                    <a:pt x="0" y="81020"/>
                    <a:pt x="26099" y="0"/>
                  </a:cubicBezTo>
                  <a:close/>
                </a:path>
              </a:pathLst>
            </a:custGeom>
            <a:solidFill>
              <a:srgbClr val="000000">
                <a:alpha val="9804"/>
              </a:srgbClr>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6063" y="3676799"/>
            <a:ext cx="4964439" cy="584677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4937">
            <a:off x="-3920945" y="7409988"/>
            <a:ext cx="8630265" cy="723863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5874" y="2849815"/>
            <a:ext cx="7176977" cy="6172200"/>
          </a:xfrm>
          <a:prstGeom prst="rect">
            <a:avLst/>
          </a:prstGeom>
        </p:spPr>
      </p:pic>
      <p:sp>
        <p:nvSpPr>
          <p:cNvPr id="10" name="TextBox 10"/>
          <p:cNvSpPr txBox="1"/>
          <p:nvPr/>
        </p:nvSpPr>
        <p:spPr>
          <a:xfrm>
            <a:off x="2850402" y="4191616"/>
            <a:ext cx="5077585" cy="4023537"/>
          </a:xfrm>
          <a:prstGeom prst="rect">
            <a:avLst/>
          </a:prstGeom>
        </p:spPr>
        <p:txBody>
          <a:bodyPr wrap="square" lIns="0" tIns="0" rIns="0" bIns="0" rtlCol="0" anchor="t">
            <a:spAutoFit/>
          </a:bodyPr>
          <a:lstStyle/>
          <a:p>
            <a:pPr algn="ctr">
              <a:lnSpc>
                <a:spcPts val="8119"/>
              </a:lnSpc>
            </a:pPr>
            <a:r>
              <a:rPr lang="en-US" sz="4000" dirty="0">
                <a:solidFill>
                  <a:srgbClr val="FFFFFF"/>
                </a:solidFill>
                <a:latin typeface="Roboto Condensed"/>
              </a:rPr>
              <a:t>Qua </a:t>
            </a:r>
            <a:r>
              <a:rPr lang="en-US" sz="4000" dirty="0" err="1">
                <a:solidFill>
                  <a:srgbClr val="FFFFFF"/>
                </a:solidFill>
                <a:latin typeface="Roboto Condensed"/>
              </a:rPr>
              <a:t>câu</a:t>
            </a:r>
            <a:r>
              <a:rPr lang="en-US" sz="4000" dirty="0">
                <a:solidFill>
                  <a:srgbClr val="FFFFFF"/>
                </a:solidFill>
                <a:latin typeface="Roboto Condensed"/>
              </a:rPr>
              <a:t> </a:t>
            </a:r>
            <a:r>
              <a:rPr lang="en-US" sz="4000" dirty="0" err="1">
                <a:solidFill>
                  <a:srgbClr val="FFFFFF"/>
                </a:solidFill>
                <a:latin typeface="Roboto Condensed"/>
              </a:rPr>
              <a:t>chuyện</a:t>
            </a:r>
            <a:r>
              <a:rPr lang="en-US" sz="4000" dirty="0">
                <a:solidFill>
                  <a:srgbClr val="FFFFFF"/>
                </a:solidFill>
                <a:latin typeface="Roboto Condensed"/>
              </a:rPr>
              <a:t> </a:t>
            </a:r>
            <a:r>
              <a:rPr lang="en-US" sz="4000" i="1" dirty="0">
                <a:solidFill>
                  <a:srgbClr val="FFFFFF"/>
                </a:solidFill>
                <a:latin typeface="Roboto Condensed"/>
              </a:rPr>
              <a:t>Con </a:t>
            </a:r>
            <a:r>
              <a:rPr lang="en-US" sz="4000" i="1" dirty="0" err="1">
                <a:solidFill>
                  <a:srgbClr val="FFFFFF"/>
                </a:solidFill>
                <a:latin typeface="Roboto Condensed"/>
              </a:rPr>
              <a:t>hổ</a:t>
            </a:r>
            <a:r>
              <a:rPr lang="en-US" sz="4000" i="1" dirty="0">
                <a:solidFill>
                  <a:srgbClr val="FFFFFF"/>
                </a:solidFill>
                <a:latin typeface="Roboto Condensed"/>
              </a:rPr>
              <a:t> </a:t>
            </a:r>
            <a:r>
              <a:rPr lang="en-US" sz="4000" i="1" dirty="0" err="1">
                <a:solidFill>
                  <a:srgbClr val="FFFFFF"/>
                </a:solidFill>
                <a:latin typeface="Roboto Condensed"/>
              </a:rPr>
              <a:t>có</a:t>
            </a:r>
            <a:r>
              <a:rPr lang="en-US" sz="4000" i="1" dirty="0">
                <a:solidFill>
                  <a:srgbClr val="FFFFFF"/>
                </a:solidFill>
                <a:latin typeface="Roboto Condensed"/>
              </a:rPr>
              <a:t> </a:t>
            </a:r>
            <a:r>
              <a:rPr lang="en-US" sz="4000" i="1" dirty="0" err="1">
                <a:solidFill>
                  <a:srgbClr val="FFFFFF"/>
                </a:solidFill>
                <a:latin typeface="Roboto Condensed"/>
              </a:rPr>
              <a:t>nghĩa</a:t>
            </a:r>
            <a:r>
              <a:rPr lang="en-US" sz="4000" dirty="0">
                <a:solidFill>
                  <a:srgbClr val="FFFFFF"/>
                </a:solidFill>
                <a:latin typeface="Roboto Condensed"/>
              </a:rPr>
              <a:t>, </a:t>
            </a:r>
            <a:r>
              <a:rPr lang="en-US" sz="4000" dirty="0" err="1">
                <a:solidFill>
                  <a:srgbClr val="FFFFFF"/>
                </a:solidFill>
                <a:latin typeface="Roboto Condensed"/>
              </a:rPr>
              <a:t>em</a:t>
            </a:r>
            <a:r>
              <a:rPr lang="en-US" sz="4000" dirty="0">
                <a:solidFill>
                  <a:srgbClr val="FFFFFF"/>
                </a:solidFill>
                <a:latin typeface="Roboto Condensed"/>
              </a:rPr>
              <a:t> </a:t>
            </a:r>
            <a:r>
              <a:rPr lang="en-US" sz="4000" dirty="0" err="1">
                <a:solidFill>
                  <a:srgbClr val="FFFFFF"/>
                </a:solidFill>
                <a:latin typeface="Roboto Condensed"/>
              </a:rPr>
              <a:t>hãy</a:t>
            </a:r>
            <a:r>
              <a:rPr lang="en-US" sz="4000" dirty="0">
                <a:solidFill>
                  <a:srgbClr val="FFFFFF"/>
                </a:solidFill>
                <a:latin typeface="Roboto Condensed"/>
              </a:rPr>
              <a:t> </a:t>
            </a:r>
            <a:r>
              <a:rPr lang="en-US" sz="4000" dirty="0" err="1">
                <a:solidFill>
                  <a:srgbClr val="FFFFFF"/>
                </a:solidFill>
                <a:latin typeface="Roboto Condensed"/>
              </a:rPr>
              <a:t>rút</a:t>
            </a:r>
            <a:r>
              <a:rPr lang="en-US" sz="4000" dirty="0">
                <a:solidFill>
                  <a:srgbClr val="FFFFFF"/>
                </a:solidFill>
                <a:latin typeface="Roboto Condensed"/>
              </a:rPr>
              <a:t> </a:t>
            </a:r>
            <a:r>
              <a:rPr lang="en-US" sz="4000" dirty="0" err="1">
                <a:solidFill>
                  <a:srgbClr val="FFFFFF"/>
                </a:solidFill>
                <a:latin typeface="Roboto Condensed"/>
              </a:rPr>
              <a:t>ra</a:t>
            </a:r>
            <a:r>
              <a:rPr lang="en-US" sz="4000" dirty="0">
                <a:solidFill>
                  <a:srgbClr val="FFFFFF"/>
                </a:solidFill>
                <a:latin typeface="Roboto Condensed"/>
              </a:rPr>
              <a:t> </a:t>
            </a:r>
            <a:r>
              <a:rPr lang="en-US" sz="4000" dirty="0" err="1">
                <a:solidFill>
                  <a:srgbClr val="FFFFFF"/>
                </a:solidFill>
                <a:latin typeface="Roboto Condensed"/>
              </a:rPr>
              <a:t>bài</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a:t>
            </a:r>
          </a:p>
          <a:p>
            <a:pPr algn="ctr">
              <a:lnSpc>
                <a:spcPts val="8119"/>
              </a:lnSpc>
            </a:pPr>
            <a:endParaRPr lang="en-US" sz="4000" dirty="0">
              <a:solidFill>
                <a:srgbClr val="FFFFFF"/>
              </a:solidFill>
              <a:latin typeface="Roboto Condensed"/>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07408">
            <a:off x="-899201" y="3310743"/>
            <a:ext cx="2733226" cy="257264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23758" y="9022015"/>
            <a:ext cx="3098277" cy="1533647"/>
          </a:xfrm>
          <a:prstGeom prst="rect">
            <a:avLst/>
          </a:prstGeom>
        </p:spPr>
      </p:pic>
      <p:pic>
        <p:nvPicPr>
          <p:cNvPr id="15" name="Picture 8">
            <a:extLst>
              <a:ext uri="{FF2B5EF4-FFF2-40B4-BE49-F238E27FC236}">
                <a16:creationId xmlns:a16="http://schemas.microsoft.com/office/drawing/2014/main" id="{FC785C34-98CB-70C1-F1A7-E37F93F5B0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141" y="2289593"/>
            <a:ext cx="12512859" cy="7738927"/>
          </a:xfrm>
          <a:prstGeom prst="rect">
            <a:avLst/>
          </a:prstGeom>
        </p:spPr>
      </p:pic>
      <p:sp>
        <p:nvSpPr>
          <p:cNvPr id="16" name="TextBox 10">
            <a:extLst>
              <a:ext uri="{FF2B5EF4-FFF2-40B4-BE49-F238E27FC236}">
                <a16:creationId xmlns:a16="http://schemas.microsoft.com/office/drawing/2014/main" id="{EFC8544D-9432-444E-6839-50B2E9695DF4}"/>
              </a:ext>
            </a:extLst>
          </p:cNvPr>
          <p:cNvSpPr txBox="1"/>
          <p:nvPr/>
        </p:nvSpPr>
        <p:spPr>
          <a:xfrm>
            <a:off x="3009134" y="3880169"/>
            <a:ext cx="8345745" cy="3532249"/>
          </a:xfrm>
          <a:prstGeom prst="rect">
            <a:avLst/>
          </a:prstGeom>
        </p:spPr>
        <p:txBody>
          <a:bodyPr wrap="square" lIns="0" tIns="0" rIns="0" bIns="0" rtlCol="0" anchor="t">
            <a:spAutoFit/>
          </a:bodyPr>
          <a:lstStyle/>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IV.</a:t>
            </a:r>
          </a:p>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LUYỆN TẬP</a:t>
            </a:r>
          </a:p>
        </p:txBody>
      </p:sp>
    </p:spTree>
    <p:extLst>
      <p:ext uri="{BB962C8B-B14F-4D97-AF65-F5344CB8AC3E}">
        <p14:creationId xmlns:p14="http://schemas.microsoft.com/office/powerpoint/2010/main" val="294621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798484" y="1813281"/>
            <a:ext cx="11961194" cy="4806700"/>
          </a:xfrm>
          <a:prstGeom prst="rect">
            <a:avLst/>
          </a:prstGeom>
          <a:noFill/>
        </p:spPr>
        <p:txBody>
          <a:bodyPr wrap="square">
            <a:spAutoFit/>
          </a:bodyPr>
          <a:lstStyle/>
          <a:p>
            <a:pPr indent="457200"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Câu 1.</a:t>
            </a:r>
            <a:r>
              <a:rPr lang="vi-VN" sz="4500" dirty="0">
                <a:solidFill>
                  <a:srgbClr val="000000"/>
                </a:solidFill>
                <a:effectLst/>
                <a:latin typeface="Times New Roman" panose="02020603050405020304" pitchFamily="18" charset="0"/>
                <a:ea typeface="Times New Roman" panose="02020603050405020304" pitchFamily="18" charset="0"/>
              </a:rPr>
              <a:t> Câu nào sau đây </a:t>
            </a:r>
            <a:r>
              <a:rPr lang="vi-VN" sz="4500" b="1" dirty="0">
                <a:solidFill>
                  <a:srgbClr val="000000"/>
                </a:solidFill>
                <a:effectLst/>
                <a:latin typeface="Times New Roman" panose="02020603050405020304" pitchFamily="18" charset="0"/>
                <a:ea typeface="Times New Roman" panose="02020603050405020304" pitchFamily="18" charset="0"/>
              </a:rPr>
              <a:t>không</a:t>
            </a:r>
            <a:r>
              <a:rPr lang="vi-VN" sz="4500" dirty="0">
                <a:solidFill>
                  <a:srgbClr val="000000"/>
                </a:solidFill>
                <a:effectLst/>
                <a:latin typeface="Times New Roman" panose="02020603050405020304" pitchFamily="18" charset="0"/>
                <a:ea typeface="Times New Roman" panose="02020603050405020304" pitchFamily="18" charset="0"/>
              </a:rPr>
              <a:t> phải là tục ngữ về lao động sản xuất?</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 Nhất nước, nhì phân, tam cần, tứ giống.</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B. Nuôi lợn ăn cơm nằm, nuôi tằm ăn cơm đứng.</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C. Mau sao thì nắng, vắng sao thì mưa.</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D. Tấc đất tấc vàng.</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2057400" y="4931704"/>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798483" y="1813281"/>
            <a:ext cx="13532561" cy="4990790"/>
          </a:xfrm>
          <a:prstGeom prst="rect">
            <a:avLst/>
          </a:prstGeom>
          <a:noFill/>
        </p:spPr>
        <p:txBody>
          <a:bodyPr wrap="square">
            <a:spAutoFit/>
          </a:bodyPr>
          <a:lstStyle/>
          <a:p>
            <a:pPr indent="457200" algn="just">
              <a:lnSpc>
                <a:spcPct val="115000"/>
              </a:lnSpc>
            </a:pPr>
            <a:r>
              <a:rPr lang="vi-VN" sz="4000" b="1" dirty="0">
                <a:solidFill>
                  <a:srgbClr val="000000"/>
                </a:solidFill>
                <a:effectLst/>
                <a:latin typeface="Times New Roman" panose="02020603050405020304" pitchFamily="18" charset="0"/>
                <a:ea typeface="Times New Roman" panose="02020603050405020304" pitchFamily="18" charset="0"/>
              </a:rPr>
              <a:t>Câu 2.</a:t>
            </a:r>
            <a:r>
              <a:rPr lang="vi-VN" sz="4000" dirty="0">
                <a:solidFill>
                  <a:srgbClr val="000000"/>
                </a:solidFill>
                <a:effectLst/>
                <a:latin typeface="Times New Roman" panose="02020603050405020304" pitchFamily="18" charset="0"/>
                <a:ea typeface="Times New Roman" panose="02020603050405020304" pitchFamily="18" charset="0"/>
              </a:rPr>
              <a:t> Câu tục ngữ "Nhất nước, nhì phân, tam cần, tứ giống" phản ánh kinh nghiệm gì?</a:t>
            </a:r>
            <a:endParaRPr lang="en-VN" sz="40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A. Kinh nghiệm áp dụng các hiện tượng thiên nhiên vào đời sống.</a:t>
            </a:r>
            <a:endParaRPr lang="en-VN" sz="40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B. Kinh nghiệm ứng phó các hiện tượng thời tiết khí hậu.</a:t>
            </a:r>
            <a:endParaRPr lang="en-VN" sz="40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C. Kinh nghiệm trồng trọt sao cho năng suất hiệu quả.</a:t>
            </a:r>
            <a:endParaRPr lang="en-VN" sz="40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D. Kinh nghiệm nhìn nhận đánh giá con người.</a:t>
            </a:r>
            <a:endParaRPr lang="en-VN" sz="40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2078182" y="5281855"/>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42924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798483" y="1813281"/>
            <a:ext cx="13532561" cy="4492448"/>
          </a:xfrm>
          <a:prstGeom prst="rect">
            <a:avLst/>
          </a:prstGeom>
          <a:noFill/>
        </p:spPr>
        <p:txBody>
          <a:bodyPr wrap="square">
            <a:spAutoFit/>
          </a:bodyPr>
          <a:lstStyle/>
          <a:p>
            <a:pPr indent="457200"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Câu 3.</a:t>
            </a:r>
            <a:r>
              <a:rPr lang="vi-VN" sz="4200" dirty="0">
                <a:solidFill>
                  <a:srgbClr val="000000"/>
                </a:solidFill>
                <a:effectLst/>
                <a:latin typeface="Times New Roman" panose="02020603050405020304" pitchFamily="18" charset="0"/>
                <a:ea typeface="Times New Roman" panose="02020603050405020304" pitchFamily="18" charset="0"/>
              </a:rPr>
              <a:t> Câu tục ngữ "Một mặt người bằng mười mặt của" có cách gieo vần và ngắt nhịp như thế nào?</a:t>
            </a:r>
            <a:endParaRPr lang="en-VN" sz="42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 Gieo vần cách, ngắt nhịp 2/2/3</a:t>
            </a:r>
            <a:endParaRPr lang="en-VN" sz="42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B. Gieo vần cách, ngắt nhịp 3/4</a:t>
            </a:r>
            <a:endParaRPr lang="en-VN" sz="42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C. Gieo vần liền, ngắt nhịp 2/2/3</a:t>
            </a:r>
            <a:endParaRPr lang="en-VN" sz="42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D. Gieo vần cách, ngắt nhịp 3/4</a:t>
            </a:r>
            <a:endParaRPr lang="en-VN" sz="42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2057400" y="5648452"/>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6580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798483" y="1813281"/>
            <a:ext cx="13532561" cy="5603072"/>
          </a:xfrm>
          <a:prstGeom prst="rect">
            <a:avLst/>
          </a:prstGeom>
          <a:noFill/>
        </p:spPr>
        <p:txBody>
          <a:bodyPr wrap="square">
            <a:spAutoFit/>
          </a:bodyPr>
          <a:lstStyle/>
          <a:p>
            <a:pPr indent="457200"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Câu 4.</a:t>
            </a:r>
            <a:r>
              <a:rPr lang="vi-VN" sz="4500" dirty="0">
                <a:solidFill>
                  <a:srgbClr val="000000"/>
                </a:solidFill>
                <a:effectLst/>
                <a:latin typeface="Times New Roman" panose="02020603050405020304" pitchFamily="18" charset="0"/>
                <a:ea typeface="Times New Roman" panose="02020603050405020304" pitchFamily="18" charset="0"/>
              </a:rPr>
              <a:t> Biện pháp tu từ nào được sử dụng trong các câu tục ngữ: </a:t>
            </a:r>
            <a:r>
              <a:rPr lang="vi-VN" sz="4500" i="1" dirty="0">
                <a:solidFill>
                  <a:srgbClr val="000000"/>
                </a:solidFill>
                <a:effectLst/>
                <a:latin typeface="Times New Roman" panose="02020603050405020304" pitchFamily="18" charset="0"/>
                <a:ea typeface="Times New Roman" panose="02020603050405020304" pitchFamily="18" charset="0"/>
              </a:rPr>
              <a:t>"Cái răng, cái tóc là góc con người"</a:t>
            </a:r>
            <a:r>
              <a:rPr lang="vi-VN" sz="4500" dirty="0">
                <a:solidFill>
                  <a:srgbClr val="000000"/>
                </a:solidFill>
                <a:effectLst/>
                <a:latin typeface="Times New Roman" panose="02020603050405020304" pitchFamily="18" charset="0"/>
                <a:ea typeface="Times New Roman" panose="02020603050405020304" pitchFamily="18" charset="0"/>
              </a:rPr>
              <a:t>; </a:t>
            </a:r>
            <a:r>
              <a:rPr lang="vi-VN" sz="4500" i="1" dirty="0">
                <a:solidFill>
                  <a:srgbClr val="000000"/>
                </a:solidFill>
                <a:effectLst/>
                <a:latin typeface="Times New Roman" panose="02020603050405020304" pitchFamily="18" charset="0"/>
                <a:ea typeface="Times New Roman" panose="02020603050405020304" pitchFamily="18" charset="0"/>
              </a:rPr>
              <a:t>"Thương người như thể thương thân"</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 Nhân hóa                </a:t>
            </a: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B. So sánh            </a:t>
            </a: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C. Ẩn dụ             </a:t>
            </a:r>
          </a:p>
          <a:p>
            <a:pPr indent="457200"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D. Hoán dụ</a:t>
            </a:r>
            <a:endParaRPr lang="en-VN"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2121130" y="5025222"/>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7457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821057" y="1974768"/>
            <a:ext cx="14279716" cy="4990790"/>
          </a:xfrm>
          <a:prstGeom prst="rect">
            <a:avLst/>
          </a:prstGeom>
          <a:noFill/>
        </p:spPr>
        <p:txBody>
          <a:bodyPr wrap="square">
            <a:spAutoFit/>
          </a:bodyPr>
          <a:lstStyle/>
          <a:p>
            <a:pPr marR="30480" algn="just">
              <a:lnSpc>
                <a:spcPct val="115000"/>
              </a:lnSpc>
            </a:pPr>
            <a:r>
              <a:rPr lang="vi-VN" sz="4000" b="1" dirty="0">
                <a:solidFill>
                  <a:srgbClr val="000000"/>
                </a:solidFill>
                <a:effectLst/>
                <a:latin typeface="Times New Roman" panose="02020603050405020304" pitchFamily="18" charset="0"/>
                <a:ea typeface="Times New Roman" panose="02020603050405020304" pitchFamily="18" charset="0"/>
              </a:rPr>
              <a:t>Câu 5</a:t>
            </a:r>
            <a:r>
              <a:rPr lang="vi-VN" sz="4000" dirty="0">
                <a:solidFill>
                  <a:srgbClr val="000000"/>
                </a:solidFill>
                <a:effectLst/>
                <a:latin typeface="Times New Roman" panose="02020603050405020304" pitchFamily="18" charset="0"/>
                <a:ea typeface="Times New Roman" panose="02020603050405020304" pitchFamily="18" charset="0"/>
              </a:rPr>
              <a:t>. Lời nhắn nhủ từ câu tục ngữ sau:</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a:t>
            </a:r>
            <a:r>
              <a:rPr lang="vi-VN" sz="4000" i="1" dirty="0">
                <a:solidFill>
                  <a:srgbClr val="000000"/>
                </a:solidFill>
                <a:effectLst/>
                <a:latin typeface="Times New Roman" panose="02020603050405020304" pitchFamily="18" charset="0"/>
                <a:ea typeface="Times New Roman" panose="02020603050405020304" pitchFamily="18" charset="0"/>
              </a:rPr>
              <a:t>"Một cây làm chẳng nên non,</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i="1" dirty="0">
                <a:solidFill>
                  <a:srgbClr val="000000"/>
                </a:solidFill>
                <a:effectLst/>
                <a:latin typeface="Times New Roman" panose="02020603050405020304" pitchFamily="18" charset="0"/>
                <a:ea typeface="Times New Roman" panose="02020603050405020304" pitchFamily="18" charset="0"/>
              </a:rPr>
              <a:t>                                           Ba cây chụm lại nên hòn núi cao"</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A. Hãy chung tay để xây dựng môi trường xanh.</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B. Hãy cùng nhau làm những việc có ích cho cuộc sống.</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C. Hãy cùng yêu thương và chia sẻ với nhau trong cuộc sống.</a:t>
            </a:r>
            <a:endParaRPr lang="en-VN" sz="4000" dirty="0">
              <a:effectLst/>
              <a:latin typeface="Times New Roman" panose="02020603050405020304" pitchFamily="18" charset="0"/>
              <a:ea typeface="Times New Roman" panose="02020603050405020304" pitchFamily="18" charset="0"/>
            </a:endParaRPr>
          </a:p>
          <a:p>
            <a:pPr marR="30480"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D. Hãy cùng nhau xây dựng tinh thần đoàn kết để làm việc lớn.</a:t>
            </a:r>
            <a:endParaRPr lang="en-VN" sz="40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2530541" y="6192209"/>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383974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52030" y="1076886"/>
            <a:ext cx="10471941" cy="953898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13821" y="7645248"/>
            <a:ext cx="1676781" cy="41148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2817">
            <a:off x="1587003" y="8773043"/>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80167">
            <a:off x="-1083294" y="5984084"/>
            <a:ext cx="1462634" cy="3589286"/>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520438" y="-398425"/>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0162" y="-189497"/>
            <a:ext cx="3098277" cy="153364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71718">
            <a:off x="10719170" y="8319970"/>
            <a:ext cx="3195034" cy="300732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739378" y="9258300"/>
            <a:ext cx="2023727" cy="1419138"/>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848595" flipH="1" flipV="1">
            <a:off x="7943628" y="-1043714"/>
            <a:ext cx="2892931" cy="2824223"/>
          </a:xfrm>
          <a:prstGeom prst="rect">
            <a:avLst/>
          </a:prstGeom>
        </p:spPr>
      </p:pic>
      <p:pic>
        <p:nvPicPr>
          <p:cNvPr id="13"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31758" y="4093339"/>
            <a:ext cx="2431632" cy="2100322"/>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CB2FAF00-69A9-119E-533D-422D81063B0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165" y="507256"/>
            <a:ext cx="12831756" cy="798782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1821057" y="1974768"/>
            <a:ext cx="14279716" cy="5617307"/>
          </a:xfrm>
          <a:prstGeom prst="rect">
            <a:avLst/>
          </a:prstGeom>
          <a:noFill/>
        </p:spPr>
        <p:txBody>
          <a:bodyPr wrap="square">
            <a:spAutoFit/>
          </a:bodyPr>
          <a:lstStyle/>
          <a:p>
            <a:pPr marR="30480"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Câu 6.</a:t>
            </a:r>
            <a:r>
              <a:rPr lang="vi-VN" sz="3500" dirty="0">
                <a:solidFill>
                  <a:srgbClr val="000000"/>
                </a:solidFill>
                <a:effectLst/>
                <a:latin typeface="Times New Roman" panose="02020603050405020304" pitchFamily="18" charset="0"/>
                <a:ea typeface="Times New Roman" panose="02020603050405020304" pitchFamily="18" charset="0"/>
              </a:rPr>
              <a:t> Muốn đọc hiểu văn bản tục ngữ hiệu quả cần chú ý:</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(1) Tìm hiểu nghĩa đen, nghĩa bóng của câu tục ngữ.</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(2) Tìm hiểu nội dung, ý nghĩa chung của câu tục ngữ.</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(3) Phân tích các chi tiết, hình ảnh trong câu tục ngữ.</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a:t>
            </a:r>
            <a:r>
              <a:rPr lang="vi-VN" sz="3500" spc="-40" dirty="0">
                <a:solidFill>
                  <a:srgbClr val="000000"/>
                </a:solidFill>
                <a:effectLst/>
                <a:latin typeface="Times New Roman" panose="02020603050405020304" pitchFamily="18" charset="0"/>
                <a:ea typeface="Times New Roman" panose="02020603050405020304" pitchFamily="18" charset="0"/>
              </a:rPr>
              <a:t>(4) Nhận biết các yếu tố hình thức của tục ngữ và tác dụng của các yếu tố đó.</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spc="-40" dirty="0">
                <a:solidFill>
                  <a:srgbClr val="000000"/>
                </a:solidFill>
                <a:effectLst/>
                <a:latin typeface="Times New Roman" panose="02020603050405020304" pitchFamily="18" charset="0"/>
                <a:ea typeface="Times New Roman" panose="02020603050405020304" pitchFamily="18" charset="0"/>
              </a:rPr>
              <a:t>	(5) Nhận biết các yếu tố như đề tài, bối cảnh, tình huống.</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spc="-40" dirty="0">
                <a:solidFill>
                  <a:srgbClr val="000000"/>
                </a:solidFill>
                <a:effectLst/>
                <a:latin typeface="Times New Roman" panose="02020603050405020304" pitchFamily="18" charset="0"/>
                <a:ea typeface="Times New Roman" panose="02020603050405020304" pitchFamily="18" charset="0"/>
              </a:rPr>
              <a:t>	(6) Tìm hiểu giá trị nhận thức, văn hóa, giáo dục, thẩm mĩ từ câu tục ngữ.</a:t>
            </a:r>
            <a:endParaRPr lang="en-VN" sz="3500" dirty="0">
              <a:effectLst/>
              <a:latin typeface="Times New Roman" panose="02020603050405020304" pitchFamily="18" charset="0"/>
              <a:ea typeface="Times New Roman" panose="02020603050405020304" pitchFamily="18" charset="0"/>
            </a:endParaRPr>
          </a:p>
          <a:p>
            <a:pPr marR="30480" algn="just">
              <a:lnSpc>
                <a:spcPct val="115000"/>
              </a:lnSpc>
            </a:pPr>
            <a:r>
              <a:rPr lang="vi-VN" sz="3500" spc="-40" dirty="0">
                <a:solidFill>
                  <a:srgbClr val="000000"/>
                </a:solidFill>
                <a:effectLst/>
                <a:latin typeface="Times New Roman" panose="02020603050405020304" pitchFamily="18" charset="0"/>
                <a:ea typeface="Times New Roman" panose="02020603050405020304" pitchFamily="18" charset="0"/>
              </a:rPr>
              <a:t>	A. 1,3,5,6              B. 2,4,5,6                    C. 1,2,4,6                 D. 1,2,3,4</a:t>
            </a:r>
            <a:endParaRPr lang="en-VN" sz="3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3DAE309A-4564-02F9-CD54-D1853E1224F1}"/>
              </a:ext>
            </a:extLst>
          </p:cNvPr>
          <p:cNvSpPr/>
          <p:nvPr/>
        </p:nvSpPr>
        <p:spPr>
          <a:xfrm>
            <a:off x="9525000" y="6818726"/>
            <a:ext cx="946282" cy="773349"/>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24710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F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22034" y="-5129863"/>
            <a:ext cx="11596936" cy="9726930"/>
          </a:xfrm>
          <a:prstGeom prst="rect">
            <a:avLst/>
          </a:prstGeom>
        </p:spPr>
      </p:pic>
      <p:grpSp>
        <p:nvGrpSpPr>
          <p:cNvPr id="3" name="Group 3"/>
          <p:cNvGrpSpPr/>
          <p:nvPr/>
        </p:nvGrpSpPr>
        <p:grpSpPr>
          <a:xfrm>
            <a:off x="13854693" y="9258300"/>
            <a:ext cx="3865810" cy="530538"/>
            <a:chOff x="0" y="0"/>
            <a:chExt cx="1815887" cy="249210"/>
          </a:xfrm>
        </p:grpSpPr>
        <p:sp>
          <p:nvSpPr>
            <p:cNvPr id="4" name="Freeform 4"/>
            <p:cNvSpPr/>
            <p:nvPr/>
          </p:nvSpPr>
          <p:spPr>
            <a:xfrm>
              <a:off x="881845" y="0"/>
              <a:ext cx="52196" cy="249210"/>
            </a:xfrm>
            <a:custGeom>
              <a:avLst/>
              <a:gdLst/>
              <a:ahLst/>
              <a:cxnLst/>
              <a:rect l="l" t="t" r="r" b="b"/>
              <a:pathLst>
                <a:path w="52196" h="249210">
                  <a:moveTo>
                    <a:pt x="26099" y="0"/>
                  </a:moveTo>
                  <a:lnTo>
                    <a:pt x="26099" y="0"/>
                  </a:lnTo>
                  <a:cubicBezTo>
                    <a:pt x="52197" y="81020"/>
                    <a:pt x="52197" y="168190"/>
                    <a:pt x="26099" y="249210"/>
                  </a:cubicBezTo>
                  <a:cubicBezTo>
                    <a:pt x="0" y="168190"/>
                    <a:pt x="0" y="81020"/>
                    <a:pt x="26099" y="0"/>
                  </a:cubicBezTo>
                  <a:close/>
                </a:path>
              </a:pathLst>
            </a:custGeom>
            <a:solidFill>
              <a:srgbClr val="000000">
                <a:alpha val="9804"/>
              </a:srgbClr>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6063" y="3676799"/>
            <a:ext cx="4964439" cy="584677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4937">
            <a:off x="-3920945" y="7409988"/>
            <a:ext cx="8630265" cy="723863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5874" y="2849815"/>
            <a:ext cx="7176977" cy="6172200"/>
          </a:xfrm>
          <a:prstGeom prst="rect">
            <a:avLst/>
          </a:prstGeom>
        </p:spPr>
      </p:pic>
      <p:sp>
        <p:nvSpPr>
          <p:cNvPr id="10" name="TextBox 10"/>
          <p:cNvSpPr txBox="1"/>
          <p:nvPr/>
        </p:nvSpPr>
        <p:spPr>
          <a:xfrm>
            <a:off x="2850402" y="4191616"/>
            <a:ext cx="5077585" cy="4023537"/>
          </a:xfrm>
          <a:prstGeom prst="rect">
            <a:avLst/>
          </a:prstGeom>
        </p:spPr>
        <p:txBody>
          <a:bodyPr wrap="square" lIns="0" tIns="0" rIns="0" bIns="0" rtlCol="0" anchor="t">
            <a:spAutoFit/>
          </a:bodyPr>
          <a:lstStyle/>
          <a:p>
            <a:pPr algn="ctr">
              <a:lnSpc>
                <a:spcPts val="8119"/>
              </a:lnSpc>
            </a:pPr>
            <a:r>
              <a:rPr lang="en-US" sz="4000" dirty="0">
                <a:solidFill>
                  <a:srgbClr val="FFFFFF"/>
                </a:solidFill>
                <a:latin typeface="Roboto Condensed"/>
              </a:rPr>
              <a:t>Qua </a:t>
            </a:r>
            <a:r>
              <a:rPr lang="en-US" sz="4000" dirty="0" err="1">
                <a:solidFill>
                  <a:srgbClr val="FFFFFF"/>
                </a:solidFill>
                <a:latin typeface="Roboto Condensed"/>
              </a:rPr>
              <a:t>câu</a:t>
            </a:r>
            <a:r>
              <a:rPr lang="en-US" sz="4000" dirty="0">
                <a:solidFill>
                  <a:srgbClr val="FFFFFF"/>
                </a:solidFill>
                <a:latin typeface="Roboto Condensed"/>
              </a:rPr>
              <a:t> </a:t>
            </a:r>
            <a:r>
              <a:rPr lang="en-US" sz="4000" dirty="0" err="1">
                <a:solidFill>
                  <a:srgbClr val="FFFFFF"/>
                </a:solidFill>
                <a:latin typeface="Roboto Condensed"/>
              </a:rPr>
              <a:t>chuyện</a:t>
            </a:r>
            <a:r>
              <a:rPr lang="en-US" sz="4000" dirty="0">
                <a:solidFill>
                  <a:srgbClr val="FFFFFF"/>
                </a:solidFill>
                <a:latin typeface="Roboto Condensed"/>
              </a:rPr>
              <a:t> </a:t>
            </a:r>
            <a:r>
              <a:rPr lang="en-US" sz="4000" i="1" dirty="0">
                <a:solidFill>
                  <a:srgbClr val="FFFFFF"/>
                </a:solidFill>
                <a:latin typeface="Roboto Condensed"/>
              </a:rPr>
              <a:t>Con </a:t>
            </a:r>
            <a:r>
              <a:rPr lang="en-US" sz="4000" i="1" dirty="0" err="1">
                <a:solidFill>
                  <a:srgbClr val="FFFFFF"/>
                </a:solidFill>
                <a:latin typeface="Roboto Condensed"/>
              </a:rPr>
              <a:t>hổ</a:t>
            </a:r>
            <a:r>
              <a:rPr lang="en-US" sz="4000" i="1" dirty="0">
                <a:solidFill>
                  <a:srgbClr val="FFFFFF"/>
                </a:solidFill>
                <a:latin typeface="Roboto Condensed"/>
              </a:rPr>
              <a:t> </a:t>
            </a:r>
            <a:r>
              <a:rPr lang="en-US" sz="4000" i="1" dirty="0" err="1">
                <a:solidFill>
                  <a:srgbClr val="FFFFFF"/>
                </a:solidFill>
                <a:latin typeface="Roboto Condensed"/>
              </a:rPr>
              <a:t>có</a:t>
            </a:r>
            <a:r>
              <a:rPr lang="en-US" sz="4000" i="1" dirty="0">
                <a:solidFill>
                  <a:srgbClr val="FFFFFF"/>
                </a:solidFill>
                <a:latin typeface="Roboto Condensed"/>
              </a:rPr>
              <a:t> </a:t>
            </a:r>
            <a:r>
              <a:rPr lang="en-US" sz="4000" i="1" dirty="0" err="1">
                <a:solidFill>
                  <a:srgbClr val="FFFFFF"/>
                </a:solidFill>
                <a:latin typeface="Roboto Condensed"/>
              </a:rPr>
              <a:t>nghĩa</a:t>
            </a:r>
            <a:r>
              <a:rPr lang="en-US" sz="4000" dirty="0">
                <a:solidFill>
                  <a:srgbClr val="FFFFFF"/>
                </a:solidFill>
                <a:latin typeface="Roboto Condensed"/>
              </a:rPr>
              <a:t>, </a:t>
            </a:r>
            <a:r>
              <a:rPr lang="en-US" sz="4000" dirty="0" err="1">
                <a:solidFill>
                  <a:srgbClr val="FFFFFF"/>
                </a:solidFill>
                <a:latin typeface="Roboto Condensed"/>
              </a:rPr>
              <a:t>em</a:t>
            </a:r>
            <a:r>
              <a:rPr lang="en-US" sz="4000" dirty="0">
                <a:solidFill>
                  <a:srgbClr val="FFFFFF"/>
                </a:solidFill>
                <a:latin typeface="Roboto Condensed"/>
              </a:rPr>
              <a:t> </a:t>
            </a:r>
            <a:r>
              <a:rPr lang="en-US" sz="4000" dirty="0" err="1">
                <a:solidFill>
                  <a:srgbClr val="FFFFFF"/>
                </a:solidFill>
                <a:latin typeface="Roboto Condensed"/>
              </a:rPr>
              <a:t>hãy</a:t>
            </a:r>
            <a:r>
              <a:rPr lang="en-US" sz="4000" dirty="0">
                <a:solidFill>
                  <a:srgbClr val="FFFFFF"/>
                </a:solidFill>
                <a:latin typeface="Roboto Condensed"/>
              </a:rPr>
              <a:t> </a:t>
            </a:r>
            <a:r>
              <a:rPr lang="en-US" sz="4000" dirty="0" err="1">
                <a:solidFill>
                  <a:srgbClr val="FFFFFF"/>
                </a:solidFill>
                <a:latin typeface="Roboto Condensed"/>
              </a:rPr>
              <a:t>rút</a:t>
            </a:r>
            <a:r>
              <a:rPr lang="en-US" sz="4000" dirty="0">
                <a:solidFill>
                  <a:srgbClr val="FFFFFF"/>
                </a:solidFill>
                <a:latin typeface="Roboto Condensed"/>
              </a:rPr>
              <a:t> </a:t>
            </a:r>
            <a:r>
              <a:rPr lang="en-US" sz="4000" dirty="0" err="1">
                <a:solidFill>
                  <a:srgbClr val="FFFFFF"/>
                </a:solidFill>
                <a:latin typeface="Roboto Condensed"/>
              </a:rPr>
              <a:t>ra</a:t>
            </a:r>
            <a:r>
              <a:rPr lang="en-US" sz="4000" dirty="0">
                <a:solidFill>
                  <a:srgbClr val="FFFFFF"/>
                </a:solidFill>
                <a:latin typeface="Roboto Condensed"/>
              </a:rPr>
              <a:t> </a:t>
            </a:r>
            <a:r>
              <a:rPr lang="en-US" sz="4000" dirty="0" err="1">
                <a:solidFill>
                  <a:srgbClr val="FFFFFF"/>
                </a:solidFill>
                <a:latin typeface="Roboto Condensed"/>
              </a:rPr>
              <a:t>bài</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a:t>
            </a:r>
          </a:p>
          <a:p>
            <a:pPr algn="ctr">
              <a:lnSpc>
                <a:spcPts val="8119"/>
              </a:lnSpc>
            </a:pPr>
            <a:endParaRPr lang="en-US" sz="4000" dirty="0">
              <a:solidFill>
                <a:srgbClr val="FFFFFF"/>
              </a:solidFill>
              <a:latin typeface="Roboto Condensed"/>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07408">
            <a:off x="-899201" y="3310743"/>
            <a:ext cx="2733226" cy="257264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23758" y="9022015"/>
            <a:ext cx="3098277" cy="1533647"/>
          </a:xfrm>
          <a:prstGeom prst="rect">
            <a:avLst/>
          </a:prstGeom>
        </p:spPr>
      </p:pic>
      <p:pic>
        <p:nvPicPr>
          <p:cNvPr id="15" name="Picture 8">
            <a:extLst>
              <a:ext uri="{FF2B5EF4-FFF2-40B4-BE49-F238E27FC236}">
                <a16:creationId xmlns:a16="http://schemas.microsoft.com/office/drawing/2014/main" id="{FC785C34-98CB-70C1-F1A7-E37F93F5B0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141" y="2289593"/>
            <a:ext cx="12512859" cy="7738927"/>
          </a:xfrm>
          <a:prstGeom prst="rect">
            <a:avLst/>
          </a:prstGeom>
        </p:spPr>
      </p:pic>
      <p:sp>
        <p:nvSpPr>
          <p:cNvPr id="16" name="TextBox 10">
            <a:extLst>
              <a:ext uri="{FF2B5EF4-FFF2-40B4-BE49-F238E27FC236}">
                <a16:creationId xmlns:a16="http://schemas.microsoft.com/office/drawing/2014/main" id="{EFC8544D-9432-444E-6839-50B2E9695DF4}"/>
              </a:ext>
            </a:extLst>
          </p:cNvPr>
          <p:cNvSpPr txBox="1"/>
          <p:nvPr/>
        </p:nvSpPr>
        <p:spPr>
          <a:xfrm>
            <a:off x="3009134" y="3880169"/>
            <a:ext cx="8345745" cy="3532249"/>
          </a:xfrm>
          <a:prstGeom prst="rect">
            <a:avLst/>
          </a:prstGeom>
        </p:spPr>
        <p:txBody>
          <a:bodyPr wrap="square" lIns="0" tIns="0" rIns="0" bIns="0" rtlCol="0" anchor="t">
            <a:spAutoFit/>
          </a:bodyPr>
          <a:lstStyle/>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V.</a:t>
            </a:r>
          </a:p>
          <a:p>
            <a:pPr algn="ctr">
              <a:lnSpc>
                <a:spcPct val="120000"/>
              </a:lnSpc>
            </a:pPr>
            <a:r>
              <a:rPr lang="en-US" sz="10000" b="1" dirty="0">
                <a:solidFill>
                  <a:schemeClr val="bg1"/>
                </a:solidFill>
                <a:latin typeface="Times New Roman" panose="02020603050405020304" pitchFamily="18" charset="0"/>
                <a:ea typeface="Roboto Condensed" panose="02000000000000000000" pitchFamily="2" charset="0"/>
                <a:cs typeface="Times New Roman" panose="02020603050405020304" pitchFamily="18" charset="0"/>
              </a:rPr>
              <a:t>VẬN DỤNG</a:t>
            </a:r>
          </a:p>
        </p:txBody>
      </p:sp>
    </p:spTree>
    <p:extLst>
      <p:ext uri="{BB962C8B-B14F-4D97-AF65-F5344CB8AC3E}">
        <p14:creationId xmlns:p14="http://schemas.microsoft.com/office/powerpoint/2010/main" val="3006093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C74"/>
        </a:solidFill>
        <a:effectLst/>
      </p:bgPr>
    </p:bg>
    <p:spTree>
      <p:nvGrpSpPr>
        <p:cNvPr id="1" name=""/>
        <p:cNvGrpSpPr/>
        <p:nvPr/>
      </p:nvGrpSpPr>
      <p:grpSpPr>
        <a:xfrm>
          <a:off x="0" y="0"/>
          <a:ext cx="0" cy="0"/>
          <a:chOff x="0" y="0"/>
          <a:chExt cx="0" cy="0"/>
        </a:xfrm>
      </p:grpSpPr>
      <p:grpSp>
        <p:nvGrpSpPr>
          <p:cNvPr id="2" name="Group 2"/>
          <p:cNvGrpSpPr/>
          <p:nvPr/>
        </p:nvGrpSpPr>
        <p:grpSpPr>
          <a:xfrm>
            <a:off x="1432314" y="1028700"/>
            <a:ext cx="15057202" cy="8456665"/>
            <a:chOff x="0" y="0"/>
            <a:chExt cx="5266326" cy="2957757"/>
          </a:xfrm>
        </p:grpSpPr>
        <p:sp>
          <p:nvSpPr>
            <p:cNvPr id="3" name="Freeform 3"/>
            <p:cNvSpPr/>
            <p:nvPr/>
          </p:nvSpPr>
          <p:spPr>
            <a:xfrm>
              <a:off x="0" y="0"/>
              <a:ext cx="5266326" cy="2957757"/>
            </a:xfrm>
            <a:custGeom>
              <a:avLst/>
              <a:gdLst/>
              <a:ahLst/>
              <a:cxnLst/>
              <a:rect l="l" t="t" r="r" b="b"/>
              <a:pathLst>
                <a:path w="5266326" h="2957757">
                  <a:moveTo>
                    <a:pt x="51417" y="0"/>
                  </a:moveTo>
                  <a:lnTo>
                    <a:pt x="5214909" y="0"/>
                  </a:lnTo>
                  <a:cubicBezTo>
                    <a:pt x="5243306" y="0"/>
                    <a:pt x="5266326" y="23020"/>
                    <a:pt x="5266326" y="51417"/>
                  </a:cubicBezTo>
                  <a:lnTo>
                    <a:pt x="5266326" y="2906341"/>
                  </a:lnTo>
                  <a:cubicBezTo>
                    <a:pt x="5266326" y="2934737"/>
                    <a:pt x="5243306" y="2957757"/>
                    <a:pt x="5214909" y="2957757"/>
                  </a:cubicBezTo>
                  <a:lnTo>
                    <a:pt x="51417" y="2957757"/>
                  </a:lnTo>
                  <a:cubicBezTo>
                    <a:pt x="23020" y="2957757"/>
                    <a:pt x="0" y="2934737"/>
                    <a:pt x="0" y="2906341"/>
                  </a:cubicBezTo>
                  <a:lnTo>
                    <a:pt x="0" y="51417"/>
                  </a:lnTo>
                  <a:cubicBezTo>
                    <a:pt x="0" y="23020"/>
                    <a:pt x="23020" y="0"/>
                    <a:pt x="51417" y="0"/>
                  </a:cubicBezTo>
                  <a:close/>
                </a:path>
              </a:pathLst>
            </a:custGeom>
            <a:solidFill>
              <a:srgbClr val="FFFFFF"/>
            </a:solidFill>
            <a:ln>
              <a:noFill/>
            </a:ln>
          </p:spPr>
        </p:sp>
        <p:sp>
          <p:nvSpPr>
            <p:cNvPr id="4" name="TextBox 4"/>
            <p:cNvSpPr txBox="1"/>
            <p:nvPr/>
          </p:nvSpPr>
          <p:spPr>
            <a:xfrm>
              <a:off x="0" y="-323850"/>
              <a:ext cx="812800" cy="1136650"/>
            </a:xfrm>
            <a:prstGeom prst="rect">
              <a:avLst/>
            </a:prstGeom>
          </p:spPr>
          <p:txBody>
            <a:bodyPr lIns="63500" tIns="63500" rIns="63500" bIns="63500" rtlCol="0" anchor="ctr"/>
            <a:lstStyle/>
            <a:p>
              <a:pPr algn="ctr">
                <a:lnSpc>
                  <a:spcPts val="66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55" y="0"/>
            <a:ext cx="3142737" cy="347089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39" y="5916849"/>
            <a:ext cx="5627077"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07130" y="-321953"/>
            <a:ext cx="6964771" cy="4114800"/>
          </a:xfrm>
          <a:prstGeom prst="rect">
            <a:avLst/>
          </a:prstGeom>
        </p:spPr>
      </p:pic>
      <p:sp>
        <p:nvSpPr>
          <p:cNvPr id="11" name="TextBox 10">
            <a:extLst>
              <a:ext uri="{FF2B5EF4-FFF2-40B4-BE49-F238E27FC236}">
                <a16:creationId xmlns:a16="http://schemas.microsoft.com/office/drawing/2014/main" id="{3DB52691-F872-42FD-32BC-19FB096A22AF}"/>
              </a:ext>
            </a:extLst>
          </p:cNvPr>
          <p:cNvSpPr txBox="1"/>
          <p:nvPr/>
        </p:nvSpPr>
        <p:spPr>
          <a:xfrm>
            <a:off x="2274713" y="1857442"/>
            <a:ext cx="13738573" cy="5603072"/>
          </a:xfrm>
          <a:prstGeom prst="rect">
            <a:avLst/>
          </a:prstGeom>
          <a:noFill/>
        </p:spPr>
        <p:txBody>
          <a:bodyPr wrap="square">
            <a:spAutoFit/>
          </a:bodyPr>
          <a:lstStyle/>
          <a:p>
            <a:pPr indent="457200" algn="just">
              <a:lnSpc>
                <a:spcPct val="115000"/>
              </a:lnSpc>
            </a:pPr>
            <a:r>
              <a:rPr lang="en-US" sz="4500" b="1" dirty="0">
                <a:solidFill>
                  <a:srgbClr val="0070C0"/>
                </a:solidFill>
                <a:effectLst/>
                <a:latin typeface="Times New Roman" panose="02020603050405020304" pitchFamily="18" charset="0"/>
                <a:ea typeface="Times New Roman" panose="02020603050405020304" pitchFamily="18" charset="0"/>
              </a:rPr>
              <a:t>THINK – PAIR - SHARE</a:t>
            </a:r>
            <a:endParaRPr lang="en-VN" sz="4500" b="1" dirty="0">
              <a:solidFill>
                <a:srgbClr val="0070C0"/>
              </a:solidFill>
              <a:effectLst/>
              <a:latin typeface="Times New Roman" panose="02020603050405020304" pitchFamily="18" charset="0"/>
              <a:ea typeface="Times New Roman" panose="02020603050405020304" pitchFamily="18" charset="0"/>
            </a:endParaRPr>
          </a:p>
          <a:p>
            <a:pPr indent="457200" algn="just">
              <a:lnSpc>
                <a:spcPct val="115000"/>
              </a:lnSpc>
            </a:pPr>
            <a:r>
              <a:rPr lang="en-US" sz="4500" b="1" dirty="0" err="1">
                <a:effectLst/>
                <a:latin typeface="Times New Roman" panose="02020603050405020304" pitchFamily="18" charset="0"/>
                <a:ea typeface="Times New Roman" panose="02020603050405020304" pitchFamily="18" charset="0"/>
              </a:rPr>
              <a:t>Nhiệm</a:t>
            </a:r>
            <a:r>
              <a:rPr lang="en-US" sz="4500" b="1" dirty="0">
                <a:effectLst/>
                <a:latin typeface="Times New Roman" panose="02020603050405020304" pitchFamily="18" charset="0"/>
                <a:ea typeface="Times New Roman" panose="02020603050405020304" pitchFamily="18" charset="0"/>
              </a:rPr>
              <a:t> </a:t>
            </a:r>
            <a:r>
              <a:rPr lang="en-US" sz="4500" b="1" dirty="0" err="1">
                <a:effectLst/>
                <a:latin typeface="Times New Roman" panose="02020603050405020304" pitchFamily="18" charset="0"/>
                <a:ea typeface="Times New Roman" panose="02020603050405020304" pitchFamily="18" charset="0"/>
              </a:rPr>
              <a:t>vụ</a:t>
            </a:r>
            <a:r>
              <a:rPr lang="en-US" sz="4500" b="1" dirty="0">
                <a:effectLst/>
                <a:latin typeface="Times New Roman" panose="02020603050405020304" pitchFamily="18" charset="0"/>
                <a:ea typeface="Times New Roman" panose="02020603050405020304" pitchFamily="18" charset="0"/>
              </a:rPr>
              <a:t> 1: </a:t>
            </a:r>
            <a:r>
              <a:rPr lang="en-US" sz="4500" dirty="0" err="1">
                <a:effectLst/>
                <a:latin typeface="Times New Roman" panose="02020603050405020304" pitchFamily="18" charset="0"/>
                <a:ea typeface="Times New Roman" panose="02020603050405020304" pitchFamily="18" charset="0"/>
              </a:rPr>
              <a:t>Nêu</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một</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câu</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mà</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em</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thấy</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có</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ích</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đối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với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cuộc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sống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của</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chính</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mình</a:t>
            </a:r>
            <a:endParaRPr lang="en-VN" sz="4500" dirty="0">
              <a:effectLst/>
              <a:latin typeface="Times New Roman" panose="02020603050405020304" pitchFamily="18" charset="0"/>
              <a:ea typeface="Times New Roman" panose="02020603050405020304" pitchFamily="18" charset="0"/>
            </a:endParaRPr>
          </a:p>
          <a:p>
            <a:pPr indent="457200" algn="just">
              <a:lnSpc>
                <a:spcPct val="115000"/>
              </a:lnSpc>
            </a:pPr>
            <a:r>
              <a:rPr lang="en-US" sz="4500" b="1" dirty="0" err="1">
                <a:effectLst/>
                <a:latin typeface="Times New Roman" panose="02020603050405020304" pitchFamily="18" charset="0"/>
                <a:ea typeface="Times New Roman" panose="02020603050405020304" pitchFamily="18" charset="0"/>
              </a:rPr>
              <a:t>Nhiệm</a:t>
            </a:r>
            <a:r>
              <a:rPr lang="en-US" sz="4500" b="1" dirty="0">
                <a:effectLst/>
                <a:latin typeface="Times New Roman" panose="02020603050405020304" pitchFamily="18" charset="0"/>
                <a:ea typeface="Times New Roman" panose="02020603050405020304" pitchFamily="18" charset="0"/>
              </a:rPr>
              <a:t> </a:t>
            </a:r>
            <a:r>
              <a:rPr lang="en-US" sz="4500" b="1" dirty="0" err="1">
                <a:effectLst/>
                <a:latin typeface="Times New Roman" panose="02020603050405020304" pitchFamily="18" charset="0"/>
                <a:ea typeface="Times New Roman" panose="02020603050405020304" pitchFamily="18" charset="0"/>
              </a:rPr>
              <a:t>vụ</a:t>
            </a:r>
            <a:r>
              <a:rPr lang="en-US" sz="4500" b="1" dirty="0">
                <a:effectLst/>
                <a:latin typeface="Times New Roman" panose="02020603050405020304" pitchFamily="18" charset="0"/>
                <a:ea typeface="Times New Roman" panose="02020603050405020304" pitchFamily="18" charset="0"/>
              </a:rPr>
              <a:t> 2: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được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coi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là</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túi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khôn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của</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dân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gian</a:t>
            </a:r>
            <a:r>
              <a:rPr lang="en-US" sz="4500" dirty="0">
                <a:effectLst/>
                <a:latin typeface="Times New Roman" panose="02020603050405020304" pitchFamily="18" charset="0"/>
                <a:ea typeface="Times New Roman" panose="02020603050405020304" pitchFamily="18" charset="0"/>
              </a:rPr>
              <a:t>. Theo </a:t>
            </a:r>
            <a:r>
              <a:rPr lang="en-US" sz="4500" dirty="0" err="1">
                <a:effectLst/>
                <a:latin typeface="Times New Roman" panose="02020603050405020304" pitchFamily="18" charset="0"/>
                <a:ea typeface="Times New Roman" panose="02020603050405020304" pitchFamily="18" charset="0"/>
              </a:rPr>
              <a:t>em</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túi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khôn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ấy</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ngày</a:t>
            </a:r>
            <a:r>
              <a:rPr lang="en-US" sz="4500" dirty="0">
                <a:effectLst/>
                <a:latin typeface="Times New Roman" panose="02020603050405020304" pitchFamily="18" charset="0"/>
                <a:ea typeface="Times New Roman" panose="02020603050405020304" pitchFamily="18" charset="0"/>
              </a:rPr>
              <a:t> nay </a:t>
            </a:r>
            <a:r>
              <a:rPr lang="en-US" sz="4500" dirty="0" err="1">
                <a:effectLst/>
                <a:latin typeface="Times New Roman" panose="02020603050405020304" pitchFamily="18" charset="0"/>
                <a:ea typeface="Times New Roman" panose="02020603050405020304" pitchFamily="18" charset="0"/>
              </a:rPr>
              <a:t>có</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phải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vẫn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còn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nguyên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giá</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trị</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Những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kinh</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nghiệm</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được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đúc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rút</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gửi</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gắm</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trong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những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câu</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tục</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ngữ</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vẫn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còn</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đúng</a:t>
            </a:r>
            <a:r>
              <a:rPr lang="en-US" sz="4500" dirty="0">
                <a:effectLst/>
                <a:latin typeface="Times New Roman" panose="02020603050405020304" pitchFamily="18" charset="0"/>
                <a:ea typeface="Times New Roman" panose="02020603050405020304" pitchFamily="18" charset="0"/>
              </a:rPr>
              <a:t> </a:t>
            </a:r>
            <a:r>
              <a:rPr lang="en-US" sz="4500" dirty="0" err="1">
                <a:effectLst/>
                <a:latin typeface="Times New Roman" panose="02020603050405020304" pitchFamily="18" charset="0"/>
                <a:ea typeface="Times New Roman" panose="02020603050405020304" pitchFamily="18" charset="0"/>
              </a:rPr>
              <a:t>đắn</a:t>
            </a:r>
            <a:r>
              <a:rPr lang="en-US" sz="4500" dirty="0">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1526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49524" y="1028700"/>
            <a:ext cx="9731755" cy="771241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645589" y="-1371586"/>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5158912" y="-1973867"/>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829208" y="815093"/>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flipV="1">
            <a:off x="15462249" y="900283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V="1">
            <a:off x="-520438" y="9002835"/>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328281">
            <a:off x="5028502" y="-529220"/>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0445444" y="-288976"/>
            <a:ext cx="2023727" cy="1419138"/>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7371990" y="8607953"/>
            <a:ext cx="2892931" cy="282422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00000">
            <a:off x="16530783" y="5244963"/>
            <a:ext cx="2431632" cy="2100322"/>
          </a:xfrm>
          <a:prstGeom prst="rect">
            <a:avLst/>
          </a:prstGeom>
        </p:spPr>
      </p:pic>
      <p:sp>
        <p:nvSpPr>
          <p:cNvPr id="13" name="TextBox 13"/>
          <p:cNvSpPr txBox="1"/>
          <p:nvPr/>
        </p:nvSpPr>
        <p:spPr>
          <a:xfrm>
            <a:off x="5881669" y="3926047"/>
            <a:ext cx="10467464" cy="2926057"/>
          </a:xfrm>
          <a:prstGeom prst="rect">
            <a:avLst/>
          </a:prstGeom>
        </p:spPr>
        <p:txBody>
          <a:bodyPr lIns="0" tIns="0" rIns="0" bIns="0" rtlCol="0" anchor="t">
            <a:spAutoFit/>
          </a:bodyPr>
          <a:lstStyle/>
          <a:p>
            <a:pPr algn="ctr">
              <a:lnSpc>
                <a:spcPts val="11899"/>
              </a:lnSpc>
            </a:pPr>
            <a:r>
              <a:rPr lang="en-US" sz="8499" b="1" dirty="0">
                <a:solidFill>
                  <a:srgbClr val="E46754"/>
                </a:solidFill>
                <a:latin typeface="Times New Roman" panose="02020603050405020304" pitchFamily="18" charset="0"/>
                <a:cs typeface="Times New Roman" panose="02020603050405020304" pitchFamily="18" charset="0"/>
              </a:rPr>
              <a:t>CẢM ƠN VÀ </a:t>
            </a:r>
          </a:p>
          <a:p>
            <a:pPr algn="ctr">
              <a:lnSpc>
                <a:spcPts val="11899"/>
              </a:lnSpc>
              <a:spcBef>
                <a:spcPct val="0"/>
              </a:spcBef>
            </a:pPr>
            <a:r>
              <a:rPr lang="en-US" sz="8499" b="1" dirty="0">
                <a:solidFill>
                  <a:srgbClr val="E46754"/>
                </a:solidFill>
                <a:latin typeface="Times New Roman" panose="02020603050405020304" pitchFamily="18" charset="0"/>
                <a:cs typeface="Times New Roman" panose="02020603050405020304" pitchFamily="18" charset="0"/>
              </a:rPr>
              <a:t>HẸN GẶP LẠI!</a:t>
            </a:r>
          </a:p>
        </p:txBody>
      </p:sp>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023238" y="-368335"/>
            <a:ext cx="8103876" cy="96266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848595" flipH="1" flipV="1">
            <a:off x="7943628" y="-1043714"/>
            <a:ext cx="2892931" cy="2824223"/>
          </a:xfrm>
          <a:prstGeom prst="rect">
            <a:avLst/>
          </a:prstGeom>
        </p:spPr>
      </p:pic>
      <p:sp>
        <p:nvSpPr>
          <p:cNvPr id="15" name="TextBox 14">
            <a:extLst>
              <a:ext uri="{FF2B5EF4-FFF2-40B4-BE49-F238E27FC236}">
                <a16:creationId xmlns:a16="http://schemas.microsoft.com/office/drawing/2014/main" id="{5CAEF738-46C6-5585-7F7D-1E83FC5667EC}"/>
              </a:ext>
            </a:extLst>
          </p:cNvPr>
          <p:cNvSpPr txBox="1"/>
          <p:nvPr/>
        </p:nvSpPr>
        <p:spPr>
          <a:xfrm>
            <a:off x="1893254" y="3008615"/>
            <a:ext cx="7146634" cy="3451073"/>
          </a:xfrm>
          <a:prstGeom prst="rect">
            <a:avLst/>
          </a:prstGeom>
          <a:noFill/>
        </p:spPr>
        <p:txBody>
          <a:bodyPr wrap="square">
            <a:spAutoFit/>
          </a:bodyPr>
          <a:lstStyle/>
          <a:p>
            <a:pPr algn="just">
              <a:lnSpc>
                <a:spcPct val="115000"/>
              </a:lnSpc>
            </a:pPr>
            <a:r>
              <a:rPr lang="vi-VN" sz="6500" b="1" dirty="0">
                <a:solidFill>
                  <a:srgbClr val="65638B"/>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a:t>
            </a:r>
          </a:p>
          <a:p>
            <a:pPr algn="just">
              <a:lnSpc>
                <a:spcPct val="115000"/>
              </a:lnSpc>
            </a:pPr>
            <a:r>
              <a:rPr lang="vi-VN" sz="6500" b="1" dirty="0">
                <a:solidFill>
                  <a:srgbClr val="65638B"/>
                </a:solidFill>
                <a:effectLst/>
                <a:latin typeface="Times New Roman" panose="02020603050405020304" pitchFamily="18" charset="0"/>
                <a:ea typeface="Times New Roman" panose="02020603050405020304" pitchFamily="18" charset="0"/>
                <a:cs typeface="Times New Roman" panose="02020603050405020304" pitchFamily="18" charset="0"/>
              </a:rPr>
              <a:t>Tìm hiểu đặc điểm tục ngữ</a:t>
            </a:r>
            <a:endParaRPr lang="en-VN" sz="6500" dirty="0">
              <a:solidFill>
                <a:srgbClr val="65638B"/>
              </a:solidFill>
              <a:latin typeface="Times New Roman" panose="02020603050405020304" pitchFamily="18" charset="0"/>
              <a:cs typeface="Times New Roman" panose="02020603050405020304" pitchFamily="18" charset="0"/>
            </a:endParaRPr>
          </a:p>
        </p:txBody>
      </p:sp>
      <p:pic>
        <p:nvPicPr>
          <p:cNvPr id="17" name="Picture 16" descr="Text&#10;&#10;Description automatically generated with medium confidence">
            <a:extLst>
              <a:ext uri="{FF2B5EF4-FFF2-40B4-BE49-F238E27FC236}">
                <a16:creationId xmlns:a16="http://schemas.microsoft.com/office/drawing/2014/main" id="{D5C74AA4-57BC-6DA8-FF23-39C2DB22A1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56457">
            <a:off x="9231589" y="114300"/>
            <a:ext cx="7107776" cy="1005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8593">
            <a:off x="11445825" y="6353198"/>
            <a:ext cx="10532079" cy="82676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549" y="-3104675"/>
            <a:ext cx="10532079" cy="8267682"/>
          </a:xfrm>
          <a:prstGeom prst="rect">
            <a:avLst/>
          </a:prstGeom>
        </p:spPr>
      </p:pic>
      <p:grpSp>
        <p:nvGrpSpPr>
          <p:cNvPr id="4" name="Group 4"/>
          <p:cNvGrpSpPr>
            <a:grpSpLocks noChangeAspect="1"/>
          </p:cNvGrpSpPr>
          <p:nvPr/>
        </p:nvGrpSpPr>
        <p:grpSpPr>
          <a:xfrm>
            <a:off x="11890118" y="3367313"/>
            <a:ext cx="5970738" cy="6170585"/>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37402" r="-37402"/>
              </a:stretch>
            </a:blipFill>
          </p:spPr>
        </p:sp>
      </p:grpSp>
      <p:grpSp>
        <p:nvGrpSpPr>
          <p:cNvPr id="6" name="Group 6"/>
          <p:cNvGrpSpPr/>
          <p:nvPr/>
        </p:nvGrpSpPr>
        <p:grpSpPr>
          <a:xfrm>
            <a:off x="2494594" y="2974953"/>
            <a:ext cx="9395524" cy="5747950"/>
            <a:chOff x="0" y="0"/>
            <a:chExt cx="2474541" cy="1513863"/>
          </a:xfrm>
        </p:grpSpPr>
        <p:sp>
          <p:nvSpPr>
            <p:cNvPr id="7" name="Freeform 7"/>
            <p:cNvSpPr/>
            <p:nvPr/>
          </p:nvSpPr>
          <p:spPr>
            <a:xfrm>
              <a:off x="0" y="0"/>
              <a:ext cx="2474541" cy="1513864"/>
            </a:xfrm>
            <a:custGeom>
              <a:avLst/>
              <a:gdLst/>
              <a:ahLst/>
              <a:cxnLst/>
              <a:rect l="l" t="t" r="r" b="b"/>
              <a:pathLst>
                <a:path w="2474541" h="1513864">
                  <a:moveTo>
                    <a:pt x="51088" y="0"/>
                  </a:moveTo>
                  <a:lnTo>
                    <a:pt x="2423453" y="0"/>
                  </a:lnTo>
                  <a:cubicBezTo>
                    <a:pt x="2451669" y="0"/>
                    <a:pt x="2474541" y="22873"/>
                    <a:pt x="2474541" y="51088"/>
                  </a:cubicBezTo>
                  <a:lnTo>
                    <a:pt x="2474541" y="1462775"/>
                  </a:lnTo>
                  <a:cubicBezTo>
                    <a:pt x="2474541" y="1490991"/>
                    <a:pt x="2451669" y="1513864"/>
                    <a:pt x="2423453" y="1513864"/>
                  </a:cubicBezTo>
                  <a:lnTo>
                    <a:pt x="51088" y="1513864"/>
                  </a:lnTo>
                  <a:cubicBezTo>
                    <a:pt x="22873" y="1513864"/>
                    <a:pt x="0" y="1490991"/>
                    <a:pt x="0" y="1462775"/>
                  </a:cubicBezTo>
                  <a:lnTo>
                    <a:pt x="0" y="51088"/>
                  </a:lnTo>
                  <a:cubicBezTo>
                    <a:pt x="0" y="22873"/>
                    <a:pt x="22873" y="0"/>
                    <a:pt x="51088" y="0"/>
                  </a:cubicBezTo>
                  <a:close/>
                </a:path>
              </a:pathLst>
            </a:custGeom>
            <a:solidFill>
              <a:srgbClr val="F2BD99"/>
            </a:solidFill>
          </p:spPr>
        </p:sp>
        <p:sp>
          <p:nvSpPr>
            <p:cNvPr id="8" name="TextBox 8"/>
            <p:cNvSpPr txBox="1"/>
            <p:nvPr/>
          </p:nvSpPr>
          <p:spPr>
            <a:xfrm>
              <a:off x="0" y="-85725"/>
              <a:ext cx="812800" cy="898525"/>
            </a:xfrm>
            <a:prstGeom prst="rect">
              <a:avLst/>
            </a:prstGeom>
          </p:spPr>
          <p:txBody>
            <a:bodyPr lIns="50800" tIns="50800" rIns="50800" bIns="50800" rtlCol="0" anchor="ctr"/>
            <a:lstStyle/>
            <a:p>
              <a:pPr algn="ctr">
                <a:lnSpc>
                  <a:spcPts val="5880"/>
                </a:lnSpc>
              </a:pPr>
              <a:endParaRPr/>
            </a:p>
          </p:txBody>
        </p:sp>
      </p:grpSp>
      <p:pic>
        <p:nvPicPr>
          <p:cNvPr id="9" name="Picture 9"/>
          <p:cNvPicPr>
            <a:picLocks noChangeAspect="1"/>
          </p:cNvPicPr>
          <p:nvPr/>
        </p:nvPicPr>
        <p:blipFill>
          <a:blip r:embed="rId7"/>
          <a:srcRect/>
          <a:stretch>
            <a:fillRect/>
          </a:stretch>
        </p:blipFill>
        <p:spPr>
          <a:xfrm>
            <a:off x="718852" y="6452606"/>
            <a:ext cx="2342211" cy="3511122"/>
          </a:xfrm>
          <a:prstGeom prst="rect">
            <a:avLst/>
          </a:prstGeom>
        </p:spPr>
      </p:pic>
      <p:sp>
        <p:nvSpPr>
          <p:cNvPr id="11" name="TextBox 11"/>
          <p:cNvSpPr txBox="1"/>
          <p:nvPr/>
        </p:nvSpPr>
        <p:spPr>
          <a:xfrm>
            <a:off x="2770141" y="4144012"/>
            <a:ext cx="8844430" cy="2821093"/>
          </a:xfrm>
          <a:prstGeom prst="rect">
            <a:avLst/>
          </a:prstGeom>
        </p:spPr>
        <p:txBody>
          <a:bodyPr lIns="0" tIns="0" rIns="0" bIns="0" rtlCol="0" anchor="t">
            <a:spAutoFit/>
          </a:bodyPr>
          <a:lstStyle/>
          <a:p>
            <a:pPr algn="ctr">
              <a:lnSpc>
                <a:spcPct val="150000"/>
              </a:lnSpc>
            </a:pPr>
            <a:r>
              <a:rPr lang="en-US" sz="6500" b="1" dirty="0">
                <a:solidFill>
                  <a:schemeClr val="bg1"/>
                </a:solidFill>
                <a:latin typeface="Times New Roman" panose="02020603050405020304" pitchFamily="18" charset="0"/>
                <a:cs typeface="Times New Roman" panose="02020603050405020304" pitchFamily="18" charset="0"/>
              </a:rPr>
              <a:t>I.</a:t>
            </a:r>
          </a:p>
          <a:p>
            <a:pPr algn="ctr">
              <a:lnSpc>
                <a:spcPct val="150000"/>
              </a:lnSpc>
            </a:pPr>
            <a:r>
              <a:rPr lang="en-US" sz="6500" b="1" dirty="0">
                <a:solidFill>
                  <a:schemeClr val="bg1"/>
                </a:solidFill>
                <a:latin typeface="Times New Roman" panose="02020603050405020304" pitchFamily="18" charset="0"/>
                <a:cs typeface="Times New Roman" panose="02020603050405020304" pitchFamily="18" charset="0"/>
              </a:rPr>
              <a:t>TÌM HIỂU CHUNG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848595" flipH="1" flipV="1">
            <a:off x="7943628" y="-1043714"/>
            <a:ext cx="2892931" cy="2824223"/>
          </a:xfrm>
          <a:prstGeom prst="rect">
            <a:avLst/>
          </a:prstGeom>
        </p:spPr>
      </p:pic>
      <p:sp>
        <p:nvSpPr>
          <p:cNvPr id="15" name="TextBox 14">
            <a:extLst>
              <a:ext uri="{FF2B5EF4-FFF2-40B4-BE49-F238E27FC236}">
                <a16:creationId xmlns:a16="http://schemas.microsoft.com/office/drawing/2014/main" id="{5CAEF738-46C6-5585-7F7D-1E83FC5667EC}"/>
              </a:ext>
            </a:extLst>
          </p:cNvPr>
          <p:cNvSpPr txBox="1"/>
          <p:nvPr/>
        </p:nvSpPr>
        <p:spPr>
          <a:xfrm>
            <a:off x="2807156" y="993596"/>
            <a:ext cx="14933134" cy="7786747"/>
          </a:xfrm>
          <a:prstGeom prst="rect">
            <a:avLst/>
          </a:prstGeom>
          <a:noFill/>
        </p:spPr>
        <p:txBody>
          <a:bodyPr wrap="square">
            <a:spAutoFit/>
          </a:bodyPr>
          <a:lstStyle/>
          <a:p>
            <a:pPr algn="just">
              <a:lnSpc>
                <a:spcPct val="115000"/>
              </a:lnSpc>
            </a:pPr>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1. Về hình thức:</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 Thường ngắn gọn, cô đúc</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 Phần lớn có vần điệu, nhịp nhàng, cân đối</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 Hoàn chỉnh về ngữ pháp</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2. Về nội dung</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 Tục ngữ thường đúc kết kinh nghiệm:</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pP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về</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đời</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sống</a:t>
            </a:r>
            <a:r>
              <a:rPr lang="en-US" sz="4000" u="none" strike="noStrike" dirty="0">
                <a:effectLst/>
                <a:latin typeface="Times New Roman" panose="02020603050405020304" pitchFamily="18" charset="0"/>
                <a:ea typeface="Noto Sans Symbols"/>
                <a:cs typeface="Times New Roman" panose="02020603050405020304" pitchFamily="18" charset="0"/>
              </a:rPr>
              <a:t> con </a:t>
            </a:r>
            <a:r>
              <a:rPr lang="en-US" sz="4000" u="none" strike="noStrike" dirty="0" err="1">
                <a:effectLst/>
                <a:latin typeface="Times New Roman" panose="02020603050405020304" pitchFamily="18" charset="0"/>
                <a:ea typeface="Noto Sans Symbols"/>
                <a:cs typeface="Times New Roman" panose="02020603050405020304" pitchFamily="18" charset="0"/>
              </a:rPr>
              <a:t>người</a:t>
            </a:r>
            <a:endParaRPr lang="en-VN" sz="4000" u="none" strike="noStrike" dirty="0">
              <a:effectLst/>
              <a:latin typeface="Times New Roman" panose="02020603050405020304" pitchFamily="18" charset="0"/>
              <a:ea typeface="Noto Sans Symbols"/>
              <a:cs typeface="Times New Roman" panose="02020603050405020304" pitchFamily="18" charset="0"/>
            </a:endParaRPr>
          </a:p>
          <a:p>
            <a:pPr lvl="0" algn="just">
              <a:lnSpc>
                <a:spcPct val="115000"/>
              </a:lnSpc>
            </a:pP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Thường</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có</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nghĩa</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đen</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và</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nghĩa</a:t>
            </a:r>
            <a:r>
              <a:rPr lang="en-US" sz="4000" u="none" strike="noStrike" dirty="0">
                <a:effectLst/>
                <a:latin typeface="Times New Roman" panose="02020603050405020304" pitchFamily="18" charset="0"/>
                <a:ea typeface="Noto Sans Symbols"/>
                <a:cs typeface="Times New Roman" panose="02020603050405020304" pitchFamily="18" charset="0"/>
              </a:rPr>
              <a:t> </a:t>
            </a:r>
            <a:r>
              <a:rPr lang="en-US" sz="4000" u="none" strike="noStrike" dirty="0" err="1">
                <a:effectLst/>
                <a:latin typeface="Times New Roman" panose="02020603050405020304" pitchFamily="18" charset="0"/>
                <a:ea typeface="Noto Sans Symbols"/>
                <a:cs typeface="Times New Roman" panose="02020603050405020304" pitchFamily="18" charset="0"/>
              </a:rPr>
              <a:t>bóng</a:t>
            </a:r>
            <a:r>
              <a:rPr lang="en-US" sz="4000" u="none" strike="noStrike" dirty="0">
                <a:effectLst/>
                <a:latin typeface="Times New Roman" panose="02020603050405020304" pitchFamily="18" charset="0"/>
                <a:ea typeface="Noto Sans Symbols"/>
                <a:cs typeface="Times New Roman" panose="02020603050405020304" pitchFamily="18" charset="0"/>
              </a:rPr>
              <a:t>.</a:t>
            </a:r>
            <a:endParaRPr lang="en-VN" sz="4000" u="none" strike="noStrike" dirty="0">
              <a:effectLst/>
              <a:latin typeface="Times New Roman" panose="02020603050405020304" pitchFamily="18" charset="0"/>
              <a:ea typeface="Noto Sans Symbols"/>
              <a:cs typeface="Times New Roman" panose="02020603050405020304" pitchFamily="18" charset="0"/>
            </a:endParaRPr>
          </a:p>
          <a:p>
            <a:pPr lvl="0" algn="just">
              <a:lnSpc>
                <a:spcPct val="115000"/>
              </a:lnSpc>
            </a:pPr>
            <a:r>
              <a:rPr lang="en-US" sz="4000" b="1" u="none" strike="noStrike" dirty="0">
                <a:effectLst/>
                <a:latin typeface="Times New Roman" panose="02020603050405020304" pitchFamily="18" charset="0"/>
                <a:ea typeface="Noto Sans Symbols"/>
                <a:cs typeface="Times New Roman" panose="02020603050405020304" pitchFamily="18" charset="0"/>
              </a:rPr>
              <a:t>3. </a:t>
            </a:r>
            <a:r>
              <a:rPr lang="en-US" sz="4000" b="1" u="none" strike="noStrike" dirty="0" err="1">
                <a:effectLst/>
                <a:latin typeface="Times New Roman" panose="02020603050405020304" pitchFamily="18" charset="0"/>
                <a:ea typeface="Noto Sans Symbols"/>
                <a:cs typeface="Times New Roman" panose="02020603050405020304" pitchFamily="18" charset="0"/>
              </a:rPr>
              <a:t>Tác</a:t>
            </a:r>
            <a:r>
              <a:rPr lang="en-US" sz="4000" b="1" u="none" strike="noStrike" dirty="0">
                <a:effectLst/>
                <a:latin typeface="Times New Roman" panose="02020603050405020304" pitchFamily="18" charset="0"/>
                <a:ea typeface="Noto Sans Symbols"/>
                <a:cs typeface="Times New Roman" panose="02020603050405020304" pitchFamily="18" charset="0"/>
              </a:rPr>
              <a:t> </a:t>
            </a:r>
            <a:r>
              <a:rPr lang="en-US" sz="4000" b="1" u="none" strike="noStrike" dirty="0" err="1">
                <a:effectLst/>
                <a:latin typeface="Times New Roman" panose="02020603050405020304" pitchFamily="18" charset="0"/>
                <a:ea typeface="Noto Sans Symbols"/>
                <a:cs typeface="Times New Roman" panose="02020603050405020304" pitchFamily="18" charset="0"/>
              </a:rPr>
              <a:t>dụng</a:t>
            </a:r>
            <a:endParaRPr lang="en-VN" sz="4000" u="none" strike="noStrike" dirty="0">
              <a:effectLst/>
              <a:latin typeface="Times New Roman" panose="02020603050405020304" pitchFamily="18" charset="0"/>
              <a:ea typeface="Noto Sans Symbols"/>
              <a:cs typeface="Times New Roman" panose="02020603050405020304" pitchFamily="18" charset="0"/>
            </a:endParaRPr>
          </a:p>
          <a:p>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VN" sz="4000" dirty="0">
                <a:effectLst/>
                <a:latin typeface="Times New Roman" panose="02020603050405020304" pitchFamily="18" charset="0"/>
                <a:cs typeface="Times New Roman" panose="02020603050405020304" pitchFamily="18" charset="0"/>
              </a:rPr>
              <a:t> </a:t>
            </a:r>
            <a:endParaRPr lang="en-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70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barn(inVertical)">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barn(inVertical)">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barn(inVertical)">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barn(inVertical)">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barn(inVertical)">
                                      <p:cBhvr>
                                        <p:cTn id="52" dur="500"/>
                                        <p:tgtEl>
                                          <p:spTgt spid="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Effect transition="in" filter="barn(inVertical)">
                                      <p:cBhvr>
                                        <p:cTn id="57"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508970">
            <a:off x="5178060" y="-2115126"/>
            <a:ext cx="9347288" cy="1523724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27182">
            <a:off x="16856794" y="-1133719"/>
            <a:ext cx="1676781"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27182">
            <a:off x="14976130" y="-1467924"/>
            <a:ext cx="1196358" cy="293584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19832">
            <a:off x="17739237" y="3271853"/>
            <a:ext cx="1462634" cy="358928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5688919" y="8753353"/>
            <a:ext cx="3098277" cy="153364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112626" y="4735388"/>
            <a:ext cx="3098277" cy="1533647"/>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17500">
            <a:off x="-1027616" y="-779473"/>
            <a:ext cx="3195034" cy="300732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520438" y="2744033"/>
            <a:ext cx="2023727" cy="1419138"/>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951404" flipH="1" flipV="1">
            <a:off x="-417765" y="8156264"/>
            <a:ext cx="2892931" cy="2824223"/>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553502">
            <a:off x="17184289" y="7243753"/>
            <a:ext cx="1747728" cy="1509600"/>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139574" y="1806338"/>
            <a:ext cx="10197001" cy="1988415"/>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826482" y="2335057"/>
            <a:ext cx="1200600" cy="1459696"/>
          </a:xfrm>
          <a:prstGeom prst="rect">
            <a:avLst/>
          </a:prstGeom>
        </p:spPr>
      </p:pic>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676361" y="2387713"/>
            <a:ext cx="1200600" cy="1459696"/>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3114289" y="2631267"/>
            <a:ext cx="471044" cy="599708"/>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119362" y="2609066"/>
            <a:ext cx="471044" cy="599708"/>
          </a:xfrm>
          <a:prstGeom prst="rect">
            <a:avLst/>
          </a:prstGeom>
        </p:spPr>
      </p:pic>
      <p:sp>
        <p:nvSpPr>
          <p:cNvPr id="19" name="TextBox 19"/>
          <p:cNvSpPr txBox="1"/>
          <p:nvPr/>
        </p:nvSpPr>
        <p:spPr>
          <a:xfrm>
            <a:off x="4893073" y="2202442"/>
            <a:ext cx="8843201" cy="1083182"/>
          </a:xfrm>
          <a:prstGeom prst="rect">
            <a:avLst/>
          </a:prstGeom>
        </p:spPr>
        <p:txBody>
          <a:bodyPr wrap="square" lIns="0" tIns="0" rIns="0" bIns="0" rtlCol="0" anchor="t">
            <a:spAutoFit/>
          </a:bodyPr>
          <a:lstStyle/>
          <a:p>
            <a:pPr algn="ctr">
              <a:lnSpc>
                <a:spcPts val="9239"/>
              </a:lnSpc>
            </a:pPr>
            <a:r>
              <a:rPr lang="en-US" sz="6599" b="1" dirty="0" err="1">
                <a:solidFill>
                  <a:srgbClr val="000000"/>
                </a:solidFill>
                <a:latin typeface="Times New Roman" panose="02020603050405020304" pitchFamily="18" charset="0"/>
                <a:cs typeface="Times New Roman" panose="02020603050405020304" pitchFamily="18" charset="0"/>
              </a:rPr>
              <a:t>Đọc</a:t>
            </a:r>
            <a:r>
              <a:rPr lang="en-US" sz="6599" b="1" dirty="0">
                <a:solidFill>
                  <a:srgbClr val="000000"/>
                </a:solidFill>
                <a:latin typeface="Times New Roman" panose="02020603050405020304" pitchFamily="18" charset="0"/>
                <a:cs typeface="Times New Roman" panose="02020603050405020304" pitchFamily="18" charset="0"/>
              </a:rPr>
              <a:t> </a:t>
            </a:r>
            <a:r>
              <a:rPr lang="en-US" sz="6599" b="1" dirty="0" err="1">
                <a:solidFill>
                  <a:srgbClr val="000000"/>
                </a:solidFill>
                <a:latin typeface="Times New Roman" panose="02020603050405020304" pitchFamily="18" charset="0"/>
                <a:cs typeface="Times New Roman" panose="02020603050405020304" pitchFamily="18" charset="0"/>
              </a:rPr>
              <a:t>và</a:t>
            </a:r>
            <a:r>
              <a:rPr lang="en-US" sz="6599" b="1" dirty="0">
                <a:solidFill>
                  <a:srgbClr val="000000"/>
                </a:solidFill>
                <a:latin typeface="Times New Roman" panose="02020603050405020304" pitchFamily="18" charset="0"/>
                <a:cs typeface="Times New Roman" panose="02020603050405020304" pitchFamily="18" charset="0"/>
              </a:rPr>
              <a:t> </a:t>
            </a:r>
            <a:r>
              <a:rPr lang="en-US" sz="6599" b="1" dirty="0" err="1">
                <a:solidFill>
                  <a:srgbClr val="000000"/>
                </a:solidFill>
                <a:latin typeface="Times New Roman" panose="02020603050405020304" pitchFamily="18" charset="0"/>
                <a:cs typeface="Times New Roman" panose="02020603050405020304" pitchFamily="18" charset="0"/>
              </a:rPr>
              <a:t>giải</a:t>
            </a:r>
            <a:r>
              <a:rPr lang="en-US" sz="6599" b="1" dirty="0">
                <a:solidFill>
                  <a:srgbClr val="000000"/>
                </a:solidFill>
                <a:latin typeface="Times New Roman" panose="02020603050405020304" pitchFamily="18" charset="0"/>
                <a:cs typeface="Times New Roman" panose="02020603050405020304" pitchFamily="18" charset="0"/>
              </a:rPr>
              <a:t> </a:t>
            </a:r>
            <a:r>
              <a:rPr lang="en-US" sz="6599" b="1" dirty="0" err="1">
                <a:solidFill>
                  <a:srgbClr val="000000"/>
                </a:solidFill>
                <a:latin typeface="Times New Roman" panose="02020603050405020304" pitchFamily="18" charset="0"/>
                <a:cs typeface="Times New Roman" panose="02020603050405020304" pitchFamily="18" charset="0"/>
              </a:rPr>
              <a:t>thích</a:t>
            </a:r>
            <a:r>
              <a:rPr lang="en-US" sz="6599" b="1" dirty="0">
                <a:solidFill>
                  <a:srgbClr val="000000"/>
                </a:solidFill>
                <a:latin typeface="Times New Roman" panose="02020603050405020304" pitchFamily="18" charset="0"/>
                <a:cs typeface="Times New Roman" panose="02020603050405020304" pitchFamily="18" charset="0"/>
              </a:rPr>
              <a:t> </a:t>
            </a:r>
            <a:r>
              <a:rPr lang="en-US" sz="6599" b="1" dirty="0" err="1">
                <a:solidFill>
                  <a:srgbClr val="000000"/>
                </a:solidFill>
                <a:latin typeface="Times New Roman" panose="02020603050405020304" pitchFamily="18" charset="0"/>
                <a:cs typeface="Times New Roman" panose="02020603050405020304" pitchFamily="18" charset="0"/>
              </a:rPr>
              <a:t>từ</a:t>
            </a:r>
            <a:r>
              <a:rPr lang="en-US" sz="6599" b="1" dirty="0">
                <a:solidFill>
                  <a:srgbClr val="000000"/>
                </a:solidFill>
                <a:latin typeface="Times New Roman" panose="02020603050405020304" pitchFamily="18" charset="0"/>
                <a:cs typeface="Times New Roman" panose="02020603050405020304" pitchFamily="18" charset="0"/>
              </a:rPr>
              <a:t> </a:t>
            </a:r>
            <a:r>
              <a:rPr lang="en-US" sz="6599" b="1" dirty="0" err="1">
                <a:solidFill>
                  <a:srgbClr val="000000"/>
                </a:solidFill>
                <a:latin typeface="Times New Roman" panose="02020603050405020304" pitchFamily="18" charset="0"/>
                <a:cs typeface="Times New Roman" panose="02020603050405020304" pitchFamily="18" charset="0"/>
              </a:rPr>
              <a:t>khó</a:t>
            </a:r>
            <a:endParaRPr lang="en-US" sz="6599" b="1" dirty="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3609556" y="4493467"/>
            <a:ext cx="5024869" cy="4868833"/>
          </a:xfrm>
          <a:prstGeom prst="rect">
            <a:avLst/>
          </a:prstGeom>
          <a:solidFill>
            <a:srgbClr val="FFCC74"/>
          </a:solidFill>
        </p:spPr>
        <p:txBody>
          <a:bodyPr wrap="square" lIns="0" tIns="0" rIns="0" bIns="0" rtlCol="0" anchor="t">
            <a:spAutoFit/>
          </a:bodyPr>
          <a:lstStyle/>
          <a:p>
            <a:pPr algn="just">
              <a:lnSpc>
                <a:spcPct val="114000"/>
              </a:lnSpc>
            </a:pPr>
            <a:r>
              <a:rPr lang="de-DE" sz="4000" dirty="0">
                <a:effectLst/>
                <a:latin typeface="Times New Roman" panose="02020603050405020304" pitchFamily="18" charset="0"/>
                <a:ea typeface="Times New Roman" panose="02020603050405020304" pitchFamily="18" charset="0"/>
              </a:rPr>
              <a:t>- HS </a:t>
            </a:r>
            <a:r>
              <a:rPr lang="de-DE" sz="4000" dirty="0" err="1">
                <a:effectLst/>
                <a:latin typeface="Times New Roman" panose="02020603050405020304" pitchFamily="18" charset="0"/>
                <a:ea typeface="Times New Roman" panose="02020603050405020304" pitchFamily="18" charset="0"/>
              </a:rPr>
              <a:t>đọc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tách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bạch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từng</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câu</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ở</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mỗi</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câu</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nhịp</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điệu</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phải</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rành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mạch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âm</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lượng</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vừa</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phải</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dễ</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nghe</a:t>
            </a:r>
            <a:r>
              <a:rPr lang="de-DE" sz="4000" dirty="0">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pPr>
              <a:lnSpc>
                <a:spcPct val="114000"/>
              </a:lnSpc>
            </a:pP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Chú</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ý</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chú</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thích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để</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hiểu</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các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từ</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khó</a:t>
            </a:r>
            <a:r>
              <a:rPr lang="de-DE" sz="4000" dirty="0">
                <a:effectLst/>
                <a:latin typeface="Times New Roman" panose="02020603050405020304" pitchFamily="18" charset="0"/>
                <a:ea typeface="Times New Roman" panose="02020603050405020304" pitchFamily="18" charset="0"/>
              </a:rPr>
              <a:t>.</a:t>
            </a:r>
            <a:r>
              <a:rPr lang="en-VN" sz="4000" dirty="0">
                <a:effectLst/>
              </a:rPr>
              <a:t> </a:t>
            </a:r>
            <a:endParaRPr lang="en-US" sz="4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1" name="TextBox 20">
            <a:extLst>
              <a:ext uri="{FF2B5EF4-FFF2-40B4-BE49-F238E27FC236}">
                <a16:creationId xmlns:a16="http://schemas.microsoft.com/office/drawing/2014/main" id="{88407B1D-71EB-08D9-F609-374B2D8E2883}"/>
              </a:ext>
            </a:extLst>
          </p:cNvPr>
          <p:cNvSpPr txBox="1"/>
          <p:nvPr/>
        </p:nvSpPr>
        <p:spPr>
          <a:xfrm>
            <a:off x="9264405" y="4493467"/>
            <a:ext cx="5355730" cy="4868833"/>
          </a:xfrm>
          <a:prstGeom prst="rect">
            <a:avLst/>
          </a:prstGeom>
          <a:solidFill>
            <a:srgbClr val="FFCC74"/>
          </a:solidFill>
        </p:spPr>
        <p:txBody>
          <a:bodyPr wrap="square" lIns="0" tIns="0" rIns="0" bIns="0" rtlCol="0" anchor="t">
            <a:spAutoFit/>
          </a:bodyPr>
          <a:lstStyle/>
          <a:p>
            <a:pPr algn="just">
              <a:lnSpc>
                <a:spcPct val="114000"/>
              </a:lnSpc>
            </a:pPr>
            <a:r>
              <a:rPr lang="de-DE" sz="4000" dirty="0" err="1">
                <a:effectLst/>
                <a:latin typeface="Times New Roman" panose="02020603050405020304" pitchFamily="18" charset="0"/>
                <a:ea typeface="Times New Roman" panose="02020603050405020304" pitchFamily="18" charset="0"/>
              </a:rPr>
              <a:t>Chú</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ý</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các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thẻ</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chiến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lược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đọc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theo</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dõi</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suy</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luận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bên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phải</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để</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nhận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diện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nhanh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các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chủ</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đề</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và</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đặc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điểm</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chung</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về</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hình</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thức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số</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dòng</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số</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tiếng</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nhịp</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vần</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của</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các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câu</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tục</a:t>
            </a:r>
            <a:r>
              <a:rPr lang="de-DE" sz="4000" dirty="0">
                <a:effectLst/>
                <a:latin typeface="Times New Roman" panose="02020603050405020304" pitchFamily="18" charset="0"/>
                <a:ea typeface="Times New Roman" panose="02020603050405020304" pitchFamily="18" charset="0"/>
              </a:rPr>
              <a:t> </a:t>
            </a:r>
            <a:r>
              <a:rPr lang="de-DE" sz="4000" dirty="0" err="1">
                <a:effectLst/>
                <a:latin typeface="Times New Roman" panose="02020603050405020304" pitchFamily="18" charset="0"/>
                <a:ea typeface="Times New Roman" panose="02020603050405020304" pitchFamily="18" charset="0"/>
              </a:rPr>
              <a:t>ngữ</a:t>
            </a:r>
            <a:r>
              <a:rPr lang="en-VN" sz="4000" dirty="0">
                <a:effectLst/>
              </a:rPr>
              <a:t> </a:t>
            </a:r>
            <a:endParaRPr lang="en-US" sz="4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98593">
            <a:off x="11445825" y="6353198"/>
            <a:ext cx="10532079" cy="82676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549" y="-3104675"/>
            <a:ext cx="10532079" cy="8267682"/>
          </a:xfrm>
          <a:prstGeom prst="rect">
            <a:avLst/>
          </a:prstGeom>
        </p:spPr>
      </p:pic>
      <p:grpSp>
        <p:nvGrpSpPr>
          <p:cNvPr id="4" name="Group 4"/>
          <p:cNvGrpSpPr>
            <a:grpSpLocks noChangeAspect="1"/>
          </p:cNvGrpSpPr>
          <p:nvPr/>
        </p:nvGrpSpPr>
        <p:grpSpPr>
          <a:xfrm>
            <a:off x="11890118" y="3367313"/>
            <a:ext cx="5970738" cy="6170585"/>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37402" r="-37402"/>
              </a:stretch>
            </a:blipFill>
          </p:spPr>
        </p:sp>
      </p:grpSp>
      <p:grpSp>
        <p:nvGrpSpPr>
          <p:cNvPr id="6" name="Group 6"/>
          <p:cNvGrpSpPr/>
          <p:nvPr/>
        </p:nvGrpSpPr>
        <p:grpSpPr>
          <a:xfrm>
            <a:off x="2494594" y="2974953"/>
            <a:ext cx="9395524" cy="5747950"/>
            <a:chOff x="0" y="0"/>
            <a:chExt cx="2474541" cy="1513863"/>
          </a:xfrm>
        </p:grpSpPr>
        <p:sp>
          <p:nvSpPr>
            <p:cNvPr id="7" name="Freeform 7"/>
            <p:cNvSpPr/>
            <p:nvPr/>
          </p:nvSpPr>
          <p:spPr>
            <a:xfrm>
              <a:off x="0" y="0"/>
              <a:ext cx="2474541" cy="1513864"/>
            </a:xfrm>
            <a:custGeom>
              <a:avLst/>
              <a:gdLst/>
              <a:ahLst/>
              <a:cxnLst/>
              <a:rect l="l" t="t" r="r" b="b"/>
              <a:pathLst>
                <a:path w="2474541" h="1513864">
                  <a:moveTo>
                    <a:pt x="51088" y="0"/>
                  </a:moveTo>
                  <a:lnTo>
                    <a:pt x="2423453" y="0"/>
                  </a:lnTo>
                  <a:cubicBezTo>
                    <a:pt x="2451669" y="0"/>
                    <a:pt x="2474541" y="22873"/>
                    <a:pt x="2474541" y="51088"/>
                  </a:cubicBezTo>
                  <a:lnTo>
                    <a:pt x="2474541" y="1462775"/>
                  </a:lnTo>
                  <a:cubicBezTo>
                    <a:pt x="2474541" y="1490991"/>
                    <a:pt x="2451669" y="1513864"/>
                    <a:pt x="2423453" y="1513864"/>
                  </a:cubicBezTo>
                  <a:lnTo>
                    <a:pt x="51088" y="1513864"/>
                  </a:lnTo>
                  <a:cubicBezTo>
                    <a:pt x="22873" y="1513864"/>
                    <a:pt x="0" y="1490991"/>
                    <a:pt x="0" y="1462775"/>
                  </a:cubicBezTo>
                  <a:lnTo>
                    <a:pt x="0" y="51088"/>
                  </a:lnTo>
                  <a:cubicBezTo>
                    <a:pt x="0" y="22873"/>
                    <a:pt x="22873" y="0"/>
                    <a:pt x="51088" y="0"/>
                  </a:cubicBezTo>
                  <a:close/>
                </a:path>
              </a:pathLst>
            </a:custGeom>
            <a:solidFill>
              <a:srgbClr val="F2BD99"/>
            </a:solidFill>
          </p:spPr>
        </p:sp>
        <p:sp>
          <p:nvSpPr>
            <p:cNvPr id="8" name="TextBox 8"/>
            <p:cNvSpPr txBox="1"/>
            <p:nvPr/>
          </p:nvSpPr>
          <p:spPr>
            <a:xfrm>
              <a:off x="0" y="-85725"/>
              <a:ext cx="812800" cy="898525"/>
            </a:xfrm>
            <a:prstGeom prst="rect">
              <a:avLst/>
            </a:prstGeom>
          </p:spPr>
          <p:txBody>
            <a:bodyPr lIns="50800" tIns="50800" rIns="50800" bIns="50800" rtlCol="0" anchor="ctr"/>
            <a:lstStyle/>
            <a:p>
              <a:pPr algn="ctr">
                <a:lnSpc>
                  <a:spcPts val="5880"/>
                </a:lnSpc>
              </a:pPr>
              <a:endParaRPr/>
            </a:p>
          </p:txBody>
        </p:sp>
      </p:grpSp>
      <p:pic>
        <p:nvPicPr>
          <p:cNvPr id="9" name="Picture 9"/>
          <p:cNvPicPr>
            <a:picLocks noChangeAspect="1"/>
          </p:cNvPicPr>
          <p:nvPr/>
        </p:nvPicPr>
        <p:blipFill>
          <a:blip r:embed="rId7"/>
          <a:srcRect/>
          <a:stretch>
            <a:fillRect/>
          </a:stretch>
        </p:blipFill>
        <p:spPr>
          <a:xfrm>
            <a:off x="718852" y="6452606"/>
            <a:ext cx="2342211" cy="3511122"/>
          </a:xfrm>
          <a:prstGeom prst="rect">
            <a:avLst/>
          </a:prstGeom>
        </p:spPr>
      </p:pic>
      <p:sp>
        <p:nvSpPr>
          <p:cNvPr id="11" name="TextBox 11"/>
          <p:cNvSpPr txBox="1"/>
          <p:nvPr/>
        </p:nvSpPr>
        <p:spPr>
          <a:xfrm>
            <a:off x="2770141" y="4144012"/>
            <a:ext cx="8844430" cy="2821093"/>
          </a:xfrm>
          <a:prstGeom prst="rect">
            <a:avLst/>
          </a:prstGeom>
        </p:spPr>
        <p:txBody>
          <a:bodyPr lIns="0" tIns="0" rIns="0" bIns="0" rtlCol="0" anchor="t">
            <a:spAutoFit/>
          </a:bodyPr>
          <a:lstStyle/>
          <a:p>
            <a:pPr algn="ctr">
              <a:lnSpc>
                <a:spcPct val="150000"/>
              </a:lnSpc>
            </a:pPr>
            <a:r>
              <a:rPr lang="en-US" sz="6500" b="1" dirty="0">
                <a:solidFill>
                  <a:schemeClr val="bg1"/>
                </a:solidFill>
                <a:latin typeface="Times New Roman" panose="02020603050405020304" pitchFamily="18" charset="0"/>
                <a:cs typeface="Times New Roman" panose="02020603050405020304" pitchFamily="18" charset="0"/>
              </a:rPr>
              <a:t>II.</a:t>
            </a:r>
          </a:p>
          <a:p>
            <a:pPr algn="ctr">
              <a:lnSpc>
                <a:spcPct val="150000"/>
              </a:lnSpc>
            </a:pPr>
            <a:r>
              <a:rPr lang="en-US" sz="6500" b="1" dirty="0">
                <a:solidFill>
                  <a:schemeClr val="bg1"/>
                </a:solidFill>
                <a:latin typeface="Times New Roman" panose="02020603050405020304" pitchFamily="18" charset="0"/>
                <a:cs typeface="Times New Roman" panose="02020603050405020304" pitchFamily="18" charset="0"/>
              </a:rPr>
              <a:t>TÌM HIỂU CHI TIẾT</a:t>
            </a:r>
          </a:p>
        </p:txBody>
      </p:sp>
    </p:spTree>
    <p:extLst>
      <p:ext uri="{BB962C8B-B14F-4D97-AF65-F5344CB8AC3E}">
        <p14:creationId xmlns:p14="http://schemas.microsoft.com/office/powerpoint/2010/main" val="357086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11" r="3111"/>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3866" y="-1343403"/>
            <a:ext cx="18144559" cy="14379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817">
            <a:off x="-113821" y="7645248"/>
            <a:ext cx="1676781"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2817">
            <a:off x="1587003" y="8773043"/>
            <a:ext cx="1462634" cy="35892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80167">
            <a:off x="-1083294" y="5984084"/>
            <a:ext cx="1462634" cy="35892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20438" y="-398425"/>
            <a:ext cx="3098277" cy="153364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0162" y="-189497"/>
            <a:ext cx="3098277" cy="153364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71718">
            <a:off x="10719170" y="8319970"/>
            <a:ext cx="3195034" cy="3007326"/>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848595" flipH="1" flipV="1">
            <a:off x="7943628" y="-1043714"/>
            <a:ext cx="2892931" cy="2824223"/>
          </a:xfrm>
          <a:prstGeom prst="rect">
            <a:avLst/>
          </a:prstGeom>
        </p:spPr>
      </p:pic>
      <p:sp>
        <p:nvSpPr>
          <p:cNvPr id="15" name="TextBox 14">
            <a:extLst>
              <a:ext uri="{FF2B5EF4-FFF2-40B4-BE49-F238E27FC236}">
                <a16:creationId xmlns:a16="http://schemas.microsoft.com/office/drawing/2014/main" id="{5CAEF738-46C6-5585-7F7D-1E83FC5667EC}"/>
              </a:ext>
            </a:extLst>
          </p:cNvPr>
          <p:cNvSpPr txBox="1"/>
          <p:nvPr/>
        </p:nvSpPr>
        <p:spPr>
          <a:xfrm>
            <a:off x="2384888" y="1541537"/>
            <a:ext cx="7146634" cy="1150443"/>
          </a:xfrm>
          <a:prstGeom prst="rect">
            <a:avLst/>
          </a:prstGeom>
          <a:noFill/>
        </p:spPr>
        <p:txBody>
          <a:bodyPr wrap="square">
            <a:spAutoFit/>
          </a:bodyPr>
          <a:lstStyle/>
          <a:p>
            <a:pPr algn="just">
              <a:lnSpc>
                <a:spcPct val="115000"/>
              </a:lnSpc>
            </a:pPr>
            <a:r>
              <a:rPr lang="vi-VN" sz="6500" b="1" dirty="0">
                <a:solidFill>
                  <a:srgbClr val="65638B"/>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nhóm:</a:t>
            </a:r>
            <a:endParaRPr lang="en-VN" sz="6500" dirty="0">
              <a:solidFill>
                <a:srgbClr val="65638B"/>
              </a:solidFill>
              <a:latin typeface="Times New Roman" panose="02020603050405020304" pitchFamily="18" charset="0"/>
              <a:cs typeface="Times New Roman" panose="02020603050405020304" pitchFamily="18" charset="0"/>
            </a:endParaRPr>
          </a:p>
        </p:txBody>
      </p:sp>
      <p:pic>
        <p:nvPicPr>
          <p:cNvPr id="12" name="Picture 11" descr="Bubble chart&#10;&#10;Description automatically generated with low confidence">
            <a:extLst>
              <a:ext uri="{FF2B5EF4-FFF2-40B4-BE49-F238E27FC236}">
                <a16:creationId xmlns:a16="http://schemas.microsoft.com/office/drawing/2014/main" id="{7F25766D-F0B9-5E98-4C3A-3DC9A11363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0833" y="3363551"/>
            <a:ext cx="4207338" cy="5953914"/>
          </a:xfrm>
          <a:prstGeom prst="rect">
            <a:avLst/>
          </a:prstGeom>
        </p:spPr>
      </p:pic>
      <p:pic>
        <p:nvPicPr>
          <p:cNvPr id="14" name="Picture 13" descr="Application, table&#10;&#10;Description automatically generated">
            <a:extLst>
              <a:ext uri="{FF2B5EF4-FFF2-40B4-BE49-F238E27FC236}">
                <a16:creationId xmlns:a16="http://schemas.microsoft.com/office/drawing/2014/main" id="{A63D638F-A9BB-6B1C-3ED0-38FDA57D60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79445" y="3363551"/>
            <a:ext cx="4207338" cy="5953914"/>
          </a:xfrm>
          <a:prstGeom prst="rect">
            <a:avLst/>
          </a:prstGeom>
        </p:spPr>
      </p:pic>
      <p:pic>
        <p:nvPicPr>
          <p:cNvPr id="18" name="Picture 17" descr="Application, table&#10;&#10;Description automatically generated">
            <a:extLst>
              <a:ext uri="{FF2B5EF4-FFF2-40B4-BE49-F238E27FC236}">
                <a16:creationId xmlns:a16="http://schemas.microsoft.com/office/drawing/2014/main" id="{CEC44370-50CF-3BCC-7CD0-DDDBA8E2E1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68057" y="3390573"/>
            <a:ext cx="4207338" cy="5953914"/>
          </a:xfrm>
          <a:prstGeom prst="rect">
            <a:avLst/>
          </a:prstGeom>
        </p:spPr>
      </p:pic>
      <p:pic>
        <p:nvPicPr>
          <p:cNvPr id="20" name="Picture 19">
            <a:extLst>
              <a:ext uri="{FF2B5EF4-FFF2-40B4-BE49-F238E27FC236}">
                <a16:creationId xmlns:a16="http://schemas.microsoft.com/office/drawing/2014/main" id="{B73A5C78-AB61-53EE-54CC-046C3C75C5A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703793" y="3392179"/>
            <a:ext cx="4207338" cy="5953914"/>
          </a:xfrm>
          <a:prstGeom prst="rect">
            <a:avLst/>
          </a:prstGeom>
        </p:spPr>
      </p:pic>
    </p:spTree>
    <p:extLst>
      <p:ext uri="{BB962C8B-B14F-4D97-AF65-F5344CB8AC3E}">
        <p14:creationId xmlns:p14="http://schemas.microsoft.com/office/powerpoint/2010/main" val="26265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2817</Words>
  <Application>Microsoft Macintosh PowerPoint</Application>
  <PresentationFormat>Custom</PresentationFormat>
  <Paragraphs>244</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Fraunces Bold</vt:lpstr>
      <vt:lpstr>Arial</vt:lpstr>
      <vt:lpstr>Times New Roman</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7KN - B6 Con ho co nghia</dc:title>
  <dc:creator>HP</dc:creator>
  <cp:lastModifiedBy>Lê Vân</cp:lastModifiedBy>
  <cp:revision>8</cp:revision>
  <dcterms:created xsi:type="dcterms:W3CDTF">2006-08-16T00:00:00Z</dcterms:created>
  <dcterms:modified xsi:type="dcterms:W3CDTF">2024-01-16T03:18:25Z</dcterms:modified>
  <dc:identifier>DAFVlYw-OkE</dc:identifier>
</cp:coreProperties>
</file>