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hjYskFveiwBmbE4tZDNSVeo9p8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A56F0C-A2D7-4867-9209-CA28C68DB846}">
  <a:tblStyle styleId="{9EA56F0C-A2D7-4867-9209-CA28C68DB84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0EDACBB-E7D7-4467-B3AF-0AD8155260D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69"/>
    <p:restoredTop sz="94762"/>
  </p:normalViewPr>
  <p:slideViewPr>
    <p:cSldViewPr snapToGrid="0">
      <p:cViewPr varScale="1">
        <p:scale>
          <a:sx n="77" d="100"/>
          <a:sy n="77" d="100"/>
        </p:scale>
        <p:origin x="200" y="3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4" name="Google Shape;29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 Dung 0336032445</a:t>
            </a:r>
            <a:endParaRPr/>
          </a:p>
        </p:txBody>
      </p:sp>
      <p:sp>
        <p:nvSpPr>
          <p:cNvPr id="149" name="Google Shape;14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4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3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3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9"/>
          <p:cNvSpPr>
            <a:spLocks noGrp="1"/>
          </p:cNvSpPr>
          <p:nvPr>
            <p:ph type="pic" idx="2"/>
          </p:nvPr>
        </p:nvSpPr>
        <p:spPr>
          <a:xfrm>
            <a:off x="1792288" y="612775"/>
            <a:ext cx="5486400" cy="4114800"/>
          </a:xfrm>
          <a:prstGeom prst="rect">
            <a:avLst/>
          </a:prstGeom>
          <a:noFill/>
          <a:ln>
            <a:noFill/>
          </a:ln>
        </p:spPr>
      </p:sp>
      <p:sp>
        <p:nvSpPr>
          <p:cNvPr id="70" name="Google Shape;70;p3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7.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7.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1.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4.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5.png"/><Relationship Id="rId4" Type="http://schemas.openxmlformats.org/officeDocument/2006/relationships/image" Target="../media/image27.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4.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5.png"/><Relationship Id="rId4" Type="http://schemas.openxmlformats.org/officeDocument/2006/relationships/image" Target="../media/image27.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4.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5.png"/><Relationship Id="rId4" Type="http://schemas.openxmlformats.org/officeDocument/2006/relationships/image" Target="../media/image27.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8.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Shape 89"/>
        <p:cNvGrpSpPr/>
        <p:nvPr/>
      </p:nvGrpSpPr>
      <p:grpSpPr>
        <a:xfrm>
          <a:off x="0" y="0"/>
          <a:ext cx="0" cy="0"/>
          <a:chOff x="0" y="0"/>
          <a:chExt cx="0" cy="0"/>
        </a:xfrm>
      </p:grpSpPr>
      <p:sp>
        <p:nvSpPr>
          <p:cNvPr id="90" name="Google Shape;90;p1"/>
          <p:cNvSpPr/>
          <p:nvPr/>
        </p:nvSpPr>
        <p:spPr>
          <a:xfrm>
            <a:off x="0" y="7976068"/>
            <a:ext cx="18288000" cy="2493880"/>
          </a:xfrm>
          <a:custGeom>
            <a:avLst/>
            <a:gdLst/>
            <a:ahLst/>
            <a:cxnLst/>
            <a:rect l="l" t="t" r="r" b="b"/>
            <a:pathLst>
              <a:path w="6186311" h="843609" extrusionOk="0">
                <a:moveTo>
                  <a:pt x="0" y="0"/>
                </a:moveTo>
                <a:lnTo>
                  <a:pt x="6186311" y="0"/>
                </a:lnTo>
                <a:lnTo>
                  <a:pt x="6186311" y="843609"/>
                </a:lnTo>
                <a:lnTo>
                  <a:pt x="0" y="843609"/>
                </a:lnTo>
                <a:close/>
              </a:path>
            </a:pathLst>
          </a:custGeom>
          <a:solidFill>
            <a:srgbClr val="000000">
              <a:alpha val="0"/>
            </a:srgbClr>
          </a:solidFill>
          <a:ln>
            <a:noFill/>
          </a:ln>
        </p:spPr>
      </p:sp>
      <p:pic>
        <p:nvPicPr>
          <p:cNvPr id="91" name="Google Shape;91;p1"/>
          <p:cNvPicPr preferRelativeResize="0"/>
          <p:nvPr/>
        </p:nvPicPr>
        <p:blipFill rotWithShape="1">
          <a:blip r:embed="rId3">
            <a:alphaModFix/>
          </a:blip>
          <a:srcRect l="5444" b="31324"/>
          <a:stretch/>
        </p:blipFill>
        <p:spPr>
          <a:xfrm>
            <a:off x="-178714" y="7498152"/>
            <a:ext cx="18742690" cy="2772061"/>
          </a:xfrm>
          <a:prstGeom prst="rect">
            <a:avLst/>
          </a:prstGeom>
          <a:noFill/>
          <a:ln>
            <a:noFill/>
          </a:ln>
        </p:spPr>
      </p:pic>
      <p:pic>
        <p:nvPicPr>
          <p:cNvPr id="92" name="Google Shape;92;p1"/>
          <p:cNvPicPr preferRelativeResize="0"/>
          <p:nvPr/>
        </p:nvPicPr>
        <p:blipFill rotWithShape="1">
          <a:blip r:embed="rId4">
            <a:alphaModFix/>
          </a:blip>
          <a:srcRect/>
          <a:stretch/>
        </p:blipFill>
        <p:spPr>
          <a:xfrm flipH="1">
            <a:off x="1185274" y="1738534"/>
            <a:ext cx="10100592" cy="7019912"/>
          </a:xfrm>
          <a:prstGeom prst="rect">
            <a:avLst/>
          </a:prstGeom>
          <a:noFill/>
          <a:ln>
            <a:noFill/>
          </a:ln>
        </p:spPr>
      </p:pic>
      <p:pic>
        <p:nvPicPr>
          <p:cNvPr id="93" name="Google Shape;93;p1"/>
          <p:cNvPicPr preferRelativeResize="0"/>
          <p:nvPr/>
        </p:nvPicPr>
        <p:blipFill rotWithShape="1">
          <a:blip r:embed="rId5">
            <a:alphaModFix/>
          </a:blip>
          <a:srcRect/>
          <a:stretch/>
        </p:blipFill>
        <p:spPr>
          <a:xfrm flipH="1">
            <a:off x="5440352" y="1028700"/>
            <a:ext cx="1086396" cy="1086396"/>
          </a:xfrm>
          <a:prstGeom prst="rect">
            <a:avLst/>
          </a:prstGeom>
          <a:noFill/>
          <a:ln>
            <a:noFill/>
          </a:ln>
        </p:spPr>
      </p:pic>
      <p:pic>
        <p:nvPicPr>
          <p:cNvPr id="94" name="Google Shape;94;p1"/>
          <p:cNvPicPr preferRelativeResize="0"/>
          <p:nvPr/>
        </p:nvPicPr>
        <p:blipFill rotWithShape="1">
          <a:blip r:embed="rId6">
            <a:alphaModFix/>
          </a:blip>
          <a:srcRect/>
          <a:stretch/>
        </p:blipFill>
        <p:spPr>
          <a:xfrm>
            <a:off x="12872785" y="1000125"/>
            <a:ext cx="1073367" cy="1130942"/>
          </a:xfrm>
          <a:prstGeom prst="rect">
            <a:avLst/>
          </a:prstGeom>
          <a:noFill/>
          <a:ln>
            <a:noFill/>
          </a:ln>
        </p:spPr>
      </p:pic>
      <p:pic>
        <p:nvPicPr>
          <p:cNvPr id="95" name="Google Shape;95;p1" descr="Text&#10;&#10;Description automatically generated"/>
          <p:cNvPicPr preferRelativeResize="0"/>
          <p:nvPr/>
        </p:nvPicPr>
        <p:blipFill rotWithShape="1">
          <a:blip r:embed="rId7">
            <a:alphaModFix/>
          </a:blip>
          <a:srcRect/>
          <a:stretch/>
        </p:blipFill>
        <p:spPr>
          <a:xfrm>
            <a:off x="6825303" y="2106467"/>
            <a:ext cx="12094963" cy="48917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Shape 180"/>
        <p:cNvGrpSpPr/>
        <p:nvPr/>
      </p:nvGrpSpPr>
      <p:grpSpPr>
        <a:xfrm>
          <a:off x="0" y="0"/>
          <a:ext cx="0" cy="0"/>
          <a:chOff x="0" y="0"/>
          <a:chExt cx="0" cy="0"/>
        </a:xfrm>
      </p:grpSpPr>
      <p:pic>
        <p:nvPicPr>
          <p:cNvPr id="181" name="Google Shape;181;p18"/>
          <p:cNvPicPr preferRelativeResize="0"/>
          <p:nvPr/>
        </p:nvPicPr>
        <p:blipFill rotWithShape="1">
          <a:blip r:embed="rId3">
            <a:alphaModFix/>
          </a:blip>
          <a:srcRect t="19628"/>
          <a:stretch/>
        </p:blipFill>
        <p:spPr>
          <a:xfrm>
            <a:off x="1028700" y="2105806"/>
            <a:ext cx="10329531" cy="6626524"/>
          </a:xfrm>
          <a:prstGeom prst="rect">
            <a:avLst/>
          </a:prstGeom>
          <a:noFill/>
          <a:ln>
            <a:noFill/>
          </a:ln>
        </p:spPr>
      </p:pic>
      <p:sp>
        <p:nvSpPr>
          <p:cNvPr id="182" name="Google Shape;182;p18"/>
          <p:cNvSpPr txBox="1"/>
          <p:nvPr/>
        </p:nvSpPr>
        <p:spPr>
          <a:xfrm>
            <a:off x="1508517" y="3867361"/>
            <a:ext cx="9369895" cy="3732432"/>
          </a:xfrm>
          <a:prstGeom prst="rect">
            <a:avLst/>
          </a:prstGeom>
          <a:noFill/>
          <a:ln>
            <a:noFill/>
          </a:ln>
        </p:spPr>
        <p:txBody>
          <a:bodyPr spcFirstLastPara="1" wrap="square" lIns="0" tIns="0" rIns="0" bIns="0" anchor="t" anchorCtr="0">
            <a:spAutoFit/>
          </a:bodyPr>
          <a:lstStyle/>
          <a:p>
            <a:pPr marL="0" marR="0" lvl="0" indent="0" algn="ctr" rtl="0">
              <a:lnSpc>
                <a:spcPct val="119006"/>
              </a:lnSpc>
              <a:spcBef>
                <a:spcPts val="0"/>
              </a:spcBef>
              <a:spcAft>
                <a:spcPts val="0"/>
              </a:spcAft>
              <a:buNone/>
            </a:pPr>
            <a:r>
              <a:rPr lang="en-US" sz="10191" b="1" dirty="0">
                <a:solidFill>
                  <a:srgbClr val="A5A355"/>
                </a:solidFill>
                <a:latin typeface="Times New Roman"/>
                <a:ea typeface="Times New Roman"/>
                <a:cs typeface="Times New Roman"/>
                <a:sym typeface="Times New Roman"/>
              </a:rPr>
              <a:t>b. </a:t>
            </a:r>
            <a:r>
              <a:rPr lang="en-US" sz="10191" b="1" dirty="0" err="1">
                <a:solidFill>
                  <a:srgbClr val="A5A355"/>
                </a:solidFill>
                <a:latin typeface="Times New Roman"/>
                <a:ea typeface="Times New Roman"/>
                <a:cs typeface="Times New Roman"/>
                <a:sym typeface="Times New Roman"/>
              </a:rPr>
              <a:t>Bối</a:t>
            </a:r>
            <a:r>
              <a:rPr lang="en-US" sz="10191" b="1" dirty="0">
                <a:solidFill>
                  <a:srgbClr val="A5A355"/>
                </a:solidFill>
                <a:latin typeface="Times New Roman"/>
                <a:ea typeface="Times New Roman"/>
                <a:cs typeface="Times New Roman"/>
                <a:sym typeface="Times New Roman"/>
              </a:rPr>
              <a:t> </a:t>
            </a:r>
            <a:r>
              <a:rPr lang="en-US" sz="10191" b="1" dirty="0" err="1">
                <a:solidFill>
                  <a:srgbClr val="A5A355"/>
                </a:solidFill>
                <a:latin typeface="Times New Roman"/>
                <a:ea typeface="Times New Roman"/>
                <a:cs typeface="Times New Roman"/>
                <a:sym typeface="Times New Roman"/>
              </a:rPr>
              <a:t>cảnh</a:t>
            </a:r>
            <a:r>
              <a:rPr lang="en-US" sz="10191" b="1" dirty="0">
                <a:solidFill>
                  <a:srgbClr val="A5A355"/>
                </a:solidFill>
                <a:latin typeface="Times New Roman"/>
                <a:ea typeface="Times New Roman"/>
                <a:cs typeface="Times New Roman"/>
                <a:sym typeface="Times New Roman"/>
              </a:rPr>
              <a:t> </a:t>
            </a:r>
            <a:r>
              <a:rPr lang="en-US" sz="10191" b="1" dirty="0" err="1">
                <a:solidFill>
                  <a:srgbClr val="A5A355"/>
                </a:solidFill>
                <a:latin typeface="Times New Roman"/>
                <a:ea typeface="Times New Roman"/>
                <a:cs typeface="Times New Roman"/>
                <a:sym typeface="Times New Roman"/>
              </a:rPr>
              <a:t>và</a:t>
            </a:r>
            <a:r>
              <a:rPr lang="en-US" sz="10191" b="1" dirty="0">
                <a:solidFill>
                  <a:srgbClr val="A5A355"/>
                </a:solidFill>
                <a:latin typeface="Times New Roman"/>
                <a:ea typeface="Times New Roman"/>
                <a:cs typeface="Times New Roman"/>
                <a:sym typeface="Times New Roman"/>
              </a:rPr>
              <a:t> </a:t>
            </a:r>
            <a:r>
              <a:rPr lang="en-US" sz="10191" b="1" dirty="0" err="1">
                <a:solidFill>
                  <a:srgbClr val="A5A355"/>
                </a:solidFill>
                <a:latin typeface="Times New Roman"/>
                <a:ea typeface="Times New Roman"/>
                <a:cs typeface="Times New Roman"/>
                <a:sym typeface="Times New Roman"/>
              </a:rPr>
              <a:t>nhân</a:t>
            </a:r>
            <a:r>
              <a:rPr lang="en-US" sz="10191" b="1" dirty="0">
                <a:solidFill>
                  <a:srgbClr val="A5A355"/>
                </a:solidFill>
                <a:latin typeface="Times New Roman"/>
                <a:ea typeface="Times New Roman"/>
                <a:cs typeface="Times New Roman"/>
                <a:sym typeface="Times New Roman"/>
              </a:rPr>
              <a:t> </a:t>
            </a:r>
            <a:r>
              <a:rPr lang="en-US" sz="10191" b="1" dirty="0" err="1">
                <a:solidFill>
                  <a:srgbClr val="A5A355"/>
                </a:solidFill>
                <a:latin typeface="Times New Roman"/>
                <a:ea typeface="Times New Roman"/>
                <a:cs typeface="Times New Roman"/>
                <a:sym typeface="Times New Roman"/>
              </a:rPr>
              <a:t>vật</a:t>
            </a:r>
            <a:endParaRPr sz="10191" b="1" dirty="0">
              <a:solidFill>
                <a:srgbClr val="A5A355"/>
              </a:solidFill>
              <a:latin typeface="Times New Roman"/>
              <a:ea typeface="Times New Roman"/>
              <a:cs typeface="Times New Roman"/>
              <a:sym typeface="Times New Roman"/>
            </a:endParaRPr>
          </a:p>
        </p:txBody>
      </p:sp>
      <p:pic>
        <p:nvPicPr>
          <p:cNvPr id="183" name="Google Shape;183;p18"/>
          <p:cNvPicPr preferRelativeResize="0"/>
          <p:nvPr/>
        </p:nvPicPr>
        <p:blipFill rotWithShape="1">
          <a:blip r:embed="rId4">
            <a:alphaModFix/>
          </a:blip>
          <a:srcRect/>
          <a:stretch/>
        </p:blipFill>
        <p:spPr>
          <a:xfrm>
            <a:off x="11652345" y="1718118"/>
            <a:ext cx="6804160" cy="13148136"/>
          </a:xfrm>
          <a:prstGeom prst="rect">
            <a:avLst/>
          </a:prstGeom>
          <a:noFill/>
          <a:ln>
            <a:noFill/>
          </a:ln>
        </p:spPr>
      </p:pic>
      <p:pic>
        <p:nvPicPr>
          <p:cNvPr id="184" name="Google Shape;184;p18"/>
          <p:cNvPicPr preferRelativeResize="0"/>
          <p:nvPr/>
        </p:nvPicPr>
        <p:blipFill rotWithShape="1">
          <a:blip r:embed="rId5">
            <a:alphaModFix/>
          </a:blip>
          <a:srcRect/>
          <a:stretch/>
        </p:blipFill>
        <p:spPr>
          <a:xfrm>
            <a:off x="3920889" y="1718118"/>
            <a:ext cx="4916217" cy="775376"/>
          </a:xfrm>
          <a:prstGeom prst="rect">
            <a:avLst/>
          </a:prstGeom>
          <a:noFill/>
          <a:ln>
            <a:noFill/>
          </a:ln>
        </p:spPr>
      </p:pic>
      <p:pic>
        <p:nvPicPr>
          <p:cNvPr id="185" name="Google Shape;185;p18"/>
          <p:cNvPicPr preferRelativeResize="0"/>
          <p:nvPr/>
        </p:nvPicPr>
        <p:blipFill rotWithShape="1">
          <a:blip r:embed="rId6">
            <a:alphaModFix/>
          </a:blip>
          <a:srcRect/>
          <a:stretch/>
        </p:blipFill>
        <p:spPr>
          <a:xfrm>
            <a:off x="16394078" y="2981045"/>
            <a:ext cx="498646" cy="556299"/>
          </a:xfrm>
          <a:prstGeom prst="rect">
            <a:avLst/>
          </a:prstGeom>
          <a:noFill/>
          <a:ln>
            <a:noFill/>
          </a:ln>
        </p:spPr>
      </p:pic>
      <p:pic>
        <p:nvPicPr>
          <p:cNvPr id="186" name="Google Shape;186;p18"/>
          <p:cNvPicPr preferRelativeResize="0"/>
          <p:nvPr/>
        </p:nvPicPr>
        <p:blipFill rotWithShape="1">
          <a:blip r:embed="rId6">
            <a:alphaModFix/>
          </a:blip>
          <a:srcRect/>
          <a:stretch/>
        </p:blipFill>
        <p:spPr>
          <a:xfrm>
            <a:off x="12252580" y="1868447"/>
            <a:ext cx="747969" cy="8344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Shape 190"/>
        <p:cNvGrpSpPr/>
        <p:nvPr/>
      </p:nvGrpSpPr>
      <p:grpSpPr>
        <a:xfrm>
          <a:off x="0" y="0"/>
          <a:ext cx="0" cy="0"/>
          <a:chOff x="0" y="0"/>
          <a:chExt cx="0" cy="0"/>
        </a:xfrm>
      </p:grpSpPr>
      <p:pic>
        <p:nvPicPr>
          <p:cNvPr id="191" name="Google Shape;191;p19"/>
          <p:cNvPicPr preferRelativeResize="0"/>
          <p:nvPr/>
        </p:nvPicPr>
        <p:blipFill rotWithShape="1">
          <a:blip r:embed="rId3">
            <a:alphaModFix/>
          </a:blip>
          <a:srcRect l="4298" r="12814" b="67703"/>
          <a:stretch/>
        </p:blipFill>
        <p:spPr>
          <a:xfrm>
            <a:off x="0" y="9511501"/>
            <a:ext cx="18510070" cy="1468742"/>
          </a:xfrm>
          <a:prstGeom prst="rect">
            <a:avLst/>
          </a:prstGeom>
          <a:noFill/>
          <a:ln>
            <a:noFill/>
          </a:ln>
        </p:spPr>
      </p:pic>
      <p:pic>
        <p:nvPicPr>
          <p:cNvPr id="192" name="Google Shape;192;p19"/>
          <p:cNvPicPr preferRelativeResize="0"/>
          <p:nvPr/>
        </p:nvPicPr>
        <p:blipFill rotWithShape="1">
          <a:blip r:embed="rId4">
            <a:alphaModFix/>
          </a:blip>
          <a:srcRect/>
          <a:stretch/>
        </p:blipFill>
        <p:spPr>
          <a:xfrm flipH="1">
            <a:off x="12129055" y="-2667199"/>
            <a:ext cx="5130245" cy="6171641"/>
          </a:xfrm>
          <a:prstGeom prst="rect">
            <a:avLst/>
          </a:prstGeom>
          <a:noFill/>
          <a:ln>
            <a:noFill/>
          </a:ln>
        </p:spPr>
      </p:pic>
      <p:pic>
        <p:nvPicPr>
          <p:cNvPr id="193" name="Google Shape;193;p19"/>
          <p:cNvPicPr preferRelativeResize="0"/>
          <p:nvPr/>
        </p:nvPicPr>
        <p:blipFill rotWithShape="1">
          <a:blip r:embed="rId5">
            <a:alphaModFix/>
          </a:blip>
          <a:srcRect/>
          <a:stretch/>
        </p:blipFill>
        <p:spPr>
          <a:xfrm>
            <a:off x="-1158889" y="8626007"/>
            <a:ext cx="3101130" cy="2830486"/>
          </a:xfrm>
          <a:prstGeom prst="rect">
            <a:avLst/>
          </a:prstGeom>
          <a:noFill/>
          <a:ln>
            <a:noFill/>
          </a:ln>
        </p:spPr>
      </p:pic>
      <p:pic>
        <p:nvPicPr>
          <p:cNvPr id="194" name="Google Shape;194;p19"/>
          <p:cNvPicPr preferRelativeResize="0"/>
          <p:nvPr/>
        </p:nvPicPr>
        <p:blipFill rotWithShape="1">
          <a:blip r:embed="rId5">
            <a:alphaModFix/>
          </a:blip>
          <a:srcRect/>
          <a:stretch/>
        </p:blipFill>
        <p:spPr>
          <a:xfrm flipH="1">
            <a:off x="16555959" y="8626007"/>
            <a:ext cx="3101130" cy="2830486"/>
          </a:xfrm>
          <a:prstGeom prst="rect">
            <a:avLst/>
          </a:prstGeom>
          <a:noFill/>
          <a:ln>
            <a:noFill/>
          </a:ln>
        </p:spPr>
      </p:pic>
      <p:graphicFrame>
        <p:nvGraphicFramePr>
          <p:cNvPr id="195" name="Google Shape;195;p19"/>
          <p:cNvGraphicFramePr/>
          <p:nvPr/>
        </p:nvGraphicFramePr>
        <p:xfrm>
          <a:off x="685800" y="647700"/>
          <a:ext cx="16992600" cy="8763000"/>
        </p:xfrm>
        <a:graphic>
          <a:graphicData uri="http://schemas.openxmlformats.org/drawingml/2006/table">
            <a:tbl>
              <a:tblPr>
                <a:noFill/>
                <a:tableStyleId>{50EDACBB-E7D7-4467-B3AF-0AD8155260D3}</a:tableStyleId>
              </a:tblPr>
              <a:tblGrid>
                <a:gridCol w="3429000">
                  <a:extLst>
                    <a:ext uri="{9D8B030D-6E8A-4147-A177-3AD203B41FA5}">
                      <a16:colId xmlns:a16="http://schemas.microsoft.com/office/drawing/2014/main" val="20000"/>
                    </a:ext>
                  </a:extLst>
                </a:gridCol>
                <a:gridCol w="6373100">
                  <a:extLst>
                    <a:ext uri="{9D8B030D-6E8A-4147-A177-3AD203B41FA5}">
                      <a16:colId xmlns:a16="http://schemas.microsoft.com/office/drawing/2014/main" val="20001"/>
                    </a:ext>
                  </a:extLst>
                </a:gridCol>
                <a:gridCol w="7190500">
                  <a:extLst>
                    <a:ext uri="{9D8B030D-6E8A-4147-A177-3AD203B41FA5}">
                      <a16:colId xmlns:a16="http://schemas.microsoft.com/office/drawing/2014/main" val="20002"/>
                    </a:ext>
                  </a:extLst>
                </a:gridCol>
              </a:tblGrid>
              <a:tr h="2357950">
                <a:tc>
                  <a:txBody>
                    <a:bodyPr/>
                    <a:lstStyle/>
                    <a:p>
                      <a:pPr marL="0" marR="0" lvl="0" indent="0" algn="ctr" rtl="0">
                        <a:lnSpc>
                          <a:spcPct val="115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Bối cảnh</a:t>
                      </a:r>
                      <a:endParaRPr sz="2800" b="0" i="0" u="none" strike="noStrike" cap="none">
                        <a:latin typeface="Arial"/>
                        <a:ea typeface="Arial"/>
                        <a:cs typeface="Arial"/>
                        <a:sym typeface="Arial"/>
                      </a:endParaRPr>
                    </a:p>
                  </a:txBody>
                  <a:tcPr marL="117925" marR="117925" marT="1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DFEC"/>
                    </a:solidFill>
                  </a:tcPr>
                </a:tc>
                <a:tc>
                  <a:txBody>
                    <a:bodyPr/>
                    <a:lstStyle/>
                    <a:p>
                      <a:pPr marL="0" marR="0" lvl="0" indent="0" algn="ctr" rtl="0">
                        <a:lnSpc>
                          <a:spcPct val="115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Suy nghĩ, thái độ, hành động của nhân vật Ếch</a:t>
                      </a:r>
                      <a:endParaRPr sz="2800" b="0" i="0" u="none" strike="noStrike" cap="none">
                        <a:latin typeface="Arial"/>
                        <a:ea typeface="Arial"/>
                        <a:cs typeface="Arial"/>
                        <a:sym typeface="Arial"/>
                      </a:endParaRPr>
                    </a:p>
                  </a:txBody>
                  <a:tcPr marL="117925" marR="117925" marT="1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DFEC"/>
                    </a:solidFill>
                  </a:tcPr>
                </a:tc>
                <a:tc>
                  <a:txBody>
                    <a:bodyPr/>
                    <a:lstStyle/>
                    <a:p>
                      <a:pPr marL="0" marR="0" lvl="0" indent="0" algn="ctr" rtl="0">
                        <a:lnSpc>
                          <a:spcPct val="115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Nhận xét chung</a:t>
                      </a:r>
                      <a:endParaRPr sz="2800" b="0" i="0" u="none" strike="noStrike" cap="none">
                        <a:latin typeface="Arial"/>
                        <a:ea typeface="Arial"/>
                        <a:cs typeface="Arial"/>
                        <a:sym typeface="Arial"/>
                      </a:endParaRPr>
                    </a:p>
                    <a:p>
                      <a:pPr marL="0" marR="0" lvl="0" indent="0" algn="ctr" rtl="0">
                        <a:lnSpc>
                          <a:spcPct val="115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(Bối cảnh sống của ếch như thế nào? Nhận thức và tính cách của nhân vật ếch  được biểu hiện như thế nào?)</a:t>
                      </a:r>
                      <a:endParaRPr sz="2800" b="0" i="0" u="none" strike="noStrike" cap="none">
                        <a:latin typeface="Arial"/>
                        <a:ea typeface="Arial"/>
                        <a:cs typeface="Arial"/>
                        <a:sym typeface="Arial"/>
                      </a:endParaRPr>
                    </a:p>
                  </a:txBody>
                  <a:tcPr marL="117925" marR="117925" marT="1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DFEC"/>
                    </a:solidFill>
                  </a:tcPr>
                </a:tc>
                <a:extLst>
                  <a:ext uri="{0D108BD9-81ED-4DB2-BD59-A6C34878D82A}">
                    <a16:rowId xmlns:a16="http://schemas.microsoft.com/office/drawing/2014/main" val="10000"/>
                  </a:ext>
                </a:extLst>
              </a:tr>
              <a:tr h="3484050">
                <a:tc>
                  <a:txBody>
                    <a:bodyPr/>
                    <a:lstStyle/>
                    <a:p>
                      <a:pPr marL="0" marR="0" lvl="0" indent="0" algn="just" rtl="0">
                        <a:lnSpc>
                          <a:spcPct val="115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1. Khi ếch ở trong giếng</a:t>
                      </a:r>
                      <a:endParaRPr sz="2800" b="0" i="0" u="none" strike="noStrike" cap="none">
                        <a:latin typeface="Arial"/>
                        <a:ea typeface="Arial"/>
                        <a:cs typeface="Arial"/>
                        <a:sym typeface="Arial"/>
                      </a:endParaRPr>
                    </a:p>
                    <a:p>
                      <a:pPr marL="0" marR="0" lvl="0" indent="0" algn="just" rtl="0">
                        <a:lnSpc>
                          <a:spcPct val="115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 Sống lâu năm trong giếng.</a:t>
                      </a:r>
                      <a:endParaRPr sz="2800" b="0" i="0" u="none" strike="noStrike" cap="none">
                        <a:latin typeface="Arial"/>
                        <a:ea typeface="Arial"/>
                        <a:cs typeface="Arial"/>
                        <a:sym typeface="Arial"/>
                      </a:endParaRPr>
                    </a:p>
                    <a:p>
                      <a:pPr marL="0" marR="0" lvl="0" indent="0" algn="just" rtl="0">
                        <a:lnSpc>
                          <a:spcPct val="115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 Xung quanh chỉ có vài con vật bé nhỏ.</a:t>
                      </a:r>
                      <a:endParaRPr sz="2800" b="0" i="0" u="none" strike="noStrike" cap="none">
                        <a:latin typeface="Arial"/>
                        <a:ea typeface="Arial"/>
                        <a:cs typeface="Arial"/>
                        <a:sym typeface="Arial"/>
                      </a:endParaRPr>
                    </a:p>
                  </a:txBody>
                  <a:tcPr marL="117925" marR="117925" marT="1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DFEC"/>
                    </a:solidFill>
                  </a:tcPr>
                </a:tc>
                <a:tc>
                  <a:txBody>
                    <a:bodyPr/>
                    <a:lstStyle/>
                    <a:p>
                      <a:pPr marL="0" marR="0" lvl="0" indent="0" algn="just" rtl="0">
                        <a:lnSpc>
                          <a:spcPct val="115000"/>
                        </a:lnSpc>
                        <a:spcBef>
                          <a:spcPts val="0"/>
                        </a:spcBef>
                        <a:spcAft>
                          <a:spcPts val="0"/>
                        </a:spcAft>
                        <a:buNone/>
                      </a:pPr>
                      <a:endParaRPr sz="2800" b="0" i="0" u="none" strike="noStrike" cap="none">
                        <a:latin typeface="Arial"/>
                        <a:ea typeface="Arial"/>
                        <a:cs typeface="Arial"/>
                        <a:sym typeface="Arial"/>
                      </a:endParaRPr>
                    </a:p>
                  </a:txBody>
                  <a:tcPr marL="117925" marR="117925" marT="1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just" rtl="0">
                        <a:lnSpc>
                          <a:spcPct val="115000"/>
                        </a:lnSpc>
                        <a:spcBef>
                          <a:spcPts val="0"/>
                        </a:spcBef>
                        <a:spcAft>
                          <a:spcPts val="0"/>
                        </a:spcAft>
                        <a:buNone/>
                      </a:pPr>
                      <a:endParaRPr sz="2800" b="0" i="0" u="none" strike="noStrike" cap="none">
                        <a:latin typeface="Arial"/>
                        <a:ea typeface="Arial"/>
                        <a:cs typeface="Arial"/>
                        <a:sym typeface="Arial"/>
                      </a:endParaRPr>
                    </a:p>
                  </a:txBody>
                  <a:tcPr marL="117925" marR="117925" marT="1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921000">
                <a:tc>
                  <a:txBody>
                    <a:bodyPr/>
                    <a:lstStyle/>
                    <a:p>
                      <a:pPr marL="0" marR="0" lvl="0" indent="0" algn="just" rtl="0">
                        <a:lnSpc>
                          <a:spcPct val="115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2. Khi ếch ra ngoài giếng</a:t>
                      </a:r>
                      <a:endParaRPr sz="2800" b="0" i="0" u="none" strike="noStrike" cap="none">
                        <a:latin typeface="Arial"/>
                        <a:ea typeface="Arial"/>
                        <a:cs typeface="Arial"/>
                        <a:sym typeface="Arial"/>
                      </a:endParaRPr>
                    </a:p>
                    <a:p>
                      <a:pPr marL="0" marR="0" lvl="0" indent="0" algn="just" rtl="0">
                        <a:lnSpc>
                          <a:spcPct val="115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 Trời mưa nước trong giếng dềnh lên, đưa Ếch ra ngoài.</a:t>
                      </a:r>
                      <a:endParaRPr sz="2800" b="0" i="0" u="none" strike="noStrike" cap="none">
                        <a:latin typeface="Arial"/>
                        <a:ea typeface="Arial"/>
                        <a:cs typeface="Arial"/>
                        <a:sym typeface="Arial"/>
                      </a:endParaRPr>
                    </a:p>
                  </a:txBody>
                  <a:tcPr marL="117925" marR="117925" marT="1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DFEC"/>
                    </a:solidFill>
                  </a:tcPr>
                </a:tc>
                <a:tc>
                  <a:txBody>
                    <a:bodyPr/>
                    <a:lstStyle/>
                    <a:p>
                      <a:pPr marL="0" marR="0" lvl="0" indent="0" algn="just" rtl="0">
                        <a:lnSpc>
                          <a:spcPct val="115000"/>
                        </a:lnSpc>
                        <a:spcBef>
                          <a:spcPts val="0"/>
                        </a:spcBef>
                        <a:spcAft>
                          <a:spcPts val="0"/>
                        </a:spcAft>
                        <a:buNone/>
                      </a:pPr>
                      <a:endParaRPr sz="2800" b="0" i="0" u="none" strike="noStrike" cap="none">
                        <a:latin typeface="Arial"/>
                        <a:ea typeface="Arial"/>
                        <a:cs typeface="Arial"/>
                        <a:sym typeface="Arial"/>
                      </a:endParaRPr>
                    </a:p>
                  </a:txBody>
                  <a:tcPr marL="117925" marR="117925" marT="1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just" rtl="0">
                        <a:lnSpc>
                          <a:spcPct val="115000"/>
                        </a:lnSpc>
                        <a:spcBef>
                          <a:spcPts val="0"/>
                        </a:spcBef>
                        <a:spcAft>
                          <a:spcPts val="0"/>
                        </a:spcAft>
                        <a:buNone/>
                      </a:pPr>
                      <a:endParaRPr sz="2800" b="0" i="0" u="none" strike="noStrike" cap="none">
                        <a:latin typeface="Arial"/>
                        <a:ea typeface="Arial"/>
                        <a:cs typeface="Arial"/>
                        <a:sym typeface="Arial"/>
                      </a:endParaRPr>
                    </a:p>
                  </a:txBody>
                  <a:tcPr marL="117925" marR="117925" marT="1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196" name="Google Shape;196;p19"/>
          <p:cNvSpPr txBox="1"/>
          <p:nvPr/>
        </p:nvSpPr>
        <p:spPr>
          <a:xfrm>
            <a:off x="4270820" y="3240528"/>
            <a:ext cx="6016180" cy="256993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 Hàng ngày, cất tiếng kêu ồm ộp làm vang động cả giếng.</a:t>
            </a:r>
            <a:endParaRPr sz="2800" b="0" i="0" u="none" strike="noStrike">
              <a:solidFill>
                <a:schemeClr val="dk1"/>
              </a:solidFill>
              <a:latin typeface="Arial"/>
              <a:ea typeface="Arial"/>
              <a:cs typeface="Arial"/>
              <a:sym typeface="Arial"/>
            </a:endParaRPr>
          </a:p>
          <a:p>
            <a:pPr marL="0" marR="0" lvl="0" indent="0" algn="just" rtl="0">
              <a:lnSpc>
                <a:spcPct val="115000"/>
              </a:lnSpc>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 Tưởng bầu trời trên đầu chỉ bé bằng chiếc vung và nó thì oai như một vị chúa tể.</a:t>
            </a:r>
            <a:endParaRPr sz="2800">
              <a:solidFill>
                <a:schemeClr val="dk1"/>
              </a:solidFill>
              <a:latin typeface="Calibri"/>
              <a:ea typeface="Calibri"/>
              <a:cs typeface="Calibri"/>
              <a:sym typeface="Calibri"/>
            </a:endParaRPr>
          </a:p>
        </p:txBody>
      </p:sp>
      <p:sp>
        <p:nvSpPr>
          <p:cNvPr id="197" name="Google Shape;197;p19"/>
          <p:cNvSpPr txBox="1"/>
          <p:nvPr/>
        </p:nvSpPr>
        <p:spPr>
          <a:xfrm>
            <a:off x="10591800" y="3240528"/>
            <a:ext cx="7010400" cy="207441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 Ếch sống trong môi trường chật hẹp, trong một thời gian dài.</a:t>
            </a:r>
            <a:endParaRPr sz="2800" b="0" i="0" u="none" strike="noStrike">
              <a:solidFill>
                <a:schemeClr val="dk1"/>
              </a:solidFill>
              <a:latin typeface="Arial"/>
              <a:ea typeface="Arial"/>
              <a:cs typeface="Arial"/>
              <a:sym typeface="Arial"/>
            </a:endParaRPr>
          </a:p>
          <a:p>
            <a:pPr marL="0" marR="0" lvl="0" indent="0" algn="just" rtl="0">
              <a:lnSpc>
                <a:spcPct val="115000"/>
              </a:lnSpc>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 Ếch thiếu hiểu biết, biết nhận thức hạn hẹp, nông cạn nhưng lại chủ quan, kiêu ngạo.</a:t>
            </a:r>
            <a:endParaRPr sz="2800">
              <a:solidFill>
                <a:schemeClr val="dk1"/>
              </a:solidFill>
              <a:latin typeface="Calibri"/>
              <a:ea typeface="Calibri"/>
              <a:cs typeface="Calibri"/>
              <a:sym typeface="Calibri"/>
            </a:endParaRPr>
          </a:p>
        </p:txBody>
      </p:sp>
      <p:sp>
        <p:nvSpPr>
          <p:cNvPr id="198" name="Google Shape;198;p19"/>
          <p:cNvSpPr txBox="1"/>
          <p:nvPr/>
        </p:nvSpPr>
        <p:spPr>
          <a:xfrm>
            <a:off x="4290873" y="6605759"/>
            <a:ext cx="6016180" cy="207441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 Nghênh ngang đi lại khắp nơi, cất tiếng kêu ồm ộp.</a:t>
            </a:r>
            <a:endParaRPr sz="2800" b="0" i="0" u="none" strike="noStrike">
              <a:solidFill>
                <a:schemeClr val="dk1"/>
              </a:solidFill>
              <a:latin typeface="Arial"/>
              <a:ea typeface="Arial"/>
              <a:cs typeface="Arial"/>
              <a:sym typeface="Arial"/>
            </a:endParaRPr>
          </a:p>
          <a:p>
            <a:pPr marL="0" marR="0" lvl="0" indent="0" algn="just" rtl="0">
              <a:lnSpc>
                <a:spcPct val="115000"/>
              </a:lnSpc>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 Nhâng nháo đưa cặp mắt nhìn lên trời, chả thèm để ý xung quanh...</a:t>
            </a:r>
            <a:endParaRPr sz="2800">
              <a:solidFill>
                <a:schemeClr val="dk1"/>
              </a:solidFill>
              <a:latin typeface="Calibri"/>
              <a:ea typeface="Calibri"/>
              <a:cs typeface="Calibri"/>
              <a:sym typeface="Calibri"/>
            </a:endParaRPr>
          </a:p>
        </p:txBody>
      </p:sp>
      <p:sp>
        <p:nvSpPr>
          <p:cNvPr id="199" name="Google Shape;199;p19"/>
          <p:cNvSpPr txBox="1"/>
          <p:nvPr/>
        </p:nvSpPr>
        <p:spPr>
          <a:xfrm>
            <a:off x="10583581" y="6654385"/>
            <a:ext cx="7010401" cy="256993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 Môi trường sống của Ếch đã thay đổi, rộng lớn hơn, nhiều thứ mới lạ hơn.</a:t>
            </a:r>
            <a:endParaRPr sz="2800" b="0" i="0" u="none" strike="noStrike">
              <a:solidFill>
                <a:schemeClr val="dk1"/>
              </a:solidFill>
              <a:latin typeface="Arial"/>
              <a:ea typeface="Arial"/>
              <a:cs typeface="Arial"/>
              <a:sym typeface="Arial"/>
            </a:endParaRPr>
          </a:p>
          <a:p>
            <a:pPr marL="0" marR="0" lvl="0" indent="0" algn="just" rtl="0">
              <a:lnSpc>
                <a:spcPct val="115000"/>
              </a:lnSpc>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 Ếch vẫn chủ quan, kiêu ngạo, coi thường mọi thứ, không chịu quan sát môi trường sống mới để điều chỉnh thái độ sống.</a:t>
            </a:r>
            <a:endParaRPr sz="2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fade">
                                      <p:cBhvr>
                                        <p:cTn id="7" dur="500"/>
                                        <p:tgtEl>
                                          <p:spTgt spid="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xEl>
                                              <p:pRg st="1" end="1"/>
                                            </p:txEl>
                                          </p:spTgt>
                                        </p:tgtEl>
                                        <p:attrNameLst>
                                          <p:attrName>style.visibility</p:attrName>
                                        </p:attrNameLst>
                                      </p:cBhvr>
                                      <p:to>
                                        <p:strVal val="visible"/>
                                      </p:to>
                                    </p:set>
                                    <p:animEffect transition="in" filter="fade">
                                      <p:cBhvr>
                                        <p:cTn id="12" dur="500"/>
                                        <p:tgtEl>
                                          <p:spTgt spid="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7">
                                            <p:txEl>
                                              <p:pRg st="0" end="0"/>
                                            </p:txEl>
                                          </p:spTgt>
                                        </p:tgtEl>
                                        <p:attrNameLst>
                                          <p:attrName>style.visibility</p:attrName>
                                        </p:attrNameLst>
                                      </p:cBhvr>
                                      <p:to>
                                        <p:strVal val="visible"/>
                                      </p:to>
                                    </p:set>
                                    <p:animEffect transition="in" filter="fade">
                                      <p:cBhvr>
                                        <p:cTn id="17" dur="500"/>
                                        <p:tgtEl>
                                          <p:spTgt spid="19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7">
                                            <p:txEl>
                                              <p:pRg st="1" end="1"/>
                                            </p:txEl>
                                          </p:spTgt>
                                        </p:tgtEl>
                                        <p:attrNameLst>
                                          <p:attrName>style.visibility</p:attrName>
                                        </p:attrNameLst>
                                      </p:cBhvr>
                                      <p:to>
                                        <p:strVal val="visible"/>
                                      </p:to>
                                    </p:set>
                                    <p:animEffect transition="in" filter="fade">
                                      <p:cBhvr>
                                        <p:cTn id="22" dur="500"/>
                                        <p:tgtEl>
                                          <p:spTgt spid="19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8">
                                            <p:txEl>
                                              <p:pRg st="0" end="0"/>
                                            </p:txEl>
                                          </p:spTgt>
                                        </p:tgtEl>
                                        <p:attrNameLst>
                                          <p:attrName>style.visibility</p:attrName>
                                        </p:attrNameLst>
                                      </p:cBhvr>
                                      <p:to>
                                        <p:strVal val="visible"/>
                                      </p:to>
                                    </p:set>
                                    <p:animEffect transition="in" filter="fade">
                                      <p:cBhvr>
                                        <p:cTn id="27" dur="500"/>
                                        <p:tgtEl>
                                          <p:spTgt spid="19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8">
                                            <p:txEl>
                                              <p:pRg st="1" end="1"/>
                                            </p:txEl>
                                          </p:spTgt>
                                        </p:tgtEl>
                                        <p:attrNameLst>
                                          <p:attrName>style.visibility</p:attrName>
                                        </p:attrNameLst>
                                      </p:cBhvr>
                                      <p:to>
                                        <p:strVal val="visible"/>
                                      </p:to>
                                    </p:set>
                                    <p:animEffect transition="in" filter="fade">
                                      <p:cBhvr>
                                        <p:cTn id="32" dur="500"/>
                                        <p:tgtEl>
                                          <p:spTgt spid="19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9">
                                            <p:txEl>
                                              <p:pRg st="0" end="0"/>
                                            </p:txEl>
                                          </p:spTgt>
                                        </p:tgtEl>
                                        <p:attrNameLst>
                                          <p:attrName>style.visibility</p:attrName>
                                        </p:attrNameLst>
                                      </p:cBhvr>
                                      <p:to>
                                        <p:strVal val="visible"/>
                                      </p:to>
                                    </p:set>
                                    <p:animEffect transition="in" filter="fade">
                                      <p:cBhvr>
                                        <p:cTn id="37" dur="500"/>
                                        <p:tgtEl>
                                          <p:spTgt spid="19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9">
                                            <p:txEl>
                                              <p:pRg st="1" end="1"/>
                                            </p:txEl>
                                          </p:spTgt>
                                        </p:tgtEl>
                                        <p:attrNameLst>
                                          <p:attrName>style.visibility</p:attrName>
                                        </p:attrNameLst>
                                      </p:cBhvr>
                                      <p:to>
                                        <p:strVal val="visible"/>
                                      </p:to>
                                    </p:set>
                                    <p:animEffect transition="in" filter="fade">
                                      <p:cBhvr>
                                        <p:cTn id="42" dur="500"/>
                                        <p:tgtEl>
                                          <p:spTgt spid="1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Shape 203"/>
        <p:cNvGrpSpPr/>
        <p:nvPr/>
      </p:nvGrpSpPr>
      <p:grpSpPr>
        <a:xfrm>
          <a:off x="0" y="0"/>
          <a:ext cx="0" cy="0"/>
          <a:chOff x="0" y="0"/>
          <a:chExt cx="0" cy="0"/>
        </a:xfrm>
      </p:grpSpPr>
      <p:pic>
        <p:nvPicPr>
          <p:cNvPr id="204" name="Google Shape;204;p20"/>
          <p:cNvPicPr preferRelativeResize="0"/>
          <p:nvPr/>
        </p:nvPicPr>
        <p:blipFill rotWithShape="1">
          <a:blip r:embed="rId3">
            <a:alphaModFix/>
          </a:blip>
          <a:srcRect t="19628"/>
          <a:stretch/>
        </p:blipFill>
        <p:spPr>
          <a:xfrm>
            <a:off x="1028700" y="2105806"/>
            <a:ext cx="10329531" cy="6626524"/>
          </a:xfrm>
          <a:prstGeom prst="rect">
            <a:avLst/>
          </a:prstGeom>
          <a:noFill/>
          <a:ln>
            <a:noFill/>
          </a:ln>
        </p:spPr>
      </p:pic>
      <p:sp>
        <p:nvSpPr>
          <p:cNvPr id="205" name="Google Shape;205;p20"/>
          <p:cNvSpPr txBox="1"/>
          <p:nvPr/>
        </p:nvSpPr>
        <p:spPr>
          <a:xfrm>
            <a:off x="1508517" y="3867361"/>
            <a:ext cx="9369895" cy="1866217"/>
          </a:xfrm>
          <a:prstGeom prst="rect">
            <a:avLst/>
          </a:prstGeom>
          <a:noFill/>
          <a:ln>
            <a:noFill/>
          </a:ln>
        </p:spPr>
        <p:txBody>
          <a:bodyPr spcFirstLastPara="1" wrap="square" lIns="0" tIns="0" rIns="0" bIns="0" anchor="t" anchorCtr="0">
            <a:spAutoFit/>
          </a:bodyPr>
          <a:lstStyle/>
          <a:p>
            <a:pPr marL="0" marR="0" lvl="0" indent="0" algn="ctr" rtl="0">
              <a:lnSpc>
                <a:spcPct val="119006"/>
              </a:lnSpc>
              <a:spcBef>
                <a:spcPts val="0"/>
              </a:spcBef>
              <a:spcAft>
                <a:spcPts val="0"/>
              </a:spcAft>
              <a:buNone/>
            </a:pPr>
            <a:r>
              <a:rPr lang="en-US" sz="10191" b="1" dirty="0">
                <a:solidFill>
                  <a:srgbClr val="A5A355"/>
                </a:solidFill>
                <a:latin typeface="Times New Roman"/>
                <a:ea typeface="Times New Roman"/>
                <a:cs typeface="Times New Roman"/>
                <a:sym typeface="Times New Roman"/>
              </a:rPr>
              <a:t>c. </a:t>
            </a:r>
            <a:r>
              <a:rPr lang="en-US" sz="10191" b="1" dirty="0" err="1">
                <a:solidFill>
                  <a:srgbClr val="A5A355"/>
                </a:solidFill>
                <a:latin typeface="Times New Roman"/>
                <a:ea typeface="Times New Roman"/>
                <a:cs typeface="Times New Roman"/>
                <a:sym typeface="Times New Roman"/>
              </a:rPr>
              <a:t>Bài</a:t>
            </a:r>
            <a:r>
              <a:rPr lang="en-US" sz="10191" b="1" dirty="0">
                <a:solidFill>
                  <a:srgbClr val="A5A355"/>
                </a:solidFill>
                <a:latin typeface="Times New Roman"/>
                <a:ea typeface="Times New Roman"/>
                <a:cs typeface="Times New Roman"/>
                <a:sym typeface="Times New Roman"/>
              </a:rPr>
              <a:t> </a:t>
            </a:r>
            <a:r>
              <a:rPr lang="en-US" sz="10191" b="1" dirty="0" err="1">
                <a:solidFill>
                  <a:srgbClr val="A5A355"/>
                </a:solidFill>
                <a:latin typeface="Times New Roman"/>
                <a:ea typeface="Times New Roman"/>
                <a:cs typeface="Times New Roman"/>
                <a:sym typeface="Times New Roman"/>
              </a:rPr>
              <a:t>học</a:t>
            </a:r>
            <a:endParaRPr sz="10191" b="1" dirty="0">
              <a:solidFill>
                <a:srgbClr val="A5A355"/>
              </a:solidFill>
              <a:latin typeface="Times New Roman"/>
              <a:ea typeface="Times New Roman"/>
              <a:cs typeface="Times New Roman"/>
              <a:sym typeface="Times New Roman"/>
            </a:endParaRPr>
          </a:p>
        </p:txBody>
      </p:sp>
      <p:pic>
        <p:nvPicPr>
          <p:cNvPr id="206" name="Google Shape;206;p20"/>
          <p:cNvPicPr preferRelativeResize="0"/>
          <p:nvPr/>
        </p:nvPicPr>
        <p:blipFill rotWithShape="1">
          <a:blip r:embed="rId4">
            <a:alphaModFix/>
          </a:blip>
          <a:srcRect/>
          <a:stretch/>
        </p:blipFill>
        <p:spPr>
          <a:xfrm>
            <a:off x="11652345" y="1718118"/>
            <a:ext cx="6804160" cy="13148136"/>
          </a:xfrm>
          <a:prstGeom prst="rect">
            <a:avLst/>
          </a:prstGeom>
          <a:noFill/>
          <a:ln>
            <a:noFill/>
          </a:ln>
        </p:spPr>
      </p:pic>
      <p:pic>
        <p:nvPicPr>
          <p:cNvPr id="207" name="Google Shape;207;p20"/>
          <p:cNvPicPr preferRelativeResize="0"/>
          <p:nvPr/>
        </p:nvPicPr>
        <p:blipFill rotWithShape="1">
          <a:blip r:embed="rId5">
            <a:alphaModFix/>
          </a:blip>
          <a:srcRect/>
          <a:stretch/>
        </p:blipFill>
        <p:spPr>
          <a:xfrm>
            <a:off x="3920889" y="1718118"/>
            <a:ext cx="4916217" cy="775376"/>
          </a:xfrm>
          <a:prstGeom prst="rect">
            <a:avLst/>
          </a:prstGeom>
          <a:noFill/>
          <a:ln>
            <a:noFill/>
          </a:ln>
        </p:spPr>
      </p:pic>
      <p:pic>
        <p:nvPicPr>
          <p:cNvPr id="208" name="Google Shape;208;p20"/>
          <p:cNvPicPr preferRelativeResize="0"/>
          <p:nvPr/>
        </p:nvPicPr>
        <p:blipFill rotWithShape="1">
          <a:blip r:embed="rId6">
            <a:alphaModFix/>
          </a:blip>
          <a:srcRect/>
          <a:stretch/>
        </p:blipFill>
        <p:spPr>
          <a:xfrm>
            <a:off x="16394078" y="2981045"/>
            <a:ext cx="498646" cy="556299"/>
          </a:xfrm>
          <a:prstGeom prst="rect">
            <a:avLst/>
          </a:prstGeom>
          <a:noFill/>
          <a:ln>
            <a:noFill/>
          </a:ln>
        </p:spPr>
      </p:pic>
      <p:pic>
        <p:nvPicPr>
          <p:cNvPr id="209" name="Google Shape;209;p20"/>
          <p:cNvPicPr preferRelativeResize="0"/>
          <p:nvPr/>
        </p:nvPicPr>
        <p:blipFill rotWithShape="1">
          <a:blip r:embed="rId6">
            <a:alphaModFix/>
          </a:blip>
          <a:srcRect/>
          <a:stretch/>
        </p:blipFill>
        <p:spPr>
          <a:xfrm>
            <a:off x="12252580" y="1868447"/>
            <a:ext cx="747969" cy="8344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Shape 213"/>
        <p:cNvGrpSpPr/>
        <p:nvPr/>
      </p:nvGrpSpPr>
      <p:grpSpPr>
        <a:xfrm>
          <a:off x="0" y="0"/>
          <a:ext cx="0" cy="0"/>
          <a:chOff x="0" y="0"/>
          <a:chExt cx="0" cy="0"/>
        </a:xfrm>
      </p:grpSpPr>
      <p:sp>
        <p:nvSpPr>
          <p:cNvPr id="214" name="Google Shape;214;p21"/>
          <p:cNvSpPr/>
          <p:nvPr/>
        </p:nvSpPr>
        <p:spPr>
          <a:xfrm>
            <a:off x="333077" y="3499813"/>
            <a:ext cx="5426380" cy="5306618"/>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ECB70"/>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21"/>
          <p:cNvPicPr preferRelativeResize="0"/>
          <p:nvPr/>
        </p:nvPicPr>
        <p:blipFill rotWithShape="1">
          <a:blip r:embed="rId3">
            <a:alphaModFix/>
          </a:blip>
          <a:srcRect l="4017" r="12717" b="73586"/>
          <a:stretch/>
        </p:blipFill>
        <p:spPr>
          <a:xfrm>
            <a:off x="-161794" y="9305925"/>
            <a:ext cx="18594668" cy="1201162"/>
          </a:xfrm>
          <a:prstGeom prst="rect">
            <a:avLst/>
          </a:prstGeom>
          <a:noFill/>
          <a:ln>
            <a:noFill/>
          </a:ln>
        </p:spPr>
      </p:pic>
      <p:pic>
        <p:nvPicPr>
          <p:cNvPr id="216" name="Google Shape;216;p21"/>
          <p:cNvPicPr preferRelativeResize="0"/>
          <p:nvPr/>
        </p:nvPicPr>
        <p:blipFill rotWithShape="1">
          <a:blip r:embed="rId3">
            <a:alphaModFix/>
          </a:blip>
          <a:srcRect b="73586"/>
          <a:stretch/>
        </p:blipFill>
        <p:spPr>
          <a:xfrm rot="10800000" flipH="1">
            <a:off x="-1059021" y="-172462"/>
            <a:ext cx="22332040" cy="1201162"/>
          </a:xfrm>
          <a:prstGeom prst="rect">
            <a:avLst/>
          </a:prstGeom>
          <a:noFill/>
          <a:ln>
            <a:noFill/>
          </a:ln>
        </p:spPr>
      </p:pic>
      <p:pic>
        <p:nvPicPr>
          <p:cNvPr id="217" name="Google Shape;217;p21" descr="Icon&#10;&#10;Description automatically generated"/>
          <p:cNvPicPr preferRelativeResize="0"/>
          <p:nvPr/>
        </p:nvPicPr>
        <p:blipFill rotWithShape="1">
          <a:blip r:embed="rId4">
            <a:alphaModFix/>
          </a:blip>
          <a:srcRect/>
          <a:stretch/>
        </p:blipFill>
        <p:spPr>
          <a:xfrm>
            <a:off x="-398854" y="3496961"/>
            <a:ext cx="6743700" cy="5969000"/>
          </a:xfrm>
          <a:prstGeom prst="rect">
            <a:avLst/>
          </a:prstGeom>
          <a:noFill/>
          <a:ln>
            <a:noFill/>
          </a:ln>
        </p:spPr>
      </p:pic>
      <p:sp>
        <p:nvSpPr>
          <p:cNvPr id="218" name="Google Shape;218;p21"/>
          <p:cNvSpPr txBox="1"/>
          <p:nvPr/>
        </p:nvSpPr>
        <p:spPr>
          <a:xfrm>
            <a:off x="6310210" y="1604459"/>
            <a:ext cx="11644713" cy="720197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rgbClr val="000000"/>
              </a:buClr>
              <a:buSzPts val="3500"/>
              <a:buFont typeface="Noto Sans Symbols"/>
              <a:buChar char="❖"/>
            </a:pPr>
            <a:r>
              <a:rPr lang="en-US" sz="3500">
                <a:solidFill>
                  <a:srgbClr val="000000"/>
                </a:solidFill>
                <a:latin typeface="Times New Roman"/>
                <a:ea typeface="Times New Roman"/>
                <a:cs typeface="Times New Roman"/>
                <a:sym typeface="Times New Roman"/>
              </a:rPr>
              <a:t>Không được chủ quan, kiêu ngạo, coi thường những đối tượng xung quanh. </a:t>
            </a:r>
            <a:endParaRPr sz="3500">
              <a:solidFill>
                <a:schemeClr val="dk1"/>
              </a:solidFill>
              <a:latin typeface="Times New Roman"/>
              <a:ea typeface="Times New Roman"/>
              <a:cs typeface="Times New Roman"/>
              <a:sym typeface="Times New Roman"/>
            </a:endParaRPr>
          </a:p>
          <a:p>
            <a:pPr marL="457200" marR="0" lvl="0" indent="-457200" algn="just" rtl="0">
              <a:lnSpc>
                <a:spcPct val="115000"/>
              </a:lnSpc>
              <a:spcBef>
                <a:spcPts val="0"/>
              </a:spcBef>
              <a:spcAft>
                <a:spcPts val="0"/>
              </a:spcAft>
              <a:buClr>
                <a:srgbClr val="000000"/>
              </a:buClr>
              <a:buSzPts val="3500"/>
              <a:buFont typeface="Noto Sans Symbols"/>
              <a:buChar char="❖"/>
            </a:pPr>
            <a:r>
              <a:rPr lang="en-US" sz="3500">
                <a:solidFill>
                  <a:srgbClr val="000000"/>
                </a:solidFill>
                <a:latin typeface="Times New Roman"/>
                <a:ea typeface="Times New Roman"/>
                <a:cs typeface="Times New Roman"/>
                <a:sym typeface="Times New Roman"/>
              </a:rPr>
              <a:t>Trước một sự vật, hiện tượng hay vấn đề nào đó thì cần có sự tìm hiểu thấu đáo trước khi đưa ra những ý kiến đánh giá.</a:t>
            </a:r>
            <a:endParaRPr sz="3500">
              <a:solidFill>
                <a:schemeClr val="dk1"/>
              </a:solidFill>
              <a:latin typeface="Times New Roman"/>
              <a:ea typeface="Times New Roman"/>
              <a:cs typeface="Times New Roman"/>
              <a:sym typeface="Times New Roman"/>
            </a:endParaRPr>
          </a:p>
          <a:p>
            <a:pPr marL="457200" marR="0" lvl="0" indent="-457200" algn="just" rtl="0">
              <a:lnSpc>
                <a:spcPct val="115000"/>
              </a:lnSpc>
              <a:spcBef>
                <a:spcPts val="0"/>
              </a:spcBef>
              <a:spcAft>
                <a:spcPts val="0"/>
              </a:spcAft>
              <a:buClr>
                <a:srgbClr val="000000"/>
              </a:buClr>
              <a:buSzPts val="3500"/>
              <a:buFont typeface="Noto Sans Symbols"/>
              <a:buChar char="❖"/>
            </a:pPr>
            <a:r>
              <a:rPr lang="en-US" sz="3500">
                <a:solidFill>
                  <a:srgbClr val="000000"/>
                </a:solidFill>
                <a:latin typeface="Times New Roman"/>
                <a:ea typeface="Times New Roman"/>
                <a:cs typeface="Times New Roman"/>
                <a:sym typeface="Times New Roman"/>
              </a:rPr>
              <a:t>Để mở mang vốn hiểu biết của bản thân, chúng ta cần khiêm tốn, học hỏi không ngừng.</a:t>
            </a:r>
            <a:endParaRPr sz="3500">
              <a:solidFill>
                <a:schemeClr val="dk1"/>
              </a:solidFill>
              <a:latin typeface="Times New Roman"/>
              <a:ea typeface="Times New Roman"/>
              <a:cs typeface="Times New Roman"/>
              <a:sym typeface="Times New Roman"/>
            </a:endParaRPr>
          </a:p>
          <a:p>
            <a:pPr marL="457200" marR="0" lvl="0" indent="-457200" algn="just" rtl="0">
              <a:lnSpc>
                <a:spcPct val="115000"/>
              </a:lnSpc>
              <a:spcBef>
                <a:spcPts val="0"/>
              </a:spcBef>
              <a:spcAft>
                <a:spcPts val="0"/>
              </a:spcAft>
              <a:buClr>
                <a:srgbClr val="000000"/>
              </a:buClr>
              <a:buSzPts val="3500"/>
              <a:buFont typeface="Noto Sans Symbols"/>
              <a:buChar char="❖"/>
            </a:pPr>
            <a:r>
              <a:rPr lang="en-US" sz="3500">
                <a:solidFill>
                  <a:srgbClr val="000000"/>
                </a:solidFill>
                <a:latin typeface="Times New Roman"/>
                <a:ea typeface="Times New Roman"/>
                <a:cs typeface="Times New Roman"/>
                <a:sym typeface="Times New Roman"/>
              </a:rPr>
              <a:t>Cần quan sát, tìm hiểu và thay đổi, điều chỉnh thái độ sống, đặc biệt khi đến những môi trường mới.</a:t>
            </a:r>
            <a:endParaRPr sz="3500">
              <a:solidFill>
                <a:schemeClr val="dk1"/>
              </a:solidFill>
              <a:latin typeface="Times New Roman"/>
              <a:ea typeface="Times New Roman"/>
              <a:cs typeface="Times New Roman"/>
              <a:sym typeface="Times New Roman"/>
            </a:endParaRPr>
          </a:p>
          <a:p>
            <a:pPr marL="457200" marR="0" lvl="0" indent="-457200" algn="l" rtl="0">
              <a:spcBef>
                <a:spcPts val="0"/>
              </a:spcBef>
              <a:spcAft>
                <a:spcPts val="0"/>
              </a:spcAft>
              <a:buClr>
                <a:srgbClr val="000000"/>
              </a:buClr>
              <a:buSzPts val="3500"/>
              <a:buFont typeface="Noto Sans Symbols"/>
              <a:buChar char="❖"/>
            </a:pPr>
            <a:r>
              <a:rPr lang="en-US" sz="3500">
                <a:solidFill>
                  <a:srgbClr val="000000"/>
                </a:solidFill>
                <a:latin typeface="Times New Roman"/>
                <a:ea typeface="Times New Roman"/>
                <a:cs typeface="Times New Roman"/>
                <a:sym typeface="Times New Roman"/>
              </a:rPr>
              <a:t>Bài học chính của câu chuyện là khuyên mọi người không nên chủ quan, kiêu ngạo, coi thường người khác, càng không nên suy nghĩ thiển cận, không chịu mở rộng, nâng cao hiểu biết bản thân.</a:t>
            </a:r>
            <a:r>
              <a:rPr lang="en-US" sz="3500">
                <a:solidFill>
                  <a:schemeClr val="dk1"/>
                </a:solidFill>
                <a:latin typeface="Calibri"/>
                <a:ea typeface="Calibri"/>
                <a:cs typeface="Calibri"/>
                <a:sym typeface="Calibri"/>
              </a:rPr>
              <a:t> </a:t>
            </a:r>
            <a:endParaRPr sz="35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animEffect transition="in" filter="fade">
                                      <p:cBhvr>
                                        <p:cTn id="7" dur="2000"/>
                                        <p:tgtEl>
                                          <p:spTgt spid="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8">
                                            <p:txEl>
                                              <p:pRg st="1" end="1"/>
                                            </p:txEl>
                                          </p:spTgt>
                                        </p:tgtEl>
                                        <p:attrNameLst>
                                          <p:attrName>style.visibility</p:attrName>
                                        </p:attrNameLst>
                                      </p:cBhvr>
                                      <p:to>
                                        <p:strVal val="visible"/>
                                      </p:to>
                                    </p:set>
                                    <p:animEffect transition="in" filter="fade">
                                      <p:cBhvr>
                                        <p:cTn id="12" dur="2000"/>
                                        <p:tgtEl>
                                          <p:spTgt spid="2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8">
                                            <p:txEl>
                                              <p:pRg st="2" end="2"/>
                                            </p:txEl>
                                          </p:spTgt>
                                        </p:tgtEl>
                                        <p:attrNameLst>
                                          <p:attrName>style.visibility</p:attrName>
                                        </p:attrNameLst>
                                      </p:cBhvr>
                                      <p:to>
                                        <p:strVal val="visible"/>
                                      </p:to>
                                    </p:set>
                                    <p:animEffect transition="in" filter="fade">
                                      <p:cBhvr>
                                        <p:cTn id="17" dur="2000"/>
                                        <p:tgtEl>
                                          <p:spTgt spid="2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8">
                                            <p:txEl>
                                              <p:pRg st="3" end="3"/>
                                            </p:txEl>
                                          </p:spTgt>
                                        </p:tgtEl>
                                        <p:attrNameLst>
                                          <p:attrName>style.visibility</p:attrName>
                                        </p:attrNameLst>
                                      </p:cBhvr>
                                      <p:to>
                                        <p:strVal val="visible"/>
                                      </p:to>
                                    </p:set>
                                    <p:animEffect transition="in" filter="fade">
                                      <p:cBhvr>
                                        <p:cTn id="22" dur="2000"/>
                                        <p:tgtEl>
                                          <p:spTgt spid="2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8">
                                            <p:txEl>
                                              <p:pRg st="4" end="4"/>
                                            </p:txEl>
                                          </p:spTgt>
                                        </p:tgtEl>
                                        <p:attrNameLst>
                                          <p:attrName>style.visibility</p:attrName>
                                        </p:attrNameLst>
                                      </p:cBhvr>
                                      <p:to>
                                        <p:strVal val="visible"/>
                                      </p:to>
                                    </p:set>
                                    <p:animEffect transition="in" filter="fade">
                                      <p:cBhvr>
                                        <p:cTn id="27" dur="2000"/>
                                        <p:tgtEl>
                                          <p:spTgt spid="2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Shape 222"/>
        <p:cNvGrpSpPr/>
        <p:nvPr/>
      </p:nvGrpSpPr>
      <p:grpSpPr>
        <a:xfrm>
          <a:off x="0" y="0"/>
          <a:ext cx="0" cy="0"/>
          <a:chOff x="0" y="0"/>
          <a:chExt cx="0" cy="0"/>
        </a:xfrm>
      </p:grpSpPr>
      <p:pic>
        <p:nvPicPr>
          <p:cNvPr id="223" name="Google Shape;223;p22"/>
          <p:cNvPicPr preferRelativeResize="0"/>
          <p:nvPr/>
        </p:nvPicPr>
        <p:blipFill rotWithShape="1">
          <a:blip r:embed="rId3">
            <a:alphaModFix/>
          </a:blip>
          <a:srcRect t="19628"/>
          <a:stretch/>
        </p:blipFill>
        <p:spPr>
          <a:xfrm>
            <a:off x="8458105" y="2564041"/>
            <a:ext cx="8801195" cy="5646077"/>
          </a:xfrm>
          <a:prstGeom prst="rect">
            <a:avLst/>
          </a:prstGeom>
          <a:noFill/>
          <a:ln>
            <a:noFill/>
          </a:ln>
        </p:spPr>
      </p:pic>
      <p:sp>
        <p:nvSpPr>
          <p:cNvPr id="224" name="Google Shape;224;p22"/>
          <p:cNvSpPr txBox="1"/>
          <p:nvPr/>
        </p:nvSpPr>
        <p:spPr>
          <a:xfrm>
            <a:off x="9238957" y="3538338"/>
            <a:ext cx="7637017" cy="2795637"/>
          </a:xfrm>
          <a:prstGeom prst="rect">
            <a:avLst/>
          </a:prstGeom>
          <a:noFill/>
          <a:ln>
            <a:noFill/>
          </a:ln>
        </p:spPr>
        <p:txBody>
          <a:bodyPr spcFirstLastPara="1" wrap="square" lIns="0" tIns="0" rIns="0" bIns="0" anchor="t" anchorCtr="0">
            <a:spAutoFit/>
          </a:bodyPr>
          <a:lstStyle/>
          <a:p>
            <a:pPr marL="0" marR="0" lvl="0" indent="0" algn="ctr" rtl="0">
              <a:lnSpc>
                <a:spcPct val="107999"/>
              </a:lnSpc>
              <a:spcBef>
                <a:spcPts val="0"/>
              </a:spcBef>
              <a:spcAft>
                <a:spcPts val="0"/>
              </a:spcAft>
              <a:buNone/>
            </a:pPr>
            <a:r>
              <a:rPr lang="en-US" sz="10138">
                <a:solidFill>
                  <a:srgbClr val="E16F1F"/>
                </a:solidFill>
                <a:latin typeface="Arial"/>
                <a:ea typeface="Arial"/>
                <a:cs typeface="Arial"/>
                <a:sym typeface="Arial"/>
              </a:rPr>
              <a:t>III.</a:t>
            </a:r>
            <a:endParaRPr/>
          </a:p>
          <a:p>
            <a:pPr marL="0" marR="0" lvl="0" indent="0" algn="ctr" rtl="0">
              <a:lnSpc>
                <a:spcPct val="107999"/>
              </a:lnSpc>
              <a:spcBef>
                <a:spcPts val="0"/>
              </a:spcBef>
              <a:spcAft>
                <a:spcPts val="0"/>
              </a:spcAft>
              <a:buNone/>
            </a:pPr>
            <a:r>
              <a:rPr lang="en-US" sz="10138">
                <a:solidFill>
                  <a:srgbClr val="E16F1F"/>
                </a:solidFill>
                <a:latin typeface="Arial"/>
                <a:ea typeface="Arial"/>
                <a:cs typeface="Arial"/>
                <a:sym typeface="Arial"/>
              </a:rPr>
              <a:t>TỔNG KẾT</a:t>
            </a:r>
            <a:endParaRPr/>
          </a:p>
        </p:txBody>
      </p:sp>
      <p:pic>
        <p:nvPicPr>
          <p:cNvPr id="225" name="Google Shape;225;p22"/>
          <p:cNvPicPr preferRelativeResize="0"/>
          <p:nvPr/>
        </p:nvPicPr>
        <p:blipFill rotWithShape="1">
          <a:blip r:embed="rId4">
            <a:alphaModFix/>
          </a:blip>
          <a:srcRect/>
          <a:stretch/>
        </p:blipFill>
        <p:spPr>
          <a:xfrm>
            <a:off x="10681127" y="2211794"/>
            <a:ext cx="4466793" cy="704494"/>
          </a:xfrm>
          <a:prstGeom prst="rect">
            <a:avLst/>
          </a:prstGeom>
          <a:noFill/>
          <a:ln>
            <a:noFill/>
          </a:ln>
        </p:spPr>
      </p:pic>
      <p:pic>
        <p:nvPicPr>
          <p:cNvPr id="226" name="Google Shape;226;p22"/>
          <p:cNvPicPr preferRelativeResize="0"/>
          <p:nvPr/>
        </p:nvPicPr>
        <p:blipFill rotWithShape="1">
          <a:blip r:embed="rId5">
            <a:alphaModFix/>
          </a:blip>
          <a:srcRect/>
          <a:stretch/>
        </p:blipFill>
        <p:spPr>
          <a:xfrm flipH="1">
            <a:off x="-306732" y="1587661"/>
            <a:ext cx="10612486" cy="13244913"/>
          </a:xfrm>
          <a:prstGeom prst="rect">
            <a:avLst/>
          </a:prstGeom>
          <a:noFill/>
          <a:ln>
            <a:noFill/>
          </a:ln>
        </p:spPr>
      </p:pic>
      <p:pic>
        <p:nvPicPr>
          <p:cNvPr id="227" name="Google Shape;227;p22"/>
          <p:cNvPicPr preferRelativeResize="0"/>
          <p:nvPr/>
        </p:nvPicPr>
        <p:blipFill rotWithShape="1">
          <a:blip r:embed="rId6">
            <a:alphaModFix/>
          </a:blip>
          <a:srcRect t="38555" b="37312"/>
          <a:stretch/>
        </p:blipFill>
        <p:spPr>
          <a:xfrm>
            <a:off x="9362142" y="6332073"/>
            <a:ext cx="7390646" cy="152400"/>
          </a:xfrm>
          <a:prstGeom prst="rect">
            <a:avLst/>
          </a:prstGeom>
          <a:noFill/>
          <a:ln>
            <a:noFill/>
          </a:ln>
        </p:spPr>
      </p:pic>
      <p:pic>
        <p:nvPicPr>
          <p:cNvPr id="228" name="Google Shape;228;p22"/>
          <p:cNvPicPr preferRelativeResize="0"/>
          <p:nvPr/>
        </p:nvPicPr>
        <p:blipFill rotWithShape="1">
          <a:blip r:embed="rId7">
            <a:alphaModFix/>
          </a:blip>
          <a:srcRect/>
          <a:stretch/>
        </p:blipFill>
        <p:spPr>
          <a:xfrm rot="-955850">
            <a:off x="-281020" y="4242026"/>
            <a:ext cx="2344257" cy="1802947"/>
          </a:xfrm>
          <a:prstGeom prst="rect">
            <a:avLst/>
          </a:prstGeom>
          <a:noFill/>
          <a:ln>
            <a:noFill/>
          </a:ln>
        </p:spPr>
      </p:pic>
      <p:grpSp>
        <p:nvGrpSpPr>
          <p:cNvPr id="229" name="Google Shape;229;p22"/>
          <p:cNvGrpSpPr/>
          <p:nvPr/>
        </p:nvGrpSpPr>
        <p:grpSpPr>
          <a:xfrm>
            <a:off x="2406860" y="2095316"/>
            <a:ext cx="1200508" cy="1258497"/>
            <a:chOff x="0" y="0"/>
            <a:chExt cx="1600678" cy="1677996"/>
          </a:xfrm>
        </p:grpSpPr>
        <p:pic>
          <p:nvPicPr>
            <p:cNvPr id="230" name="Google Shape;230;p22"/>
            <p:cNvPicPr preferRelativeResize="0"/>
            <p:nvPr/>
          </p:nvPicPr>
          <p:blipFill rotWithShape="1">
            <a:blip r:embed="rId8">
              <a:alphaModFix/>
            </a:blip>
            <a:srcRect/>
            <a:stretch/>
          </p:blipFill>
          <p:spPr>
            <a:xfrm>
              <a:off x="578460" y="0"/>
              <a:ext cx="1022218" cy="1003632"/>
            </a:xfrm>
            <a:prstGeom prst="rect">
              <a:avLst/>
            </a:prstGeom>
            <a:noFill/>
            <a:ln>
              <a:noFill/>
            </a:ln>
          </p:spPr>
        </p:pic>
        <p:pic>
          <p:nvPicPr>
            <p:cNvPr id="231" name="Google Shape;231;p22"/>
            <p:cNvPicPr preferRelativeResize="0"/>
            <p:nvPr/>
          </p:nvPicPr>
          <p:blipFill rotWithShape="1">
            <a:blip r:embed="rId9">
              <a:alphaModFix/>
            </a:blip>
            <a:srcRect/>
            <a:stretch/>
          </p:blipFill>
          <p:spPr>
            <a:xfrm>
              <a:off x="336370" y="1151713"/>
              <a:ext cx="484181" cy="526283"/>
            </a:xfrm>
            <a:prstGeom prst="rect">
              <a:avLst/>
            </a:prstGeom>
            <a:noFill/>
            <a:ln>
              <a:noFill/>
            </a:ln>
          </p:spPr>
        </p:pic>
        <p:pic>
          <p:nvPicPr>
            <p:cNvPr id="232" name="Google Shape;232;p22"/>
            <p:cNvPicPr preferRelativeResize="0"/>
            <p:nvPr/>
          </p:nvPicPr>
          <p:blipFill rotWithShape="1">
            <a:blip r:embed="rId10">
              <a:alphaModFix/>
            </a:blip>
            <a:srcRect/>
            <a:stretch/>
          </p:blipFill>
          <p:spPr>
            <a:xfrm>
              <a:off x="0" y="501816"/>
              <a:ext cx="336370" cy="311295"/>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Shape 236"/>
        <p:cNvGrpSpPr/>
        <p:nvPr/>
      </p:nvGrpSpPr>
      <p:grpSpPr>
        <a:xfrm>
          <a:off x="0" y="0"/>
          <a:ext cx="0" cy="0"/>
          <a:chOff x="0" y="0"/>
          <a:chExt cx="0" cy="0"/>
        </a:xfrm>
      </p:grpSpPr>
      <p:sp>
        <p:nvSpPr>
          <p:cNvPr id="237" name="Google Shape;237;p23"/>
          <p:cNvSpPr txBox="1"/>
          <p:nvPr/>
        </p:nvSpPr>
        <p:spPr>
          <a:xfrm>
            <a:off x="2316656" y="607982"/>
            <a:ext cx="3882277" cy="2035942"/>
          </a:xfrm>
          <a:prstGeom prst="rect">
            <a:avLst/>
          </a:prstGeom>
          <a:noFill/>
          <a:ln>
            <a:noFill/>
          </a:ln>
        </p:spPr>
        <p:txBody>
          <a:bodyPr spcFirstLastPara="1" wrap="square" lIns="0" tIns="0" rIns="0" bIns="0" anchor="t" anchorCtr="0">
            <a:spAutoFit/>
          </a:bodyPr>
          <a:lstStyle/>
          <a:p>
            <a:pPr marL="0" marR="0" lvl="0" indent="0" algn="ctr" rtl="0">
              <a:lnSpc>
                <a:spcPct val="294244"/>
              </a:lnSpc>
              <a:spcBef>
                <a:spcPts val="0"/>
              </a:spcBef>
              <a:spcAft>
                <a:spcPts val="0"/>
              </a:spcAft>
              <a:buNone/>
            </a:pPr>
            <a:r>
              <a:rPr lang="en-US" sz="4500" b="1" dirty="0">
                <a:solidFill>
                  <a:srgbClr val="4F6128"/>
                </a:solidFill>
                <a:latin typeface="Times New Roman"/>
                <a:ea typeface="Times New Roman"/>
                <a:cs typeface="Times New Roman"/>
                <a:sym typeface="Times New Roman"/>
              </a:rPr>
              <a:t>1.. </a:t>
            </a:r>
            <a:r>
              <a:rPr lang="en-US" sz="4500" b="1" dirty="0" err="1">
                <a:solidFill>
                  <a:srgbClr val="4F6128"/>
                </a:solidFill>
                <a:latin typeface="Times New Roman"/>
                <a:ea typeface="Times New Roman"/>
                <a:cs typeface="Times New Roman"/>
                <a:sym typeface="Times New Roman"/>
              </a:rPr>
              <a:t>Nghệ</a:t>
            </a:r>
            <a:r>
              <a:rPr lang="en-US" sz="4500" b="1" dirty="0">
                <a:solidFill>
                  <a:srgbClr val="4F6128"/>
                </a:solidFill>
                <a:latin typeface="Times New Roman"/>
                <a:ea typeface="Times New Roman"/>
                <a:cs typeface="Times New Roman"/>
                <a:sym typeface="Times New Roman"/>
              </a:rPr>
              <a:t> </a:t>
            </a:r>
            <a:r>
              <a:rPr lang="en-US" sz="4500" b="1" dirty="0" err="1">
                <a:solidFill>
                  <a:srgbClr val="4F6128"/>
                </a:solidFill>
                <a:latin typeface="Times New Roman"/>
                <a:ea typeface="Times New Roman"/>
                <a:cs typeface="Times New Roman"/>
                <a:sym typeface="Times New Roman"/>
              </a:rPr>
              <a:t>thuật</a:t>
            </a:r>
            <a:endParaRPr sz="4500" b="1" dirty="0">
              <a:solidFill>
                <a:srgbClr val="4F6128"/>
              </a:solidFill>
              <a:latin typeface="Times New Roman"/>
              <a:ea typeface="Times New Roman"/>
              <a:cs typeface="Times New Roman"/>
              <a:sym typeface="Times New Roman"/>
            </a:endParaRPr>
          </a:p>
        </p:txBody>
      </p:sp>
      <p:pic>
        <p:nvPicPr>
          <p:cNvPr id="238" name="Google Shape;238;p23"/>
          <p:cNvPicPr preferRelativeResize="0"/>
          <p:nvPr/>
        </p:nvPicPr>
        <p:blipFill rotWithShape="1">
          <a:blip r:embed="rId3">
            <a:alphaModFix/>
          </a:blip>
          <a:srcRect l="435" r="13269" b="72539"/>
          <a:stretch/>
        </p:blipFill>
        <p:spPr>
          <a:xfrm>
            <a:off x="-923177" y="9258300"/>
            <a:ext cx="19271453" cy="1248787"/>
          </a:xfrm>
          <a:prstGeom prst="rect">
            <a:avLst/>
          </a:prstGeom>
          <a:noFill/>
          <a:ln>
            <a:noFill/>
          </a:ln>
        </p:spPr>
      </p:pic>
      <p:pic>
        <p:nvPicPr>
          <p:cNvPr id="239" name="Google Shape;239;p23"/>
          <p:cNvPicPr preferRelativeResize="0"/>
          <p:nvPr/>
        </p:nvPicPr>
        <p:blipFill rotWithShape="1">
          <a:blip r:embed="rId4">
            <a:alphaModFix/>
          </a:blip>
          <a:srcRect/>
          <a:stretch/>
        </p:blipFill>
        <p:spPr>
          <a:xfrm>
            <a:off x="-1020324" y="7782341"/>
            <a:ext cx="3336980" cy="3045753"/>
          </a:xfrm>
          <a:prstGeom prst="rect">
            <a:avLst/>
          </a:prstGeom>
          <a:noFill/>
          <a:ln>
            <a:noFill/>
          </a:ln>
        </p:spPr>
      </p:pic>
      <p:pic>
        <p:nvPicPr>
          <p:cNvPr id="240" name="Google Shape;240;p23"/>
          <p:cNvPicPr preferRelativeResize="0"/>
          <p:nvPr/>
        </p:nvPicPr>
        <p:blipFill rotWithShape="1">
          <a:blip r:embed="rId4">
            <a:alphaModFix/>
          </a:blip>
          <a:srcRect/>
          <a:stretch/>
        </p:blipFill>
        <p:spPr>
          <a:xfrm flipH="1">
            <a:off x="15986714" y="7782341"/>
            <a:ext cx="3670375" cy="3350052"/>
          </a:xfrm>
          <a:prstGeom prst="rect">
            <a:avLst/>
          </a:prstGeom>
          <a:noFill/>
          <a:ln>
            <a:noFill/>
          </a:ln>
        </p:spPr>
      </p:pic>
      <p:sp>
        <p:nvSpPr>
          <p:cNvPr id="241" name="Google Shape;241;p23"/>
          <p:cNvSpPr txBox="1"/>
          <p:nvPr/>
        </p:nvSpPr>
        <p:spPr>
          <a:xfrm>
            <a:off x="2235549" y="2561711"/>
            <a:ext cx="6477000" cy="5505353"/>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15000"/>
              </a:lnSpc>
              <a:spcBef>
                <a:spcPts val="0"/>
              </a:spcBef>
              <a:spcAft>
                <a:spcPts val="0"/>
              </a:spcAft>
              <a:buClr>
                <a:srgbClr val="000000"/>
              </a:buClr>
              <a:buSzPts val="3500"/>
              <a:buFont typeface="Noto Sans Symbols"/>
              <a:buChar char="▪"/>
            </a:pPr>
            <a:r>
              <a:rPr lang="en-US" sz="3500">
                <a:solidFill>
                  <a:srgbClr val="000000"/>
                </a:solidFill>
                <a:latin typeface="Times New Roman"/>
                <a:ea typeface="Times New Roman"/>
                <a:cs typeface="Times New Roman"/>
                <a:sym typeface="Times New Roman"/>
              </a:rPr>
              <a:t>Nghệ thuật nhân cách hóa xây dựng nhân vật là loài vật gần gũi với đời sống, mang nét tính cách tiêu biểu.</a:t>
            </a:r>
            <a:endParaRPr sz="3500">
              <a:solidFill>
                <a:schemeClr val="dk1"/>
              </a:solidFill>
              <a:latin typeface="Times New Roman"/>
              <a:ea typeface="Times New Roman"/>
              <a:cs typeface="Times New Roman"/>
              <a:sym typeface="Times New Roman"/>
            </a:endParaRPr>
          </a:p>
          <a:p>
            <a:pPr marL="457200" marR="0" lvl="0" indent="-457200" algn="just" rtl="0">
              <a:lnSpc>
                <a:spcPct val="115000"/>
              </a:lnSpc>
              <a:spcBef>
                <a:spcPts val="0"/>
              </a:spcBef>
              <a:spcAft>
                <a:spcPts val="0"/>
              </a:spcAft>
              <a:buClr>
                <a:srgbClr val="000000"/>
              </a:buClr>
              <a:buSzPts val="3500"/>
              <a:buFont typeface="Noto Sans Symbols"/>
              <a:buChar char="▪"/>
            </a:pPr>
            <a:r>
              <a:rPr lang="en-US" sz="3500">
                <a:solidFill>
                  <a:srgbClr val="000000"/>
                </a:solidFill>
                <a:latin typeface="Times New Roman"/>
                <a:ea typeface="Times New Roman"/>
                <a:cs typeface="Times New Roman"/>
                <a:sym typeface="Times New Roman"/>
              </a:rPr>
              <a:t>Cách xây dựng tình huống truyện tự nhiên, hợp lí, tạo sự hấp dẫn, bất ngờ cho người đọc.</a:t>
            </a:r>
            <a:endParaRPr sz="3500">
              <a:solidFill>
                <a:schemeClr val="dk1"/>
              </a:solidFill>
              <a:latin typeface="Times New Roman"/>
              <a:ea typeface="Times New Roman"/>
              <a:cs typeface="Times New Roman"/>
              <a:sym typeface="Times New Roman"/>
            </a:endParaRPr>
          </a:p>
          <a:p>
            <a:pPr marL="457200" marR="0" lvl="0" indent="-457200" algn="l" rtl="0">
              <a:spcBef>
                <a:spcPts val="0"/>
              </a:spcBef>
              <a:spcAft>
                <a:spcPts val="0"/>
              </a:spcAft>
              <a:buClr>
                <a:srgbClr val="000000"/>
              </a:buClr>
              <a:buSzPts val="3500"/>
              <a:buFont typeface="Noto Sans Symbols"/>
              <a:buChar char="▪"/>
            </a:pPr>
            <a:r>
              <a:rPr lang="en-US" sz="3500">
                <a:solidFill>
                  <a:srgbClr val="000000"/>
                </a:solidFill>
                <a:latin typeface="Times New Roman"/>
                <a:ea typeface="Times New Roman"/>
                <a:cs typeface="Times New Roman"/>
                <a:sym typeface="Times New Roman"/>
              </a:rPr>
              <a:t>Cách đưa ra bài học thấm thía, sâu sắc.</a:t>
            </a:r>
            <a:r>
              <a:rPr lang="en-US" sz="3500">
                <a:solidFill>
                  <a:schemeClr val="dk1"/>
                </a:solidFill>
                <a:latin typeface="Calibri"/>
                <a:ea typeface="Calibri"/>
                <a:cs typeface="Calibri"/>
                <a:sym typeface="Calibri"/>
              </a:rPr>
              <a:t> </a:t>
            </a:r>
            <a:endParaRPr sz="3500">
              <a:solidFill>
                <a:schemeClr val="dk1"/>
              </a:solidFill>
              <a:latin typeface="Calibri"/>
              <a:ea typeface="Calibri"/>
              <a:cs typeface="Calibri"/>
              <a:sym typeface="Calibri"/>
            </a:endParaRPr>
          </a:p>
        </p:txBody>
      </p:sp>
      <p:sp>
        <p:nvSpPr>
          <p:cNvPr id="242" name="Google Shape;242;p23"/>
          <p:cNvSpPr txBox="1"/>
          <p:nvPr/>
        </p:nvSpPr>
        <p:spPr>
          <a:xfrm>
            <a:off x="10668000" y="607982"/>
            <a:ext cx="3882277" cy="2035942"/>
          </a:xfrm>
          <a:prstGeom prst="rect">
            <a:avLst/>
          </a:prstGeom>
          <a:noFill/>
          <a:ln>
            <a:noFill/>
          </a:ln>
        </p:spPr>
        <p:txBody>
          <a:bodyPr spcFirstLastPara="1" wrap="square" lIns="0" tIns="0" rIns="0" bIns="0" anchor="t" anchorCtr="0">
            <a:spAutoFit/>
          </a:bodyPr>
          <a:lstStyle/>
          <a:p>
            <a:pPr marL="0" marR="0" lvl="0" indent="0" algn="ctr" rtl="0">
              <a:lnSpc>
                <a:spcPct val="294244"/>
              </a:lnSpc>
              <a:spcBef>
                <a:spcPts val="0"/>
              </a:spcBef>
              <a:spcAft>
                <a:spcPts val="0"/>
              </a:spcAft>
              <a:buNone/>
            </a:pPr>
            <a:r>
              <a:rPr lang="en-US" sz="4500" b="1" dirty="0">
                <a:solidFill>
                  <a:srgbClr val="4F6128"/>
                </a:solidFill>
                <a:latin typeface="Times New Roman"/>
                <a:ea typeface="Times New Roman"/>
                <a:cs typeface="Times New Roman"/>
                <a:sym typeface="Times New Roman"/>
              </a:rPr>
              <a:t>2.. </a:t>
            </a:r>
            <a:r>
              <a:rPr lang="en-US" sz="4500" b="1" dirty="0" err="1">
                <a:solidFill>
                  <a:srgbClr val="4F6128"/>
                </a:solidFill>
                <a:latin typeface="Times New Roman"/>
                <a:ea typeface="Times New Roman"/>
                <a:cs typeface="Times New Roman"/>
                <a:sym typeface="Times New Roman"/>
              </a:rPr>
              <a:t>Nội</a:t>
            </a:r>
            <a:r>
              <a:rPr lang="en-US" sz="4500" b="1" dirty="0">
                <a:solidFill>
                  <a:srgbClr val="4F6128"/>
                </a:solidFill>
                <a:latin typeface="Times New Roman"/>
                <a:ea typeface="Times New Roman"/>
                <a:cs typeface="Times New Roman"/>
                <a:sym typeface="Times New Roman"/>
              </a:rPr>
              <a:t> dung</a:t>
            </a:r>
            <a:endParaRPr dirty="0"/>
          </a:p>
        </p:txBody>
      </p:sp>
      <p:sp>
        <p:nvSpPr>
          <p:cNvPr id="243" name="Google Shape;243;p23"/>
          <p:cNvSpPr txBox="1"/>
          <p:nvPr/>
        </p:nvSpPr>
        <p:spPr>
          <a:xfrm>
            <a:off x="9982200" y="2518767"/>
            <a:ext cx="7400298" cy="518398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000000"/>
              </a:buClr>
              <a:buSzPts val="3200"/>
              <a:buFont typeface="Noto Sans Symbols"/>
              <a:buChar char="▪"/>
            </a:pPr>
            <a:r>
              <a:rPr lang="en-US" sz="3200">
                <a:solidFill>
                  <a:srgbClr val="000000"/>
                </a:solidFill>
                <a:latin typeface="Times New Roman"/>
                <a:ea typeface="Times New Roman"/>
                <a:cs typeface="Times New Roman"/>
                <a:sym typeface="Times New Roman"/>
              </a:rPr>
              <a:t>Văn bản đem đến bài học về cách sống cho mỗi người: không nên chủ quan, kiêu ngạo coi thường người khác, mà luôn cần phải có ý thức học hỏi, nâng cao nhận thức của bản thân, đồng thời cần thay đổi và điều chỉnh thái độ sống để phù hợp với môi trường sống mới.</a:t>
            </a:r>
            <a:r>
              <a:rPr lang="en-US"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animEffect transition="in" filter="fade">
                                      <p:cBhvr>
                                        <p:cTn id="7" dur="500"/>
                                        <p:tgtEl>
                                          <p:spTgt spid="2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1">
                                            <p:txEl>
                                              <p:pRg st="1" end="1"/>
                                            </p:txEl>
                                          </p:spTgt>
                                        </p:tgtEl>
                                        <p:attrNameLst>
                                          <p:attrName>style.visibility</p:attrName>
                                        </p:attrNameLst>
                                      </p:cBhvr>
                                      <p:to>
                                        <p:strVal val="visible"/>
                                      </p:to>
                                    </p:set>
                                    <p:animEffect transition="in" filter="fade">
                                      <p:cBhvr>
                                        <p:cTn id="12" dur="500"/>
                                        <p:tgtEl>
                                          <p:spTgt spid="2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xEl>
                                              <p:pRg st="2" end="2"/>
                                            </p:txEl>
                                          </p:spTgt>
                                        </p:tgtEl>
                                        <p:attrNameLst>
                                          <p:attrName>style.visibility</p:attrName>
                                        </p:attrNameLst>
                                      </p:cBhvr>
                                      <p:to>
                                        <p:strVal val="visible"/>
                                      </p:to>
                                    </p:set>
                                    <p:animEffect transition="in" filter="fade">
                                      <p:cBhvr>
                                        <p:cTn id="17" dur="500"/>
                                        <p:tgtEl>
                                          <p:spTgt spid="2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2"/>
                                        </p:tgtEl>
                                        <p:attrNameLst>
                                          <p:attrName>style.visibility</p:attrName>
                                        </p:attrNameLst>
                                      </p:cBhvr>
                                      <p:to>
                                        <p:strVal val="visible"/>
                                      </p:to>
                                    </p:set>
                                    <p:animEffect transition="in" filter="fade">
                                      <p:cBhvr>
                                        <p:cTn id="22" dur="500"/>
                                        <p:tgtEl>
                                          <p:spTgt spid="2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3"/>
                                        </p:tgtEl>
                                        <p:attrNameLst>
                                          <p:attrName>style.visibility</p:attrName>
                                        </p:attrNameLst>
                                      </p:cBhvr>
                                      <p:to>
                                        <p:strVal val="visible"/>
                                      </p:to>
                                    </p:set>
                                    <p:animEffect transition="in" filter="fade">
                                      <p:cBhvr>
                                        <p:cTn id="27"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Shape 247"/>
        <p:cNvGrpSpPr/>
        <p:nvPr/>
      </p:nvGrpSpPr>
      <p:grpSpPr>
        <a:xfrm>
          <a:off x="0" y="0"/>
          <a:ext cx="0" cy="0"/>
          <a:chOff x="0" y="0"/>
          <a:chExt cx="0" cy="0"/>
        </a:xfrm>
      </p:grpSpPr>
      <p:pic>
        <p:nvPicPr>
          <p:cNvPr id="248" name="Google Shape;248;p24"/>
          <p:cNvPicPr preferRelativeResize="0"/>
          <p:nvPr/>
        </p:nvPicPr>
        <p:blipFill rotWithShape="1">
          <a:blip r:embed="rId3">
            <a:alphaModFix/>
          </a:blip>
          <a:srcRect l="4298" r="12814" b="67703"/>
          <a:stretch/>
        </p:blipFill>
        <p:spPr>
          <a:xfrm>
            <a:off x="0" y="9511501"/>
            <a:ext cx="18510070" cy="1468742"/>
          </a:xfrm>
          <a:prstGeom prst="rect">
            <a:avLst/>
          </a:prstGeom>
          <a:noFill/>
          <a:ln>
            <a:noFill/>
          </a:ln>
        </p:spPr>
      </p:pic>
      <p:pic>
        <p:nvPicPr>
          <p:cNvPr id="249" name="Google Shape;249;p24"/>
          <p:cNvPicPr preferRelativeResize="0"/>
          <p:nvPr/>
        </p:nvPicPr>
        <p:blipFill rotWithShape="1">
          <a:blip r:embed="rId4">
            <a:alphaModFix/>
          </a:blip>
          <a:srcRect/>
          <a:stretch/>
        </p:blipFill>
        <p:spPr>
          <a:xfrm flipH="1">
            <a:off x="12129055" y="-2667199"/>
            <a:ext cx="5130245" cy="6171641"/>
          </a:xfrm>
          <a:prstGeom prst="rect">
            <a:avLst/>
          </a:prstGeom>
          <a:noFill/>
          <a:ln>
            <a:noFill/>
          </a:ln>
        </p:spPr>
      </p:pic>
      <p:sp>
        <p:nvSpPr>
          <p:cNvPr id="250" name="Google Shape;250;p24"/>
          <p:cNvSpPr txBox="1"/>
          <p:nvPr/>
        </p:nvSpPr>
        <p:spPr>
          <a:xfrm>
            <a:off x="1251341" y="990140"/>
            <a:ext cx="8446724" cy="169277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500" b="1">
                <a:solidFill>
                  <a:srgbClr val="E16F1F"/>
                </a:solidFill>
                <a:latin typeface="Times New Roman"/>
                <a:ea typeface="Times New Roman"/>
                <a:cs typeface="Times New Roman"/>
                <a:sym typeface="Times New Roman"/>
              </a:rPr>
              <a:t>3. Cách đọc hiểu văn bản truyện ngụ ngôn</a:t>
            </a:r>
            <a:endParaRPr sz="5500" b="1">
              <a:solidFill>
                <a:srgbClr val="E16F1F"/>
              </a:solidFill>
              <a:latin typeface="Times New Roman"/>
              <a:ea typeface="Times New Roman"/>
              <a:cs typeface="Times New Roman"/>
              <a:sym typeface="Times New Roman"/>
            </a:endParaRPr>
          </a:p>
        </p:txBody>
      </p:sp>
      <p:pic>
        <p:nvPicPr>
          <p:cNvPr id="251" name="Google Shape;251;p24"/>
          <p:cNvPicPr preferRelativeResize="0"/>
          <p:nvPr/>
        </p:nvPicPr>
        <p:blipFill rotWithShape="1">
          <a:blip r:embed="rId5">
            <a:alphaModFix/>
          </a:blip>
          <a:srcRect/>
          <a:stretch/>
        </p:blipFill>
        <p:spPr>
          <a:xfrm>
            <a:off x="-1158889" y="8626007"/>
            <a:ext cx="3101130" cy="2830486"/>
          </a:xfrm>
          <a:prstGeom prst="rect">
            <a:avLst/>
          </a:prstGeom>
          <a:noFill/>
          <a:ln>
            <a:noFill/>
          </a:ln>
        </p:spPr>
      </p:pic>
      <p:pic>
        <p:nvPicPr>
          <p:cNvPr id="252" name="Google Shape;252;p24"/>
          <p:cNvPicPr preferRelativeResize="0"/>
          <p:nvPr/>
        </p:nvPicPr>
        <p:blipFill rotWithShape="1">
          <a:blip r:embed="rId5">
            <a:alphaModFix/>
          </a:blip>
          <a:srcRect/>
          <a:stretch/>
        </p:blipFill>
        <p:spPr>
          <a:xfrm flipH="1">
            <a:off x="16555959" y="8626007"/>
            <a:ext cx="3101130" cy="2830486"/>
          </a:xfrm>
          <a:prstGeom prst="rect">
            <a:avLst/>
          </a:prstGeom>
          <a:noFill/>
          <a:ln>
            <a:noFill/>
          </a:ln>
        </p:spPr>
      </p:pic>
      <p:pic>
        <p:nvPicPr>
          <p:cNvPr id="253" name="Google Shape;253;p24"/>
          <p:cNvPicPr preferRelativeResize="0"/>
          <p:nvPr/>
        </p:nvPicPr>
        <p:blipFill rotWithShape="1">
          <a:blip r:embed="rId6">
            <a:alphaModFix/>
          </a:blip>
          <a:srcRect/>
          <a:stretch/>
        </p:blipFill>
        <p:spPr>
          <a:xfrm>
            <a:off x="11327232" y="1639851"/>
            <a:ext cx="1338286" cy="1493016"/>
          </a:xfrm>
          <a:prstGeom prst="rect">
            <a:avLst/>
          </a:prstGeom>
          <a:noFill/>
          <a:ln>
            <a:noFill/>
          </a:ln>
        </p:spPr>
      </p:pic>
      <p:pic>
        <p:nvPicPr>
          <p:cNvPr id="254" name="Google Shape;254;p24"/>
          <p:cNvPicPr preferRelativeResize="0"/>
          <p:nvPr/>
        </p:nvPicPr>
        <p:blipFill rotWithShape="1">
          <a:blip r:embed="rId6">
            <a:alphaModFix/>
          </a:blip>
          <a:srcRect/>
          <a:stretch/>
        </p:blipFill>
        <p:spPr>
          <a:xfrm>
            <a:off x="10267026" y="1028700"/>
            <a:ext cx="724106" cy="807826"/>
          </a:xfrm>
          <a:prstGeom prst="rect">
            <a:avLst/>
          </a:prstGeom>
          <a:noFill/>
          <a:ln>
            <a:noFill/>
          </a:ln>
        </p:spPr>
      </p:pic>
      <p:sp>
        <p:nvSpPr>
          <p:cNvPr id="255" name="Google Shape;255;p24"/>
          <p:cNvSpPr/>
          <p:nvPr/>
        </p:nvSpPr>
        <p:spPr>
          <a:xfrm>
            <a:off x="1028700" y="3504442"/>
            <a:ext cx="6362700" cy="6007059"/>
          </a:xfrm>
          <a:prstGeom prst="ellipse">
            <a:avLst/>
          </a:prstGeom>
          <a:solidFill>
            <a:srgbClr val="E5B8B7">
              <a:alpha val="2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24"/>
          <p:cNvSpPr/>
          <p:nvPr/>
        </p:nvSpPr>
        <p:spPr>
          <a:xfrm>
            <a:off x="5766355" y="3568405"/>
            <a:ext cx="6362700" cy="6007059"/>
          </a:xfrm>
          <a:prstGeom prst="ellipse">
            <a:avLst/>
          </a:prstGeom>
          <a:solidFill>
            <a:srgbClr val="E5B8B7">
              <a:alpha val="55686"/>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24"/>
          <p:cNvSpPr/>
          <p:nvPr/>
        </p:nvSpPr>
        <p:spPr>
          <a:xfrm>
            <a:off x="10759840" y="3504442"/>
            <a:ext cx="6362700" cy="6007059"/>
          </a:xfrm>
          <a:prstGeom prst="ellipse">
            <a:avLst/>
          </a:prstGeom>
          <a:solidFill>
            <a:srgbClr val="E5B8B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24"/>
          <p:cNvSpPr txBox="1"/>
          <p:nvPr/>
        </p:nvSpPr>
        <p:spPr>
          <a:xfrm>
            <a:off x="2159995" y="5080432"/>
            <a:ext cx="3733800" cy="2855077"/>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None/>
            </a:pPr>
            <a:r>
              <a:rPr lang="en-US" sz="3200">
                <a:solidFill>
                  <a:srgbClr val="000000"/>
                </a:solidFill>
                <a:latin typeface="Times New Roman"/>
                <a:ea typeface="Times New Roman"/>
                <a:cs typeface="Times New Roman"/>
                <a:sym typeface="Times New Roman"/>
              </a:rPr>
              <a:t>Đầu tiên, xác định được các sự kiện được kể và một số yếu tố đặc trưng của truyện ngụ ngôn.</a:t>
            </a:r>
            <a:endParaRPr sz="3200">
              <a:solidFill>
                <a:schemeClr val="dk1"/>
              </a:solidFill>
              <a:latin typeface="Times New Roman"/>
              <a:ea typeface="Times New Roman"/>
              <a:cs typeface="Times New Roman"/>
              <a:sym typeface="Times New Roman"/>
            </a:endParaRPr>
          </a:p>
        </p:txBody>
      </p:sp>
      <p:sp>
        <p:nvSpPr>
          <p:cNvPr id="259" name="Google Shape;259;p24"/>
          <p:cNvSpPr txBox="1"/>
          <p:nvPr/>
        </p:nvSpPr>
        <p:spPr>
          <a:xfrm>
            <a:off x="7224698" y="4799747"/>
            <a:ext cx="3246171" cy="3416448"/>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None/>
            </a:pPr>
            <a:r>
              <a:rPr lang="en-US" sz="3200">
                <a:solidFill>
                  <a:srgbClr val="000000"/>
                </a:solidFill>
                <a:latin typeface="Times New Roman"/>
                <a:ea typeface="Times New Roman"/>
                <a:cs typeface="Times New Roman"/>
                <a:sym typeface="Times New Roman"/>
              </a:rPr>
              <a:t>Sau đó cần chỉ ra và tìm hiểu được nhân vật nổi bật nhất, xuất hiện xuyên suốt câu chuyện.</a:t>
            </a:r>
            <a:endParaRPr sz="3200">
              <a:solidFill>
                <a:schemeClr val="dk1"/>
              </a:solidFill>
              <a:latin typeface="Times New Roman"/>
              <a:ea typeface="Times New Roman"/>
              <a:cs typeface="Times New Roman"/>
              <a:sym typeface="Times New Roman"/>
            </a:endParaRPr>
          </a:p>
        </p:txBody>
      </p:sp>
      <p:sp>
        <p:nvSpPr>
          <p:cNvPr id="260" name="Google Shape;260;p24"/>
          <p:cNvSpPr txBox="1"/>
          <p:nvPr/>
        </p:nvSpPr>
        <p:spPr>
          <a:xfrm>
            <a:off x="12147549" y="4757584"/>
            <a:ext cx="3838895" cy="3425938"/>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None/>
            </a:pPr>
            <a:r>
              <a:rPr lang="en-US" sz="3200">
                <a:solidFill>
                  <a:srgbClr val="000000"/>
                </a:solidFill>
                <a:latin typeface="Times New Roman"/>
                <a:ea typeface="Times New Roman"/>
                <a:cs typeface="Times New Roman"/>
                <a:sym typeface="Times New Roman"/>
              </a:rPr>
              <a:t>Cuối cùng cần nêu ra được bài học mà truyện muốn gửi gắm, đồng thời liên hệ bài học ấy với cuộc sống của bản thân.</a:t>
            </a:r>
            <a:r>
              <a:rPr lang="en-US"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par>
                                <p:cTn id="8" presetID="10" presetClass="entr" presetSubtype="0" fill="hold" nodeType="withEffect">
                                  <p:stCondLst>
                                    <p:cond delay="0"/>
                                  </p:stCondLst>
                                  <p:childTnLst>
                                    <p:set>
                                      <p:cBhvr>
                                        <p:cTn id="9" dur="1" fill="hold">
                                          <p:stCondLst>
                                            <p:cond delay="0"/>
                                          </p:stCondLst>
                                        </p:cTn>
                                        <p:tgtEl>
                                          <p:spTgt spid="258"/>
                                        </p:tgtEl>
                                        <p:attrNameLst>
                                          <p:attrName>style.visibility</p:attrName>
                                        </p:attrNameLst>
                                      </p:cBhvr>
                                      <p:to>
                                        <p:strVal val="visible"/>
                                      </p:to>
                                    </p:set>
                                    <p:animEffect transition="in" filter="fade">
                                      <p:cBhvr>
                                        <p:cTn id="10" dur="500"/>
                                        <p:tgtEl>
                                          <p:spTgt spid="2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9"/>
                                        </p:tgtEl>
                                        <p:attrNameLst>
                                          <p:attrName>style.visibility</p:attrName>
                                        </p:attrNameLst>
                                      </p:cBhvr>
                                      <p:to>
                                        <p:strVal val="visible"/>
                                      </p:to>
                                    </p:set>
                                    <p:animEffect transition="in" filter="fade">
                                      <p:cBhvr>
                                        <p:cTn id="15" dur="500"/>
                                        <p:tgtEl>
                                          <p:spTgt spid="259"/>
                                        </p:tgtEl>
                                      </p:cBhvr>
                                    </p:animEffect>
                                  </p:childTnLst>
                                </p:cTn>
                              </p:par>
                              <p:par>
                                <p:cTn id="16" presetID="10" presetClass="entr" presetSubtype="0" fill="hold" nodeType="withEffect">
                                  <p:stCondLst>
                                    <p:cond delay="0"/>
                                  </p:stCondLst>
                                  <p:childTnLst>
                                    <p:set>
                                      <p:cBhvr>
                                        <p:cTn id="17" dur="1" fill="hold">
                                          <p:stCondLst>
                                            <p:cond delay="0"/>
                                          </p:stCondLst>
                                        </p:cTn>
                                        <p:tgtEl>
                                          <p:spTgt spid="256"/>
                                        </p:tgtEl>
                                        <p:attrNameLst>
                                          <p:attrName>style.visibility</p:attrName>
                                        </p:attrNameLst>
                                      </p:cBhvr>
                                      <p:to>
                                        <p:strVal val="visible"/>
                                      </p:to>
                                    </p:set>
                                    <p:animEffect transition="in" filter="fade">
                                      <p:cBhvr>
                                        <p:cTn id="18" dur="500"/>
                                        <p:tgtEl>
                                          <p:spTgt spid="256"/>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60"/>
                                        </p:tgtEl>
                                        <p:attrNameLst>
                                          <p:attrName>style.visibility</p:attrName>
                                        </p:attrNameLst>
                                      </p:cBhvr>
                                      <p:to>
                                        <p:strVal val="visible"/>
                                      </p:to>
                                    </p:set>
                                    <p:anim calcmode="lin" valueType="num">
                                      <p:cBhvr additive="base">
                                        <p:cTn id="23" dur="500"/>
                                        <p:tgtEl>
                                          <p:spTgt spid="260"/>
                                        </p:tgtEl>
                                        <p:attrNameLst>
                                          <p:attrName>ppt_w</p:attrName>
                                        </p:attrNameLst>
                                      </p:cBhvr>
                                      <p:tavLst>
                                        <p:tav tm="0">
                                          <p:val>
                                            <p:strVal val="0"/>
                                          </p:val>
                                        </p:tav>
                                        <p:tav tm="100000">
                                          <p:val>
                                            <p:strVal val="#ppt_w"/>
                                          </p:val>
                                        </p:tav>
                                      </p:tavLst>
                                    </p:anim>
                                    <p:anim calcmode="lin" valueType="num">
                                      <p:cBhvr additive="base">
                                        <p:cTn id="24" dur="500"/>
                                        <p:tgtEl>
                                          <p:spTgt spid="260"/>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57"/>
                                        </p:tgtEl>
                                        <p:attrNameLst>
                                          <p:attrName>style.visibility</p:attrName>
                                        </p:attrNameLst>
                                      </p:cBhvr>
                                      <p:to>
                                        <p:strVal val="visible"/>
                                      </p:to>
                                    </p:set>
                                    <p:anim calcmode="lin" valueType="num">
                                      <p:cBhvr additive="base">
                                        <p:cTn id="27" dur="500"/>
                                        <p:tgtEl>
                                          <p:spTgt spid="257"/>
                                        </p:tgtEl>
                                        <p:attrNameLst>
                                          <p:attrName>ppt_w</p:attrName>
                                        </p:attrNameLst>
                                      </p:cBhvr>
                                      <p:tavLst>
                                        <p:tav tm="0">
                                          <p:val>
                                            <p:strVal val="0"/>
                                          </p:val>
                                        </p:tav>
                                        <p:tav tm="100000">
                                          <p:val>
                                            <p:strVal val="#ppt_w"/>
                                          </p:val>
                                        </p:tav>
                                      </p:tavLst>
                                    </p:anim>
                                    <p:anim calcmode="lin" valueType="num">
                                      <p:cBhvr additive="base">
                                        <p:cTn id="28" dur="500"/>
                                        <p:tgtEl>
                                          <p:spTgt spid="25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Shape 264"/>
        <p:cNvGrpSpPr/>
        <p:nvPr/>
      </p:nvGrpSpPr>
      <p:grpSpPr>
        <a:xfrm>
          <a:off x="0" y="0"/>
          <a:ext cx="0" cy="0"/>
          <a:chOff x="0" y="0"/>
          <a:chExt cx="0" cy="0"/>
        </a:xfrm>
      </p:grpSpPr>
      <p:pic>
        <p:nvPicPr>
          <p:cNvPr id="265" name="Google Shape;265;p25"/>
          <p:cNvPicPr preferRelativeResize="0"/>
          <p:nvPr/>
        </p:nvPicPr>
        <p:blipFill rotWithShape="1">
          <a:blip r:embed="rId3">
            <a:alphaModFix/>
          </a:blip>
          <a:srcRect l="32314" r="26867"/>
          <a:stretch/>
        </p:blipFill>
        <p:spPr>
          <a:xfrm>
            <a:off x="7736442" y="1954481"/>
            <a:ext cx="7326528" cy="1533947"/>
          </a:xfrm>
          <a:prstGeom prst="rect">
            <a:avLst/>
          </a:prstGeom>
          <a:noFill/>
          <a:ln>
            <a:noFill/>
          </a:ln>
        </p:spPr>
      </p:pic>
      <p:pic>
        <p:nvPicPr>
          <p:cNvPr id="266" name="Google Shape;266;p25"/>
          <p:cNvPicPr preferRelativeResize="0"/>
          <p:nvPr/>
        </p:nvPicPr>
        <p:blipFill rotWithShape="1">
          <a:blip r:embed="rId4">
            <a:alphaModFix/>
          </a:blip>
          <a:srcRect l="2806" r="2631" b="58484"/>
          <a:stretch/>
        </p:blipFill>
        <p:spPr>
          <a:xfrm>
            <a:off x="-26437" y="8881271"/>
            <a:ext cx="18374713" cy="1642735"/>
          </a:xfrm>
          <a:prstGeom prst="rect">
            <a:avLst/>
          </a:prstGeom>
          <a:noFill/>
          <a:ln>
            <a:noFill/>
          </a:ln>
        </p:spPr>
      </p:pic>
      <p:grpSp>
        <p:nvGrpSpPr>
          <p:cNvPr id="267" name="Google Shape;267;p25"/>
          <p:cNvGrpSpPr/>
          <p:nvPr/>
        </p:nvGrpSpPr>
        <p:grpSpPr>
          <a:xfrm>
            <a:off x="1878366" y="2566217"/>
            <a:ext cx="4419240" cy="9803912"/>
            <a:chOff x="0" y="0"/>
            <a:chExt cx="5892320" cy="13071882"/>
          </a:xfrm>
        </p:grpSpPr>
        <p:pic>
          <p:nvPicPr>
            <p:cNvPr id="268" name="Google Shape;268;p25"/>
            <p:cNvPicPr preferRelativeResize="0"/>
            <p:nvPr/>
          </p:nvPicPr>
          <p:blipFill rotWithShape="1">
            <a:blip r:embed="rId5">
              <a:alphaModFix/>
            </a:blip>
            <a:srcRect/>
            <a:stretch/>
          </p:blipFill>
          <p:spPr>
            <a:xfrm>
              <a:off x="0" y="0"/>
              <a:ext cx="5892320" cy="8977218"/>
            </a:xfrm>
            <a:prstGeom prst="rect">
              <a:avLst/>
            </a:prstGeom>
            <a:noFill/>
            <a:ln>
              <a:noFill/>
            </a:ln>
          </p:spPr>
        </p:pic>
        <p:sp>
          <p:nvSpPr>
            <p:cNvPr id="269" name="Google Shape;269;p25"/>
            <p:cNvSpPr/>
            <p:nvPr/>
          </p:nvSpPr>
          <p:spPr>
            <a:xfrm>
              <a:off x="0" y="5528082"/>
              <a:ext cx="5892320" cy="7543800"/>
            </a:xfrm>
            <a:custGeom>
              <a:avLst/>
              <a:gdLst/>
              <a:ahLst/>
              <a:cxnLst/>
              <a:rect l="l" t="t" r="r" b="b"/>
              <a:pathLst>
                <a:path w="1494903" h="1913890" extrusionOk="0">
                  <a:moveTo>
                    <a:pt x="0" y="0"/>
                  </a:moveTo>
                  <a:lnTo>
                    <a:pt x="1494903" y="0"/>
                  </a:lnTo>
                  <a:lnTo>
                    <a:pt x="1494903" y="1913890"/>
                  </a:lnTo>
                  <a:lnTo>
                    <a:pt x="0" y="1913890"/>
                  </a:lnTo>
                  <a:close/>
                </a:path>
              </a:pathLst>
            </a:custGeom>
            <a:solidFill>
              <a:srgbClr val="F2BCD6"/>
            </a:solidFill>
            <a:ln>
              <a:noFill/>
            </a:ln>
          </p:spPr>
        </p:sp>
      </p:grpSp>
      <p:pic>
        <p:nvPicPr>
          <p:cNvPr id="270" name="Google Shape;270;p25"/>
          <p:cNvPicPr preferRelativeResize="0"/>
          <p:nvPr/>
        </p:nvPicPr>
        <p:blipFill rotWithShape="1">
          <a:blip r:embed="rId6">
            <a:alphaModFix/>
          </a:blip>
          <a:srcRect/>
          <a:stretch/>
        </p:blipFill>
        <p:spPr>
          <a:xfrm>
            <a:off x="-1035351" y="5340680"/>
            <a:ext cx="5866335" cy="5354364"/>
          </a:xfrm>
          <a:prstGeom prst="rect">
            <a:avLst/>
          </a:prstGeom>
          <a:noFill/>
          <a:ln>
            <a:noFill/>
          </a:ln>
        </p:spPr>
      </p:pic>
      <p:pic>
        <p:nvPicPr>
          <p:cNvPr id="271" name="Google Shape;271;p25"/>
          <p:cNvPicPr preferRelativeResize="0"/>
          <p:nvPr/>
        </p:nvPicPr>
        <p:blipFill rotWithShape="1">
          <a:blip r:embed="rId7">
            <a:alphaModFix/>
          </a:blip>
          <a:srcRect/>
          <a:stretch/>
        </p:blipFill>
        <p:spPr>
          <a:xfrm>
            <a:off x="601701" y="1028700"/>
            <a:ext cx="2141849" cy="1947136"/>
          </a:xfrm>
          <a:prstGeom prst="rect">
            <a:avLst/>
          </a:prstGeom>
          <a:noFill/>
          <a:ln>
            <a:noFill/>
          </a:ln>
        </p:spPr>
      </p:pic>
      <p:pic>
        <p:nvPicPr>
          <p:cNvPr id="272" name="Google Shape;272;p25"/>
          <p:cNvPicPr preferRelativeResize="0"/>
          <p:nvPr/>
        </p:nvPicPr>
        <p:blipFill rotWithShape="1">
          <a:blip r:embed="rId8">
            <a:alphaModFix/>
          </a:blip>
          <a:srcRect/>
          <a:stretch/>
        </p:blipFill>
        <p:spPr>
          <a:xfrm>
            <a:off x="601701" y="3492156"/>
            <a:ext cx="899339" cy="1003319"/>
          </a:xfrm>
          <a:prstGeom prst="rect">
            <a:avLst/>
          </a:prstGeom>
          <a:noFill/>
          <a:ln>
            <a:noFill/>
          </a:ln>
        </p:spPr>
      </p:pic>
      <p:sp>
        <p:nvSpPr>
          <p:cNvPr id="273" name="Google Shape;273;p25"/>
          <p:cNvSpPr txBox="1"/>
          <p:nvPr/>
        </p:nvSpPr>
        <p:spPr>
          <a:xfrm>
            <a:off x="8305800" y="2247900"/>
            <a:ext cx="6757170" cy="10926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500" b="1">
                <a:solidFill>
                  <a:schemeClr val="dk1"/>
                </a:solidFill>
                <a:latin typeface="Times New Roman"/>
                <a:ea typeface="Times New Roman"/>
                <a:cs typeface="Times New Roman"/>
                <a:sym typeface="Times New Roman"/>
              </a:rPr>
              <a:t>LUYỆN TẬP </a:t>
            </a:r>
            <a:endParaRPr/>
          </a:p>
        </p:txBody>
      </p:sp>
      <p:sp>
        <p:nvSpPr>
          <p:cNvPr id="274" name="Google Shape;274;p25"/>
          <p:cNvSpPr txBox="1"/>
          <p:nvPr/>
        </p:nvSpPr>
        <p:spPr>
          <a:xfrm>
            <a:off x="7148233" y="4429198"/>
            <a:ext cx="9684326" cy="3214021"/>
          </a:xfrm>
          <a:prstGeom prst="rect">
            <a:avLst/>
          </a:prstGeom>
          <a:noFill/>
          <a:ln>
            <a:noFill/>
          </a:ln>
        </p:spPr>
        <p:txBody>
          <a:bodyPr spcFirstLastPara="1" wrap="square" lIns="91425" tIns="45700" rIns="91425" bIns="45700" anchor="t" anchorCtr="0">
            <a:spAutoFit/>
          </a:bodyPr>
          <a:lstStyle/>
          <a:p>
            <a:pPr marL="0" marR="0" lvl="0" indent="457200" algn="l" rtl="0">
              <a:lnSpc>
                <a:spcPct val="115000"/>
              </a:lnSpc>
              <a:spcBef>
                <a:spcPts val="0"/>
              </a:spcBef>
              <a:spcAft>
                <a:spcPts val="0"/>
              </a:spcAft>
              <a:buNone/>
            </a:pPr>
            <a:r>
              <a:rPr lang="en-US" sz="4500" i="1">
                <a:solidFill>
                  <a:srgbClr val="000000"/>
                </a:solidFill>
                <a:latin typeface="Times New Roman"/>
                <a:ea typeface="Times New Roman"/>
                <a:cs typeface="Times New Roman"/>
                <a:sym typeface="Times New Roman"/>
              </a:rPr>
              <a:t>Viết một đoạn văn (khoảng 6 – 8 dòng) nêu lên bài học cho bản thân từ câu chuyện trên, trong đoạn văn có sử dụng thành ngữ “Ếch ngồi đáy giếng”.</a:t>
            </a:r>
            <a:endParaRPr sz="4500">
              <a:solidFill>
                <a:schemeClr val="dk1"/>
              </a:solidFill>
              <a:latin typeface="Times New Roman"/>
              <a:ea typeface="Times New Roman"/>
              <a:cs typeface="Times New Roman"/>
              <a:sym typeface="Times New Roman"/>
            </a:endParaRPr>
          </a:p>
        </p:txBody>
      </p:sp>
      <p:pic>
        <p:nvPicPr>
          <p:cNvPr id="275" name="Google Shape;275;p25"/>
          <p:cNvPicPr preferRelativeResize="0"/>
          <p:nvPr/>
        </p:nvPicPr>
        <p:blipFill rotWithShape="1">
          <a:blip r:embed="rId9">
            <a:alphaModFix/>
          </a:blip>
          <a:srcRect/>
          <a:stretch/>
        </p:blipFill>
        <p:spPr>
          <a:xfrm>
            <a:off x="14296637" y="7184025"/>
            <a:ext cx="3544836" cy="362377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Shape 279"/>
        <p:cNvGrpSpPr/>
        <p:nvPr/>
      </p:nvGrpSpPr>
      <p:grpSpPr>
        <a:xfrm>
          <a:off x="0" y="0"/>
          <a:ext cx="0" cy="0"/>
          <a:chOff x="0" y="0"/>
          <a:chExt cx="0" cy="0"/>
        </a:xfrm>
      </p:grpSpPr>
      <p:pic>
        <p:nvPicPr>
          <p:cNvPr id="280" name="Google Shape;280;p26"/>
          <p:cNvPicPr preferRelativeResize="0"/>
          <p:nvPr/>
        </p:nvPicPr>
        <p:blipFill rotWithShape="1">
          <a:blip r:embed="rId3">
            <a:alphaModFix/>
          </a:blip>
          <a:srcRect l="32314" r="26867"/>
          <a:stretch/>
        </p:blipFill>
        <p:spPr>
          <a:xfrm>
            <a:off x="7736442" y="1954481"/>
            <a:ext cx="7326528" cy="1533947"/>
          </a:xfrm>
          <a:prstGeom prst="rect">
            <a:avLst/>
          </a:prstGeom>
          <a:noFill/>
          <a:ln>
            <a:noFill/>
          </a:ln>
        </p:spPr>
      </p:pic>
      <p:pic>
        <p:nvPicPr>
          <p:cNvPr id="281" name="Google Shape;281;p26"/>
          <p:cNvPicPr preferRelativeResize="0"/>
          <p:nvPr/>
        </p:nvPicPr>
        <p:blipFill rotWithShape="1">
          <a:blip r:embed="rId4">
            <a:alphaModFix/>
          </a:blip>
          <a:srcRect l="2806" r="2631" b="58484"/>
          <a:stretch/>
        </p:blipFill>
        <p:spPr>
          <a:xfrm>
            <a:off x="-26437" y="8881271"/>
            <a:ext cx="18374713" cy="1642735"/>
          </a:xfrm>
          <a:prstGeom prst="rect">
            <a:avLst/>
          </a:prstGeom>
          <a:noFill/>
          <a:ln>
            <a:noFill/>
          </a:ln>
        </p:spPr>
      </p:pic>
      <p:grpSp>
        <p:nvGrpSpPr>
          <p:cNvPr id="282" name="Google Shape;282;p26"/>
          <p:cNvGrpSpPr/>
          <p:nvPr/>
        </p:nvGrpSpPr>
        <p:grpSpPr>
          <a:xfrm>
            <a:off x="1878366" y="2566217"/>
            <a:ext cx="4419240" cy="9803912"/>
            <a:chOff x="0" y="0"/>
            <a:chExt cx="5892320" cy="13071882"/>
          </a:xfrm>
        </p:grpSpPr>
        <p:pic>
          <p:nvPicPr>
            <p:cNvPr id="283" name="Google Shape;283;p26"/>
            <p:cNvPicPr preferRelativeResize="0"/>
            <p:nvPr/>
          </p:nvPicPr>
          <p:blipFill rotWithShape="1">
            <a:blip r:embed="rId5">
              <a:alphaModFix/>
            </a:blip>
            <a:srcRect/>
            <a:stretch/>
          </p:blipFill>
          <p:spPr>
            <a:xfrm>
              <a:off x="0" y="0"/>
              <a:ext cx="5892320" cy="8977218"/>
            </a:xfrm>
            <a:prstGeom prst="rect">
              <a:avLst/>
            </a:prstGeom>
            <a:noFill/>
            <a:ln>
              <a:noFill/>
            </a:ln>
          </p:spPr>
        </p:pic>
        <p:sp>
          <p:nvSpPr>
            <p:cNvPr id="284" name="Google Shape;284;p26"/>
            <p:cNvSpPr/>
            <p:nvPr/>
          </p:nvSpPr>
          <p:spPr>
            <a:xfrm>
              <a:off x="0" y="5528082"/>
              <a:ext cx="5892320" cy="7543800"/>
            </a:xfrm>
            <a:custGeom>
              <a:avLst/>
              <a:gdLst/>
              <a:ahLst/>
              <a:cxnLst/>
              <a:rect l="l" t="t" r="r" b="b"/>
              <a:pathLst>
                <a:path w="1494903" h="1913890" extrusionOk="0">
                  <a:moveTo>
                    <a:pt x="0" y="0"/>
                  </a:moveTo>
                  <a:lnTo>
                    <a:pt x="1494903" y="0"/>
                  </a:lnTo>
                  <a:lnTo>
                    <a:pt x="1494903" y="1913890"/>
                  </a:lnTo>
                  <a:lnTo>
                    <a:pt x="0" y="1913890"/>
                  </a:lnTo>
                  <a:close/>
                </a:path>
              </a:pathLst>
            </a:custGeom>
            <a:solidFill>
              <a:srgbClr val="F2BCD6"/>
            </a:solidFill>
            <a:ln>
              <a:noFill/>
            </a:ln>
          </p:spPr>
        </p:sp>
      </p:grpSp>
      <p:pic>
        <p:nvPicPr>
          <p:cNvPr id="285" name="Google Shape;285;p26"/>
          <p:cNvPicPr preferRelativeResize="0"/>
          <p:nvPr/>
        </p:nvPicPr>
        <p:blipFill rotWithShape="1">
          <a:blip r:embed="rId6">
            <a:alphaModFix/>
          </a:blip>
          <a:srcRect/>
          <a:stretch/>
        </p:blipFill>
        <p:spPr>
          <a:xfrm>
            <a:off x="-1035351" y="5340680"/>
            <a:ext cx="5866335" cy="5354364"/>
          </a:xfrm>
          <a:prstGeom prst="rect">
            <a:avLst/>
          </a:prstGeom>
          <a:noFill/>
          <a:ln>
            <a:noFill/>
          </a:ln>
        </p:spPr>
      </p:pic>
      <p:pic>
        <p:nvPicPr>
          <p:cNvPr id="286" name="Google Shape;286;p26"/>
          <p:cNvPicPr preferRelativeResize="0"/>
          <p:nvPr/>
        </p:nvPicPr>
        <p:blipFill rotWithShape="1">
          <a:blip r:embed="rId7">
            <a:alphaModFix/>
          </a:blip>
          <a:srcRect/>
          <a:stretch/>
        </p:blipFill>
        <p:spPr>
          <a:xfrm>
            <a:off x="601701" y="1028700"/>
            <a:ext cx="2141849" cy="1947136"/>
          </a:xfrm>
          <a:prstGeom prst="rect">
            <a:avLst/>
          </a:prstGeom>
          <a:noFill/>
          <a:ln>
            <a:noFill/>
          </a:ln>
        </p:spPr>
      </p:pic>
      <p:pic>
        <p:nvPicPr>
          <p:cNvPr id="287" name="Google Shape;287;p26"/>
          <p:cNvPicPr preferRelativeResize="0"/>
          <p:nvPr/>
        </p:nvPicPr>
        <p:blipFill rotWithShape="1">
          <a:blip r:embed="rId8">
            <a:alphaModFix/>
          </a:blip>
          <a:srcRect/>
          <a:stretch/>
        </p:blipFill>
        <p:spPr>
          <a:xfrm>
            <a:off x="601701" y="3492156"/>
            <a:ext cx="899339" cy="1003319"/>
          </a:xfrm>
          <a:prstGeom prst="rect">
            <a:avLst/>
          </a:prstGeom>
          <a:noFill/>
          <a:ln>
            <a:noFill/>
          </a:ln>
        </p:spPr>
      </p:pic>
      <p:sp>
        <p:nvSpPr>
          <p:cNvPr id="288" name="Google Shape;288;p26"/>
          <p:cNvSpPr txBox="1"/>
          <p:nvPr/>
        </p:nvSpPr>
        <p:spPr>
          <a:xfrm>
            <a:off x="8305800" y="2247900"/>
            <a:ext cx="6757170" cy="10926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500" b="1">
                <a:solidFill>
                  <a:schemeClr val="dk1"/>
                </a:solidFill>
                <a:latin typeface="Times New Roman"/>
                <a:ea typeface="Times New Roman"/>
                <a:cs typeface="Times New Roman"/>
                <a:sym typeface="Times New Roman"/>
              </a:rPr>
              <a:t>VẬN DỤNG</a:t>
            </a:r>
            <a:endParaRPr/>
          </a:p>
        </p:txBody>
      </p:sp>
      <p:sp>
        <p:nvSpPr>
          <p:cNvPr id="289" name="Google Shape;289;p26"/>
          <p:cNvSpPr txBox="1"/>
          <p:nvPr/>
        </p:nvSpPr>
        <p:spPr>
          <a:xfrm>
            <a:off x="7148233" y="4429198"/>
            <a:ext cx="9684326" cy="3214021"/>
          </a:xfrm>
          <a:prstGeom prst="rect">
            <a:avLst/>
          </a:prstGeom>
          <a:noFill/>
          <a:ln>
            <a:noFill/>
          </a:ln>
        </p:spPr>
        <p:txBody>
          <a:bodyPr spcFirstLastPara="1" wrap="square" lIns="91425" tIns="45700" rIns="91425" bIns="45700" anchor="t" anchorCtr="0">
            <a:spAutoFit/>
          </a:bodyPr>
          <a:lstStyle/>
          <a:p>
            <a:pPr marL="0" marR="0" lvl="0" indent="457200" algn="just" rtl="0">
              <a:lnSpc>
                <a:spcPct val="115000"/>
              </a:lnSpc>
              <a:spcBef>
                <a:spcPts val="0"/>
              </a:spcBef>
              <a:spcAft>
                <a:spcPts val="0"/>
              </a:spcAft>
              <a:buNone/>
            </a:pPr>
            <a:r>
              <a:rPr lang="en-US" sz="4500" i="1">
                <a:solidFill>
                  <a:srgbClr val="000000"/>
                </a:solidFill>
                <a:latin typeface="Times New Roman"/>
                <a:ea typeface="Times New Roman"/>
                <a:cs typeface="Times New Roman"/>
                <a:sym typeface="Times New Roman"/>
              </a:rPr>
              <a:t>Trong cuộc sống có nhiều câu chuyện tương tự như truyện "Ếch ngồi đáy giếng", em hãy nêu lên một câu chuyện như thế.</a:t>
            </a:r>
            <a:endParaRPr sz="4500">
              <a:solidFill>
                <a:schemeClr val="dk1"/>
              </a:solidFill>
              <a:latin typeface="Times New Roman"/>
              <a:ea typeface="Times New Roman"/>
              <a:cs typeface="Times New Roman"/>
              <a:sym typeface="Times New Roman"/>
            </a:endParaRPr>
          </a:p>
        </p:txBody>
      </p:sp>
      <p:pic>
        <p:nvPicPr>
          <p:cNvPr id="290" name="Google Shape;290;p26" descr="A picture containing toy, doll&#10;&#10;Description automatically generated"/>
          <p:cNvPicPr preferRelativeResize="0"/>
          <p:nvPr/>
        </p:nvPicPr>
        <p:blipFill rotWithShape="1">
          <a:blip r:embed="rId9">
            <a:alphaModFix/>
          </a:blip>
          <a:srcRect/>
          <a:stretch/>
        </p:blipFill>
        <p:spPr>
          <a:xfrm>
            <a:off x="13640802" y="6712279"/>
            <a:ext cx="4300732" cy="39540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Shape 295"/>
        <p:cNvGrpSpPr/>
        <p:nvPr/>
      </p:nvGrpSpPr>
      <p:grpSpPr>
        <a:xfrm>
          <a:off x="0" y="0"/>
          <a:ext cx="0" cy="0"/>
          <a:chOff x="0" y="0"/>
          <a:chExt cx="0" cy="0"/>
        </a:xfrm>
      </p:grpSpPr>
      <p:pic>
        <p:nvPicPr>
          <p:cNvPr id="296" name="Google Shape;296;p27"/>
          <p:cNvPicPr preferRelativeResize="0"/>
          <p:nvPr/>
        </p:nvPicPr>
        <p:blipFill rotWithShape="1">
          <a:blip r:embed="rId3">
            <a:alphaModFix/>
          </a:blip>
          <a:srcRect l="32314" r="26867"/>
          <a:stretch/>
        </p:blipFill>
        <p:spPr>
          <a:xfrm>
            <a:off x="7736442" y="1954481"/>
            <a:ext cx="7326528" cy="1533947"/>
          </a:xfrm>
          <a:prstGeom prst="rect">
            <a:avLst/>
          </a:prstGeom>
          <a:noFill/>
          <a:ln>
            <a:noFill/>
          </a:ln>
        </p:spPr>
      </p:pic>
      <p:pic>
        <p:nvPicPr>
          <p:cNvPr id="297" name="Google Shape;297;p27"/>
          <p:cNvPicPr preferRelativeResize="0"/>
          <p:nvPr/>
        </p:nvPicPr>
        <p:blipFill rotWithShape="1">
          <a:blip r:embed="rId3">
            <a:alphaModFix/>
          </a:blip>
          <a:srcRect l="32314" r="26867"/>
          <a:stretch/>
        </p:blipFill>
        <p:spPr>
          <a:xfrm>
            <a:off x="7736442" y="3307248"/>
            <a:ext cx="9313308" cy="1949917"/>
          </a:xfrm>
          <a:prstGeom prst="rect">
            <a:avLst/>
          </a:prstGeom>
          <a:noFill/>
          <a:ln>
            <a:noFill/>
          </a:ln>
        </p:spPr>
      </p:pic>
      <p:pic>
        <p:nvPicPr>
          <p:cNvPr id="298" name="Google Shape;298;p27"/>
          <p:cNvPicPr preferRelativeResize="0"/>
          <p:nvPr/>
        </p:nvPicPr>
        <p:blipFill rotWithShape="1">
          <a:blip r:embed="rId4">
            <a:alphaModFix/>
          </a:blip>
          <a:srcRect l="2806" r="2631" b="58484"/>
          <a:stretch/>
        </p:blipFill>
        <p:spPr>
          <a:xfrm>
            <a:off x="-26437" y="8881271"/>
            <a:ext cx="18374713" cy="1642735"/>
          </a:xfrm>
          <a:prstGeom prst="rect">
            <a:avLst/>
          </a:prstGeom>
          <a:noFill/>
          <a:ln>
            <a:noFill/>
          </a:ln>
        </p:spPr>
      </p:pic>
      <p:grpSp>
        <p:nvGrpSpPr>
          <p:cNvPr id="299" name="Google Shape;299;p27"/>
          <p:cNvGrpSpPr/>
          <p:nvPr/>
        </p:nvGrpSpPr>
        <p:grpSpPr>
          <a:xfrm>
            <a:off x="1878366" y="2566217"/>
            <a:ext cx="4419240" cy="9803912"/>
            <a:chOff x="0" y="0"/>
            <a:chExt cx="5892320" cy="13071882"/>
          </a:xfrm>
        </p:grpSpPr>
        <p:pic>
          <p:nvPicPr>
            <p:cNvPr id="300" name="Google Shape;300;p27"/>
            <p:cNvPicPr preferRelativeResize="0"/>
            <p:nvPr/>
          </p:nvPicPr>
          <p:blipFill rotWithShape="1">
            <a:blip r:embed="rId5">
              <a:alphaModFix/>
            </a:blip>
            <a:srcRect/>
            <a:stretch/>
          </p:blipFill>
          <p:spPr>
            <a:xfrm>
              <a:off x="0" y="0"/>
              <a:ext cx="5892320" cy="8977218"/>
            </a:xfrm>
            <a:prstGeom prst="rect">
              <a:avLst/>
            </a:prstGeom>
            <a:noFill/>
            <a:ln>
              <a:noFill/>
            </a:ln>
          </p:spPr>
        </p:pic>
        <p:sp>
          <p:nvSpPr>
            <p:cNvPr id="301" name="Google Shape;301;p27"/>
            <p:cNvSpPr/>
            <p:nvPr/>
          </p:nvSpPr>
          <p:spPr>
            <a:xfrm>
              <a:off x="0" y="5528082"/>
              <a:ext cx="5892320" cy="7543800"/>
            </a:xfrm>
            <a:custGeom>
              <a:avLst/>
              <a:gdLst/>
              <a:ahLst/>
              <a:cxnLst/>
              <a:rect l="l" t="t" r="r" b="b"/>
              <a:pathLst>
                <a:path w="1494903" h="1913890" extrusionOk="0">
                  <a:moveTo>
                    <a:pt x="0" y="0"/>
                  </a:moveTo>
                  <a:lnTo>
                    <a:pt x="1494903" y="0"/>
                  </a:lnTo>
                  <a:lnTo>
                    <a:pt x="1494903" y="1913890"/>
                  </a:lnTo>
                  <a:lnTo>
                    <a:pt x="0" y="1913890"/>
                  </a:lnTo>
                  <a:close/>
                </a:path>
              </a:pathLst>
            </a:custGeom>
            <a:solidFill>
              <a:srgbClr val="F2BCD6"/>
            </a:solidFill>
            <a:ln>
              <a:noFill/>
            </a:ln>
          </p:spPr>
        </p:sp>
      </p:grpSp>
      <p:pic>
        <p:nvPicPr>
          <p:cNvPr id="302" name="Google Shape;302;p27"/>
          <p:cNvPicPr preferRelativeResize="0"/>
          <p:nvPr/>
        </p:nvPicPr>
        <p:blipFill rotWithShape="1">
          <a:blip r:embed="rId6">
            <a:alphaModFix/>
          </a:blip>
          <a:srcRect/>
          <a:stretch/>
        </p:blipFill>
        <p:spPr>
          <a:xfrm>
            <a:off x="-1035351" y="5340680"/>
            <a:ext cx="5866335" cy="5354364"/>
          </a:xfrm>
          <a:prstGeom prst="rect">
            <a:avLst/>
          </a:prstGeom>
          <a:noFill/>
          <a:ln>
            <a:noFill/>
          </a:ln>
        </p:spPr>
      </p:pic>
      <p:pic>
        <p:nvPicPr>
          <p:cNvPr id="303" name="Google Shape;303;p27"/>
          <p:cNvPicPr preferRelativeResize="0"/>
          <p:nvPr/>
        </p:nvPicPr>
        <p:blipFill rotWithShape="1">
          <a:blip r:embed="rId7">
            <a:alphaModFix/>
          </a:blip>
          <a:srcRect/>
          <a:stretch/>
        </p:blipFill>
        <p:spPr>
          <a:xfrm>
            <a:off x="601701" y="1028700"/>
            <a:ext cx="2141849" cy="1947136"/>
          </a:xfrm>
          <a:prstGeom prst="rect">
            <a:avLst/>
          </a:prstGeom>
          <a:noFill/>
          <a:ln>
            <a:noFill/>
          </a:ln>
        </p:spPr>
      </p:pic>
      <p:pic>
        <p:nvPicPr>
          <p:cNvPr id="304" name="Google Shape;304;p27"/>
          <p:cNvPicPr preferRelativeResize="0"/>
          <p:nvPr/>
        </p:nvPicPr>
        <p:blipFill rotWithShape="1">
          <a:blip r:embed="rId8">
            <a:alphaModFix/>
          </a:blip>
          <a:srcRect/>
          <a:stretch/>
        </p:blipFill>
        <p:spPr>
          <a:xfrm>
            <a:off x="601701" y="3492156"/>
            <a:ext cx="899339" cy="1003319"/>
          </a:xfrm>
          <a:prstGeom prst="rect">
            <a:avLst/>
          </a:prstGeom>
          <a:noFill/>
          <a:ln>
            <a:noFill/>
          </a:ln>
        </p:spPr>
      </p:pic>
      <p:pic>
        <p:nvPicPr>
          <p:cNvPr id="305" name="Google Shape;305;p27" descr="Text&#10;&#10;Description automatically generated"/>
          <p:cNvPicPr preferRelativeResize="0"/>
          <p:nvPr/>
        </p:nvPicPr>
        <p:blipFill rotWithShape="1">
          <a:blip r:embed="rId9">
            <a:alphaModFix/>
          </a:blip>
          <a:srcRect/>
          <a:stretch/>
        </p:blipFill>
        <p:spPr>
          <a:xfrm>
            <a:off x="7125076" y="1059873"/>
            <a:ext cx="10395729" cy="52444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t="19628"/>
          <a:stretch/>
        </p:blipFill>
        <p:spPr>
          <a:xfrm>
            <a:off x="8458105" y="2564041"/>
            <a:ext cx="8801195" cy="5646077"/>
          </a:xfrm>
          <a:prstGeom prst="rect">
            <a:avLst/>
          </a:prstGeom>
          <a:noFill/>
          <a:ln>
            <a:noFill/>
          </a:ln>
        </p:spPr>
      </p:pic>
      <p:sp>
        <p:nvSpPr>
          <p:cNvPr id="101" name="Google Shape;101;p2"/>
          <p:cNvSpPr txBox="1"/>
          <p:nvPr/>
        </p:nvSpPr>
        <p:spPr>
          <a:xfrm>
            <a:off x="9219201" y="5244951"/>
            <a:ext cx="7637017" cy="1397819"/>
          </a:xfrm>
          <a:prstGeom prst="rect">
            <a:avLst/>
          </a:prstGeom>
          <a:noFill/>
          <a:ln>
            <a:noFill/>
          </a:ln>
        </p:spPr>
        <p:txBody>
          <a:bodyPr spcFirstLastPara="1" wrap="square" lIns="0" tIns="0" rIns="0" bIns="0" anchor="t" anchorCtr="0">
            <a:spAutoFit/>
          </a:bodyPr>
          <a:lstStyle/>
          <a:p>
            <a:pPr marL="0" marR="0" lvl="0" indent="0" algn="ctr" rtl="0">
              <a:lnSpc>
                <a:spcPct val="107999"/>
              </a:lnSpc>
              <a:spcBef>
                <a:spcPts val="0"/>
              </a:spcBef>
              <a:spcAft>
                <a:spcPts val="0"/>
              </a:spcAft>
              <a:buNone/>
            </a:pPr>
            <a:r>
              <a:rPr lang="en-US" sz="10138" b="0" i="0" u="none" strike="noStrike" cap="none">
                <a:solidFill>
                  <a:srgbClr val="E16F1F"/>
                </a:solidFill>
                <a:latin typeface="Arial"/>
                <a:ea typeface="Arial"/>
                <a:cs typeface="Arial"/>
                <a:sym typeface="Arial"/>
              </a:rPr>
              <a:t>KHỞI ĐỘNG</a:t>
            </a:r>
            <a:endParaRPr/>
          </a:p>
        </p:txBody>
      </p:sp>
      <p:pic>
        <p:nvPicPr>
          <p:cNvPr id="102" name="Google Shape;102;p2"/>
          <p:cNvPicPr preferRelativeResize="0"/>
          <p:nvPr/>
        </p:nvPicPr>
        <p:blipFill rotWithShape="1">
          <a:blip r:embed="rId4">
            <a:alphaModFix/>
          </a:blip>
          <a:srcRect/>
          <a:stretch/>
        </p:blipFill>
        <p:spPr>
          <a:xfrm>
            <a:off x="10681127" y="2211794"/>
            <a:ext cx="4466793" cy="704494"/>
          </a:xfrm>
          <a:prstGeom prst="rect">
            <a:avLst/>
          </a:prstGeom>
          <a:noFill/>
          <a:ln>
            <a:noFill/>
          </a:ln>
        </p:spPr>
      </p:pic>
      <p:pic>
        <p:nvPicPr>
          <p:cNvPr id="103" name="Google Shape;103;p2"/>
          <p:cNvPicPr preferRelativeResize="0"/>
          <p:nvPr/>
        </p:nvPicPr>
        <p:blipFill rotWithShape="1">
          <a:blip r:embed="rId5">
            <a:alphaModFix/>
          </a:blip>
          <a:srcRect/>
          <a:stretch/>
        </p:blipFill>
        <p:spPr>
          <a:xfrm flipH="1">
            <a:off x="1028700" y="1587661"/>
            <a:ext cx="10612486" cy="13244913"/>
          </a:xfrm>
          <a:prstGeom prst="rect">
            <a:avLst/>
          </a:prstGeom>
          <a:noFill/>
          <a:ln>
            <a:noFill/>
          </a:ln>
        </p:spPr>
      </p:pic>
      <p:pic>
        <p:nvPicPr>
          <p:cNvPr id="104" name="Google Shape;104;p2"/>
          <p:cNvPicPr preferRelativeResize="0"/>
          <p:nvPr/>
        </p:nvPicPr>
        <p:blipFill rotWithShape="1">
          <a:blip r:embed="rId6">
            <a:alphaModFix/>
          </a:blip>
          <a:srcRect t="38555" b="37312"/>
          <a:stretch/>
        </p:blipFill>
        <p:spPr>
          <a:xfrm>
            <a:off x="9219201" y="6818894"/>
            <a:ext cx="7390646" cy="152400"/>
          </a:xfrm>
          <a:prstGeom prst="rect">
            <a:avLst/>
          </a:prstGeom>
          <a:noFill/>
          <a:ln>
            <a:noFill/>
          </a:ln>
        </p:spPr>
      </p:pic>
      <p:pic>
        <p:nvPicPr>
          <p:cNvPr id="105" name="Google Shape;105;p2"/>
          <p:cNvPicPr preferRelativeResize="0"/>
          <p:nvPr/>
        </p:nvPicPr>
        <p:blipFill rotWithShape="1">
          <a:blip r:embed="rId7">
            <a:alphaModFix/>
          </a:blip>
          <a:srcRect/>
          <a:stretch/>
        </p:blipFill>
        <p:spPr>
          <a:xfrm rot="-955850">
            <a:off x="1060694" y="4128299"/>
            <a:ext cx="2344257" cy="1802947"/>
          </a:xfrm>
          <a:prstGeom prst="rect">
            <a:avLst/>
          </a:prstGeom>
          <a:noFill/>
          <a:ln>
            <a:noFill/>
          </a:ln>
        </p:spPr>
      </p:pic>
      <p:grpSp>
        <p:nvGrpSpPr>
          <p:cNvPr id="106" name="Google Shape;106;p2"/>
          <p:cNvGrpSpPr/>
          <p:nvPr/>
        </p:nvGrpSpPr>
        <p:grpSpPr>
          <a:xfrm>
            <a:off x="2406860" y="2095316"/>
            <a:ext cx="1200508" cy="1258497"/>
            <a:chOff x="0" y="0"/>
            <a:chExt cx="1600678" cy="1677996"/>
          </a:xfrm>
        </p:grpSpPr>
        <p:pic>
          <p:nvPicPr>
            <p:cNvPr id="107" name="Google Shape;107;p2"/>
            <p:cNvPicPr preferRelativeResize="0"/>
            <p:nvPr/>
          </p:nvPicPr>
          <p:blipFill rotWithShape="1">
            <a:blip r:embed="rId8">
              <a:alphaModFix/>
            </a:blip>
            <a:srcRect/>
            <a:stretch/>
          </p:blipFill>
          <p:spPr>
            <a:xfrm>
              <a:off x="578460" y="0"/>
              <a:ext cx="1022218" cy="1003632"/>
            </a:xfrm>
            <a:prstGeom prst="rect">
              <a:avLst/>
            </a:prstGeom>
            <a:noFill/>
            <a:ln>
              <a:noFill/>
            </a:ln>
          </p:spPr>
        </p:pic>
        <p:pic>
          <p:nvPicPr>
            <p:cNvPr id="108" name="Google Shape;108;p2"/>
            <p:cNvPicPr preferRelativeResize="0"/>
            <p:nvPr/>
          </p:nvPicPr>
          <p:blipFill rotWithShape="1">
            <a:blip r:embed="rId9">
              <a:alphaModFix/>
            </a:blip>
            <a:srcRect/>
            <a:stretch/>
          </p:blipFill>
          <p:spPr>
            <a:xfrm>
              <a:off x="336370" y="1151713"/>
              <a:ext cx="484181" cy="526283"/>
            </a:xfrm>
            <a:prstGeom prst="rect">
              <a:avLst/>
            </a:prstGeom>
            <a:noFill/>
            <a:ln>
              <a:noFill/>
            </a:ln>
          </p:spPr>
        </p:pic>
        <p:pic>
          <p:nvPicPr>
            <p:cNvPr id="109" name="Google Shape;109;p2"/>
            <p:cNvPicPr preferRelativeResize="0"/>
            <p:nvPr/>
          </p:nvPicPr>
          <p:blipFill rotWithShape="1">
            <a:blip r:embed="rId10">
              <a:alphaModFix/>
            </a:blip>
            <a:srcRect/>
            <a:stretch/>
          </p:blipFill>
          <p:spPr>
            <a:xfrm>
              <a:off x="0" y="501816"/>
              <a:ext cx="336370" cy="311295"/>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3"/>
          <p:cNvSpPr/>
          <p:nvPr/>
        </p:nvSpPr>
        <p:spPr>
          <a:xfrm>
            <a:off x="2286" y="0"/>
            <a:ext cx="18283428" cy="10287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5" name="Google Shape;115;p3" descr="Chó Sói và Cừu Non – Kể chuyện cho bé"/>
          <p:cNvPicPr preferRelativeResize="0"/>
          <p:nvPr/>
        </p:nvPicPr>
        <p:blipFill rotWithShape="1">
          <a:blip r:embed="rId3">
            <a:alphaModFix/>
          </a:blip>
          <a:srcRect t="4460" b="11286"/>
          <a:stretch/>
        </p:blipFill>
        <p:spPr>
          <a:xfrm>
            <a:off x="20" y="1923"/>
            <a:ext cx="18287980" cy="10285077"/>
          </a:xfrm>
          <a:prstGeom prst="rect">
            <a:avLst/>
          </a:prstGeom>
          <a:noFill/>
          <a:ln>
            <a:noFill/>
          </a:ln>
        </p:spPr>
      </p:pic>
      <p:sp>
        <p:nvSpPr>
          <p:cNvPr id="116" name="Google Shape;116;p3"/>
          <p:cNvSpPr/>
          <p:nvPr/>
        </p:nvSpPr>
        <p:spPr>
          <a:xfrm>
            <a:off x="7696200" y="8724900"/>
            <a:ext cx="5791200" cy="914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b="1" i="0" u="none" strike="noStrike" cap="none">
                <a:solidFill>
                  <a:schemeClr val="dk1"/>
                </a:solidFill>
                <a:latin typeface="Times New Roman"/>
                <a:ea typeface="Times New Roman"/>
                <a:cs typeface="Times New Roman"/>
                <a:sym typeface="Times New Roman"/>
              </a:rPr>
              <a:t>CHÓ SÓI VÀ CỪU NON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4"/>
          <p:cNvSpPr/>
          <p:nvPr/>
        </p:nvSpPr>
        <p:spPr>
          <a:xfrm>
            <a:off x="2286" y="0"/>
            <a:ext cx="18283428" cy="10287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2" name="Google Shape;122;p4" descr="Bài Học Từ Truyện Ngụ Ngôn Dê Đen và Dê Trắng Qua Cầu"/>
          <p:cNvPicPr preferRelativeResize="0"/>
          <p:nvPr/>
        </p:nvPicPr>
        <p:blipFill rotWithShape="1">
          <a:blip r:embed="rId3">
            <a:alphaModFix/>
          </a:blip>
          <a:srcRect b="18"/>
          <a:stretch/>
        </p:blipFill>
        <p:spPr>
          <a:xfrm>
            <a:off x="20" y="1923"/>
            <a:ext cx="18287980" cy="10285077"/>
          </a:xfrm>
          <a:prstGeom prst="rect">
            <a:avLst/>
          </a:prstGeom>
          <a:noFill/>
          <a:ln>
            <a:noFill/>
          </a:ln>
        </p:spPr>
      </p:pic>
      <p:sp>
        <p:nvSpPr>
          <p:cNvPr id="123" name="Google Shape;123;p4"/>
          <p:cNvSpPr/>
          <p:nvPr/>
        </p:nvSpPr>
        <p:spPr>
          <a:xfrm>
            <a:off x="7696200" y="8724900"/>
            <a:ext cx="5791200" cy="914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b="1" i="0" u="none" strike="noStrike" cap="none">
                <a:solidFill>
                  <a:schemeClr val="dk1"/>
                </a:solidFill>
                <a:latin typeface="Times New Roman"/>
                <a:ea typeface="Times New Roman"/>
                <a:cs typeface="Times New Roman"/>
                <a:sym typeface="Times New Roman"/>
              </a:rPr>
              <a:t>DÊ ĐEN VÀ DÊ TRẮNG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5"/>
          <p:cNvSpPr/>
          <p:nvPr/>
        </p:nvSpPr>
        <p:spPr>
          <a:xfrm>
            <a:off x="2286" y="0"/>
            <a:ext cx="18283428" cy="10287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9" name="Google Shape;129;p5" descr="Map&#10;&#10;Description automatically generated"/>
          <p:cNvPicPr preferRelativeResize="0"/>
          <p:nvPr/>
        </p:nvPicPr>
        <p:blipFill rotWithShape="1">
          <a:blip r:embed="rId3">
            <a:alphaModFix/>
          </a:blip>
          <a:srcRect r="3093" b="-1"/>
          <a:stretch/>
        </p:blipFill>
        <p:spPr>
          <a:xfrm>
            <a:off x="20" y="1923"/>
            <a:ext cx="18287980" cy="10285077"/>
          </a:xfrm>
          <a:prstGeom prst="rect">
            <a:avLst/>
          </a:prstGeom>
          <a:noFill/>
          <a:ln>
            <a:noFill/>
          </a:ln>
        </p:spPr>
      </p:pic>
      <p:sp>
        <p:nvSpPr>
          <p:cNvPr id="130" name="Google Shape;130;p5" descr="Ý nghĩa Truyện ngụ ngôn Con cáo và chùm nho"/>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5"/>
          <p:cNvSpPr/>
          <p:nvPr/>
        </p:nvSpPr>
        <p:spPr>
          <a:xfrm>
            <a:off x="7696200" y="8724900"/>
            <a:ext cx="5791200" cy="914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b="1">
                <a:solidFill>
                  <a:schemeClr val="dk1"/>
                </a:solidFill>
                <a:latin typeface="Times New Roman"/>
                <a:ea typeface="Times New Roman"/>
                <a:cs typeface="Times New Roman"/>
                <a:sym typeface="Times New Roman"/>
              </a:rPr>
              <a:t>CON CÁO VÀ CHÙM NHO</a:t>
            </a:r>
            <a:endParaRPr sz="3500" b="1">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6"/>
          <p:cNvSpPr/>
          <p:nvPr/>
        </p:nvSpPr>
        <p:spPr>
          <a:xfrm>
            <a:off x="2286" y="0"/>
            <a:ext cx="18283428" cy="10287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7" name="Google Shape;137;p6" descr="A picture containing text, toy, doll&#10;&#10;Description automatically generated"/>
          <p:cNvPicPr preferRelativeResize="0"/>
          <p:nvPr/>
        </p:nvPicPr>
        <p:blipFill rotWithShape="1">
          <a:blip r:embed="rId3">
            <a:alphaModFix/>
          </a:blip>
          <a:srcRect t="19"/>
          <a:stretch/>
        </p:blipFill>
        <p:spPr>
          <a:xfrm>
            <a:off x="20" y="1923"/>
            <a:ext cx="18287980" cy="10285077"/>
          </a:xfrm>
          <a:prstGeom prst="rect">
            <a:avLst/>
          </a:prstGeom>
          <a:noFill/>
          <a:ln>
            <a:noFill/>
          </a:ln>
        </p:spPr>
      </p:pic>
      <p:sp>
        <p:nvSpPr>
          <p:cNvPr id="138" name="Google Shape;138;p6"/>
          <p:cNvSpPr/>
          <p:nvPr/>
        </p:nvSpPr>
        <p:spPr>
          <a:xfrm>
            <a:off x="7696200" y="8724900"/>
            <a:ext cx="5791200" cy="914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b="1">
                <a:solidFill>
                  <a:schemeClr val="dk1"/>
                </a:solidFill>
                <a:latin typeface="Times New Roman"/>
                <a:ea typeface="Times New Roman"/>
                <a:cs typeface="Times New Roman"/>
                <a:sym typeface="Times New Roman"/>
              </a:rPr>
              <a:t>ĐẼO CÀY GIỮA ĐƯỜNG</a:t>
            </a:r>
            <a:endParaRPr sz="3500" b="1">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7"/>
          <p:cNvSpPr/>
          <p:nvPr/>
        </p:nvSpPr>
        <p:spPr>
          <a:xfrm>
            <a:off x="2286" y="0"/>
            <a:ext cx="18283428" cy="10287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4" name="Google Shape;144;p7" descr="Diagram&#10;&#10;Description automatically generated"/>
          <p:cNvPicPr preferRelativeResize="0"/>
          <p:nvPr/>
        </p:nvPicPr>
        <p:blipFill rotWithShape="1">
          <a:blip r:embed="rId3">
            <a:alphaModFix/>
          </a:blip>
          <a:srcRect t="19"/>
          <a:stretch/>
        </p:blipFill>
        <p:spPr>
          <a:xfrm>
            <a:off x="20" y="1923"/>
            <a:ext cx="18287980" cy="10285077"/>
          </a:xfrm>
          <a:prstGeom prst="rect">
            <a:avLst/>
          </a:prstGeom>
          <a:noFill/>
          <a:ln>
            <a:noFill/>
          </a:ln>
        </p:spPr>
      </p:pic>
      <p:sp>
        <p:nvSpPr>
          <p:cNvPr id="145" name="Google Shape;145;p7"/>
          <p:cNvSpPr/>
          <p:nvPr/>
        </p:nvSpPr>
        <p:spPr>
          <a:xfrm>
            <a:off x="7696200" y="8724900"/>
            <a:ext cx="5791200" cy="914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b="1">
                <a:solidFill>
                  <a:schemeClr val="dk1"/>
                </a:solidFill>
                <a:latin typeface="Times New Roman"/>
                <a:ea typeface="Times New Roman"/>
                <a:cs typeface="Times New Roman"/>
                <a:sym typeface="Times New Roman"/>
              </a:rPr>
              <a:t>ẾCH NGỒI ĐÁY GIẾNG</a:t>
            </a:r>
            <a:endParaRPr sz="3500" b="1">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Shape 150"/>
        <p:cNvGrpSpPr/>
        <p:nvPr/>
      </p:nvGrpSpPr>
      <p:grpSpPr>
        <a:xfrm>
          <a:off x="0" y="0"/>
          <a:ext cx="0" cy="0"/>
          <a:chOff x="0" y="0"/>
          <a:chExt cx="0" cy="0"/>
        </a:xfrm>
      </p:grpSpPr>
      <p:pic>
        <p:nvPicPr>
          <p:cNvPr id="151" name="Google Shape;151;p8"/>
          <p:cNvPicPr preferRelativeResize="0"/>
          <p:nvPr/>
        </p:nvPicPr>
        <p:blipFill rotWithShape="1">
          <a:blip r:embed="rId3">
            <a:alphaModFix/>
          </a:blip>
          <a:srcRect b="66863"/>
          <a:stretch/>
        </p:blipFill>
        <p:spPr>
          <a:xfrm>
            <a:off x="621143" y="9492218"/>
            <a:ext cx="17045713" cy="1150226"/>
          </a:xfrm>
          <a:prstGeom prst="rect">
            <a:avLst/>
          </a:prstGeom>
          <a:noFill/>
          <a:ln>
            <a:noFill/>
          </a:ln>
        </p:spPr>
      </p:pic>
      <p:pic>
        <p:nvPicPr>
          <p:cNvPr id="152" name="Google Shape;152;p8"/>
          <p:cNvPicPr preferRelativeResize="0"/>
          <p:nvPr/>
        </p:nvPicPr>
        <p:blipFill rotWithShape="1">
          <a:blip r:embed="rId4">
            <a:alphaModFix/>
          </a:blip>
          <a:srcRect/>
          <a:stretch/>
        </p:blipFill>
        <p:spPr>
          <a:xfrm>
            <a:off x="-294640" y="6483306"/>
            <a:ext cx="3968392" cy="4141586"/>
          </a:xfrm>
          <a:prstGeom prst="rect">
            <a:avLst/>
          </a:prstGeom>
          <a:noFill/>
          <a:ln>
            <a:noFill/>
          </a:ln>
        </p:spPr>
      </p:pic>
      <p:pic>
        <p:nvPicPr>
          <p:cNvPr id="153" name="Google Shape;153;p8"/>
          <p:cNvPicPr preferRelativeResize="0"/>
          <p:nvPr/>
        </p:nvPicPr>
        <p:blipFill rotWithShape="1">
          <a:blip r:embed="rId5">
            <a:alphaModFix/>
          </a:blip>
          <a:srcRect/>
          <a:stretch/>
        </p:blipFill>
        <p:spPr>
          <a:xfrm flipH="1">
            <a:off x="15646494" y="8171876"/>
            <a:ext cx="3101130" cy="2830486"/>
          </a:xfrm>
          <a:prstGeom prst="rect">
            <a:avLst/>
          </a:prstGeom>
          <a:noFill/>
          <a:ln>
            <a:noFill/>
          </a:ln>
        </p:spPr>
      </p:pic>
      <p:pic>
        <p:nvPicPr>
          <p:cNvPr id="154" name="Google Shape;154;p8"/>
          <p:cNvPicPr preferRelativeResize="0"/>
          <p:nvPr/>
        </p:nvPicPr>
        <p:blipFill rotWithShape="1">
          <a:blip r:embed="rId6">
            <a:alphaModFix/>
          </a:blip>
          <a:srcRect/>
          <a:stretch/>
        </p:blipFill>
        <p:spPr>
          <a:xfrm>
            <a:off x="17197059" y="6767293"/>
            <a:ext cx="652285" cy="1002113"/>
          </a:xfrm>
          <a:prstGeom prst="rect">
            <a:avLst/>
          </a:prstGeom>
          <a:noFill/>
          <a:ln>
            <a:noFill/>
          </a:ln>
        </p:spPr>
      </p:pic>
      <p:pic>
        <p:nvPicPr>
          <p:cNvPr id="155" name="Google Shape;155;p8"/>
          <p:cNvPicPr preferRelativeResize="0"/>
          <p:nvPr/>
        </p:nvPicPr>
        <p:blipFill rotWithShape="1">
          <a:blip r:embed="rId7">
            <a:alphaModFix/>
          </a:blip>
          <a:srcRect/>
          <a:stretch/>
        </p:blipFill>
        <p:spPr>
          <a:xfrm>
            <a:off x="1028700" y="1028700"/>
            <a:ext cx="2160877" cy="1964434"/>
          </a:xfrm>
          <a:prstGeom prst="rect">
            <a:avLst/>
          </a:prstGeom>
          <a:noFill/>
          <a:ln>
            <a:noFill/>
          </a:ln>
        </p:spPr>
      </p:pic>
      <p:pic>
        <p:nvPicPr>
          <p:cNvPr id="156" name="Google Shape;156;p8"/>
          <p:cNvPicPr preferRelativeResize="0"/>
          <p:nvPr/>
        </p:nvPicPr>
        <p:blipFill rotWithShape="1">
          <a:blip r:embed="rId8">
            <a:alphaModFix/>
          </a:blip>
          <a:srcRect/>
          <a:stretch/>
        </p:blipFill>
        <p:spPr>
          <a:xfrm rot="-8100000">
            <a:off x="15457198" y="-834376"/>
            <a:ext cx="3604204" cy="3726151"/>
          </a:xfrm>
          <a:prstGeom prst="rect">
            <a:avLst/>
          </a:prstGeom>
          <a:noFill/>
          <a:ln>
            <a:noFill/>
          </a:ln>
        </p:spPr>
      </p:pic>
      <p:pic>
        <p:nvPicPr>
          <p:cNvPr id="157" name="Google Shape;157;p8" descr="Text&#10;&#10;Description automatically generated"/>
          <p:cNvPicPr preferRelativeResize="0"/>
          <p:nvPr/>
        </p:nvPicPr>
        <p:blipFill rotWithShape="1">
          <a:blip r:embed="rId9">
            <a:alphaModFix/>
          </a:blip>
          <a:srcRect/>
          <a:stretch/>
        </p:blipFill>
        <p:spPr>
          <a:xfrm>
            <a:off x="1028700" y="361262"/>
            <a:ext cx="16236950" cy="7159999"/>
          </a:xfrm>
          <a:prstGeom prst="rect">
            <a:avLst/>
          </a:prstGeom>
          <a:noFill/>
          <a:ln>
            <a:noFill/>
          </a:ln>
        </p:spPr>
      </p:pic>
      <p:pic>
        <p:nvPicPr>
          <p:cNvPr id="158" name="Google Shape;158;p8"/>
          <p:cNvPicPr preferRelativeResize="0"/>
          <p:nvPr/>
        </p:nvPicPr>
        <p:blipFill rotWithShape="1">
          <a:blip r:embed="rId10">
            <a:alphaModFix/>
          </a:blip>
          <a:srcRect/>
          <a:stretch/>
        </p:blipFill>
        <p:spPr>
          <a:xfrm>
            <a:off x="6828663" y="5778341"/>
            <a:ext cx="4630673" cy="47337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Shape 162"/>
        <p:cNvGrpSpPr/>
        <p:nvPr/>
      </p:nvGrpSpPr>
      <p:grpSpPr>
        <a:xfrm>
          <a:off x="0" y="0"/>
          <a:ext cx="0" cy="0"/>
          <a:chOff x="0" y="0"/>
          <a:chExt cx="0" cy="0"/>
        </a:xfrm>
      </p:grpSpPr>
      <p:pic>
        <p:nvPicPr>
          <p:cNvPr id="163" name="Google Shape;163;p17"/>
          <p:cNvPicPr preferRelativeResize="0"/>
          <p:nvPr/>
        </p:nvPicPr>
        <p:blipFill rotWithShape="1">
          <a:blip r:embed="rId3">
            <a:alphaModFix/>
          </a:blip>
          <a:srcRect l="68" r="20090" b="73545"/>
          <a:stretch/>
        </p:blipFill>
        <p:spPr>
          <a:xfrm>
            <a:off x="4118871" y="9607789"/>
            <a:ext cx="14330923" cy="966977"/>
          </a:xfrm>
          <a:prstGeom prst="rect">
            <a:avLst/>
          </a:prstGeom>
          <a:noFill/>
          <a:ln>
            <a:noFill/>
          </a:ln>
        </p:spPr>
      </p:pic>
      <p:pic>
        <p:nvPicPr>
          <p:cNvPr id="164" name="Google Shape;164;p17"/>
          <p:cNvPicPr preferRelativeResize="0"/>
          <p:nvPr/>
        </p:nvPicPr>
        <p:blipFill rotWithShape="1">
          <a:blip r:embed="rId4">
            <a:alphaModFix/>
          </a:blip>
          <a:srcRect/>
          <a:stretch/>
        </p:blipFill>
        <p:spPr>
          <a:xfrm>
            <a:off x="4578783" y="8472272"/>
            <a:ext cx="2794658" cy="2550761"/>
          </a:xfrm>
          <a:prstGeom prst="rect">
            <a:avLst/>
          </a:prstGeom>
          <a:noFill/>
          <a:ln>
            <a:noFill/>
          </a:ln>
        </p:spPr>
      </p:pic>
      <p:pic>
        <p:nvPicPr>
          <p:cNvPr id="165" name="Google Shape;165;p17"/>
          <p:cNvPicPr preferRelativeResize="0"/>
          <p:nvPr/>
        </p:nvPicPr>
        <p:blipFill rotWithShape="1">
          <a:blip r:embed="rId5">
            <a:alphaModFix/>
          </a:blip>
          <a:srcRect/>
          <a:stretch/>
        </p:blipFill>
        <p:spPr>
          <a:xfrm>
            <a:off x="1730772" y="8472272"/>
            <a:ext cx="3625127" cy="3401028"/>
          </a:xfrm>
          <a:prstGeom prst="rect">
            <a:avLst/>
          </a:prstGeom>
          <a:noFill/>
          <a:ln>
            <a:noFill/>
          </a:ln>
        </p:spPr>
      </p:pic>
      <p:pic>
        <p:nvPicPr>
          <p:cNvPr id="166" name="Google Shape;166;p17"/>
          <p:cNvPicPr preferRelativeResize="0"/>
          <p:nvPr/>
        </p:nvPicPr>
        <p:blipFill rotWithShape="1">
          <a:blip r:embed="rId6">
            <a:alphaModFix/>
          </a:blip>
          <a:srcRect/>
          <a:stretch/>
        </p:blipFill>
        <p:spPr>
          <a:xfrm>
            <a:off x="-277720" y="6303893"/>
            <a:ext cx="4016984" cy="4192298"/>
          </a:xfrm>
          <a:prstGeom prst="rect">
            <a:avLst/>
          </a:prstGeom>
          <a:noFill/>
          <a:ln>
            <a:noFill/>
          </a:ln>
        </p:spPr>
      </p:pic>
      <p:pic>
        <p:nvPicPr>
          <p:cNvPr id="167" name="Google Shape;167;p17"/>
          <p:cNvPicPr preferRelativeResize="0"/>
          <p:nvPr/>
        </p:nvPicPr>
        <p:blipFill rotWithShape="1">
          <a:blip r:embed="rId7">
            <a:alphaModFix/>
          </a:blip>
          <a:srcRect/>
          <a:stretch/>
        </p:blipFill>
        <p:spPr>
          <a:xfrm flipH="1">
            <a:off x="6863637" y="8049055"/>
            <a:ext cx="652285" cy="1002113"/>
          </a:xfrm>
          <a:prstGeom prst="rect">
            <a:avLst/>
          </a:prstGeom>
          <a:noFill/>
          <a:ln>
            <a:noFill/>
          </a:ln>
        </p:spPr>
      </p:pic>
      <p:graphicFrame>
        <p:nvGraphicFramePr>
          <p:cNvPr id="168" name="Google Shape;168;p17"/>
          <p:cNvGraphicFramePr/>
          <p:nvPr/>
        </p:nvGraphicFramePr>
        <p:xfrm>
          <a:off x="914400" y="876300"/>
          <a:ext cx="16764000" cy="8853458"/>
        </p:xfrm>
        <a:graphic>
          <a:graphicData uri="http://schemas.openxmlformats.org/drawingml/2006/table">
            <a:tbl>
              <a:tblPr firstRow="1" firstCol="1" bandRow="1">
                <a:noFill/>
                <a:tableStyleId>{9EA56F0C-A2D7-4867-9209-CA28C68DB846}</a:tableStyleId>
              </a:tblPr>
              <a:tblGrid>
                <a:gridCol w="4274600">
                  <a:extLst>
                    <a:ext uri="{9D8B030D-6E8A-4147-A177-3AD203B41FA5}">
                      <a16:colId xmlns:a16="http://schemas.microsoft.com/office/drawing/2014/main" val="20000"/>
                    </a:ext>
                  </a:extLst>
                </a:gridCol>
                <a:gridCol w="5151200">
                  <a:extLst>
                    <a:ext uri="{9D8B030D-6E8A-4147-A177-3AD203B41FA5}">
                      <a16:colId xmlns:a16="http://schemas.microsoft.com/office/drawing/2014/main" val="20001"/>
                    </a:ext>
                  </a:extLst>
                </a:gridCol>
                <a:gridCol w="7338200">
                  <a:extLst>
                    <a:ext uri="{9D8B030D-6E8A-4147-A177-3AD203B41FA5}">
                      <a16:colId xmlns:a16="http://schemas.microsoft.com/office/drawing/2014/main" val="20002"/>
                    </a:ext>
                  </a:extLst>
                </a:gridCol>
              </a:tblGrid>
              <a:tr h="821700">
                <a:tc>
                  <a:txBody>
                    <a:bodyPr/>
                    <a:lstStyle/>
                    <a:p>
                      <a:pPr marL="0" marR="30480" lvl="0" indent="0" algn="ctr" rtl="0">
                        <a:lnSpc>
                          <a:spcPct val="115000"/>
                        </a:lnSpc>
                        <a:spcBef>
                          <a:spcPts val="0"/>
                        </a:spcBef>
                        <a:spcAft>
                          <a:spcPts val="0"/>
                        </a:spcAft>
                        <a:buNone/>
                      </a:pPr>
                      <a:r>
                        <a:rPr lang="en-US" sz="4000" u="none" strike="noStrike" cap="none">
                          <a:solidFill>
                            <a:schemeClr val="dk1"/>
                          </a:solidFill>
                          <a:latin typeface="Times New Roman"/>
                          <a:ea typeface="Times New Roman"/>
                          <a:cs typeface="Times New Roman"/>
                          <a:sym typeface="Times New Roman"/>
                        </a:rPr>
                        <a:t>Các yếu tố</a:t>
                      </a:r>
                      <a:endParaRPr sz="4000" u="none" strike="noStrike" cap="none">
                        <a:solidFill>
                          <a:schemeClr val="dk1"/>
                        </a:solidFill>
                        <a:latin typeface="Times New Roman"/>
                        <a:ea typeface="Times New Roman"/>
                        <a:cs typeface="Times New Roman"/>
                        <a:sym typeface="Times New Roman"/>
                      </a:endParaRPr>
                    </a:p>
                  </a:txBody>
                  <a:tcPr marL="41350" marR="41350" marT="0" marB="0" anchor="ctr">
                    <a:lnL w="12700" cap="flat" cmpd="sng">
                      <a:solidFill>
                        <a:srgbClr val="974806"/>
                      </a:solidFill>
                      <a:prstDash val="solid"/>
                      <a:round/>
                      <a:headEnd type="none" w="sm" len="sm"/>
                      <a:tailEnd type="none" w="sm" len="sm"/>
                    </a:lnL>
                    <a:lnR w="12700" cap="flat" cmpd="sng">
                      <a:solidFill>
                        <a:srgbClr val="974806"/>
                      </a:solidFill>
                      <a:prstDash val="solid"/>
                      <a:round/>
                      <a:headEnd type="none" w="sm" len="sm"/>
                      <a:tailEnd type="none" w="sm" len="sm"/>
                    </a:lnR>
                    <a:lnT w="12700" cap="flat" cmpd="sng">
                      <a:solidFill>
                        <a:srgbClr val="974806"/>
                      </a:solidFill>
                      <a:prstDash val="solid"/>
                      <a:round/>
                      <a:headEnd type="none" w="sm" len="sm"/>
                      <a:tailEnd type="none" w="sm" len="sm"/>
                    </a:lnT>
                    <a:lnB w="12700" cap="flat" cmpd="sng">
                      <a:solidFill>
                        <a:srgbClr val="974806"/>
                      </a:solidFill>
                      <a:prstDash val="solid"/>
                      <a:round/>
                      <a:headEnd type="none" w="sm" len="sm"/>
                      <a:tailEnd type="none" w="sm" len="sm"/>
                    </a:lnB>
                    <a:solidFill>
                      <a:srgbClr val="E5DFEC"/>
                    </a:solidFill>
                  </a:tcPr>
                </a:tc>
                <a:tc>
                  <a:txBody>
                    <a:bodyPr/>
                    <a:lstStyle/>
                    <a:p>
                      <a:pPr marL="0" marR="30480" lvl="0" indent="0" algn="ctr" rtl="0">
                        <a:lnSpc>
                          <a:spcPct val="115000"/>
                        </a:lnSpc>
                        <a:spcBef>
                          <a:spcPts val="0"/>
                        </a:spcBef>
                        <a:spcAft>
                          <a:spcPts val="0"/>
                        </a:spcAft>
                        <a:buNone/>
                      </a:pPr>
                      <a:r>
                        <a:rPr lang="en-US" sz="4000" u="none" strike="noStrike" cap="none">
                          <a:solidFill>
                            <a:schemeClr val="dk1"/>
                          </a:solidFill>
                          <a:latin typeface="Times New Roman"/>
                          <a:ea typeface="Times New Roman"/>
                          <a:cs typeface="Times New Roman"/>
                          <a:sym typeface="Times New Roman"/>
                        </a:rPr>
                        <a:t>Biểu hiện</a:t>
                      </a:r>
                      <a:endParaRPr sz="4000" u="none" strike="noStrike" cap="none">
                        <a:solidFill>
                          <a:schemeClr val="dk1"/>
                        </a:solidFill>
                        <a:latin typeface="Times New Roman"/>
                        <a:ea typeface="Times New Roman"/>
                        <a:cs typeface="Times New Roman"/>
                        <a:sym typeface="Times New Roman"/>
                      </a:endParaRPr>
                    </a:p>
                  </a:txBody>
                  <a:tcPr marL="41350" marR="41350" marT="0" marB="0" anchor="ctr">
                    <a:lnL w="12700" cap="flat" cmpd="sng">
                      <a:solidFill>
                        <a:srgbClr val="974806"/>
                      </a:solidFill>
                      <a:prstDash val="solid"/>
                      <a:round/>
                      <a:headEnd type="none" w="sm" len="sm"/>
                      <a:tailEnd type="none" w="sm" len="sm"/>
                    </a:lnL>
                    <a:lnR w="12700" cap="flat" cmpd="sng">
                      <a:solidFill>
                        <a:srgbClr val="974806"/>
                      </a:solidFill>
                      <a:prstDash val="solid"/>
                      <a:round/>
                      <a:headEnd type="none" w="sm" len="sm"/>
                      <a:tailEnd type="none" w="sm" len="sm"/>
                    </a:lnR>
                    <a:lnT w="12700" cap="flat" cmpd="sng">
                      <a:solidFill>
                        <a:srgbClr val="974806"/>
                      </a:solidFill>
                      <a:prstDash val="solid"/>
                      <a:round/>
                      <a:headEnd type="none" w="sm" len="sm"/>
                      <a:tailEnd type="none" w="sm" len="sm"/>
                    </a:lnT>
                    <a:lnB w="12700" cap="flat" cmpd="sng">
                      <a:solidFill>
                        <a:srgbClr val="974806"/>
                      </a:solidFill>
                      <a:prstDash val="solid"/>
                      <a:round/>
                      <a:headEnd type="none" w="sm" len="sm"/>
                      <a:tailEnd type="none" w="sm" len="sm"/>
                    </a:lnB>
                    <a:solidFill>
                      <a:srgbClr val="E5DFEC"/>
                    </a:solidFill>
                  </a:tcPr>
                </a:tc>
                <a:tc>
                  <a:txBody>
                    <a:bodyPr/>
                    <a:lstStyle/>
                    <a:p>
                      <a:pPr marL="0" marR="30480" lvl="0" indent="0" algn="ctr" rtl="0">
                        <a:lnSpc>
                          <a:spcPct val="115000"/>
                        </a:lnSpc>
                        <a:spcBef>
                          <a:spcPts val="0"/>
                        </a:spcBef>
                        <a:spcAft>
                          <a:spcPts val="0"/>
                        </a:spcAft>
                        <a:buNone/>
                      </a:pPr>
                      <a:r>
                        <a:rPr lang="en-US" sz="4000" u="none" strike="noStrike" cap="none">
                          <a:solidFill>
                            <a:schemeClr val="dk1"/>
                          </a:solidFill>
                          <a:latin typeface="Times New Roman"/>
                          <a:ea typeface="Times New Roman"/>
                          <a:cs typeface="Times New Roman"/>
                          <a:sym typeface="Times New Roman"/>
                        </a:rPr>
                        <a:t>Nhận xét</a:t>
                      </a:r>
                      <a:endParaRPr sz="4000" u="none" strike="noStrike" cap="none">
                        <a:solidFill>
                          <a:schemeClr val="dk1"/>
                        </a:solidFill>
                        <a:latin typeface="Times New Roman"/>
                        <a:ea typeface="Times New Roman"/>
                        <a:cs typeface="Times New Roman"/>
                        <a:sym typeface="Times New Roman"/>
                      </a:endParaRPr>
                    </a:p>
                  </a:txBody>
                  <a:tcPr marL="41350" marR="41350" marT="0" marB="0" anchor="ctr">
                    <a:lnL w="12700" cap="flat" cmpd="sng">
                      <a:solidFill>
                        <a:srgbClr val="974806"/>
                      </a:solidFill>
                      <a:prstDash val="solid"/>
                      <a:round/>
                      <a:headEnd type="none" w="sm" len="sm"/>
                      <a:tailEnd type="none" w="sm" len="sm"/>
                    </a:lnL>
                    <a:lnR w="12700" cap="flat" cmpd="sng">
                      <a:solidFill>
                        <a:srgbClr val="974806"/>
                      </a:solidFill>
                      <a:prstDash val="solid"/>
                      <a:round/>
                      <a:headEnd type="none" w="sm" len="sm"/>
                      <a:tailEnd type="none" w="sm" len="sm"/>
                    </a:lnR>
                    <a:lnT w="12700" cap="flat" cmpd="sng">
                      <a:solidFill>
                        <a:srgbClr val="974806"/>
                      </a:solidFill>
                      <a:prstDash val="solid"/>
                      <a:round/>
                      <a:headEnd type="none" w="sm" len="sm"/>
                      <a:tailEnd type="none" w="sm" len="sm"/>
                    </a:lnT>
                    <a:lnB w="12700" cap="flat" cmpd="sng">
                      <a:solidFill>
                        <a:srgbClr val="974806"/>
                      </a:solidFill>
                      <a:prstDash val="solid"/>
                      <a:round/>
                      <a:headEnd type="none" w="sm" len="sm"/>
                      <a:tailEnd type="none" w="sm" len="sm"/>
                    </a:lnB>
                    <a:solidFill>
                      <a:srgbClr val="E5DFEC"/>
                    </a:solidFill>
                  </a:tcPr>
                </a:tc>
                <a:extLst>
                  <a:ext uri="{0D108BD9-81ED-4DB2-BD59-A6C34878D82A}">
                    <a16:rowId xmlns:a16="http://schemas.microsoft.com/office/drawing/2014/main" val="10000"/>
                  </a:ext>
                </a:extLst>
              </a:tr>
              <a:tr h="1103025">
                <a:tc>
                  <a:txBody>
                    <a:bodyPr/>
                    <a:lstStyle/>
                    <a:p>
                      <a:pPr marL="0" marR="30480" lvl="0" indent="0" algn="just" rtl="0">
                        <a:lnSpc>
                          <a:spcPct val="115000"/>
                        </a:lnSpc>
                        <a:spcBef>
                          <a:spcPts val="0"/>
                        </a:spcBef>
                        <a:spcAft>
                          <a:spcPts val="0"/>
                        </a:spcAft>
                        <a:buNone/>
                      </a:pPr>
                      <a:r>
                        <a:rPr lang="en-US" sz="4000" u="none" strike="noStrike" cap="none">
                          <a:solidFill>
                            <a:schemeClr val="dk1"/>
                          </a:solidFill>
                          <a:latin typeface="Times New Roman"/>
                          <a:ea typeface="Times New Roman"/>
                          <a:cs typeface="Times New Roman"/>
                          <a:sym typeface="Times New Roman"/>
                        </a:rPr>
                        <a:t>1. Ngôi kể</a:t>
                      </a:r>
                      <a:endParaRPr sz="4000" u="none" strike="noStrike" cap="none">
                        <a:solidFill>
                          <a:schemeClr val="dk1"/>
                        </a:solidFill>
                        <a:latin typeface="Times New Roman"/>
                        <a:ea typeface="Times New Roman"/>
                        <a:cs typeface="Times New Roman"/>
                        <a:sym typeface="Times New Roman"/>
                      </a:endParaRPr>
                    </a:p>
                  </a:txBody>
                  <a:tcPr marL="41350" marR="41350" marT="0" marB="0" anchor="ctr">
                    <a:lnL w="12700" cap="flat" cmpd="sng">
                      <a:solidFill>
                        <a:srgbClr val="974806"/>
                      </a:solidFill>
                      <a:prstDash val="solid"/>
                      <a:round/>
                      <a:headEnd type="none" w="sm" len="sm"/>
                      <a:tailEnd type="none" w="sm" len="sm"/>
                    </a:lnL>
                    <a:lnR w="12700" cap="flat" cmpd="sng">
                      <a:solidFill>
                        <a:srgbClr val="974806"/>
                      </a:solidFill>
                      <a:prstDash val="solid"/>
                      <a:round/>
                      <a:headEnd type="none" w="sm" len="sm"/>
                      <a:tailEnd type="none" w="sm" len="sm"/>
                    </a:lnR>
                    <a:lnT w="12700" cap="flat" cmpd="sng">
                      <a:solidFill>
                        <a:srgbClr val="974806"/>
                      </a:solidFill>
                      <a:prstDash val="solid"/>
                      <a:round/>
                      <a:headEnd type="none" w="sm" len="sm"/>
                      <a:tailEnd type="none" w="sm" len="sm"/>
                    </a:lnT>
                    <a:lnB w="12700" cap="flat" cmpd="sng">
                      <a:solidFill>
                        <a:srgbClr val="974806"/>
                      </a:solidFill>
                      <a:prstDash val="solid"/>
                      <a:round/>
                      <a:headEnd type="none" w="sm" len="sm"/>
                      <a:tailEnd type="none" w="sm" len="sm"/>
                    </a:lnB>
                    <a:solidFill>
                      <a:srgbClr val="E5DFEC"/>
                    </a:solidFill>
                  </a:tcPr>
                </a:tc>
                <a:tc>
                  <a:txBody>
                    <a:bodyPr/>
                    <a:lstStyle/>
                    <a:p>
                      <a:pPr marL="0" marR="30480" lvl="0" indent="0" algn="ctr" rtl="0">
                        <a:lnSpc>
                          <a:spcPct val="115000"/>
                        </a:lnSpc>
                        <a:spcBef>
                          <a:spcPts val="0"/>
                        </a:spcBef>
                        <a:spcAft>
                          <a:spcPts val="0"/>
                        </a:spcAft>
                        <a:buNone/>
                      </a:pPr>
                      <a:endParaRPr sz="4000" b="0" u="none" strike="noStrike" cap="none">
                        <a:solidFill>
                          <a:schemeClr val="dk1"/>
                        </a:solidFill>
                        <a:latin typeface="Times New Roman"/>
                        <a:ea typeface="Times New Roman"/>
                        <a:cs typeface="Times New Roman"/>
                        <a:sym typeface="Times New Roman"/>
                      </a:endParaRPr>
                    </a:p>
                  </a:txBody>
                  <a:tcPr marL="41350" marR="41350" marT="0" marB="0" anchor="ctr">
                    <a:lnL w="12700" cap="flat" cmpd="sng">
                      <a:solidFill>
                        <a:srgbClr val="974806"/>
                      </a:solidFill>
                      <a:prstDash val="solid"/>
                      <a:round/>
                      <a:headEnd type="none" w="sm" len="sm"/>
                      <a:tailEnd type="none" w="sm" len="sm"/>
                    </a:lnL>
                    <a:lnR w="12700" cap="flat" cmpd="sng">
                      <a:solidFill>
                        <a:srgbClr val="974806"/>
                      </a:solidFill>
                      <a:prstDash val="solid"/>
                      <a:round/>
                      <a:headEnd type="none" w="sm" len="sm"/>
                      <a:tailEnd type="none" w="sm" len="sm"/>
                    </a:lnR>
                    <a:lnT w="12700" cap="flat" cmpd="sng">
                      <a:solidFill>
                        <a:srgbClr val="974806"/>
                      </a:solidFill>
                      <a:prstDash val="solid"/>
                      <a:round/>
                      <a:headEnd type="none" w="sm" len="sm"/>
                      <a:tailEnd type="none" w="sm" len="sm"/>
                    </a:lnT>
                    <a:lnB w="12700" cap="flat" cmpd="sng">
                      <a:solidFill>
                        <a:srgbClr val="974806"/>
                      </a:solidFill>
                      <a:prstDash val="solid"/>
                      <a:round/>
                      <a:headEnd type="none" w="sm" len="sm"/>
                      <a:tailEnd type="none" w="sm" len="sm"/>
                    </a:lnB>
                    <a:solidFill>
                      <a:schemeClr val="lt1"/>
                    </a:solidFill>
                  </a:tcPr>
                </a:tc>
                <a:tc>
                  <a:txBody>
                    <a:bodyPr/>
                    <a:lstStyle/>
                    <a:p>
                      <a:pPr marL="0" marR="30480" lvl="0" indent="0" algn="ctr" rtl="0">
                        <a:lnSpc>
                          <a:spcPct val="115000"/>
                        </a:lnSpc>
                        <a:spcBef>
                          <a:spcPts val="0"/>
                        </a:spcBef>
                        <a:spcAft>
                          <a:spcPts val="0"/>
                        </a:spcAft>
                        <a:buNone/>
                      </a:pPr>
                      <a:endParaRPr sz="4000" b="0" u="none" strike="noStrike" cap="none">
                        <a:solidFill>
                          <a:schemeClr val="dk1"/>
                        </a:solidFill>
                        <a:latin typeface="Times New Roman"/>
                        <a:ea typeface="Times New Roman"/>
                        <a:cs typeface="Times New Roman"/>
                        <a:sym typeface="Times New Roman"/>
                      </a:endParaRPr>
                    </a:p>
                    <a:p>
                      <a:pPr marL="0" marR="30480" lvl="0" indent="0" algn="ctr" rtl="0">
                        <a:lnSpc>
                          <a:spcPct val="115000"/>
                        </a:lnSpc>
                        <a:spcBef>
                          <a:spcPts val="0"/>
                        </a:spcBef>
                        <a:spcAft>
                          <a:spcPts val="0"/>
                        </a:spcAft>
                        <a:buNone/>
                      </a:pPr>
                      <a:endParaRPr sz="4000" b="0" u="none" strike="noStrike" cap="none">
                        <a:solidFill>
                          <a:schemeClr val="dk1"/>
                        </a:solidFill>
                        <a:latin typeface="Times New Roman"/>
                        <a:ea typeface="Times New Roman"/>
                        <a:cs typeface="Times New Roman"/>
                        <a:sym typeface="Times New Roman"/>
                      </a:endParaRPr>
                    </a:p>
                  </a:txBody>
                  <a:tcPr marL="41350" marR="41350" marT="0" marB="0" anchor="ctr">
                    <a:lnL w="12700" cap="flat" cmpd="sng">
                      <a:solidFill>
                        <a:srgbClr val="974806"/>
                      </a:solidFill>
                      <a:prstDash val="solid"/>
                      <a:round/>
                      <a:headEnd type="none" w="sm" len="sm"/>
                      <a:tailEnd type="none" w="sm" len="sm"/>
                    </a:lnL>
                    <a:lnR w="12700" cap="flat" cmpd="sng">
                      <a:solidFill>
                        <a:srgbClr val="974806"/>
                      </a:solidFill>
                      <a:prstDash val="solid"/>
                      <a:round/>
                      <a:headEnd type="none" w="sm" len="sm"/>
                      <a:tailEnd type="none" w="sm" len="sm"/>
                    </a:lnR>
                    <a:lnT w="12700" cap="flat" cmpd="sng">
                      <a:solidFill>
                        <a:srgbClr val="974806"/>
                      </a:solidFill>
                      <a:prstDash val="solid"/>
                      <a:round/>
                      <a:headEnd type="none" w="sm" len="sm"/>
                      <a:tailEnd type="none" w="sm" len="sm"/>
                    </a:lnT>
                    <a:lnB w="12700" cap="flat" cmpd="sng">
                      <a:solidFill>
                        <a:srgbClr val="97480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384425">
                <a:tc>
                  <a:txBody>
                    <a:bodyPr/>
                    <a:lstStyle/>
                    <a:p>
                      <a:pPr marL="0" marR="30480" lvl="0" indent="0" algn="just" rtl="0">
                        <a:lnSpc>
                          <a:spcPct val="115000"/>
                        </a:lnSpc>
                        <a:spcBef>
                          <a:spcPts val="0"/>
                        </a:spcBef>
                        <a:spcAft>
                          <a:spcPts val="0"/>
                        </a:spcAft>
                        <a:buNone/>
                      </a:pPr>
                      <a:r>
                        <a:rPr lang="en-US" sz="4000" u="none" strike="noStrike" cap="none">
                          <a:solidFill>
                            <a:schemeClr val="dk1"/>
                          </a:solidFill>
                          <a:latin typeface="Times New Roman"/>
                          <a:ea typeface="Times New Roman"/>
                          <a:cs typeface="Times New Roman"/>
                          <a:sym typeface="Times New Roman"/>
                        </a:rPr>
                        <a:t>2. Nhân vật</a:t>
                      </a:r>
                      <a:endParaRPr sz="4000" u="none" strike="noStrike" cap="none">
                        <a:solidFill>
                          <a:schemeClr val="dk1"/>
                        </a:solidFill>
                        <a:latin typeface="Times New Roman"/>
                        <a:ea typeface="Times New Roman"/>
                        <a:cs typeface="Times New Roman"/>
                        <a:sym typeface="Times New Roman"/>
                      </a:endParaRPr>
                    </a:p>
                  </a:txBody>
                  <a:tcPr marL="41350" marR="41350" marT="0" marB="0" anchor="ctr">
                    <a:lnL w="12700" cap="flat" cmpd="sng">
                      <a:solidFill>
                        <a:srgbClr val="974806"/>
                      </a:solidFill>
                      <a:prstDash val="solid"/>
                      <a:round/>
                      <a:headEnd type="none" w="sm" len="sm"/>
                      <a:tailEnd type="none" w="sm" len="sm"/>
                    </a:lnL>
                    <a:lnR w="12700" cap="flat" cmpd="sng">
                      <a:solidFill>
                        <a:srgbClr val="974806"/>
                      </a:solidFill>
                      <a:prstDash val="solid"/>
                      <a:round/>
                      <a:headEnd type="none" w="sm" len="sm"/>
                      <a:tailEnd type="none" w="sm" len="sm"/>
                    </a:lnR>
                    <a:lnT w="12700" cap="flat" cmpd="sng">
                      <a:solidFill>
                        <a:srgbClr val="974806"/>
                      </a:solidFill>
                      <a:prstDash val="solid"/>
                      <a:round/>
                      <a:headEnd type="none" w="sm" len="sm"/>
                      <a:tailEnd type="none" w="sm" len="sm"/>
                    </a:lnT>
                    <a:lnB w="12700" cap="flat" cmpd="sng">
                      <a:solidFill>
                        <a:srgbClr val="974806"/>
                      </a:solidFill>
                      <a:prstDash val="solid"/>
                      <a:round/>
                      <a:headEnd type="none" w="sm" len="sm"/>
                      <a:tailEnd type="none" w="sm" len="sm"/>
                    </a:lnB>
                    <a:solidFill>
                      <a:srgbClr val="E5DFEC"/>
                    </a:solidFill>
                  </a:tcPr>
                </a:tc>
                <a:tc>
                  <a:txBody>
                    <a:bodyPr/>
                    <a:lstStyle/>
                    <a:p>
                      <a:pPr marL="0" marR="30480" lvl="0" indent="0" algn="ctr" rtl="0">
                        <a:lnSpc>
                          <a:spcPct val="115000"/>
                        </a:lnSpc>
                        <a:spcBef>
                          <a:spcPts val="0"/>
                        </a:spcBef>
                        <a:spcAft>
                          <a:spcPts val="0"/>
                        </a:spcAft>
                        <a:buNone/>
                      </a:pPr>
                      <a:endParaRPr sz="4000" b="0" u="none" strike="noStrike" cap="none">
                        <a:solidFill>
                          <a:schemeClr val="dk1"/>
                        </a:solidFill>
                        <a:latin typeface="Times New Roman"/>
                        <a:ea typeface="Times New Roman"/>
                        <a:cs typeface="Times New Roman"/>
                        <a:sym typeface="Times New Roman"/>
                      </a:endParaRPr>
                    </a:p>
                  </a:txBody>
                  <a:tcPr marL="41350" marR="41350" marT="0" marB="0" anchor="ctr">
                    <a:lnL w="12700" cap="flat" cmpd="sng">
                      <a:solidFill>
                        <a:srgbClr val="974806"/>
                      </a:solidFill>
                      <a:prstDash val="solid"/>
                      <a:round/>
                      <a:headEnd type="none" w="sm" len="sm"/>
                      <a:tailEnd type="none" w="sm" len="sm"/>
                    </a:lnL>
                    <a:lnR w="12700" cap="flat" cmpd="sng">
                      <a:solidFill>
                        <a:srgbClr val="974806"/>
                      </a:solidFill>
                      <a:prstDash val="solid"/>
                      <a:round/>
                      <a:headEnd type="none" w="sm" len="sm"/>
                      <a:tailEnd type="none" w="sm" len="sm"/>
                    </a:lnR>
                    <a:lnT w="12700" cap="flat" cmpd="sng">
                      <a:solidFill>
                        <a:srgbClr val="974806"/>
                      </a:solidFill>
                      <a:prstDash val="solid"/>
                      <a:round/>
                      <a:headEnd type="none" w="sm" len="sm"/>
                      <a:tailEnd type="none" w="sm" len="sm"/>
                    </a:lnT>
                    <a:lnB w="12700" cap="flat" cmpd="sng">
                      <a:solidFill>
                        <a:srgbClr val="974806"/>
                      </a:solidFill>
                      <a:prstDash val="solid"/>
                      <a:round/>
                      <a:headEnd type="none" w="sm" len="sm"/>
                      <a:tailEnd type="none" w="sm" len="sm"/>
                    </a:lnB>
                    <a:solidFill>
                      <a:schemeClr val="lt1"/>
                    </a:solidFill>
                  </a:tcPr>
                </a:tc>
                <a:tc>
                  <a:txBody>
                    <a:bodyPr/>
                    <a:lstStyle/>
                    <a:p>
                      <a:pPr marL="0" marR="30480" lvl="0" indent="0" algn="ctr" rtl="0">
                        <a:lnSpc>
                          <a:spcPct val="115000"/>
                        </a:lnSpc>
                        <a:spcBef>
                          <a:spcPts val="0"/>
                        </a:spcBef>
                        <a:spcAft>
                          <a:spcPts val="0"/>
                        </a:spcAft>
                        <a:buNone/>
                      </a:pPr>
                      <a:endParaRPr sz="4000" b="0" u="none" strike="noStrike" cap="none">
                        <a:solidFill>
                          <a:schemeClr val="dk1"/>
                        </a:solidFill>
                        <a:latin typeface="Times New Roman"/>
                        <a:ea typeface="Times New Roman"/>
                        <a:cs typeface="Times New Roman"/>
                        <a:sym typeface="Times New Roman"/>
                      </a:endParaRPr>
                    </a:p>
                  </a:txBody>
                  <a:tcPr marL="41350" marR="41350" marT="0" marB="0" anchor="ctr">
                    <a:lnL w="12700" cap="flat" cmpd="sng">
                      <a:solidFill>
                        <a:srgbClr val="974806"/>
                      </a:solidFill>
                      <a:prstDash val="solid"/>
                      <a:round/>
                      <a:headEnd type="none" w="sm" len="sm"/>
                      <a:tailEnd type="none" w="sm" len="sm"/>
                    </a:lnL>
                    <a:lnR w="12700" cap="flat" cmpd="sng">
                      <a:solidFill>
                        <a:srgbClr val="974806"/>
                      </a:solidFill>
                      <a:prstDash val="solid"/>
                      <a:round/>
                      <a:headEnd type="none" w="sm" len="sm"/>
                      <a:tailEnd type="none" w="sm" len="sm"/>
                    </a:lnR>
                    <a:lnT w="12700" cap="flat" cmpd="sng">
                      <a:solidFill>
                        <a:srgbClr val="974806"/>
                      </a:solidFill>
                      <a:prstDash val="solid"/>
                      <a:round/>
                      <a:headEnd type="none" w="sm" len="sm"/>
                      <a:tailEnd type="none" w="sm" len="sm"/>
                    </a:lnT>
                    <a:lnB w="12700" cap="flat" cmpd="sng">
                      <a:solidFill>
                        <a:srgbClr val="974806"/>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510025">
                <a:tc>
                  <a:txBody>
                    <a:bodyPr/>
                    <a:lstStyle/>
                    <a:p>
                      <a:pPr marL="0" marR="30480" lvl="0" indent="0" algn="just" rtl="0">
                        <a:lnSpc>
                          <a:spcPct val="115000"/>
                        </a:lnSpc>
                        <a:spcBef>
                          <a:spcPts val="0"/>
                        </a:spcBef>
                        <a:spcAft>
                          <a:spcPts val="0"/>
                        </a:spcAft>
                        <a:buNone/>
                      </a:pPr>
                      <a:r>
                        <a:rPr lang="en-US" sz="4000" u="none" strike="noStrike" cap="none">
                          <a:solidFill>
                            <a:schemeClr val="dk1"/>
                          </a:solidFill>
                          <a:latin typeface="Times New Roman"/>
                          <a:ea typeface="Times New Roman"/>
                          <a:cs typeface="Times New Roman"/>
                          <a:sym typeface="Times New Roman"/>
                        </a:rPr>
                        <a:t>3. Cốt truyện </a:t>
                      </a:r>
                      <a:endParaRPr sz="4000" u="none" strike="noStrike" cap="none">
                        <a:solidFill>
                          <a:schemeClr val="dk1"/>
                        </a:solidFill>
                        <a:latin typeface="Times New Roman"/>
                        <a:ea typeface="Times New Roman"/>
                        <a:cs typeface="Times New Roman"/>
                        <a:sym typeface="Times New Roman"/>
                      </a:endParaRPr>
                    </a:p>
                  </a:txBody>
                  <a:tcPr marL="41350" marR="41350" marT="0" marB="0" anchor="ctr">
                    <a:lnL w="12700" cap="flat" cmpd="sng">
                      <a:solidFill>
                        <a:srgbClr val="974806"/>
                      </a:solidFill>
                      <a:prstDash val="solid"/>
                      <a:round/>
                      <a:headEnd type="none" w="sm" len="sm"/>
                      <a:tailEnd type="none" w="sm" len="sm"/>
                    </a:lnL>
                    <a:lnR w="12700" cap="flat" cmpd="sng">
                      <a:solidFill>
                        <a:srgbClr val="974806"/>
                      </a:solidFill>
                      <a:prstDash val="solid"/>
                      <a:round/>
                      <a:headEnd type="none" w="sm" len="sm"/>
                      <a:tailEnd type="none" w="sm" len="sm"/>
                    </a:lnR>
                    <a:lnT w="12700" cap="flat" cmpd="sng">
                      <a:solidFill>
                        <a:srgbClr val="974806"/>
                      </a:solidFill>
                      <a:prstDash val="solid"/>
                      <a:round/>
                      <a:headEnd type="none" w="sm" len="sm"/>
                      <a:tailEnd type="none" w="sm" len="sm"/>
                    </a:lnT>
                    <a:lnB w="12700" cap="flat" cmpd="sng">
                      <a:solidFill>
                        <a:srgbClr val="974806"/>
                      </a:solidFill>
                      <a:prstDash val="solid"/>
                      <a:round/>
                      <a:headEnd type="none" w="sm" len="sm"/>
                      <a:tailEnd type="none" w="sm" len="sm"/>
                    </a:lnB>
                    <a:solidFill>
                      <a:srgbClr val="E5DFEC"/>
                    </a:solidFill>
                  </a:tcPr>
                </a:tc>
                <a:tc>
                  <a:txBody>
                    <a:bodyPr/>
                    <a:lstStyle/>
                    <a:p>
                      <a:pPr marL="0" marR="30480" lvl="0" indent="0" algn="ctr" rtl="0">
                        <a:lnSpc>
                          <a:spcPct val="115000"/>
                        </a:lnSpc>
                        <a:spcBef>
                          <a:spcPts val="0"/>
                        </a:spcBef>
                        <a:spcAft>
                          <a:spcPts val="0"/>
                        </a:spcAft>
                        <a:buNone/>
                      </a:pPr>
                      <a:endParaRPr sz="4000" b="0" u="none" strike="noStrike" cap="none">
                        <a:solidFill>
                          <a:schemeClr val="dk1"/>
                        </a:solidFill>
                        <a:latin typeface="Times New Roman"/>
                        <a:ea typeface="Times New Roman"/>
                        <a:cs typeface="Times New Roman"/>
                        <a:sym typeface="Times New Roman"/>
                      </a:endParaRPr>
                    </a:p>
                  </a:txBody>
                  <a:tcPr marL="41350" marR="41350" marT="0" marB="0" anchor="ctr">
                    <a:lnL w="12700" cap="flat" cmpd="sng">
                      <a:solidFill>
                        <a:srgbClr val="974806"/>
                      </a:solidFill>
                      <a:prstDash val="solid"/>
                      <a:round/>
                      <a:headEnd type="none" w="sm" len="sm"/>
                      <a:tailEnd type="none" w="sm" len="sm"/>
                    </a:lnL>
                    <a:lnR w="12700" cap="flat" cmpd="sng">
                      <a:solidFill>
                        <a:srgbClr val="974806"/>
                      </a:solidFill>
                      <a:prstDash val="solid"/>
                      <a:round/>
                      <a:headEnd type="none" w="sm" len="sm"/>
                      <a:tailEnd type="none" w="sm" len="sm"/>
                    </a:lnR>
                    <a:lnT w="12700" cap="flat" cmpd="sng">
                      <a:solidFill>
                        <a:srgbClr val="974806"/>
                      </a:solidFill>
                      <a:prstDash val="solid"/>
                      <a:round/>
                      <a:headEnd type="none" w="sm" len="sm"/>
                      <a:tailEnd type="none" w="sm" len="sm"/>
                    </a:lnT>
                    <a:lnB w="12700" cap="flat" cmpd="sng">
                      <a:solidFill>
                        <a:srgbClr val="974806"/>
                      </a:solidFill>
                      <a:prstDash val="solid"/>
                      <a:round/>
                      <a:headEnd type="none" w="sm" len="sm"/>
                      <a:tailEnd type="none" w="sm" len="sm"/>
                    </a:lnB>
                    <a:solidFill>
                      <a:schemeClr val="lt1"/>
                    </a:solidFill>
                  </a:tcPr>
                </a:tc>
                <a:tc>
                  <a:txBody>
                    <a:bodyPr/>
                    <a:lstStyle/>
                    <a:p>
                      <a:pPr marL="0" marR="30480" lvl="0" indent="0" algn="ctr" rtl="0">
                        <a:lnSpc>
                          <a:spcPct val="115000"/>
                        </a:lnSpc>
                        <a:spcBef>
                          <a:spcPts val="0"/>
                        </a:spcBef>
                        <a:spcAft>
                          <a:spcPts val="0"/>
                        </a:spcAft>
                        <a:buNone/>
                      </a:pPr>
                      <a:endParaRPr sz="4000" b="0" u="none" strike="noStrike" cap="none">
                        <a:solidFill>
                          <a:schemeClr val="dk1"/>
                        </a:solidFill>
                        <a:latin typeface="Times New Roman"/>
                        <a:ea typeface="Times New Roman"/>
                        <a:cs typeface="Times New Roman"/>
                        <a:sym typeface="Times New Roman"/>
                      </a:endParaRPr>
                    </a:p>
                  </a:txBody>
                  <a:tcPr marL="41350" marR="41350" marT="0" marB="0" anchor="ctr">
                    <a:lnL w="12700" cap="flat" cmpd="sng">
                      <a:solidFill>
                        <a:srgbClr val="974806"/>
                      </a:solidFill>
                      <a:prstDash val="solid"/>
                      <a:round/>
                      <a:headEnd type="none" w="sm" len="sm"/>
                      <a:tailEnd type="none" w="sm" len="sm"/>
                    </a:lnL>
                    <a:lnR w="12700" cap="flat" cmpd="sng">
                      <a:solidFill>
                        <a:srgbClr val="974806"/>
                      </a:solidFill>
                      <a:prstDash val="solid"/>
                      <a:round/>
                      <a:headEnd type="none" w="sm" len="sm"/>
                      <a:tailEnd type="none" w="sm" len="sm"/>
                    </a:lnR>
                    <a:lnT w="12700" cap="flat" cmpd="sng">
                      <a:solidFill>
                        <a:srgbClr val="974806"/>
                      </a:solidFill>
                      <a:prstDash val="solid"/>
                      <a:round/>
                      <a:headEnd type="none" w="sm" len="sm"/>
                      <a:tailEnd type="none" w="sm" len="sm"/>
                    </a:lnT>
                    <a:lnB w="12700" cap="flat" cmpd="sng">
                      <a:solidFill>
                        <a:srgbClr val="974806"/>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791425">
                <a:tc>
                  <a:txBody>
                    <a:bodyPr/>
                    <a:lstStyle/>
                    <a:p>
                      <a:pPr marL="0" marR="30480" lvl="0" indent="0" algn="just" rtl="0">
                        <a:lnSpc>
                          <a:spcPct val="115000"/>
                        </a:lnSpc>
                        <a:spcBef>
                          <a:spcPts val="0"/>
                        </a:spcBef>
                        <a:spcAft>
                          <a:spcPts val="0"/>
                        </a:spcAft>
                        <a:buNone/>
                      </a:pPr>
                      <a:r>
                        <a:rPr lang="en-US" sz="4000" u="none" strike="noStrike" cap="none">
                          <a:solidFill>
                            <a:schemeClr val="dk1"/>
                          </a:solidFill>
                          <a:latin typeface="Times New Roman"/>
                          <a:ea typeface="Times New Roman"/>
                          <a:cs typeface="Times New Roman"/>
                          <a:sym typeface="Times New Roman"/>
                        </a:rPr>
                        <a:t>4. Tình huống</a:t>
                      </a:r>
                      <a:endParaRPr sz="4000" u="none" strike="noStrike" cap="none">
                        <a:solidFill>
                          <a:schemeClr val="dk1"/>
                        </a:solidFill>
                        <a:latin typeface="Times New Roman"/>
                        <a:ea typeface="Times New Roman"/>
                        <a:cs typeface="Times New Roman"/>
                        <a:sym typeface="Times New Roman"/>
                      </a:endParaRPr>
                    </a:p>
                  </a:txBody>
                  <a:tcPr marL="41350" marR="41350" marT="0" marB="0" anchor="ctr">
                    <a:lnL w="12700" cap="flat" cmpd="sng">
                      <a:solidFill>
                        <a:srgbClr val="974806"/>
                      </a:solidFill>
                      <a:prstDash val="solid"/>
                      <a:round/>
                      <a:headEnd type="none" w="sm" len="sm"/>
                      <a:tailEnd type="none" w="sm" len="sm"/>
                    </a:lnL>
                    <a:lnR w="12700" cap="flat" cmpd="sng">
                      <a:solidFill>
                        <a:srgbClr val="974806"/>
                      </a:solidFill>
                      <a:prstDash val="solid"/>
                      <a:round/>
                      <a:headEnd type="none" w="sm" len="sm"/>
                      <a:tailEnd type="none" w="sm" len="sm"/>
                    </a:lnR>
                    <a:lnT w="12700" cap="flat" cmpd="sng">
                      <a:solidFill>
                        <a:srgbClr val="974806"/>
                      </a:solidFill>
                      <a:prstDash val="solid"/>
                      <a:round/>
                      <a:headEnd type="none" w="sm" len="sm"/>
                      <a:tailEnd type="none" w="sm" len="sm"/>
                    </a:lnT>
                    <a:lnB w="12700" cap="flat" cmpd="sng">
                      <a:solidFill>
                        <a:srgbClr val="974806"/>
                      </a:solidFill>
                      <a:prstDash val="solid"/>
                      <a:round/>
                      <a:headEnd type="none" w="sm" len="sm"/>
                      <a:tailEnd type="none" w="sm" len="sm"/>
                    </a:lnB>
                    <a:solidFill>
                      <a:srgbClr val="E5DFEC"/>
                    </a:solidFill>
                  </a:tcPr>
                </a:tc>
                <a:tc>
                  <a:txBody>
                    <a:bodyPr/>
                    <a:lstStyle/>
                    <a:p>
                      <a:pPr marL="0" marR="30480" lvl="0" indent="0" algn="ctr" rtl="0">
                        <a:lnSpc>
                          <a:spcPct val="115000"/>
                        </a:lnSpc>
                        <a:spcBef>
                          <a:spcPts val="0"/>
                        </a:spcBef>
                        <a:spcAft>
                          <a:spcPts val="0"/>
                        </a:spcAft>
                        <a:buNone/>
                      </a:pPr>
                      <a:endParaRPr sz="4000" b="0" u="none" strike="noStrike" cap="none">
                        <a:solidFill>
                          <a:schemeClr val="dk1"/>
                        </a:solidFill>
                        <a:latin typeface="Times New Roman"/>
                        <a:ea typeface="Times New Roman"/>
                        <a:cs typeface="Times New Roman"/>
                        <a:sym typeface="Times New Roman"/>
                      </a:endParaRPr>
                    </a:p>
                  </a:txBody>
                  <a:tcPr marL="41350" marR="41350" marT="0" marB="0" anchor="ctr">
                    <a:lnL w="12700" cap="flat" cmpd="sng">
                      <a:solidFill>
                        <a:srgbClr val="974806"/>
                      </a:solidFill>
                      <a:prstDash val="solid"/>
                      <a:round/>
                      <a:headEnd type="none" w="sm" len="sm"/>
                      <a:tailEnd type="none" w="sm" len="sm"/>
                    </a:lnL>
                    <a:lnR w="12700" cap="flat" cmpd="sng">
                      <a:solidFill>
                        <a:srgbClr val="974806"/>
                      </a:solidFill>
                      <a:prstDash val="solid"/>
                      <a:round/>
                      <a:headEnd type="none" w="sm" len="sm"/>
                      <a:tailEnd type="none" w="sm" len="sm"/>
                    </a:lnR>
                    <a:lnT w="12700" cap="flat" cmpd="sng">
                      <a:solidFill>
                        <a:srgbClr val="974806"/>
                      </a:solidFill>
                      <a:prstDash val="solid"/>
                      <a:round/>
                      <a:headEnd type="none" w="sm" len="sm"/>
                      <a:tailEnd type="none" w="sm" len="sm"/>
                    </a:lnT>
                    <a:lnB w="12700" cap="flat" cmpd="sng">
                      <a:solidFill>
                        <a:srgbClr val="974806"/>
                      </a:solidFill>
                      <a:prstDash val="solid"/>
                      <a:round/>
                      <a:headEnd type="none" w="sm" len="sm"/>
                      <a:tailEnd type="none" w="sm" len="sm"/>
                    </a:lnB>
                    <a:solidFill>
                      <a:schemeClr val="lt1"/>
                    </a:solidFill>
                  </a:tcPr>
                </a:tc>
                <a:tc>
                  <a:txBody>
                    <a:bodyPr/>
                    <a:lstStyle/>
                    <a:p>
                      <a:pPr marL="0" marR="30480" lvl="0" indent="0" algn="ctr" rtl="0">
                        <a:lnSpc>
                          <a:spcPct val="115000"/>
                        </a:lnSpc>
                        <a:spcBef>
                          <a:spcPts val="0"/>
                        </a:spcBef>
                        <a:spcAft>
                          <a:spcPts val="0"/>
                        </a:spcAft>
                        <a:buNone/>
                      </a:pPr>
                      <a:endParaRPr sz="4000" b="0" u="none" strike="noStrike" cap="none">
                        <a:solidFill>
                          <a:schemeClr val="dk1"/>
                        </a:solidFill>
                        <a:latin typeface="Times New Roman"/>
                        <a:ea typeface="Times New Roman"/>
                        <a:cs typeface="Times New Roman"/>
                        <a:sym typeface="Times New Roman"/>
                      </a:endParaRPr>
                    </a:p>
                  </a:txBody>
                  <a:tcPr marL="41350" marR="41350" marT="0" marB="0" anchor="ctr">
                    <a:lnL w="12700" cap="flat" cmpd="sng">
                      <a:solidFill>
                        <a:srgbClr val="974806"/>
                      </a:solidFill>
                      <a:prstDash val="solid"/>
                      <a:round/>
                      <a:headEnd type="none" w="sm" len="sm"/>
                      <a:tailEnd type="none" w="sm" len="sm"/>
                    </a:lnL>
                    <a:lnR w="12700" cap="flat" cmpd="sng">
                      <a:solidFill>
                        <a:srgbClr val="974806"/>
                      </a:solidFill>
                      <a:prstDash val="solid"/>
                      <a:round/>
                      <a:headEnd type="none" w="sm" len="sm"/>
                      <a:tailEnd type="none" w="sm" len="sm"/>
                    </a:lnR>
                    <a:lnT w="12700" cap="flat" cmpd="sng">
                      <a:solidFill>
                        <a:srgbClr val="974806"/>
                      </a:solidFill>
                      <a:prstDash val="solid"/>
                      <a:round/>
                      <a:headEnd type="none" w="sm" len="sm"/>
                      <a:tailEnd type="none" w="sm" len="sm"/>
                    </a:lnT>
                    <a:lnB w="12700" cap="flat" cmpd="sng">
                      <a:solidFill>
                        <a:srgbClr val="974806"/>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169" name="Google Shape;169;p17"/>
          <p:cNvSpPr txBox="1"/>
          <p:nvPr/>
        </p:nvSpPr>
        <p:spPr>
          <a:xfrm>
            <a:off x="6629400" y="2019300"/>
            <a:ext cx="222183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a:solidFill>
                  <a:schemeClr val="dk1"/>
                </a:solidFill>
                <a:latin typeface="Times New Roman"/>
                <a:ea typeface="Times New Roman"/>
                <a:cs typeface="Times New Roman"/>
                <a:sym typeface="Times New Roman"/>
              </a:rPr>
              <a:t>Thứ ba</a:t>
            </a:r>
            <a:endParaRPr sz="4000">
              <a:solidFill>
                <a:schemeClr val="dk1"/>
              </a:solidFill>
              <a:latin typeface="Calibri"/>
              <a:ea typeface="Calibri"/>
              <a:cs typeface="Calibri"/>
              <a:sym typeface="Calibri"/>
            </a:endParaRPr>
          </a:p>
        </p:txBody>
      </p:sp>
      <p:sp>
        <p:nvSpPr>
          <p:cNvPr id="170" name="Google Shape;170;p17"/>
          <p:cNvSpPr txBox="1"/>
          <p:nvPr/>
        </p:nvSpPr>
        <p:spPr>
          <a:xfrm>
            <a:off x="11049000" y="1711523"/>
            <a:ext cx="601980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a:solidFill>
                  <a:schemeClr val="dk1"/>
                </a:solidFill>
                <a:latin typeface="Times New Roman"/>
                <a:ea typeface="Times New Roman"/>
                <a:cs typeface="Times New Roman"/>
                <a:sym typeface="Times New Roman"/>
              </a:rPr>
              <a:t>Tạo sự khách quan trong cách kể chuyện.</a:t>
            </a:r>
            <a:endParaRPr sz="4000">
              <a:solidFill>
                <a:schemeClr val="dk1"/>
              </a:solidFill>
              <a:latin typeface="Calibri"/>
              <a:ea typeface="Calibri"/>
              <a:cs typeface="Calibri"/>
              <a:sym typeface="Calibri"/>
            </a:endParaRPr>
          </a:p>
        </p:txBody>
      </p:sp>
      <p:sp>
        <p:nvSpPr>
          <p:cNvPr id="171" name="Google Shape;171;p17"/>
          <p:cNvSpPr txBox="1"/>
          <p:nvPr/>
        </p:nvSpPr>
        <p:spPr>
          <a:xfrm>
            <a:off x="5404025" y="2981583"/>
            <a:ext cx="4736432" cy="1463286"/>
          </a:xfrm>
          <a:prstGeom prst="rect">
            <a:avLst/>
          </a:prstGeom>
          <a:noFill/>
          <a:ln>
            <a:noFill/>
          </a:ln>
        </p:spPr>
        <p:txBody>
          <a:bodyPr spcFirstLastPara="1" wrap="square" lIns="91425" tIns="45700" rIns="91425" bIns="45700" anchor="t" anchorCtr="0">
            <a:spAutoFit/>
          </a:bodyPr>
          <a:lstStyle/>
          <a:p>
            <a:pPr marL="0" marR="30480" lvl="0" indent="0" algn="ctr" rtl="0">
              <a:lnSpc>
                <a:spcPct val="115000"/>
              </a:lnSpc>
              <a:spcBef>
                <a:spcPts val="0"/>
              </a:spcBef>
              <a:spcAft>
                <a:spcPts val="0"/>
              </a:spcAft>
              <a:buNone/>
            </a:pPr>
            <a:r>
              <a:rPr lang="en-US" sz="4000" b="0">
                <a:solidFill>
                  <a:schemeClr val="dk1"/>
                </a:solidFill>
                <a:latin typeface="Times New Roman"/>
                <a:ea typeface="Times New Roman"/>
                <a:cs typeface="Times New Roman"/>
                <a:sym typeface="Times New Roman"/>
              </a:rPr>
              <a:t>Ếch, Trâu, Nhái, </a:t>
            </a:r>
            <a:endParaRPr/>
          </a:p>
          <a:p>
            <a:pPr marL="0" marR="30480" lvl="0" indent="0" algn="ctr" rtl="0">
              <a:lnSpc>
                <a:spcPct val="115000"/>
              </a:lnSpc>
              <a:spcBef>
                <a:spcPts val="0"/>
              </a:spcBef>
              <a:spcAft>
                <a:spcPts val="0"/>
              </a:spcAft>
              <a:buNone/>
            </a:pPr>
            <a:r>
              <a:rPr lang="en-US" sz="4000" b="0">
                <a:solidFill>
                  <a:schemeClr val="dk1"/>
                </a:solidFill>
                <a:latin typeface="Times New Roman"/>
                <a:ea typeface="Times New Roman"/>
                <a:cs typeface="Times New Roman"/>
                <a:sym typeface="Times New Roman"/>
              </a:rPr>
              <a:t>Cua, Ốc</a:t>
            </a:r>
            <a:endParaRPr sz="4000">
              <a:solidFill>
                <a:schemeClr val="dk1"/>
              </a:solidFill>
              <a:latin typeface="Calibri"/>
              <a:ea typeface="Calibri"/>
              <a:cs typeface="Calibri"/>
              <a:sym typeface="Calibri"/>
            </a:endParaRPr>
          </a:p>
        </p:txBody>
      </p:sp>
      <p:sp>
        <p:nvSpPr>
          <p:cNvPr id="172" name="Google Shape;172;p17"/>
          <p:cNvSpPr txBox="1"/>
          <p:nvPr/>
        </p:nvSpPr>
        <p:spPr>
          <a:xfrm>
            <a:off x="10661984" y="3359283"/>
            <a:ext cx="679383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a:solidFill>
                  <a:schemeClr val="dk1"/>
                </a:solidFill>
                <a:latin typeface="Times New Roman"/>
                <a:ea typeface="Times New Roman"/>
                <a:cs typeface="Times New Roman"/>
                <a:sym typeface="Times New Roman"/>
              </a:rPr>
              <a:t>Là loài vật được nhân cách hóa.</a:t>
            </a:r>
            <a:endParaRPr sz="4000">
              <a:solidFill>
                <a:schemeClr val="dk1"/>
              </a:solidFill>
              <a:latin typeface="Calibri"/>
              <a:ea typeface="Calibri"/>
              <a:cs typeface="Calibri"/>
              <a:sym typeface="Calibri"/>
            </a:endParaRPr>
          </a:p>
        </p:txBody>
      </p:sp>
      <p:sp>
        <p:nvSpPr>
          <p:cNvPr id="173" name="Google Shape;173;p17"/>
          <p:cNvSpPr txBox="1"/>
          <p:nvPr/>
        </p:nvSpPr>
        <p:spPr>
          <a:xfrm>
            <a:off x="5549835" y="4699266"/>
            <a:ext cx="45720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a:solidFill>
                  <a:schemeClr val="dk1"/>
                </a:solidFill>
                <a:latin typeface="Times New Roman"/>
                <a:ea typeface="Times New Roman"/>
                <a:cs typeface="Times New Roman"/>
                <a:sym typeface="Times New Roman"/>
              </a:rPr>
              <a:t>Xoay quanh cuộc sống, suy nghĩ và thái độ của ếch.</a:t>
            </a:r>
            <a:endParaRPr sz="4000">
              <a:solidFill>
                <a:schemeClr val="dk1"/>
              </a:solidFill>
              <a:latin typeface="Calibri"/>
              <a:ea typeface="Calibri"/>
              <a:cs typeface="Calibri"/>
              <a:sym typeface="Calibri"/>
            </a:endParaRPr>
          </a:p>
        </p:txBody>
      </p:sp>
      <p:sp>
        <p:nvSpPr>
          <p:cNvPr id="174" name="Google Shape;174;p17"/>
          <p:cNvSpPr txBox="1"/>
          <p:nvPr/>
        </p:nvSpPr>
        <p:spPr>
          <a:xfrm>
            <a:off x="11454134" y="4678684"/>
            <a:ext cx="5209532"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a:solidFill>
                  <a:schemeClr val="dk1"/>
                </a:solidFill>
                <a:latin typeface="Times New Roman"/>
                <a:ea typeface="Times New Roman"/>
                <a:cs typeface="Times New Roman"/>
                <a:sym typeface="Times New Roman"/>
              </a:rPr>
              <a:t>Cốt truyện ngắn gọn, hàm súc, xoay quanh nhân vật chính.</a:t>
            </a:r>
            <a:endParaRPr sz="4000">
              <a:solidFill>
                <a:schemeClr val="dk1"/>
              </a:solidFill>
              <a:latin typeface="Calibri"/>
              <a:ea typeface="Calibri"/>
              <a:cs typeface="Calibri"/>
              <a:sym typeface="Calibri"/>
            </a:endParaRPr>
          </a:p>
        </p:txBody>
      </p:sp>
      <p:sp>
        <p:nvSpPr>
          <p:cNvPr id="175" name="Google Shape;175;p17"/>
          <p:cNvSpPr txBox="1"/>
          <p:nvPr/>
        </p:nvSpPr>
        <p:spPr>
          <a:xfrm>
            <a:off x="5409466" y="7298204"/>
            <a:ext cx="4730991"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a:solidFill>
                  <a:schemeClr val="dk1"/>
                </a:solidFill>
                <a:latin typeface="Times New Roman"/>
                <a:ea typeface="Times New Roman"/>
                <a:cs typeface="Times New Roman"/>
                <a:sym typeface="Times New Roman"/>
              </a:rPr>
              <a:t>Trời mưa, nước trong giếng dềnh lên, đưa ếch ra ngoài</a:t>
            </a:r>
            <a:endParaRPr sz="4000">
              <a:solidFill>
                <a:schemeClr val="dk1"/>
              </a:solidFill>
              <a:latin typeface="Calibri"/>
              <a:ea typeface="Calibri"/>
              <a:cs typeface="Calibri"/>
              <a:sym typeface="Calibri"/>
            </a:endParaRPr>
          </a:p>
        </p:txBody>
      </p:sp>
      <p:sp>
        <p:nvSpPr>
          <p:cNvPr id="176" name="Google Shape;176;p17"/>
          <p:cNvSpPr txBox="1"/>
          <p:nvPr/>
        </p:nvSpPr>
        <p:spPr>
          <a:xfrm>
            <a:off x="11418040" y="7517918"/>
            <a:ext cx="5117432"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a:solidFill>
                  <a:schemeClr val="dk1"/>
                </a:solidFill>
                <a:latin typeface="Times New Roman"/>
                <a:ea typeface="Times New Roman"/>
                <a:cs typeface="Times New Roman"/>
                <a:sym typeface="Times New Roman"/>
              </a:rPr>
              <a:t>Tình huống truyện bất ngờ, hấp dẫn.</a:t>
            </a:r>
            <a:endParaRPr sz="4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5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5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fade">
                                      <p:cBhvr>
                                        <p:cTn id="17" dur="500"/>
                                        <p:tgtEl>
                                          <p:spTgt spid="1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
                                        </p:tgtEl>
                                        <p:attrNameLst>
                                          <p:attrName>style.visibility</p:attrName>
                                        </p:attrNameLst>
                                      </p:cBhvr>
                                      <p:to>
                                        <p:strVal val="visible"/>
                                      </p:to>
                                    </p:set>
                                    <p:animEffect transition="in" filter="fade">
                                      <p:cBhvr>
                                        <p:cTn id="22" dur="500"/>
                                        <p:tgtEl>
                                          <p:spTgt spid="1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fade">
                                      <p:cBhvr>
                                        <p:cTn id="27" dur="500"/>
                                        <p:tgtEl>
                                          <p:spTgt spid="1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
                                        </p:tgtEl>
                                        <p:attrNameLst>
                                          <p:attrName>style.visibility</p:attrName>
                                        </p:attrNameLst>
                                      </p:cBhvr>
                                      <p:to>
                                        <p:strVal val="visible"/>
                                      </p:to>
                                    </p:set>
                                    <p:animEffect transition="in" filter="fade">
                                      <p:cBhvr>
                                        <p:cTn id="32" dur="500"/>
                                        <p:tgtEl>
                                          <p:spTgt spid="17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5"/>
                                        </p:tgtEl>
                                        <p:attrNameLst>
                                          <p:attrName>style.visibility</p:attrName>
                                        </p:attrNameLst>
                                      </p:cBhvr>
                                      <p:to>
                                        <p:strVal val="visible"/>
                                      </p:to>
                                    </p:set>
                                    <p:animEffect transition="in" filter="fade">
                                      <p:cBhvr>
                                        <p:cTn id="37" dur="500"/>
                                        <p:tgtEl>
                                          <p:spTgt spid="1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6"/>
                                        </p:tgtEl>
                                        <p:attrNameLst>
                                          <p:attrName>style.visibility</p:attrName>
                                        </p:attrNameLst>
                                      </p:cBhvr>
                                      <p:to>
                                        <p:strVal val="visible"/>
                                      </p:to>
                                    </p:set>
                                    <p:animEffect transition="in" filter="fade">
                                      <p:cBhvr>
                                        <p:cTn id="42"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803</Words>
  <Application>Microsoft Macintosh PowerPoint</Application>
  <PresentationFormat>Custom</PresentationFormat>
  <Paragraphs>65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Noto Sans Symbols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Lê Vân</cp:lastModifiedBy>
  <cp:revision>4</cp:revision>
  <dcterms:created xsi:type="dcterms:W3CDTF">2006-08-16T00:00:00Z</dcterms:created>
  <dcterms:modified xsi:type="dcterms:W3CDTF">2024-01-16T07:51:19Z</dcterms:modified>
</cp:coreProperties>
</file>