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66" r:id="rId3"/>
    <p:sldId id="257" r:id="rId4"/>
    <p:sldId id="260" r:id="rId5"/>
    <p:sldId id="258" r:id="rId6"/>
    <p:sldId id="268" r:id="rId7"/>
    <p:sldId id="269" r:id="rId8"/>
    <p:sldId id="270" r:id="rId9"/>
    <p:sldId id="271" r:id="rId10"/>
    <p:sldId id="267" r:id="rId11"/>
    <p:sldId id="259" r:id="rId12"/>
    <p:sldId id="261" r:id="rId13"/>
    <p:sldId id="273" r:id="rId14"/>
    <p:sldId id="274" r:id="rId15"/>
    <p:sldId id="275" r:id="rId16"/>
    <p:sldId id="262" r:id="rId17"/>
    <p:sldId id="272" r:id="rId18"/>
    <p:sldId id="276" r:id="rId19"/>
    <p:sldId id="263" r:id="rId20"/>
    <p:sldId id="264" r:id="rId21"/>
    <p:sldId id="265" r:id="rId22"/>
  </p:sldIdLst>
  <p:sldSz cx="18288000" cy="10287000"/>
  <p:notesSz cx="6858000" cy="9144000"/>
  <p:embeddedFontLst>
    <p:embeddedFont>
      <p:font typeface="Bryndan Write" panose="02000503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83" autoAdjust="0"/>
    <p:restoredTop sz="95801" autoAdjust="0"/>
  </p:normalViewPr>
  <p:slideViewPr>
    <p:cSldViewPr>
      <p:cViewPr>
        <p:scale>
          <a:sx n="60" d="100"/>
          <a:sy n="60" d="100"/>
        </p:scale>
        <p:origin x="1800" y="10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0F3F8-2EA1-5540-90A8-990C28F4E803}" type="datetimeFigureOut">
              <a:rPr lang="en-VN" smtClean="0"/>
              <a:t>16/01/2024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EB26C-583C-9240-88B1-E60C068106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962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Kim Dung 0336032445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EB26C-583C-9240-88B1-E60C0681060F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7897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Kim Dung 0336032445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EB26C-583C-9240-88B1-E60C0681060F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61627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Kim Dung 0336032445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EB26C-583C-9240-88B1-E60C0681060F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814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6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2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svg"/><Relationship Id="rId3" Type="http://schemas.openxmlformats.org/officeDocument/2006/relationships/image" Target="../media/image2.svg"/><Relationship Id="rId7" Type="http://schemas.openxmlformats.org/officeDocument/2006/relationships/image" Target="../media/image83.svg"/><Relationship Id="rId12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0.svg"/><Relationship Id="rId5" Type="http://schemas.openxmlformats.org/officeDocument/2006/relationships/image" Target="../media/image64.svg"/><Relationship Id="rId10" Type="http://schemas.openxmlformats.org/officeDocument/2006/relationships/image" Target="../media/image9.png"/><Relationship Id="rId4" Type="http://schemas.openxmlformats.org/officeDocument/2006/relationships/image" Target="../media/image63.png"/><Relationship Id="rId9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6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2.svg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8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svg"/><Relationship Id="rId3" Type="http://schemas.openxmlformats.org/officeDocument/2006/relationships/image" Target="../media/image2.svg"/><Relationship Id="rId7" Type="http://schemas.openxmlformats.org/officeDocument/2006/relationships/image" Target="../media/image98.sv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5" Type="http://schemas.openxmlformats.org/officeDocument/2006/relationships/image" Target="../media/image47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12.svg"/><Relationship Id="rId18" Type="http://schemas.openxmlformats.org/officeDocument/2006/relationships/image" Target="../media/image115.png"/><Relationship Id="rId3" Type="http://schemas.openxmlformats.org/officeDocument/2006/relationships/image" Target="../media/image2.svg"/><Relationship Id="rId7" Type="http://schemas.openxmlformats.org/officeDocument/2006/relationships/image" Target="../media/image108.svg"/><Relationship Id="rId12" Type="http://schemas.openxmlformats.org/officeDocument/2006/relationships/image" Target="../media/image111.png"/><Relationship Id="rId17" Type="http://schemas.openxmlformats.org/officeDocument/2006/relationships/image" Target="../media/image25.sv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0.svg"/><Relationship Id="rId5" Type="http://schemas.openxmlformats.org/officeDocument/2006/relationships/image" Target="../media/image106.sv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4" Type="http://schemas.openxmlformats.org/officeDocument/2006/relationships/image" Target="../media/image105.png"/><Relationship Id="rId9" Type="http://schemas.openxmlformats.org/officeDocument/2006/relationships/image" Target="../media/image74.svg"/><Relationship Id="rId1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.svg"/><Relationship Id="rId5" Type="http://schemas.openxmlformats.org/officeDocument/2006/relationships/image" Target="../media/image21.sv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6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2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94209" y="4307049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61599" y="-1058941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78277" y="1028700"/>
            <a:ext cx="13931447" cy="76749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215272" y="1206415"/>
            <a:ext cx="3631330" cy="60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29"/>
              </a:lnSpc>
              <a:spcBef>
                <a:spcPct val="0"/>
              </a:spcBef>
            </a:pPr>
            <a:r>
              <a:rPr lang="en-US" sz="3663" u="none" dirty="0">
                <a:solidFill>
                  <a:srgbClr val="FFFFFF"/>
                </a:solidFill>
                <a:latin typeface="Bryndan Write"/>
              </a:rPr>
              <a:t>01/2023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859" y="221080"/>
            <a:ext cx="2675188" cy="27348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47551" y="8079535"/>
            <a:ext cx="1275227" cy="13036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39188" y="7954629"/>
            <a:ext cx="1548111" cy="15826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0978" y="4205081"/>
            <a:ext cx="2626216" cy="2684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24294" y="8609548"/>
            <a:ext cx="3710028" cy="2091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44418" flipH="1">
            <a:off x="14470639" y="5938701"/>
            <a:ext cx="2314348" cy="22175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77090">
            <a:off x="14196314" y="547391"/>
            <a:ext cx="1837276" cy="30902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15434">
            <a:off x="1572080" y="6176035"/>
            <a:ext cx="2432495" cy="238384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73047" y="6901107"/>
            <a:ext cx="11941905" cy="78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2"/>
              </a:lnSpc>
            </a:pPr>
            <a:r>
              <a:rPr lang="en-US" sz="3500" dirty="0">
                <a:solidFill>
                  <a:srgbClr val="70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ACE198D1-DCF3-AA7C-F58D-53A3819ECB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32" y="2181491"/>
            <a:ext cx="10631199" cy="4667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36145" y="6514514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05165" y="-3071982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61629" y="700505"/>
            <a:ext cx="11553889" cy="888599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675718" y="7441227"/>
            <a:ext cx="3962277" cy="981868"/>
            <a:chOff x="0" y="0"/>
            <a:chExt cx="1640005" cy="406400"/>
          </a:xfrm>
        </p:grpSpPr>
        <p:sp>
          <p:nvSpPr>
            <p:cNvPr id="6" name="Freeform 6"/>
            <p:cNvSpPr/>
            <p:nvPr/>
          </p:nvSpPr>
          <p:spPr>
            <a:xfrm>
              <a:off x="203200" y="-326"/>
              <a:ext cx="1233606" cy="407051"/>
            </a:xfrm>
            <a:custGeom>
              <a:avLst/>
              <a:gdLst/>
              <a:ahLst/>
              <a:cxnLst/>
              <a:rect l="l" t="t" r="r" b="b"/>
              <a:pathLst>
                <a:path w="1233606" h="407051">
                  <a:moveTo>
                    <a:pt x="1233606" y="326"/>
                  </a:moveTo>
                  <a:cubicBezTo>
                    <a:pt x="1160793" y="0"/>
                    <a:pt x="1093371" y="38659"/>
                    <a:pt x="1056870" y="101663"/>
                  </a:cubicBezTo>
                  <a:cubicBezTo>
                    <a:pt x="1020370" y="164667"/>
                    <a:pt x="1020370" y="242385"/>
                    <a:pt x="1056870" y="305389"/>
                  </a:cubicBezTo>
                  <a:cubicBezTo>
                    <a:pt x="1093371" y="368393"/>
                    <a:pt x="1160793" y="407052"/>
                    <a:pt x="123360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DF57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75718" y="2647157"/>
            <a:ext cx="10125712" cy="438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5"/>
              </a:lnSpc>
            </a:pPr>
            <a:r>
              <a:rPr lang="en-US" sz="9663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</a:p>
          <a:p>
            <a:pPr algn="ctr">
              <a:lnSpc>
                <a:spcPts val="11595"/>
              </a:lnSpc>
            </a:pPr>
            <a:r>
              <a:rPr lang="en-US" sz="9663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</a:p>
          <a:p>
            <a:pPr algn="ctr">
              <a:lnSpc>
                <a:spcPts val="11595"/>
              </a:lnSpc>
            </a:pPr>
            <a:r>
              <a:rPr lang="en-US" sz="9663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42620">
            <a:off x="1565099" y="8683738"/>
            <a:ext cx="2804443" cy="9433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64802">
            <a:off x="10625600" y="6713345"/>
            <a:ext cx="4714291" cy="33514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32510">
            <a:off x="-84446" y="3583407"/>
            <a:ext cx="3165724" cy="26994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62787">
            <a:off x="866728" y="401947"/>
            <a:ext cx="3154700" cy="16781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18619" y="2002649"/>
            <a:ext cx="1678555" cy="171599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852686">
            <a:off x="13414466" y="171225"/>
            <a:ext cx="2297343" cy="23485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89443">
            <a:off x="16209050" y="4951027"/>
            <a:ext cx="2571470" cy="26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0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45246" y="-1980673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00368" y="5285338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2737" y="445057"/>
            <a:ext cx="14082526" cy="93968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44125" y="2788041"/>
            <a:ext cx="9040201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ts val="11400"/>
              </a:lnSpc>
            </a:pP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9500" b="1" dirty="0">
              <a:solidFill>
                <a:srgbClr val="DF57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85353">
            <a:off x="1506920" y="7453268"/>
            <a:ext cx="3040641" cy="29798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00368" y="145710"/>
            <a:ext cx="3427424" cy="3703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77126">
            <a:off x="-224066" y="4818716"/>
            <a:ext cx="2314348" cy="2217566"/>
          </a:xfrm>
          <a:prstGeom prst="rect">
            <a:avLst/>
          </a:prstGeom>
        </p:spPr>
      </p:pic>
      <p:pic>
        <p:nvPicPr>
          <p:cNvPr id="11" name="Picture 10" descr="A picture containing text, toy, doll, lamp&#10;&#10;Description automatically generated">
            <a:extLst>
              <a:ext uri="{FF2B5EF4-FFF2-40B4-BE49-F238E27FC236}">
                <a16:creationId xmlns:a16="http://schemas.microsoft.com/office/drawing/2014/main" id="{B2303E4C-00A8-8D4D-FD09-B319C6D15D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663"/>
            <a:ext cx="65278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39012" y="7277109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86814" y="-1181924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537683">
            <a:off x="-720903" y="-105362"/>
            <a:ext cx="3898773" cy="180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61887">
            <a:off x="11614430" y="6651558"/>
            <a:ext cx="6372746" cy="28503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856">
            <a:off x="-659132" y="8284594"/>
            <a:ext cx="3155721" cy="17786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212988">
            <a:off x="14882686" y="-93024"/>
            <a:ext cx="2921483" cy="2677141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F8B4A67-24A9-30BD-0761-6D669D562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563669"/>
              </p:ext>
            </p:extLst>
          </p:nvPr>
        </p:nvGraphicFramePr>
        <p:xfrm>
          <a:off x="1651149" y="965199"/>
          <a:ext cx="14985702" cy="8356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1511">
                  <a:extLst>
                    <a:ext uri="{9D8B030D-6E8A-4147-A177-3AD203B41FA5}">
                      <a16:colId xmlns:a16="http://schemas.microsoft.com/office/drawing/2014/main" val="1236730337"/>
                    </a:ext>
                  </a:extLst>
                </a:gridCol>
                <a:gridCol w="5809483">
                  <a:extLst>
                    <a:ext uri="{9D8B030D-6E8A-4147-A177-3AD203B41FA5}">
                      <a16:colId xmlns:a16="http://schemas.microsoft.com/office/drawing/2014/main" val="2337612079"/>
                    </a:ext>
                  </a:extLst>
                </a:gridCol>
                <a:gridCol w="5304708">
                  <a:extLst>
                    <a:ext uri="{9D8B030D-6E8A-4147-A177-3AD203B41FA5}">
                      <a16:colId xmlns:a16="http://schemas.microsoft.com/office/drawing/2014/main" val="301522567"/>
                    </a:ext>
                  </a:extLst>
                </a:gridCol>
              </a:tblGrid>
              <a:tr h="649365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</a:pPr>
                      <a:r>
                        <a:rPr lang="de-DE" sz="3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de-DE" sz="3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3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de-DE" sz="3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3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</a:pPr>
                      <a:r>
                        <a:rPr lang="de-DE" sz="3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VN" sz="3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</a:pPr>
                      <a:r>
                        <a:rPr lang="de-DE" sz="3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de-DE" sz="3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3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00568"/>
                  </a:ext>
                </a:extLst>
              </a:tr>
              <a:tr h="1801193"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</a:pPr>
                      <a:r>
                        <a:rPr lang="de-DE" sz="3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de-DE" sz="3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de-DE" sz="3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3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</a:pP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</a:pP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072"/>
                  </a:ext>
                </a:extLst>
              </a:tr>
              <a:tr h="4104851"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</a:pPr>
                      <a:r>
                        <a:rPr lang="de-DE" sz="3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Bối cảnh</a:t>
                      </a:r>
                      <a:endParaRPr lang="en-VN" sz="3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</a:pP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</a:pP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120764"/>
                  </a:ext>
                </a:extLst>
              </a:tr>
              <a:tr h="1801193"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</a:pPr>
                      <a:r>
                        <a:rPr lang="de-DE" sz="3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de-DE" sz="3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de-DE" sz="3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3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</a:pP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</a:pPr>
                      <a:endParaRPr lang="en-VN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812" marR="155812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4881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4A502B0-9861-2ADC-858E-5C101B487E29}"/>
              </a:ext>
            </a:extLst>
          </p:cNvPr>
          <p:cNvSpPr txBox="1"/>
          <p:nvPr/>
        </p:nvSpPr>
        <p:spPr>
          <a:xfrm>
            <a:off x="5715373" y="1628219"/>
            <a:ext cx="5560357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3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726C68-B132-5D60-777E-EF7F863B9580}"/>
              </a:ext>
            </a:extLst>
          </p:cNvPr>
          <p:cNvSpPr txBox="1"/>
          <p:nvPr/>
        </p:nvSpPr>
        <p:spPr>
          <a:xfrm>
            <a:off x="11331979" y="1943099"/>
            <a:ext cx="53048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3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1D6B1-ADEE-09C9-1A88-11C950BC9EC9}"/>
              </a:ext>
            </a:extLst>
          </p:cNvPr>
          <p:cNvSpPr txBox="1"/>
          <p:nvPr/>
        </p:nvSpPr>
        <p:spPr>
          <a:xfrm>
            <a:off x="5591166" y="3611483"/>
            <a:ext cx="5740813" cy="3559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</a:pP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3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</a:pP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3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E8E4FF-8838-2ADD-F688-B2E8D2C6A83C}"/>
              </a:ext>
            </a:extLst>
          </p:cNvPr>
          <p:cNvSpPr txBox="1"/>
          <p:nvPr/>
        </p:nvSpPr>
        <p:spPr>
          <a:xfrm>
            <a:off x="11731997" y="5062847"/>
            <a:ext cx="461143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VN" sz="33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577EA9-0714-319B-D202-2DB5F0D748C6}"/>
              </a:ext>
            </a:extLst>
          </p:cNvPr>
          <p:cNvSpPr txBox="1"/>
          <p:nvPr/>
        </p:nvSpPr>
        <p:spPr>
          <a:xfrm>
            <a:off x="5633265" y="7558106"/>
            <a:ext cx="549193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3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0B44B5-B566-8E6B-6013-61FF5CADEA13}"/>
              </a:ext>
            </a:extLst>
          </p:cNvPr>
          <p:cNvSpPr txBox="1"/>
          <p:nvPr/>
        </p:nvSpPr>
        <p:spPr>
          <a:xfrm>
            <a:off x="11581829" y="7684789"/>
            <a:ext cx="48773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de-DE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45246" y="-1980673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00368" y="5285338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2737" y="445057"/>
            <a:ext cx="14082526" cy="93968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65108" y="3151760"/>
            <a:ext cx="9757784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11400"/>
              </a:lnSpc>
            </a:pP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9500" b="1" dirty="0">
              <a:solidFill>
                <a:srgbClr val="DF57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85353">
            <a:off x="1506920" y="7453268"/>
            <a:ext cx="3040641" cy="29798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00368" y="145710"/>
            <a:ext cx="3427424" cy="3703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77126">
            <a:off x="-224066" y="4818716"/>
            <a:ext cx="2314348" cy="2217566"/>
          </a:xfrm>
          <a:prstGeom prst="rect">
            <a:avLst/>
          </a:prstGeom>
        </p:spPr>
      </p:pic>
      <p:pic>
        <p:nvPicPr>
          <p:cNvPr id="6" name="Picture 5" descr="A picture containing text, toy, doll, lamp&#10;&#10;Description automatically generated">
            <a:extLst>
              <a:ext uri="{FF2B5EF4-FFF2-40B4-BE49-F238E27FC236}">
                <a16:creationId xmlns:a16="http://schemas.microsoft.com/office/drawing/2014/main" id="{41F5865B-859D-61DE-4A23-629BA7419D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663"/>
            <a:ext cx="6527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39012" y="7277109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86814" y="-1181924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37683">
            <a:off x="-720903" y="-105362"/>
            <a:ext cx="3898773" cy="180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61887">
            <a:off x="11614430" y="6651558"/>
            <a:ext cx="6372746" cy="28503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99856">
            <a:off x="-659132" y="8284594"/>
            <a:ext cx="3155721" cy="17786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212988">
            <a:off x="14882686" y="-93024"/>
            <a:ext cx="2921483" cy="267714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A4BD1A-C43F-00E0-5096-EA9D60E3E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59344"/>
              </p:ext>
            </p:extLst>
          </p:nvPr>
        </p:nvGraphicFramePr>
        <p:xfrm>
          <a:off x="1374184" y="1305439"/>
          <a:ext cx="15539634" cy="767612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270933">
                  <a:extLst>
                    <a:ext uri="{9D8B030D-6E8A-4147-A177-3AD203B41FA5}">
                      <a16:colId xmlns:a16="http://schemas.microsoft.com/office/drawing/2014/main" val="3442925417"/>
                    </a:ext>
                  </a:extLst>
                </a:gridCol>
                <a:gridCol w="4922929">
                  <a:extLst>
                    <a:ext uri="{9D8B030D-6E8A-4147-A177-3AD203B41FA5}">
                      <a16:colId xmlns:a16="http://schemas.microsoft.com/office/drawing/2014/main" val="744621849"/>
                    </a:ext>
                  </a:extLst>
                </a:gridCol>
                <a:gridCol w="5345772">
                  <a:extLst>
                    <a:ext uri="{9D8B030D-6E8A-4147-A177-3AD203B41FA5}">
                      <a16:colId xmlns:a16="http://schemas.microsoft.com/office/drawing/2014/main" val="525680344"/>
                    </a:ext>
                  </a:extLst>
                </a:gridCol>
              </a:tblGrid>
              <a:tr h="1196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VN" sz="3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góp ý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VN" sz="3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 nghĩ, hành động của anh thợ mộc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VN" sz="3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chung về  nhân vật anh thợ mộc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06366"/>
                  </a:ext>
                </a:extLst>
              </a:tr>
              <a:tr h="17744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VN" sz="3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Ông cụ: phải đẽo cày cho cao, cho to mới dễ cày.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526959"/>
                  </a:ext>
                </a:extLst>
              </a:tr>
              <a:tr h="17744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VN" sz="3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Bác nông dân: Phải đẽo  nhỏ hơn, thấp hơn mới sẽ cày.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832429"/>
                  </a:ext>
                </a:extLst>
              </a:tr>
              <a:tr h="29311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VN" sz="3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Có người bảo: Anh mau đẽo to gấp đôi, gấp ba như thế này thì bao nhiêu cái cũng bán hết. tha hồ mà lãi.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6739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279DE0C-DCC0-0D86-8D03-5D8268B49211}"/>
              </a:ext>
            </a:extLst>
          </p:cNvPr>
          <p:cNvSpPr txBox="1"/>
          <p:nvPr/>
        </p:nvSpPr>
        <p:spPr>
          <a:xfrm>
            <a:off x="6817335" y="2552700"/>
            <a:ext cx="451464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Anh ta cho là phải, đẽo cái nào cũng vừa to vừa cao.</a:t>
            </a:r>
            <a:endParaRPr lang="en-VN" sz="3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AB609-98EC-0000-6709-60FF6DD515F2}"/>
              </a:ext>
            </a:extLst>
          </p:cNvPr>
          <p:cNvSpPr txBox="1"/>
          <p:nvPr/>
        </p:nvSpPr>
        <p:spPr>
          <a:xfrm>
            <a:off x="6788230" y="4335586"/>
            <a:ext cx="471153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Nghe cũng có lý, anh ta liền đẽo cày vừa nhỏ, vừa thấp.</a:t>
            </a:r>
            <a:endParaRPr lang="en-VN" sz="33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066744-9224-CF08-6ED9-97D220C34063}"/>
              </a:ext>
            </a:extLst>
          </p:cNvPr>
          <p:cNvSpPr txBox="1"/>
          <p:nvPr/>
        </p:nvSpPr>
        <p:spPr>
          <a:xfrm>
            <a:off x="6718461" y="6443169"/>
            <a:ext cx="47813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Nghe nói được nhiều lãi, anh ta đem bao nhiêu gỗ còn lại đeo tất cả loại cày để cho voi cày.</a:t>
            </a:r>
            <a:endParaRPr lang="en-VN" sz="33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6433BA-A74E-354F-27A1-9BF28E8518B9}"/>
              </a:ext>
            </a:extLst>
          </p:cNvPr>
          <p:cNvSpPr txBox="1"/>
          <p:nvPr/>
        </p:nvSpPr>
        <p:spPr>
          <a:xfrm>
            <a:off x="11810999" y="3706071"/>
            <a:ext cx="4876801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VN" sz="3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được mọi người góp ý, anh thợ mộc đều làm theo một cách mù quáng mà không có suy nghĩ cân nhắc, xem xét những góp ý ấy có đúng, có hợp lí không.</a:t>
            </a:r>
            <a:endParaRPr lang="en-VN" sz="3300" dirty="0"/>
          </a:p>
        </p:txBody>
      </p:sp>
    </p:spTree>
    <p:extLst>
      <p:ext uri="{BB962C8B-B14F-4D97-AF65-F5344CB8AC3E}">
        <p14:creationId xmlns:p14="http://schemas.microsoft.com/office/powerpoint/2010/main" val="116699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45246" y="-1980673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00368" y="5285338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2737" y="445057"/>
            <a:ext cx="14082526" cy="93968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306643" y="3478922"/>
            <a:ext cx="9757784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11400"/>
              </a:lnSpc>
            </a:pP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500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00" b="1" dirty="0" err="1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9500" b="1" dirty="0">
              <a:solidFill>
                <a:srgbClr val="DF57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85353">
            <a:off x="1506920" y="7453268"/>
            <a:ext cx="3040641" cy="29798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00368" y="145710"/>
            <a:ext cx="3427424" cy="3703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77126">
            <a:off x="-224066" y="4818716"/>
            <a:ext cx="2314348" cy="2217566"/>
          </a:xfrm>
          <a:prstGeom prst="rect">
            <a:avLst/>
          </a:prstGeom>
        </p:spPr>
      </p:pic>
      <p:pic>
        <p:nvPicPr>
          <p:cNvPr id="6" name="Picture 5" descr="A picture containing text, toy, doll, lamp&#10;&#10;Description automatically generated">
            <a:extLst>
              <a:ext uri="{FF2B5EF4-FFF2-40B4-BE49-F238E27FC236}">
                <a16:creationId xmlns:a16="http://schemas.microsoft.com/office/drawing/2014/main" id="{A249AD8C-44E3-76AB-3A3D-B2BA4BFED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663"/>
            <a:ext cx="6527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16711" y="-4352116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72237" y="7902916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08866" y="8921736"/>
            <a:ext cx="7544972" cy="75449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1804" y="647700"/>
            <a:ext cx="8684580" cy="827403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8700" y="1149883"/>
            <a:ext cx="1242729" cy="167115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285353">
            <a:off x="15307385" y="-337155"/>
            <a:ext cx="2787459" cy="273170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68171">
            <a:off x="4720212" y="7717998"/>
            <a:ext cx="4661803" cy="266994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10670" flipV="1">
            <a:off x="16487460" y="3615229"/>
            <a:ext cx="1923287" cy="184285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955110">
            <a:off x="14662175" y="8630359"/>
            <a:ext cx="1328304" cy="24849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8A7974-6290-A55C-950F-03E40084AC12}"/>
              </a:ext>
            </a:extLst>
          </p:cNvPr>
          <p:cNvSpPr txBox="1"/>
          <p:nvPr/>
        </p:nvSpPr>
        <p:spPr>
          <a:xfrm>
            <a:off x="1296506" y="2821035"/>
            <a:ext cx="6412464" cy="5698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</a:pPr>
            <a:r>
              <a:rPr lang="vi-VN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Vì sao người thợ mộc lại phải chịu hậu quả “Vốn liếng đi đời nhà ma”?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</a:pPr>
            <a:r>
              <a:rPr lang="vi-VN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Theo em, có thể rút ra những bài học nào từ câu chuyện này? Ý nghĩa chính của thành ngữ “đẽo cày giữa đường” là gì?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" name="Picture 39" descr="A picture containing doll&#10;&#10;Description automatically generated">
            <a:extLst>
              <a:ext uri="{FF2B5EF4-FFF2-40B4-BE49-F238E27FC236}">
                <a16:creationId xmlns:a16="http://schemas.microsoft.com/office/drawing/2014/main" id="{3744D345-595B-037E-7CF9-B279760B1C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8264" y="2664970"/>
            <a:ext cx="6596630" cy="571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39012" y="7277109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86814" y="-1181924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37683">
            <a:off x="-720903" y="-105362"/>
            <a:ext cx="3898773" cy="1807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28442"/>
            <a:ext cx="15869060" cy="88289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61887">
            <a:off x="11614430" y="6651558"/>
            <a:ext cx="6372746" cy="28503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99856">
            <a:off x="-659132" y="8284594"/>
            <a:ext cx="3155721" cy="17786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212988">
            <a:off x="14882686" y="-93024"/>
            <a:ext cx="2921483" cy="26771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1045D3-A43D-A723-A5CD-E6A016A49D6A}"/>
              </a:ext>
            </a:extLst>
          </p:cNvPr>
          <p:cNvSpPr txBox="1"/>
          <p:nvPr/>
        </p:nvSpPr>
        <p:spPr>
          <a:xfrm>
            <a:off x="1888353" y="2293282"/>
            <a:ext cx="13848404" cy="5698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huyên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de-DE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de-DE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de-DE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de-DE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de-DE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de-DE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de-DE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de-DE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de-DE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de-DE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de-DE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de-DE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de-DE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36145" y="6514514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05165" y="-3071982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61629" y="700505"/>
            <a:ext cx="11553889" cy="888599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675718" y="7441227"/>
            <a:ext cx="3962277" cy="981868"/>
            <a:chOff x="0" y="0"/>
            <a:chExt cx="1640005" cy="406400"/>
          </a:xfrm>
        </p:grpSpPr>
        <p:sp>
          <p:nvSpPr>
            <p:cNvPr id="6" name="Freeform 6"/>
            <p:cNvSpPr/>
            <p:nvPr/>
          </p:nvSpPr>
          <p:spPr>
            <a:xfrm>
              <a:off x="203200" y="-326"/>
              <a:ext cx="1233606" cy="407051"/>
            </a:xfrm>
            <a:custGeom>
              <a:avLst/>
              <a:gdLst/>
              <a:ahLst/>
              <a:cxnLst/>
              <a:rect l="l" t="t" r="r" b="b"/>
              <a:pathLst>
                <a:path w="1233606" h="407051">
                  <a:moveTo>
                    <a:pt x="1233606" y="326"/>
                  </a:moveTo>
                  <a:cubicBezTo>
                    <a:pt x="1160793" y="0"/>
                    <a:pt x="1093371" y="38659"/>
                    <a:pt x="1056870" y="101663"/>
                  </a:cubicBezTo>
                  <a:cubicBezTo>
                    <a:pt x="1020370" y="164667"/>
                    <a:pt x="1020370" y="242385"/>
                    <a:pt x="1056870" y="305389"/>
                  </a:cubicBezTo>
                  <a:cubicBezTo>
                    <a:pt x="1093371" y="368393"/>
                    <a:pt x="1160793" y="407052"/>
                    <a:pt x="123360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DF57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45238" y="3718644"/>
            <a:ext cx="10125712" cy="289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5"/>
              </a:lnSpc>
            </a:pPr>
            <a:r>
              <a:rPr lang="en-US" sz="9663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</a:p>
          <a:p>
            <a:pPr algn="ctr">
              <a:lnSpc>
                <a:spcPts val="11595"/>
              </a:lnSpc>
            </a:pPr>
            <a:r>
              <a:rPr lang="en-US" sz="9663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42620">
            <a:off x="1565099" y="8683738"/>
            <a:ext cx="2804443" cy="9433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64802">
            <a:off x="10625600" y="6713345"/>
            <a:ext cx="4714291" cy="33514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32510">
            <a:off x="-84446" y="3583407"/>
            <a:ext cx="3165724" cy="26994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62787">
            <a:off x="866728" y="401947"/>
            <a:ext cx="3154700" cy="16781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18619" y="2002649"/>
            <a:ext cx="1678555" cy="171599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852686">
            <a:off x="13414466" y="171225"/>
            <a:ext cx="2297343" cy="23485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89443">
            <a:off x="16209050" y="4951027"/>
            <a:ext cx="2571470" cy="26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51966" y="-3267637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6921" y="7485479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2831423" y="-1014870"/>
            <a:ext cx="8711295" cy="123167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82642">
            <a:off x="12507986" y="6470474"/>
            <a:ext cx="3842342" cy="37654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322176" y="189159"/>
            <a:ext cx="4447351" cy="2442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743386">
            <a:off x="14685599" y="3386742"/>
            <a:ext cx="4010510" cy="35135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108092">
            <a:off x="-52099" y="893417"/>
            <a:ext cx="3305462" cy="865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1CCB74-1F7D-25D6-888F-93701374A7F3}"/>
              </a:ext>
            </a:extLst>
          </p:cNvPr>
          <p:cNvSpPr txBox="1"/>
          <p:nvPr/>
        </p:nvSpPr>
        <p:spPr>
          <a:xfrm>
            <a:off x="5900501" y="3309538"/>
            <a:ext cx="6687085" cy="4881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vi-VN" sz="55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là người thợ mộc, em sẽ làm gì trước những lời góp ý của người khác về việc đẽo cày?</a:t>
            </a:r>
            <a:endParaRPr lang="en-VN" sz="55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608ACBD-5773-1D67-B61E-963A778A10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739" y="2286000"/>
            <a:ext cx="7175048" cy="7175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94209" y="4307049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61599" y="-1058941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78277" y="1028700"/>
            <a:ext cx="13931447" cy="76749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215272" y="1206415"/>
            <a:ext cx="3631330" cy="60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29"/>
              </a:lnSpc>
              <a:spcBef>
                <a:spcPct val="0"/>
              </a:spcBef>
            </a:pPr>
            <a:r>
              <a:rPr lang="en-US" sz="3663" u="none" dirty="0">
                <a:solidFill>
                  <a:srgbClr val="FFFFFF"/>
                </a:solidFill>
                <a:latin typeface="Bryndan Write"/>
              </a:rPr>
              <a:t>01/2024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859" y="221080"/>
            <a:ext cx="2675188" cy="27348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47551" y="8079535"/>
            <a:ext cx="1275227" cy="13036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39188" y="7954629"/>
            <a:ext cx="1548111" cy="15826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20978" y="4205081"/>
            <a:ext cx="2626216" cy="2684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24294" y="8609548"/>
            <a:ext cx="3710028" cy="2091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44418" flipH="1">
            <a:off x="14470639" y="5938701"/>
            <a:ext cx="2314348" cy="22175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77090">
            <a:off x="14196314" y="547391"/>
            <a:ext cx="1837276" cy="30902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915434">
            <a:off x="14707851" y="7908938"/>
            <a:ext cx="2432495" cy="2383845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7EF7F90-6AC4-FA5E-FB0F-FC9E1304D0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12" y="2092501"/>
            <a:ext cx="12095268" cy="566845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73047" y="6901107"/>
            <a:ext cx="11941905" cy="78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2"/>
              </a:lnSpc>
            </a:pPr>
            <a:r>
              <a:rPr lang="en-US" sz="3500" dirty="0">
                <a:solidFill>
                  <a:srgbClr val="70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en-US" sz="3500" dirty="0" err="1">
                <a:solidFill>
                  <a:srgbClr val="704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3500" dirty="0">
              <a:solidFill>
                <a:srgbClr val="704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chocolate, dark, eaten&#10;&#10;Description automatically generated">
            <a:extLst>
              <a:ext uri="{FF2B5EF4-FFF2-40B4-BE49-F238E27FC236}">
                <a16:creationId xmlns:a16="http://schemas.microsoft.com/office/drawing/2014/main" id="{6BB8BF3E-1B4C-9C7A-3203-78902EAF39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735" y="4583405"/>
            <a:ext cx="10633672" cy="59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07574" y="6741836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60327" y="-5899939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17148" y="-3266204"/>
            <a:ext cx="7544972" cy="75449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2572953"/>
            <a:ext cx="14251710" cy="66853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2947">
            <a:off x="12053093" y="2532938"/>
            <a:ext cx="4773489" cy="15969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99931">
            <a:off x="1103939" y="22753"/>
            <a:ext cx="3854229" cy="32445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0930" y="7330376"/>
            <a:ext cx="2284408" cy="27313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285353">
            <a:off x="14359735" y="7723581"/>
            <a:ext cx="3132080" cy="30694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285353">
            <a:off x="8482699" y="-17920"/>
            <a:ext cx="2588767" cy="25369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78518">
            <a:off x="14591061" y="-672003"/>
            <a:ext cx="2634543" cy="3401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E3BCCD-F509-191D-4C2F-D3D7BCB12B16}"/>
              </a:ext>
            </a:extLst>
          </p:cNvPr>
          <p:cNvSpPr txBox="1"/>
          <p:nvPr/>
        </p:nvSpPr>
        <p:spPr>
          <a:xfrm>
            <a:off x="2470678" y="3967620"/>
            <a:ext cx="10969104" cy="4010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vi-VN" sz="45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Liên hệ với một sự việc trong cuộc sống có tình huống tương tự như truyện "Đẽo cày giữa đường" và kể ngắn gọn lại sự việc đó.</a:t>
            </a:r>
            <a:endParaRPr lang="en-VN" sz="45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vi-VN" sz="45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Chọn một hình ảnh mà em thấy ấn tượng nhất trong truyện để vẽ tranh minh họa.</a:t>
            </a:r>
            <a:endParaRPr lang="en-VN" sz="45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688074" y="-3656244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07322" y="5485814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262209" y="-2591953"/>
            <a:ext cx="7763581" cy="154709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96179">
            <a:off x="-266221" y="-365455"/>
            <a:ext cx="3728484" cy="4905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4150" y="6862248"/>
            <a:ext cx="3721923" cy="3647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70444" y="247926"/>
            <a:ext cx="1056628" cy="13268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8568" y="8328911"/>
            <a:ext cx="1480264" cy="18587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491609">
            <a:off x="14568890" y="392711"/>
            <a:ext cx="3072444" cy="29886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00000">
            <a:off x="7023069" y="8558700"/>
            <a:ext cx="3710028" cy="2091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711837">
            <a:off x="8684232" y="-134219"/>
            <a:ext cx="3710028" cy="2091107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08B3776-A83E-308C-30B6-7739864EDF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933700"/>
            <a:ext cx="14536302" cy="4723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03927" y="-1887378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3196401" y="-1776099"/>
            <a:ext cx="9159033" cy="138391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8769">
            <a:off x="12907349" y="7006912"/>
            <a:ext cx="3478678" cy="33838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144949">
            <a:off x="15114143" y="-16853"/>
            <a:ext cx="3710028" cy="20911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7336" y="1885108"/>
            <a:ext cx="2675188" cy="27348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429494" y="2406661"/>
            <a:ext cx="5040401" cy="411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402E91-30B5-99E7-B4B9-7FB7406EC0A0}"/>
              </a:ext>
            </a:extLst>
          </p:cNvPr>
          <p:cNvSpPr txBox="1"/>
          <p:nvPr/>
        </p:nvSpPr>
        <p:spPr>
          <a:xfrm>
            <a:off x="2876257" y="2900581"/>
            <a:ext cx="9299061" cy="4010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vi-VN" sz="4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công việc cũng như trong cuộc sống, chắc chắn ai cũng sẽ có lúc nhận được những lời góp ý từ người xung quanh. Trước những ý kiến đó, em sẽ có suy nghĩ và hành động như thế nào?</a:t>
            </a:r>
            <a:r>
              <a:rPr lang="vi-VN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4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36145" y="6514514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05165" y="-3071982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61629" y="700505"/>
            <a:ext cx="11553889" cy="888599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675718" y="7441227"/>
            <a:ext cx="3962277" cy="981868"/>
            <a:chOff x="0" y="0"/>
            <a:chExt cx="1640005" cy="406400"/>
          </a:xfrm>
        </p:grpSpPr>
        <p:sp>
          <p:nvSpPr>
            <p:cNvPr id="6" name="Freeform 6"/>
            <p:cNvSpPr/>
            <p:nvPr/>
          </p:nvSpPr>
          <p:spPr>
            <a:xfrm>
              <a:off x="203200" y="-326"/>
              <a:ext cx="1233606" cy="407051"/>
            </a:xfrm>
            <a:custGeom>
              <a:avLst/>
              <a:gdLst/>
              <a:ahLst/>
              <a:cxnLst/>
              <a:rect l="l" t="t" r="r" b="b"/>
              <a:pathLst>
                <a:path w="1233606" h="407051">
                  <a:moveTo>
                    <a:pt x="1233606" y="326"/>
                  </a:moveTo>
                  <a:cubicBezTo>
                    <a:pt x="1160793" y="0"/>
                    <a:pt x="1093371" y="38659"/>
                    <a:pt x="1056870" y="101663"/>
                  </a:cubicBezTo>
                  <a:cubicBezTo>
                    <a:pt x="1020370" y="164667"/>
                    <a:pt x="1020370" y="242385"/>
                    <a:pt x="1056870" y="305389"/>
                  </a:cubicBezTo>
                  <a:cubicBezTo>
                    <a:pt x="1093371" y="368393"/>
                    <a:pt x="1160793" y="407052"/>
                    <a:pt x="123360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DF57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75718" y="2647157"/>
            <a:ext cx="10125712" cy="438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5"/>
              </a:lnSpc>
            </a:pPr>
            <a:r>
              <a:rPr lang="en-US" sz="9663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</a:p>
          <a:p>
            <a:pPr algn="ctr">
              <a:lnSpc>
                <a:spcPts val="11595"/>
              </a:lnSpc>
            </a:pPr>
            <a:r>
              <a:rPr lang="en-US" sz="9663" b="1" dirty="0">
                <a:solidFill>
                  <a:srgbClr val="DF5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42620">
            <a:off x="1565099" y="8683738"/>
            <a:ext cx="2804443" cy="9433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64802">
            <a:off x="10625600" y="6713345"/>
            <a:ext cx="4714291" cy="33514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32510">
            <a:off x="-84446" y="3583407"/>
            <a:ext cx="3165724" cy="26994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62787">
            <a:off x="866728" y="401947"/>
            <a:ext cx="3154700" cy="16781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18619" y="2002649"/>
            <a:ext cx="1678555" cy="171599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852686">
            <a:off x="13414466" y="171225"/>
            <a:ext cx="2297343" cy="23485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89443">
            <a:off x="16209050" y="4951027"/>
            <a:ext cx="2571470" cy="2628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00589" y="-4564750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43786" y="6168414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85353">
            <a:off x="-376324" y="3609269"/>
            <a:ext cx="3045700" cy="298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3814088" y="-1538964"/>
            <a:ext cx="9452649" cy="133649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91755">
            <a:off x="13006570" y="8211328"/>
            <a:ext cx="3130787" cy="23338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78634">
            <a:off x="12290295" y="410908"/>
            <a:ext cx="4118616" cy="12355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42526">
            <a:off x="14110168" y="3092943"/>
            <a:ext cx="3111689" cy="40174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94602" y="-123940"/>
            <a:ext cx="1867942" cy="19347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0371C1-70F2-58B8-4830-55E8958A4CAA}"/>
              </a:ext>
            </a:extLst>
          </p:cNvPr>
          <p:cNvSpPr txBox="1"/>
          <p:nvPr/>
        </p:nvSpPr>
        <p:spPr>
          <a:xfrm>
            <a:off x="2620658" y="2001486"/>
            <a:ext cx="10513451" cy="7239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"?</a:t>
            </a:r>
            <a:endParaRPr lang="en-VN" sz="45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VN" sz="45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00589" y="-4564750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43786" y="6168414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85353">
            <a:off x="-376324" y="3609269"/>
            <a:ext cx="3045700" cy="298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3814088" y="-1538964"/>
            <a:ext cx="9452649" cy="133649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91755">
            <a:off x="13006570" y="8211328"/>
            <a:ext cx="3130787" cy="23338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78634">
            <a:off x="12290295" y="410908"/>
            <a:ext cx="4118616" cy="12355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42526">
            <a:off x="14110168" y="3092943"/>
            <a:ext cx="3111689" cy="40174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94602" y="-123940"/>
            <a:ext cx="1867942" cy="19347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0371C1-70F2-58B8-4830-55E8958A4CAA}"/>
              </a:ext>
            </a:extLst>
          </p:cNvPr>
          <p:cNvSpPr txBox="1"/>
          <p:nvPr/>
        </p:nvSpPr>
        <p:spPr>
          <a:xfrm>
            <a:off x="3141898" y="1228087"/>
            <a:ext cx="10513451" cy="171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VĂN BẢN</a:t>
            </a:r>
            <a:endParaRPr lang="en-VN" sz="8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8D4CE-17B7-467F-04BF-EF21A6ACB18E}"/>
              </a:ext>
            </a:extLst>
          </p:cNvPr>
          <p:cNvSpPr txBox="1"/>
          <p:nvPr/>
        </p:nvSpPr>
        <p:spPr>
          <a:xfrm>
            <a:off x="5284908" y="3277931"/>
            <a:ext cx="8339801" cy="560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thực hiện đọc theo 2 vai: </a:t>
            </a:r>
          </a:p>
          <a:p>
            <a:pPr algn="just">
              <a:lnSpc>
                <a:spcPct val="115000"/>
              </a:lnSpc>
            </a:pPr>
            <a:r>
              <a:rPr lang="vi-VN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vai người dẫn chuyện </a:t>
            </a:r>
          </a:p>
          <a:p>
            <a:pPr algn="just">
              <a:lnSpc>
                <a:spcPct val="115000"/>
              </a:lnSpc>
            </a:pPr>
            <a:r>
              <a:rPr lang="vi-VN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vai những người góp ý việc đẽo cày với anh thợ mộc.</a:t>
            </a:r>
          </a:p>
          <a:p>
            <a:pPr algn="just">
              <a:lnSpc>
                <a:spcPct val="115000"/>
              </a:lnSpc>
            </a:pP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de-DE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4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E6DF959E-C8B3-8065-AFA2-ACA3FEB0AB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51" y="2325838"/>
            <a:ext cx="59055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00589" y="-4564750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43786" y="6168414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85353">
            <a:off x="-376324" y="3609269"/>
            <a:ext cx="3045700" cy="298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3814088" y="-1538964"/>
            <a:ext cx="9452649" cy="133649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91755">
            <a:off x="13006570" y="8211328"/>
            <a:ext cx="3130787" cy="23338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78634">
            <a:off x="12290295" y="410908"/>
            <a:ext cx="4118616" cy="12355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42526">
            <a:off x="14110168" y="3092943"/>
            <a:ext cx="3111689" cy="40174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94602" y="-123940"/>
            <a:ext cx="1867942" cy="19347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0371C1-70F2-58B8-4830-55E8958A4CAA}"/>
              </a:ext>
            </a:extLst>
          </p:cNvPr>
          <p:cNvSpPr txBox="1"/>
          <p:nvPr/>
        </p:nvSpPr>
        <p:spPr>
          <a:xfrm>
            <a:off x="12569359" y="2009907"/>
            <a:ext cx="5256726" cy="171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 mộc</a:t>
            </a:r>
            <a:endParaRPr lang="en-VN" sz="8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Những người phục dựng nhà cổ ngay giữa lòng thủ đô Hà Nội | Văn hóa |  Vietnam+ (VietnamPlus)">
            <a:extLst>
              <a:ext uri="{FF2B5EF4-FFF2-40B4-BE49-F238E27FC236}">
                <a16:creationId xmlns:a16="http://schemas.microsoft.com/office/drawing/2014/main" id="{9057BF7D-9232-984F-A148-C08955D5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75" y="1548058"/>
            <a:ext cx="10281408" cy="75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00589" y="-4564750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743786" y="6168414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285353">
            <a:off x="-376324" y="3609269"/>
            <a:ext cx="3045700" cy="298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3814088" y="-1538964"/>
            <a:ext cx="9452649" cy="133649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91755">
            <a:off x="13006570" y="8211328"/>
            <a:ext cx="3130787" cy="23338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78634">
            <a:off x="12290295" y="410908"/>
            <a:ext cx="4118616" cy="12355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42526">
            <a:off x="14110168" y="3092943"/>
            <a:ext cx="3111689" cy="40174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294602" y="-123940"/>
            <a:ext cx="1867942" cy="19347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0371C1-70F2-58B8-4830-55E8958A4CAA}"/>
              </a:ext>
            </a:extLst>
          </p:cNvPr>
          <p:cNvSpPr txBox="1"/>
          <p:nvPr/>
        </p:nvSpPr>
        <p:spPr>
          <a:xfrm>
            <a:off x="12569359" y="2009907"/>
            <a:ext cx="5256726" cy="171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 cày</a:t>
            </a:r>
            <a:endParaRPr lang="en-VN" sz="8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Giải mã giấc mơ thấy cái cày &amp; ngủ nằm mơ thấy đi cày bừa - Tâm Linh Số">
            <a:extLst>
              <a:ext uri="{FF2B5EF4-FFF2-40B4-BE49-F238E27FC236}">
                <a16:creationId xmlns:a16="http://schemas.microsoft.com/office/drawing/2014/main" id="{DD3A8463-408D-9454-94F3-56E10E3EF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37" y="2009907"/>
            <a:ext cx="10327902" cy="678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00589" y="-4564750"/>
            <a:ext cx="7544972" cy="7544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43786" y="6168414"/>
            <a:ext cx="7544972" cy="7544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85353">
            <a:off x="-376324" y="3609269"/>
            <a:ext cx="3045700" cy="298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2723609" y="-466211"/>
            <a:ext cx="4183130" cy="59144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91755">
            <a:off x="13006570" y="8211328"/>
            <a:ext cx="3130787" cy="23338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78634">
            <a:off x="12290295" y="410908"/>
            <a:ext cx="4118616" cy="12355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42526">
            <a:off x="14110168" y="3092943"/>
            <a:ext cx="3111689" cy="40174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94602" y="-123940"/>
            <a:ext cx="1867942" cy="1934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743854-440B-968D-91F3-984322167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9338384" y="653978"/>
            <a:ext cx="4183130" cy="591445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B72494F-BB83-A41A-B77B-73CDC3D36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3990008" y="5099004"/>
            <a:ext cx="4183130" cy="5914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D50744-ECB8-CE98-23BF-39999D0A9D4C}"/>
              </a:ext>
            </a:extLst>
          </p:cNvPr>
          <p:cNvSpPr txBox="1"/>
          <p:nvPr/>
        </p:nvSpPr>
        <p:spPr>
          <a:xfrm>
            <a:off x="2164695" y="791659"/>
            <a:ext cx="5317062" cy="356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BAB56-2135-F0C0-D176-19E8EA202F8A}"/>
              </a:ext>
            </a:extLst>
          </p:cNvPr>
          <p:cNvSpPr txBox="1"/>
          <p:nvPr/>
        </p:nvSpPr>
        <p:spPr>
          <a:xfrm>
            <a:off x="8802555" y="2265619"/>
            <a:ext cx="5215509" cy="267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Ai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DE6BE4-CE5B-C2FF-72D0-30F9D68E7CF0}"/>
              </a:ext>
            </a:extLst>
          </p:cNvPr>
          <p:cNvSpPr txBox="1"/>
          <p:nvPr/>
        </p:nvSpPr>
        <p:spPr>
          <a:xfrm>
            <a:off x="3630793" y="6663891"/>
            <a:ext cx="499158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(3)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</a:t>
            </a:r>
            <a:r>
              <a:rPr lang="de-DE" sz="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sz="5000" dirty="0">
                <a:effectLst/>
              </a:rPr>
              <a:t> </a:t>
            </a:r>
            <a:endParaRPr lang="en-VN" sz="5000" dirty="0"/>
          </a:p>
        </p:txBody>
      </p:sp>
      <p:pic>
        <p:nvPicPr>
          <p:cNvPr id="15" name="Picture 14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948016CC-AF6D-2CD2-59B8-5EB211C461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7777" y="5352224"/>
            <a:ext cx="6603414" cy="44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816</Words>
  <Application>Microsoft Macintosh PowerPoint</Application>
  <PresentationFormat>Custom</PresentationFormat>
  <Paragraphs>68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Wingdings</vt:lpstr>
      <vt:lpstr>Bryndan Write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6.2 Đẽo cày giữa đường KD</dc:title>
  <cp:lastModifiedBy>Lê Vân</cp:lastModifiedBy>
  <cp:revision>5</cp:revision>
  <dcterms:created xsi:type="dcterms:W3CDTF">2006-08-16T00:00:00Z</dcterms:created>
  <dcterms:modified xsi:type="dcterms:W3CDTF">2024-01-16T07:52:33Z</dcterms:modified>
  <dc:identifier>DAFXGFq8IFQ</dc:identifier>
</cp:coreProperties>
</file>