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74" r:id="rId2"/>
    <p:sldId id="275" r:id="rId3"/>
    <p:sldId id="256" r:id="rId4"/>
    <p:sldId id="264" r:id="rId5"/>
    <p:sldId id="257" r:id="rId6"/>
    <p:sldId id="276" r:id="rId7"/>
    <p:sldId id="258" r:id="rId8"/>
    <p:sldId id="261" r:id="rId9"/>
    <p:sldId id="260" r:id="rId10"/>
    <p:sldId id="259" r:id="rId11"/>
    <p:sldId id="271" r:id="rId12"/>
    <p:sldId id="262" r:id="rId13"/>
    <p:sldId id="265" r:id="rId14"/>
    <p:sldId id="266" r:id="rId15"/>
    <p:sldId id="267" r:id="rId16"/>
    <p:sldId id="269" r:id="rId17"/>
    <p:sldId id="270" r:id="rId18"/>
  </p:sldIdLst>
  <p:sldSz cx="9144000" cy="5715000" type="screen16x10"/>
  <p:notesSz cx="6858000" cy="9144000"/>
  <p:defaultTextStyle>
    <a:defPPr>
      <a:defRPr lang="en-US"/>
    </a:defPPr>
    <a:lvl1pPr marL="0" algn="l" defTabSz="95093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75469" algn="l" defTabSz="95093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50938" algn="l" defTabSz="95093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426407" algn="l" defTabSz="95093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901876" algn="l" defTabSz="95093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377345" algn="l" defTabSz="95093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852814" algn="l" defTabSz="95093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328283" algn="l" defTabSz="95093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803752" algn="l" defTabSz="95093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FBC1"/>
    <a:srgbClr val="FFFFFF"/>
    <a:srgbClr val="D7F9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46" autoAdjust="0"/>
    <p:restoredTop sz="94660"/>
  </p:normalViewPr>
  <p:slideViewPr>
    <p:cSldViewPr>
      <p:cViewPr varScale="1">
        <p:scale>
          <a:sx n="82" d="100"/>
          <a:sy n="82" d="100"/>
        </p:scale>
        <p:origin x="-1026" y="-90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1234C6-C83A-41D4-9A59-C51F81C44E86}" type="datetimeFigureOut">
              <a:rPr lang="en-US" smtClean="0"/>
              <a:t>15/08/2021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BF209C-D407-4AA5-8445-5EBD203FA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97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6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754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509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264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018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773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52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282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037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2B54-05F8-4D05-B664-5E8376637409}" type="datetimeFigureOut">
              <a:rPr lang="en-US" smtClean="0"/>
              <a:t>15/08/2021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C16A7-D2B8-44E2-B34A-7C80DE7CA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000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2B54-05F8-4D05-B664-5E8376637409}" type="datetimeFigureOut">
              <a:rPr lang="en-US" smtClean="0"/>
              <a:t>15/08/2021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C16A7-D2B8-44E2-B34A-7C80DE7CA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075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2B54-05F8-4D05-B664-5E8376637409}" type="datetimeFigureOut">
              <a:rPr lang="en-US" smtClean="0"/>
              <a:t>15/08/2021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C16A7-D2B8-44E2-B34A-7C80DE7CA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952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2B54-05F8-4D05-B664-5E8376637409}" type="datetimeFigureOut">
              <a:rPr lang="en-US" smtClean="0"/>
              <a:t>15/08/2021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C16A7-D2B8-44E2-B34A-7C80DE7CA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860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42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7546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5093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2640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9018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3773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8528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3282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8037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2B54-05F8-4D05-B664-5E8376637409}" type="datetimeFigureOut">
              <a:rPr lang="en-US" smtClean="0"/>
              <a:t>15/08/2021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C16A7-D2B8-44E2-B34A-7C80DE7CA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709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2"/>
            <a:ext cx="4038600" cy="3771635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2"/>
            <a:ext cx="4038600" cy="3771635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2B54-05F8-4D05-B664-5E8376637409}" type="datetimeFigureOut">
              <a:rPr lang="en-US" smtClean="0"/>
              <a:t>15/08/2021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C16A7-D2B8-44E2-B34A-7C80DE7CA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114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279261"/>
            <a:ext cx="4040188" cy="533135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5469" indent="0">
              <a:buNone/>
              <a:defRPr sz="2100" b="1"/>
            </a:lvl2pPr>
            <a:lvl3pPr marL="950938" indent="0">
              <a:buNone/>
              <a:defRPr sz="1800" b="1"/>
            </a:lvl3pPr>
            <a:lvl4pPr marL="1426407" indent="0">
              <a:buNone/>
              <a:defRPr sz="1700" b="1"/>
            </a:lvl4pPr>
            <a:lvl5pPr marL="1901876" indent="0">
              <a:buNone/>
              <a:defRPr sz="1700" b="1"/>
            </a:lvl5pPr>
            <a:lvl6pPr marL="2377345" indent="0">
              <a:buNone/>
              <a:defRPr sz="1700" b="1"/>
            </a:lvl6pPr>
            <a:lvl7pPr marL="2852814" indent="0">
              <a:buNone/>
              <a:defRPr sz="1700" b="1"/>
            </a:lvl7pPr>
            <a:lvl8pPr marL="3328283" indent="0">
              <a:buNone/>
              <a:defRPr sz="1700" b="1"/>
            </a:lvl8pPr>
            <a:lvl9pPr marL="3803752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812395"/>
            <a:ext cx="4040188" cy="3292740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279261"/>
            <a:ext cx="4041775" cy="533135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5469" indent="0">
              <a:buNone/>
              <a:defRPr sz="2100" b="1"/>
            </a:lvl2pPr>
            <a:lvl3pPr marL="950938" indent="0">
              <a:buNone/>
              <a:defRPr sz="1800" b="1"/>
            </a:lvl3pPr>
            <a:lvl4pPr marL="1426407" indent="0">
              <a:buNone/>
              <a:defRPr sz="1700" b="1"/>
            </a:lvl4pPr>
            <a:lvl5pPr marL="1901876" indent="0">
              <a:buNone/>
              <a:defRPr sz="1700" b="1"/>
            </a:lvl5pPr>
            <a:lvl6pPr marL="2377345" indent="0">
              <a:buNone/>
              <a:defRPr sz="1700" b="1"/>
            </a:lvl6pPr>
            <a:lvl7pPr marL="2852814" indent="0">
              <a:buNone/>
              <a:defRPr sz="1700" b="1"/>
            </a:lvl7pPr>
            <a:lvl8pPr marL="3328283" indent="0">
              <a:buNone/>
              <a:defRPr sz="1700" b="1"/>
            </a:lvl8pPr>
            <a:lvl9pPr marL="3803752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812395"/>
            <a:ext cx="4041775" cy="3292740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2B54-05F8-4D05-B664-5E8376637409}" type="datetimeFigureOut">
              <a:rPr lang="en-US" smtClean="0"/>
              <a:t>15/08/2021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C16A7-D2B8-44E2-B34A-7C80DE7CA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504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2B54-05F8-4D05-B664-5E8376637409}" type="datetimeFigureOut">
              <a:rPr lang="en-US" smtClean="0"/>
              <a:t>15/08/2021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C16A7-D2B8-44E2-B34A-7C80DE7CA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534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2B54-05F8-4D05-B664-5E8376637409}" type="datetimeFigureOut">
              <a:rPr lang="en-US" smtClean="0"/>
              <a:t>15/08/2021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C16A7-D2B8-44E2-B34A-7C80DE7CA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67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27541"/>
            <a:ext cx="3008313" cy="968376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195918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75469" indent="0">
              <a:buNone/>
              <a:defRPr sz="1200"/>
            </a:lvl2pPr>
            <a:lvl3pPr marL="950938" indent="0">
              <a:buNone/>
              <a:defRPr sz="1000"/>
            </a:lvl3pPr>
            <a:lvl4pPr marL="1426407" indent="0">
              <a:buNone/>
              <a:defRPr sz="900"/>
            </a:lvl4pPr>
            <a:lvl5pPr marL="1901876" indent="0">
              <a:buNone/>
              <a:defRPr sz="900"/>
            </a:lvl5pPr>
            <a:lvl6pPr marL="2377345" indent="0">
              <a:buNone/>
              <a:defRPr sz="900"/>
            </a:lvl6pPr>
            <a:lvl7pPr marL="2852814" indent="0">
              <a:buNone/>
              <a:defRPr sz="900"/>
            </a:lvl7pPr>
            <a:lvl8pPr marL="3328283" indent="0">
              <a:buNone/>
              <a:defRPr sz="900"/>
            </a:lvl8pPr>
            <a:lvl9pPr marL="380375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2B54-05F8-4D05-B664-5E8376637409}" type="datetimeFigureOut">
              <a:rPr lang="en-US" smtClean="0"/>
              <a:t>15/08/2021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C16A7-D2B8-44E2-B34A-7C80DE7CA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373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300"/>
            </a:lvl1pPr>
            <a:lvl2pPr marL="475469" indent="0">
              <a:buNone/>
              <a:defRPr sz="2900"/>
            </a:lvl2pPr>
            <a:lvl3pPr marL="950938" indent="0">
              <a:buNone/>
              <a:defRPr sz="2500"/>
            </a:lvl3pPr>
            <a:lvl4pPr marL="1426407" indent="0">
              <a:buNone/>
              <a:defRPr sz="2100"/>
            </a:lvl4pPr>
            <a:lvl5pPr marL="1901876" indent="0">
              <a:buNone/>
              <a:defRPr sz="2100"/>
            </a:lvl5pPr>
            <a:lvl6pPr marL="2377345" indent="0">
              <a:buNone/>
              <a:defRPr sz="2100"/>
            </a:lvl6pPr>
            <a:lvl7pPr marL="2852814" indent="0">
              <a:buNone/>
              <a:defRPr sz="2100"/>
            </a:lvl7pPr>
            <a:lvl8pPr marL="3328283" indent="0">
              <a:buNone/>
              <a:defRPr sz="2100"/>
            </a:lvl8pPr>
            <a:lvl9pPr marL="3803752" indent="0">
              <a:buNone/>
              <a:defRPr sz="21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9"/>
          </a:xfrm>
        </p:spPr>
        <p:txBody>
          <a:bodyPr/>
          <a:lstStyle>
            <a:lvl1pPr marL="0" indent="0">
              <a:buNone/>
              <a:defRPr sz="1400"/>
            </a:lvl1pPr>
            <a:lvl2pPr marL="475469" indent="0">
              <a:buNone/>
              <a:defRPr sz="1200"/>
            </a:lvl2pPr>
            <a:lvl3pPr marL="950938" indent="0">
              <a:buNone/>
              <a:defRPr sz="1000"/>
            </a:lvl3pPr>
            <a:lvl4pPr marL="1426407" indent="0">
              <a:buNone/>
              <a:defRPr sz="900"/>
            </a:lvl4pPr>
            <a:lvl5pPr marL="1901876" indent="0">
              <a:buNone/>
              <a:defRPr sz="900"/>
            </a:lvl5pPr>
            <a:lvl6pPr marL="2377345" indent="0">
              <a:buNone/>
              <a:defRPr sz="900"/>
            </a:lvl6pPr>
            <a:lvl7pPr marL="2852814" indent="0">
              <a:buNone/>
              <a:defRPr sz="900"/>
            </a:lvl7pPr>
            <a:lvl8pPr marL="3328283" indent="0">
              <a:buNone/>
              <a:defRPr sz="900"/>
            </a:lvl8pPr>
            <a:lvl9pPr marL="380375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2B54-05F8-4D05-B664-5E8376637409}" type="datetimeFigureOut">
              <a:rPr lang="en-US" smtClean="0"/>
              <a:t>15/08/2021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C16A7-D2B8-44E2-B34A-7C80DE7CA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454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B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5094" tIns="47547" rIns="95094" bIns="47547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2"/>
            <a:ext cx="8229600" cy="3771635"/>
          </a:xfrm>
          <a:prstGeom prst="rect">
            <a:avLst/>
          </a:prstGeom>
        </p:spPr>
        <p:txBody>
          <a:bodyPr vert="horz" lIns="95094" tIns="47547" rIns="95094" bIns="4754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5094" tIns="47547" rIns="95094" bIns="4754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B2B54-05F8-4D05-B664-5E8376637409}" type="datetimeFigureOut">
              <a:rPr lang="en-US" smtClean="0"/>
              <a:t>15/08/2021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5094" tIns="47547" rIns="95094" bIns="4754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5094" tIns="47547" rIns="95094" bIns="4754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2C16A7-D2B8-44E2-B34A-7C80DE7CA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988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50938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6602" indent="-356602" algn="l" defTabSz="950938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1pPr>
      <a:lvl2pPr marL="772637" indent="-297168" algn="l" defTabSz="950938" rtl="0" eaLnBrk="1" latinLnBrk="0" hangingPunct="1">
        <a:spcBef>
          <a:spcPct val="20000"/>
        </a:spcBef>
        <a:buFont typeface="Arial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88672" indent="-237735" algn="l" defTabSz="950938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64142" indent="-237735" algn="l" defTabSz="950938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39610" indent="-237735" algn="l" defTabSz="950938" rtl="0" eaLnBrk="1" latinLnBrk="0" hangingPunct="1">
        <a:spcBef>
          <a:spcPct val="20000"/>
        </a:spcBef>
        <a:buFont typeface="Arial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15080" indent="-237735" algn="l" defTabSz="950938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090548" indent="-237735" algn="l" defTabSz="950938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566017" indent="-237735" algn="l" defTabSz="950938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041487" indent="-237735" algn="l" defTabSz="950938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50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75469" algn="l" defTabSz="950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50938" algn="l" defTabSz="950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26407" algn="l" defTabSz="950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01876" algn="l" defTabSz="950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77345" algn="l" defTabSz="950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52814" algn="l" defTabSz="950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328283" algn="l" defTabSz="950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03752" algn="l" defTabSz="950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8.jp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8229600" cy="952500"/>
          </a:xfrm>
        </p:spPr>
        <p:txBody>
          <a:bodyPr>
            <a:normAutofit fontScale="90000"/>
          </a:bodyPr>
          <a:lstStyle/>
          <a:p>
            <a:r>
              <a:rPr lang="en-US" sz="31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3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100" dirty="0" smtClean="0">
                <a:latin typeface="Times New Roman" pitchFamily="18" charset="0"/>
                <a:cs typeface="Times New Roman" pitchFamily="18" charset="0"/>
              </a:rPr>
              <a:t>?</a:t>
            </a:r>
            <a:br>
              <a:rPr lang="en-US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100" dirty="0" err="1" smtClean="0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3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100" dirty="0" smtClean="0">
                <a:latin typeface="Times New Roman" pitchFamily="18" charset="0"/>
                <a:cs typeface="Times New Roman" pitchFamily="18" charset="0"/>
              </a:rPr>
              <a:t> ?</a:t>
            </a:r>
            <a:endParaRPr lang="en-US" sz="31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485900"/>
            <a:ext cx="2800350" cy="20040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485900"/>
            <a:ext cx="2971800" cy="20040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50" y="3505200"/>
            <a:ext cx="2819400" cy="1981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568700"/>
            <a:ext cx="2971800" cy="1854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048000" y="126414"/>
            <a:ext cx="3657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dirty="0">
                <a:latin typeface="Times New Roman" pitchFamily="18" charset="0"/>
                <a:cs typeface="Times New Roman" pitchFamily="18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6148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poster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gom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thải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06501"/>
            <a:ext cx="7010400" cy="4221759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181100"/>
            <a:ext cx="7391400" cy="43262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2" b="6822"/>
          <a:stretch/>
        </p:blipFill>
        <p:spPr>
          <a:xfrm>
            <a:off x="182295" y="1181100"/>
            <a:ext cx="8855609" cy="432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8646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114300"/>
            <a:ext cx="8229600" cy="952500"/>
          </a:xfrm>
        </p:spPr>
        <p:txBody>
          <a:bodyPr>
            <a:normAutofit/>
          </a:bodyPr>
          <a:lstStyle/>
          <a:p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Tái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rác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708243"/>
            <a:ext cx="2133600" cy="22614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" y="3099203"/>
            <a:ext cx="2720340" cy="24975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38724"/>
            <a:ext cx="2438400" cy="22461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715864"/>
            <a:ext cx="2057400" cy="22461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3099203"/>
            <a:ext cx="3249930" cy="249755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350" y="708242"/>
            <a:ext cx="2019300" cy="22538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3089553"/>
            <a:ext cx="2971800" cy="251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815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8600" y="14514"/>
            <a:ext cx="5024239" cy="952500"/>
          </a:xfrm>
        </p:spPr>
        <p:txBody>
          <a:bodyPr>
            <a:normAutofit/>
          </a:bodyPr>
          <a:lstStyle/>
          <a:p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67898"/>
            <a:ext cx="8229600" cy="3771635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Chu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3R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22" y="0"/>
            <a:ext cx="884183" cy="8841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58463" y="2107276"/>
            <a:ext cx="515693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Reduce: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thiểu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Reuse: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Recycle: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chế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22" y="1904900"/>
            <a:ext cx="3566940" cy="335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802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47700"/>
            <a:ext cx="8229600" cy="952500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mật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nhựa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522" y="4053212"/>
            <a:ext cx="8686800" cy="3771635"/>
          </a:xfrm>
        </p:spPr>
        <p:txBody>
          <a:bodyPr/>
          <a:lstStyle/>
          <a:p>
            <a:pPr marL="0" indent="0">
              <a:buNone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video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https://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www.youtube.com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watch?v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yuTJxTIuc4k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-228600" y="14514"/>
            <a:ext cx="5024239" cy="952500"/>
          </a:xfrm>
          <a:prstGeom prst="rect">
            <a:avLst/>
          </a:prstGeom>
        </p:spPr>
        <p:txBody>
          <a:bodyPr vert="horz" lIns="95094" tIns="47547" rIns="95094" bIns="47547" rtlCol="0" anchor="ctr">
            <a:normAutofit/>
          </a:bodyPr>
          <a:lstStyle>
            <a:lvl1pPr algn="ctr" defTabSz="950938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smtClean="0">
                <a:latin typeface="Times New Roman" pitchFamily="18" charset="0"/>
                <a:cs typeface="Times New Roman" pitchFamily="18" charset="0"/>
              </a:rPr>
              <a:t>Em có biết?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22" y="0"/>
            <a:ext cx="884183" cy="8841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05577"/>
            <a:ext cx="3962400" cy="24860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505577"/>
            <a:ext cx="4038600" cy="2551445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6324600" y="3086100"/>
            <a:ext cx="838200" cy="80962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2227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42900"/>
            <a:ext cx="7924800" cy="5200650"/>
          </a:xfrm>
        </p:spPr>
      </p:pic>
    </p:spTree>
    <p:extLst>
      <p:ext uri="{BB962C8B-B14F-4D97-AF65-F5344CB8AC3E}">
        <p14:creationId xmlns:p14="http://schemas.microsoft.com/office/powerpoint/2010/main" val="3348412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20360" y="223312"/>
            <a:ext cx="7361936" cy="394854"/>
          </a:xfrm>
          <a:prstGeom prst="rect">
            <a:avLst/>
          </a:prstGeom>
        </p:spPr>
        <p:txBody>
          <a:bodyPr vert="horz" lIns="95094" tIns="47547" rIns="95094" bIns="47547" rtlCol="0" anchor="ctr">
            <a:noAutofit/>
          </a:bodyPr>
          <a:lstStyle>
            <a:lvl1pPr algn="ctr" defTabSz="950938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4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65166" y="626236"/>
            <a:ext cx="8458200" cy="4327907"/>
          </a:xfrm>
          <a:prstGeom prst="rect">
            <a:avLst/>
          </a:prstGeom>
        </p:spPr>
        <p:txBody>
          <a:bodyPr vert="horz" lIns="95094" tIns="47547" rIns="95094" bIns="47547" rtlCol="0">
            <a:noAutofit/>
          </a:bodyPr>
          <a:lstStyle>
            <a:lvl1pPr marL="356602" indent="-356602" algn="l" defTabSz="95093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2637" indent="-297168" algn="l" defTabSz="95093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88672" indent="-237735" algn="l" defTabSz="95093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64142" indent="-237735" algn="l" defTabSz="95093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39610" indent="-237735" algn="l" defTabSz="95093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15080" indent="-237735" algn="l" defTabSz="95093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90548" indent="-237735" algn="l" defTabSz="95093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66017" indent="-237735" algn="l" defTabSz="95093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1487" indent="-237735" algn="l" defTabSz="95093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Chai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nhựa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chai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thuỷ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túi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nilon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cũ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cũ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hỏng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Pin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hỏng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vụn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ách xử lí rác thải dễ phân hủy từ những thức ăn bỏ đi hàng ngày thành phân bón cho cây trồng.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Arial" pitchFamily="34" charset="0"/>
              <a:buNone/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8428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65166" y="31876"/>
            <a:ext cx="8458200" cy="4327907"/>
          </a:xfrm>
          <a:prstGeom prst="rect">
            <a:avLst/>
          </a:prstGeom>
        </p:spPr>
        <p:txBody>
          <a:bodyPr vert="horz" lIns="95094" tIns="47547" rIns="95094" bIns="47547" rtlCol="0">
            <a:noAutofit/>
          </a:bodyPr>
          <a:lstStyle>
            <a:lvl1pPr marL="356602" indent="-356602" algn="l" defTabSz="95093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2637" indent="-297168" algn="l" defTabSz="95093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88672" indent="-237735" algn="l" defTabSz="95093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64142" indent="-237735" algn="l" defTabSz="95093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39610" indent="-237735" algn="l" defTabSz="95093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15080" indent="-237735" algn="l" defTabSz="95093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90548" indent="-237735" algn="l" defTabSz="95093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66017" indent="-237735" algn="l" defTabSz="95093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1487" indent="-237735" algn="l" defTabSz="95093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ách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0" indent="0">
              <a:buFont typeface="Arial" pitchFamily="34" charset="0"/>
              <a:buNone/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Arial" pitchFamily="34" charset="0"/>
              <a:buNone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Arial" pitchFamily="34" charset="0"/>
              <a:buNone/>
            </a:pP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Arial" pitchFamily="34" charset="0"/>
              <a:buNone/>
            </a:pP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Arial" pitchFamily="34" charset="0"/>
              <a:buNone/>
            </a:pP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Arial" pitchFamily="34" charset="0"/>
              <a:buNone/>
            </a:pP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Arial" pitchFamily="34" charset="0"/>
              <a:buNone/>
            </a:pP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Arial" pitchFamily="34" charset="0"/>
              <a:buNone/>
            </a:pP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Arial" pitchFamily="34" charset="0"/>
              <a:buNone/>
            </a:pP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Arial" pitchFamily="34" charset="0"/>
              <a:buNone/>
            </a:pP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Arial" pitchFamily="34" charset="0"/>
              <a:buNone/>
            </a:pP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b</a:t>
            </a:r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ăm nhỏ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 và trộn đều với đất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ủ trong thùng kín khoảng một </a:t>
            </a:r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chất thải </a:t>
            </a:r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phân hủy thành phân bón cho cây </a:t>
            </a:r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7300745"/>
              </p:ext>
            </p:extLst>
          </p:nvPr>
        </p:nvGraphicFramePr>
        <p:xfrm>
          <a:off x="361356" y="571501"/>
          <a:ext cx="8366166" cy="4125188"/>
        </p:xfrm>
        <a:graphic>
          <a:graphicData uri="http://schemas.openxmlformats.org/drawingml/2006/table">
            <a:tbl>
              <a:tblPr firstRow="1" firstCol="1" bandRow="1"/>
              <a:tblGrid>
                <a:gridCol w="2229444"/>
                <a:gridCol w="6136722"/>
              </a:tblGrid>
              <a:tr h="3441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Đồ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dùng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bỏ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đi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Cách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xử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lí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99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Chai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nhựa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, chai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thuỷ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tinh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túi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nilon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Làm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sach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dùng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lại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nhiều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lần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99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Quần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áo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cũ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Tặng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cho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người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có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hoàn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cảnh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khó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khăn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sử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dụng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để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làm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giẻ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lau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tái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chế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thành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đồ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dùng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khác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.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417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Đồ điện cũ hỏng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Mang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đến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nơi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thu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gom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đồ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điện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điện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tử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để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xử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lý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.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99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Pin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điện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hỏng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Không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vứt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vào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thùng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rác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mang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đến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điểm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thu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gom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 pin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cũ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.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99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Đồ gỗ đã qua sử dụng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Đem tặng cho người có hoàn cảnh khó khăn, tái chế lại thành đồ dùng khác hoặc làm củi.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99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Giấy</a:t>
                      </a: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vụn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Làm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giấy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gói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góp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kế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hoạch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nhỏ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hoặc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dùng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làm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nguyên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liệu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tái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chế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.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690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90500"/>
            <a:ext cx="8229600" cy="952500"/>
          </a:xfrm>
        </p:spPr>
        <p:txBody>
          <a:bodyPr>
            <a:norm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71500"/>
            <a:ext cx="8229600" cy="3771635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trình bày sơ đồ tư duy kiến thức về vật liệu vào vở của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mình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rác thải đã thu gom và phân loại tái tạo ra một sản phẩm tái chế sử dụng được trong đời sống hàng ngày 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2639568"/>
            <a:ext cx="3276600" cy="28178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" y="2940631"/>
            <a:ext cx="4572000" cy="2543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2749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119183857"/>
              </p:ext>
            </p:extLst>
          </p:nvPr>
        </p:nvGraphicFramePr>
        <p:xfrm>
          <a:off x="457200" y="170280"/>
          <a:ext cx="8229600" cy="5334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33600"/>
                <a:gridCol w="1371600"/>
                <a:gridCol w="4724400"/>
              </a:tblGrid>
              <a:tr h="88656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r>
                        <a:rPr lang="en-US" sz="28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dụng</a:t>
                      </a:r>
                      <a:endParaRPr lang="en-US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r>
                        <a:rPr lang="en-US" sz="28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liệu</a:t>
                      </a:r>
                      <a:endParaRPr lang="en-US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Tính</a:t>
                      </a:r>
                      <a:r>
                        <a:rPr lang="en-US" sz="28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chất</a:t>
                      </a:r>
                      <a:endParaRPr lang="en-US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Nhôm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ánh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kim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dẫn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điện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dẫn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nhiệt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tốt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thể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kéo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sợi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dát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mỏng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cứng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bền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Sứ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bị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ăn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mòn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dẫn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nhiệt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kém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hầu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như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dẫn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điện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cứng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nhưng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giòn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dễ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vỡ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Nhựa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Dẻo</a:t>
                      </a:r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nhẹ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dẫn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điện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dẫn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nhiệt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kém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bị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ăn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mòn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dễ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biến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dạng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nhiệt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Gỗ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Bền</a:t>
                      </a:r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chịu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lực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tốt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dễ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tạo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dễ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cháy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thể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bị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mối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mọt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30" y="1242450"/>
            <a:ext cx="1524000" cy="1037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30" y="2310124"/>
            <a:ext cx="1600199" cy="1080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304" y="3543300"/>
            <a:ext cx="1421130" cy="999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404" y="4664957"/>
            <a:ext cx="1344930" cy="839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23297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6700" y="571500"/>
            <a:ext cx="8305800" cy="1225021"/>
          </a:xfrm>
        </p:spPr>
        <p:txBody>
          <a:bodyPr>
            <a:normAutofit fontScale="90000"/>
          </a:bodyPr>
          <a:lstStyle/>
          <a:p>
            <a:r>
              <a:rPr lang="vi-VN" b="1" dirty="0"/>
              <a:t>BÀI 12: MỘT SỐ VẬT </a:t>
            </a:r>
            <a:r>
              <a:rPr lang="vi-VN" b="1" dirty="0" smtClean="0"/>
              <a:t>LIỆU</a:t>
            </a:r>
            <a:r>
              <a:rPr lang="en-US" b="1" dirty="0" smtClean="0"/>
              <a:t> </a:t>
            </a:r>
            <a:r>
              <a:rPr lang="en-US" dirty="0"/>
              <a:t>(</a:t>
            </a:r>
            <a:r>
              <a:rPr lang="vi-VN" dirty="0"/>
              <a:t>tiết</a:t>
            </a:r>
            <a:r>
              <a:rPr lang="en-US" dirty="0"/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dirty="0"/>
              <a:t/>
            </a:r>
            <a:br>
              <a:rPr lang="en-US" dirty="0"/>
            </a:br>
            <a:r>
              <a:rPr lang="vi-VN" dirty="0"/>
              <a:t>Môn học: KHTN - Lớp: 6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38300"/>
            <a:ext cx="79248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516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06390" y="266699"/>
            <a:ext cx="9368790" cy="622909"/>
          </a:xfrm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III. THU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GOM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THẢI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TÁI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ĐÌNH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2081246" y="1060103"/>
            <a:ext cx="2132955" cy="4515667"/>
            <a:chOff x="2081246" y="1060103"/>
            <a:chExt cx="2132955" cy="451566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9095" y="1060103"/>
              <a:ext cx="1905105" cy="121991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9095" y="2380780"/>
              <a:ext cx="1905105" cy="1100413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9095" y="3559131"/>
              <a:ext cx="1905106" cy="1219914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2081246" y="4901549"/>
              <a:ext cx="2065125" cy="674221"/>
            </a:xfrm>
            <a:prstGeom prst="rect">
              <a:avLst/>
            </a:prstGeom>
            <a:noFill/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5094" tIns="47547" rIns="95094" bIns="47547" rtlCol="0" anchor="ctr"/>
            <a:lstStyle/>
            <a:p>
              <a:pPr algn="ctr"/>
              <a:r>
                <a:rPr lang="en-US" sz="24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Giấy</a:t>
              </a:r>
              <a:r>
                <a:rPr lang="en-US" sz="24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báo</a:t>
              </a:r>
              <a:r>
                <a:rPr lang="en-US" sz="24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vỏ</a:t>
              </a:r>
              <a:r>
                <a:rPr lang="en-US" sz="24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nhựa</a:t>
              </a:r>
              <a:r>
                <a:rPr lang="en-US" sz="24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vỏ</a:t>
              </a:r>
              <a:r>
                <a:rPr lang="en-US" sz="24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lon</a:t>
              </a:r>
              <a:endPara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-53000" y="1058280"/>
            <a:ext cx="2134246" cy="4528920"/>
            <a:chOff x="-53000" y="1058280"/>
            <a:chExt cx="2134246" cy="452892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2369367"/>
              <a:ext cx="1810037" cy="110007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1058280"/>
              <a:ext cx="1852646" cy="1221737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-53000" y="4912979"/>
              <a:ext cx="2099257" cy="674221"/>
            </a:xfrm>
            <a:prstGeom prst="rect">
              <a:avLst/>
            </a:prstGeom>
            <a:noFill/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5094" tIns="47547" rIns="95094" bIns="47547" rtlCol="0" anchor="ctr"/>
            <a:lstStyle/>
            <a:p>
              <a:pPr algn="ctr"/>
              <a:r>
                <a:rPr lang="en-US" sz="24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Thức</a:t>
              </a:r>
              <a:r>
                <a:rPr lang="en-US" sz="24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ăn</a:t>
              </a:r>
              <a:r>
                <a:rPr lang="en-US" sz="24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thừa</a:t>
              </a:r>
              <a:r>
                <a:rPr lang="en-US" sz="24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,  </a:t>
              </a:r>
              <a:r>
                <a:rPr lang="en-US" sz="24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cỏ</a:t>
              </a:r>
              <a:r>
                <a:rPr lang="en-US" sz="24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cây</a:t>
              </a:r>
              <a:r>
                <a:rPr lang="en-US" sz="24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chết</a:t>
              </a:r>
              <a:endPara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611" y="3536353"/>
              <a:ext cx="1845026" cy="1242692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4115890" y="1060103"/>
            <a:ext cx="2486589" cy="4513746"/>
            <a:chOff x="4115890" y="1060103"/>
            <a:chExt cx="2486589" cy="451374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1840" y="1060103"/>
              <a:ext cx="2054081" cy="1219914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4115890" y="4899628"/>
              <a:ext cx="2486589" cy="674221"/>
            </a:xfrm>
            <a:prstGeom prst="rect">
              <a:avLst/>
            </a:prstGeom>
            <a:noFill/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5094" tIns="47547" rIns="95094" bIns="47547" rtlCol="0" anchor="ctr"/>
            <a:lstStyle/>
            <a:p>
              <a:pPr algn="ctr"/>
              <a:r>
                <a:rPr lang="en-US" sz="24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Đồ</a:t>
              </a:r>
              <a:r>
                <a:rPr lang="en-US" sz="24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24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thủy</a:t>
              </a:r>
              <a:r>
                <a:rPr lang="en-US" sz="24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tinh</a:t>
              </a:r>
              <a:r>
                <a:rPr lang="en-US" sz="24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túi</a:t>
              </a:r>
              <a:r>
                <a:rPr lang="en-US" sz="24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nilon</a:t>
              </a:r>
              <a:r>
                <a:rPr lang="en-US" sz="24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quần</a:t>
              </a:r>
              <a:r>
                <a:rPr lang="en-US" sz="24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áo</a:t>
              </a:r>
              <a:r>
                <a:rPr lang="en-US" sz="24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cũ</a:t>
              </a:r>
              <a:endPara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1840" y="2373351"/>
              <a:ext cx="2064740" cy="1157287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1840" y="3617949"/>
              <a:ext cx="2054081" cy="1161096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6413061" y="1060103"/>
            <a:ext cx="2998720" cy="4527097"/>
            <a:chOff x="6413061" y="1060103"/>
            <a:chExt cx="2998720" cy="452709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6979" y="1060103"/>
              <a:ext cx="1857796" cy="1219914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6413061" y="4912979"/>
              <a:ext cx="2998720" cy="674221"/>
            </a:xfrm>
            <a:prstGeom prst="rect">
              <a:avLst/>
            </a:prstGeom>
            <a:noFill/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5094" tIns="47547" rIns="95094" bIns="47547" rtlCol="0" anchor="ctr"/>
            <a:lstStyle/>
            <a:p>
              <a:pPr algn="ctr"/>
              <a:r>
                <a:rPr lang="en-US" sz="24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Đồ</a:t>
              </a:r>
              <a:r>
                <a:rPr lang="en-US" sz="24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điện</a:t>
              </a:r>
              <a:r>
                <a:rPr lang="en-US" sz="24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4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pin </a:t>
              </a:r>
              <a:r>
                <a:rPr lang="en-US" sz="24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hỏng</a:t>
              </a:r>
              <a:r>
                <a:rPr lang="en-US" sz="24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kim</a:t>
              </a:r>
              <a:r>
                <a:rPr lang="en-US" sz="24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tiêm</a:t>
              </a:r>
              <a:r>
                <a:rPr lang="en-US" sz="24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ống</a:t>
              </a:r>
              <a:r>
                <a:rPr lang="en-US" sz="24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truyền</a:t>
              </a:r>
              <a:endPara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2131" y="2369350"/>
              <a:ext cx="1864076" cy="1161288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3561" y="3636999"/>
              <a:ext cx="1852646" cy="11420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05267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HS 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xem đoạn video hướng dẫn phân loại chất thải rắn - Tuyên truyền môi trường 2020  và nghiên cứu sách giáo khoa tìm hiểu vấn đề hạn chế rác thải, phân loại rác thải</a:t>
            </a: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https://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www.youtube.com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watch?v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OWvN5MCBKz0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7480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6EF689DE-CF10-4C4E-B83D-D43CE0569D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9144000" cy="57150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28B1299-931B-452D-B580-BD84314E8604}"/>
              </a:ext>
            </a:extLst>
          </p:cNvPr>
          <p:cNvSpPr txBox="1"/>
          <p:nvPr/>
        </p:nvSpPr>
        <p:spPr>
          <a:xfrm>
            <a:off x="2286000" y="1580226"/>
            <a:ext cx="51435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Palatino Linotype" panose="02040502050505030304" pitchFamily="18" charset="0"/>
              </a:rPr>
              <a:t>VIDEO TUYÊN TRUYỀN HƯỚNG DẪN PHÂN LOẠI RÁC THẢI RẮN</a:t>
            </a:r>
            <a:endParaRPr lang="en-US" sz="4000" b="1" dirty="0">
              <a:latin typeface="Palatino Linotype" panose="02040502050505030304" pitchFamily="18" charset="0"/>
            </a:endParaRPr>
          </a:p>
        </p:txBody>
      </p:sp>
      <p:pic>
        <p:nvPicPr>
          <p:cNvPr id="2" name="Hướng dẫn phân loại chất thải rắn - Tuyên truyền môi trường 202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60052" y="4610100"/>
            <a:ext cx="676275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701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571500"/>
            <a:ext cx="8153400" cy="491463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GV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chéo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buNone/>
            </a:pPr>
            <a:endParaRPr lang="en-US" sz="29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9572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90500"/>
            <a:ext cx="8229600" cy="952500"/>
          </a:xfrm>
        </p:spPr>
        <p:txBody>
          <a:bodyPr>
            <a:normAutofit/>
          </a:bodyPr>
          <a:lstStyle/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495300"/>
            <a:ext cx="8839200" cy="3771635"/>
          </a:xfrm>
        </p:spPr>
        <p:txBody>
          <a:bodyPr>
            <a:noAutofit/>
          </a:bodyPr>
          <a:lstStyle/>
          <a:p>
            <a:pPr algn="just">
              <a:buFont typeface="Wingdings" pitchFamily="2" charset="2"/>
              <a:buChar char="v"/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1, 2, 3: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power point)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gom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rắn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 algn="just">
              <a:buNone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>
                <a:latin typeface="Times New Roman" pitchFamily="18" charset="0"/>
                <a:cs typeface="Times New Roman" pitchFamily="18" charset="0"/>
              </a:rPr>
              <a:t>thải</a:t>
            </a:r>
            <a:r>
              <a:rPr lang="en-US" sz="28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>
                <a:latin typeface="Times New Roman" pitchFamily="18" charset="0"/>
                <a:cs typeface="Times New Roman" pitchFamily="18" charset="0"/>
              </a:rPr>
              <a:t>rắn</a:t>
            </a:r>
            <a:r>
              <a:rPr lang="en-US" sz="28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>
                <a:latin typeface="Times New Roman" pitchFamily="18" charset="0"/>
                <a:cs typeface="Times New Roman" pitchFamily="18" charset="0"/>
              </a:rPr>
              <a:t>tái</a:t>
            </a:r>
            <a:r>
              <a:rPr lang="en-US" sz="28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2: video quay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gom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 smtClean="0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 smtClean="0">
                <a:latin typeface="Times New Roman" pitchFamily="18" charset="0"/>
                <a:cs typeface="Times New Roman" pitchFamily="18" charset="0"/>
              </a:rPr>
              <a:t>thải</a:t>
            </a:r>
            <a:r>
              <a:rPr lang="en-US" sz="28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 smtClean="0">
                <a:latin typeface="Times New Roman" pitchFamily="18" charset="0"/>
                <a:cs typeface="Times New Roman" pitchFamily="18" charset="0"/>
              </a:rPr>
              <a:t>rắn</a:t>
            </a:r>
            <a:r>
              <a:rPr lang="en-US" sz="28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 smtClean="0">
                <a:latin typeface="Times New Roman" pitchFamily="18" charset="0"/>
                <a:cs typeface="Times New Roman" pitchFamily="18" charset="0"/>
              </a:rPr>
              <a:t>nguy</a:t>
            </a:r>
            <a:r>
              <a:rPr lang="en-US" sz="28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 smtClean="0"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>
                <a:latin typeface="Times New Roman" pitchFamily="18" charset="0"/>
                <a:cs typeface="Times New Roman" pitchFamily="18" charset="0"/>
              </a:rPr>
              <a:t>thải</a:t>
            </a:r>
            <a:r>
              <a:rPr lang="en-US" sz="28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>
                <a:latin typeface="Times New Roman" pitchFamily="18" charset="0"/>
                <a:cs typeface="Times New Roman" pitchFamily="18" charset="0"/>
              </a:rPr>
              <a:t>rắn</a:t>
            </a:r>
            <a:r>
              <a:rPr lang="en-US" sz="28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8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u="sng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Font typeface="Wingdings" pitchFamily="2" charset="2"/>
              <a:buChar char="v"/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4: poster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tuyên truyền thu gom rác thải, tái sử dụng đồ trong gia đình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921187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1397539"/>
              </p:ext>
            </p:extLst>
          </p:nvPr>
        </p:nvGraphicFramePr>
        <p:xfrm>
          <a:off x="152401" y="182880"/>
          <a:ext cx="8991599" cy="5486400"/>
        </p:xfrm>
        <a:graphic>
          <a:graphicData uri="http://schemas.openxmlformats.org/drawingml/2006/table">
            <a:tbl>
              <a:tblPr bandRow="1"/>
              <a:tblGrid>
                <a:gridCol w="678612"/>
                <a:gridCol w="5112587"/>
                <a:gridCol w="1447800"/>
                <a:gridCol w="1752600"/>
              </a:tblGrid>
              <a:tr h="34290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TT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Tiêu</a:t>
                      </a:r>
                      <a:r>
                        <a:rPr lang="en-US" sz="20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chí</a:t>
                      </a:r>
                      <a:r>
                        <a:rPr lang="en-US" sz="20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đánh</a:t>
                      </a:r>
                      <a:r>
                        <a:rPr lang="en-US" sz="2000" b="1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giá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</a:pPr>
                      <a:r>
                        <a:rPr lang="en-US" sz="2000" b="1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Điểm</a:t>
                      </a:r>
                      <a:r>
                        <a:rPr lang="en-US" sz="20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tối</a:t>
                      </a:r>
                      <a:r>
                        <a:rPr lang="en-US" sz="2000" b="1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đa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</a:pPr>
                      <a:r>
                        <a:rPr lang="en-US" sz="2000" b="1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Điểm</a:t>
                      </a:r>
                      <a:r>
                        <a:rPr lang="en-US" sz="2000" b="1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đạt</a:t>
                      </a:r>
                      <a:r>
                        <a:rPr lang="en-US" sz="2000" b="1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được</a:t>
                      </a:r>
                      <a:endParaRPr lang="en-US" sz="2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</a:tr>
              <a:tr h="365760">
                <a:tc gridSpan="3"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</a:pPr>
                      <a:r>
                        <a:rPr lang="en-US" sz="2000" b="1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Nội</a:t>
                      </a:r>
                      <a:r>
                        <a:rPr lang="en-US" sz="2000" b="1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dung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</a:pPr>
                      <a:r>
                        <a:rPr lang="en-US" sz="20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</a:pP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Đầy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đủ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nội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dung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cơ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bản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về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chủ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đề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được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báo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cáo</a:t>
                      </a:r>
                      <a:r>
                        <a:rPr lang="en-US" sz="20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</a:pPr>
                      <a:r>
                        <a:rPr lang="en-US" sz="20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15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</a:pPr>
                      <a:r>
                        <a:rPr lang="en-US" sz="20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  <a:endParaRPr lang="en-US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</a:pP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Kiến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thức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chính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xác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khoa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học</a:t>
                      </a:r>
                      <a:r>
                        <a:rPr lang="en-US" sz="20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</a:pPr>
                      <a:r>
                        <a:rPr lang="en-US" sz="20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15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760">
                <a:tc gridSpan="3"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Hình</a:t>
                      </a:r>
                      <a:r>
                        <a:rPr lang="en-US" sz="20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thức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</a:pPr>
                      <a:r>
                        <a:rPr lang="en-US" sz="20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</a:t>
                      </a:r>
                      <a:endParaRPr lang="en-US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</a:pPr>
                      <a:r>
                        <a:rPr lang="en-US" sz="2000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Bố</a:t>
                      </a:r>
                      <a:r>
                        <a:rPr lang="en-US" sz="20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cục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hợp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lí</a:t>
                      </a:r>
                      <a:r>
                        <a:rPr lang="en-US" sz="20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</a:t>
                      </a:r>
                      <a:r>
                        <a:rPr lang="en-US" sz="20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màu</a:t>
                      </a:r>
                      <a:r>
                        <a:rPr lang="en-US" sz="20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sắc</a:t>
                      </a:r>
                      <a:r>
                        <a:rPr lang="en-US" sz="20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hài</a:t>
                      </a:r>
                      <a:r>
                        <a:rPr lang="en-US" sz="20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hòa</a:t>
                      </a:r>
                      <a:r>
                        <a:rPr lang="en-US" sz="20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</a:pPr>
                      <a:r>
                        <a:rPr lang="en-US" sz="20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</a:pPr>
                      <a:r>
                        <a:rPr lang="en-US" sz="20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</a:t>
                      </a:r>
                      <a:endParaRPr lang="en-US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</a:pPr>
                      <a:r>
                        <a:rPr lang="en-US" sz="2000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Hình</a:t>
                      </a:r>
                      <a:r>
                        <a:rPr lang="en-US" sz="20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vẽ</a:t>
                      </a:r>
                      <a:r>
                        <a:rPr lang="en-US" sz="20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 </a:t>
                      </a:r>
                      <a:r>
                        <a:rPr lang="en-US" sz="2000" baseline="0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chữ</a:t>
                      </a:r>
                      <a:r>
                        <a:rPr lang="en-US" sz="20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viết</a:t>
                      </a:r>
                      <a:r>
                        <a:rPr lang="en-US" sz="20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chú</a:t>
                      </a:r>
                      <a:r>
                        <a:rPr lang="en-US" sz="20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thích</a:t>
                      </a:r>
                      <a:r>
                        <a:rPr lang="en-US" sz="20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rõ</a:t>
                      </a:r>
                      <a:r>
                        <a:rPr lang="en-US" sz="20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ràng</a:t>
                      </a:r>
                      <a:r>
                        <a:rPr lang="en-US" sz="20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 </a:t>
                      </a:r>
                      <a:r>
                        <a:rPr lang="en-US" sz="2000" baseline="0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dễ</a:t>
                      </a:r>
                      <a:r>
                        <a:rPr lang="en-US" sz="20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quan</a:t>
                      </a:r>
                      <a:r>
                        <a:rPr lang="en-US" sz="20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sát</a:t>
                      </a:r>
                      <a:r>
                        <a:rPr lang="en-US" sz="20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</a:pPr>
                      <a:r>
                        <a:rPr lang="en-US" sz="20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760">
                <a:tc gridSpan="4"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</a:pPr>
                      <a:r>
                        <a:rPr lang="en-US" sz="2000" b="1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Sáng</a:t>
                      </a:r>
                      <a:r>
                        <a:rPr lang="en-US" sz="2000" b="1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tạo</a:t>
                      </a:r>
                      <a:endParaRPr lang="en-US" sz="2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</a:pP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</a:t>
                      </a:r>
                      <a:endParaRPr lang="en-US" sz="2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</a:pPr>
                      <a:r>
                        <a:rPr lang="en-US" sz="20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Poster</a:t>
                      </a:r>
                      <a:r>
                        <a:rPr lang="en-US" sz="20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và</a:t>
                      </a:r>
                      <a:r>
                        <a:rPr lang="en-US" sz="20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</a:t>
                      </a:r>
                      <a:r>
                        <a:rPr lang="en-US" sz="2000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ản</a:t>
                      </a:r>
                      <a:r>
                        <a:rPr lang="en-US" sz="20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phẩm</a:t>
                      </a:r>
                      <a:r>
                        <a:rPr lang="en-US" sz="20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tái</a:t>
                      </a:r>
                      <a:r>
                        <a:rPr lang="en-US" sz="20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chế</a:t>
                      </a:r>
                      <a:r>
                        <a:rPr lang="en-US" sz="20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sáng</a:t>
                      </a:r>
                      <a:r>
                        <a:rPr lang="en-US" sz="20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tạo</a:t>
                      </a:r>
                      <a:r>
                        <a:rPr lang="en-US" sz="20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</a:pPr>
                      <a:r>
                        <a:rPr lang="en-US" sz="20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760">
                <a:tc gridSpan="3"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Kĩ</a:t>
                      </a:r>
                      <a:r>
                        <a:rPr lang="en-US" sz="20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năng</a:t>
                      </a:r>
                      <a:r>
                        <a:rPr lang="en-US" sz="20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thuyết</a:t>
                      </a:r>
                      <a:r>
                        <a:rPr lang="en-US" sz="20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trình</a:t>
                      </a:r>
                      <a:r>
                        <a:rPr lang="en-US" sz="20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</a:pPr>
                      <a:r>
                        <a:rPr lang="en-US" sz="20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</a:pP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Trình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bày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thuyết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phục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</a:pPr>
                      <a:r>
                        <a:rPr lang="en-US" sz="20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</a:pPr>
                      <a:r>
                        <a:rPr lang="en-US" sz="20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</a:pP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Trả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lời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được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câu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hỏi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phản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biện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</a:pPr>
                      <a:r>
                        <a:rPr lang="en-US" sz="20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152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</a:pPr>
                      <a:r>
                        <a:rPr lang="en-US" sz="20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</a:pP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Tham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gia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đóng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góp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ý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kiến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đặt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câu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hỏi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phản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biện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cho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nhóm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báo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cáo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</a:pPr>
                      <a:r>
                        <a:rPr lang="en-US" sz="20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760">
                <a:tc gridSpan="2"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Tổng</a:t>
                      </a:r>
                      <a:r>
                        <a:rPr lang="en-US" sz="20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điểm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100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87089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</TotalTime>
  <Words>814</Words>
  <Application>Microsoft Office PowerPoint</Application>
  <PresentationFormat>On-screen Show (16:10)</PresentationFormat>
  <Paragraphs>114</Paragraphs>
  <Slides>17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Các vật dụng sau được làm từ vật liệu gì? Nêu tính chất của vật liệu đó ?</vt:lpstr>
      <vt:lpstr>PowerPoint Presentation</vt:lpstr>
      <vt:lpstr>BÀI 12: MỘT SỐ VẬT LIỆU (tiết 2) Môn học: KHTN - Lớp: 6 </vt:lpstr>
      <vt:lpstr>III. THU GOM RÁC THẢI VÀ TÁI SỬ DỤNG  ĐỒ DÙNG TRONG GIA ĐÌNH</vt:lpstr>
      <vt:lpstr>PowerPoint Presentation</vt:lpstr>
      <vt:lpstr>PowerPoint Presentation</vt:lpstr>
      <vt:lpstr>PowerPoint Presentation</vt:lpstr>
      <vt:lpstr>Nhiệm vụ của các nhóm:</vt:lpstr>
      <vt:lpstr>PowerPoint Presentation</vt:lpstr>
      <vt:lpstr>Một số hình ảnh sơ đồ tư duy, poster về  phân loại rác và thu gom rác thải</vt:lpstr>
      <vt:lpstr>Tái chế rác</vt:lpstr>
      <vt:lpstr>Em có biết?</vt:lpstr>
      <vt:lpstr>Bí mật các con số trên đồ dùng nhựa?</vt:lpstr>
      <vt:lpstr>PowerPoint Presentation</vt:lpstr>
      <vt:lpstr>PowerPoint Presentation</vt:lpstr>
      <vt:lpstr>PowerPoint Presentation</vt:lpstr>
      <vt:lpstr>Luyện tập – Vận dụng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12: MỘT SỐ VẬT LIỆU Môn học: KHTN - Lớp: 6 (tiết 2)</dc:title>
  <dc:creator>Admin</dc:creator>
  <cp:lastModifiedBy>Admin</cp:lastModifiedBy>
  <cp:revision>31</cp:revision>
  <dcterms:created xsi:type="dcterms:W3CDTF">2021-08-11T08:26:29Z</dcterms:created>
  <dcterms:modified xsi:type="dcterms:W3CDTF">2021-08-15T03:06:16Z</dcterms:modified>
</cp:coreProperties>
</file>