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5" r:id="rId1"/>
  </p:sldMasterIdLst>
  <p:notesMasterIdLst>
    <p:notesMasterId r:id="rId19"/>
  </p:notesMasterIdLst>
  <p:sldIdLst>
    <p:sldId id="292" r:id="rId2"/>
    <p:sldId id="293" r:id="rId3"/>
    <p:sldId id="257" r:id="rId4"/>
    <p:sldId id="296" r:id="rId5"/>
    <p:sldId id="275" r:id="rId6"/>
    <p:sldId id="297" r:id="rId7"/>
    <p:sldId id="277" r:id="rId8"/>
    <p:sldId id="291" r:id="rId9"/>
    <p:sldId id="278" r:id="rId10"/>
    <p:sldId id="298" r:id="rId11"/>
    <p:sldId id="299" r:id="rId12"/>
    <p:sldId id="281" r:id="rId13"/>
    <p:sldId id="289" r:id="rId14"/>
    <p:sldId id="282" r:id="rId15"/>
    <p:sldId id="290" r:id="rId16"/>
    <p:sldId id="285" r:id="rId17"/>
    <p:sldId id="273"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0000"/>
    <a:srgbClr val="000099"/>
    <a:srgbClr val="DAE28A"/>
    <a:srgbClr val="D2E08C"/>
    <a:srgbClr val="006600"/>
    <a:srgbClr val="660066"/>
    <a:srgbClr val="A50021"/>
    <a:srgbClr val="008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0" d="100"/>
          <a:sy n="70" d="100"/>
        </p:scale>
        <p:origin x="-1386" y="-54"/>
      </p:cViewPr>
      <p:guideLst>
        <p:guide orient="horz" pos="2154"/>
        <p:guide pos="2854"/>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75DF8D8-32EC-4E8C-AC63-541101E4F168}" type="datetimeFigureOut">
              <a:rPr lang="en-US"/>
              <a:pPr>
                <a:defRPr/>
              </a:pPr>
              <a:t>9/8/2021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29D25979-F9FD-4023-AD21-543B66CD05BF}" type="slidenum">
              <a:rPr lang="en-US"/>
              <a:pPr>
                <a:defRPr/>
              </a:pPr>
              <a:t>‹#›</a:t>
            </a:fld>
            <a:endParaRPr lang="en-US"/>
          </a:p>
        </p:txBody>
      </p:sp>
    </p:spTree>
    <p:extLst>
      <p:ext uri="{BB962C8B-B14F-4D97-AF65-F5344CB8AC3E}">
        <p14:creationId xmlns="" xmlns:p14="http://schemas.microsoft.com/office/powerpoint/2010/main" val="10281547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smtClean="0">
              <a:latin typeface="Calibri" pitchFamily="34" charset="0"/>
            </a:endParaRPr>
          </a:p>
        </p:txBody>
      </p:sp>
      <p:sp>
        <p:nvSpPr>
          <p:cNvPr id="1638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2DF82A8-8C3C-4E9F-B112-2421CDB53E55}" type="slidenum">
              <a:rPr lang="en-US" smtClean="0"/>
              <a:pPr eaLnBrk="1" hangingPunct="1"/>
              <a:t>7</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576BC76-B57F-465A-AC15-95013C64A909}" type="slidenum">
              <a:rPr lang="en-US"/>
              <a:pPr>
                <a:defRPr/>
              </a:pPr>
              <a:t>‹#›</a:t>
            </a:fld>
            <a:endParaRPr lang="en-US"/>
          </a:p>
        </p:txBody>
      </p:sp>
    </p:spTree>
    <p:extLst>
      <p:ext uri="{BB962C8B-B14F-4D97-AF65-F5344CB8AC3E}">
        <p14:creationId xmlns="" xmlns:p14="http://schemas.microsoft.com/office/powerpoint/2010/main" val="894440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028CF7E-2DA4-4748-9F64-41BDDC4827EE}" type="slidenum">
              <a:rPr lang="en-US"/>
              <a:pPr>
                <a:defRPr/>
              </a:pPr>
              <a:t>‹#›</a:t>
            </a:fld>
            <a:endParaRPr lang="en-US"/>
          </a:p>
        </p:txBody>
      </p:sp>
    </p:spTree>
    <p:extLst>
      <p:ext uri="{BB962C8B-B14F-4D97-AF65-F5344CB8AC3E}">
        <p14:creationId xmlns="" xmlns:p14="http://schemas.microsoft.com/office/powerpoint/2010/main" val="3011532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46BBBF-B9F5-49C6-8694-B866974F53DD}" type="slidenum">
              <a:rPr lang="en-US"/>
              <a:pPr>
                <a:defRPr/>
              </a:pPr>
              <a:t>‹#›</a:t>
            </a:fld>
            <a:endParaRPr lang="en-US"/>
          </a:p>
        </p:txBody>
      </p:sp>
    </p:spTree>
    <p:extLst>
      <p:ext uri="{BB962C8B-B14F-4D97-AF65-F5344CB8AC3E}">
        <p14:creationId xmlns="" xmlns:p14="http://schemas.microsoft.com/office/powerpoint/2010/main" val="39982340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vi-VN"/>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9DEB4FE-5791-48CA-B281-5A26AD4CE3A2}" type="slidenum">
              <a:rPr lang="en-US"/>
              <a:pPr>
                <a:defRPr/>
              </a:pPr>
              <a:t>‹#›</a:t>
            </a:fld>
            <a:endParaRPr lang="en-US"/>
          </a:p>
        </p:txBody>
      </p:sp>
    </p:spTree>
    <p:extLst>
      <p:ext uri="{BB962C8B-B14F-4D97-AF65-F5344CB8AC3E}">
        <p14:creationId xmlns="" xmlns:p14="http://schemas.microsoft.com/office/powerpoint/2010/main" val="27177452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vi-VN"/>
          </a:p>
        </p:txBody>
      </p:sp>
      <p:sp>
        <p:nvSpPr>
          <p:cNvPr id="3" name="Table Placeholder 2"/>
          <p:cNvSpPr>
            <a:spLocks noGrp="1"/>
          </p:cNvSpPr>
          <p:nvPr>
            <p:ph type="tbl" idx="1"/>
          </p:nvPr>
        </p:nvSpPr>
        <p:spPr>
          <a:xfrm>
            <a:off x="457200" y="1600200"/>
            <a:ext cx="8229600" cy="4525963"/>
          </a:xfrm>
        </p:spPr>
        <p:txBody>
          <a:bodyPr/>
          <a:lstStyle/>
          <a:p>
            <a:pPr lvl="0"/>
            <a:endParaRPr lang="vi-VN"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CE2EB04-BCC3-4DF3-9189-748E50680710}" type="slidenum">
              <a:rPr lang="en-US"/>
              <a:pPr>
                <a:defRPr/>
              </a:pPr>
              <a:t>‹#›</a:t>
            </a:fld>
            <a:endParaRPr lang="en-US"/>
          </a:p>
        </p:txBody>
      </p:sp>
    </p:spTree>
    <p:extLst>
      <p:ext uri="{BB962C8B-B14F-4D97-AF65-F5344CB8AC3E}">
        <p14:creationId xmlns="" xmlns:p14="http://schemas.microsoft.com/office/powerpoint/2010/main" val="418009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AC3E0CD-166B-45B2-A5C4-1A43AA155FEE}" type="slidenum">
              <a:rPr lang="en-US"/>
              <a:pPr>
                <a:defRPr/>
              </a:pPr>
              <a:t>‹#›</a:t>
            </a:fld>
            <a:endParaRPr lang="en-US"/>
          </a:p>
        </p:txBody>
      </p:sp>
    </p:spTree>
    <p:extLst>
      <p:ext uri="{BB962C8B-B14F-4D97-AF65-F5344CB8AC3E}">
        <p14:creationId xmlns="" xmlns:p14="http://schemas.microsoft.com/office/powerpoint/2010/main" val="1296945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10DC93E-F22C-4FF1-888D-5A4C437BA593}" type="slidenum">
              <a:rPr lang="en-US"/>
              <a:pPr>
                <a:defRPr/>
              </a:pPr>
              <a:t>‹#›</a:t>
            </a:fld>
            <a:endParaRPr lang="en-US"/>
          </a:p>
        </p:txBody>
      </p:sp>
    </p:spTree>
    <p:extLst>
      <p:ext uri="{BB962C8B-B14F-4D97-AF65-F5344CB8AC3E}">
        <p14:creationId xmlns="" xmlns:p14="http://schemas.microsoft.com/office/powerpoint/2010/main" val="3461864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7340D18-8839-4D16-81E4-F038FA207319}" type="slidenum">
              <a:rPr lang="en-US"/>
              <a:pPr>
                <a:defRPr/>
              </a:pPr>
              <a:t>‹#›</a:t>
            </a:fld>
            <a:endParaRPr lang="en-US"/>
          </a:p>
        </p:txBody>
      </p:sp>
    </p:spTree>
    <p:extLst>
      <p:ext uri="{BB962C8B-B14F-4D97-AF65-F5344CB8AC3E}">
        <p14:creationId xmlns="" xmlns:p14="http://schemas.microsoft.com/office/powerpoint/2010/main" val="3626648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BEACD89-7FC4-4FBA-BB08-9FE10ACDD27D}" type="slidenum">
              <a:rPr lang="en-US"/>
              <a:pPr>
                <a:defRPr/>
              </a:pPr>
              <a:t>‹#›</a:t>
            </a:fld>
            <a:endParaRPr lang="en-US"/>
          </a:p>
        </p:txBody>
      </p:sp>
    </p:spTree>
    <p:extLst>
      <p:ext uri="{BB962C8B-B14F-4D97-AF65-F5344CB8AC3E}">
        <p14:creationId xmlns="" xmlns:p14="http://schemas.microsoft.com/office/powerpoint/2010/main" val="912716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82FFCEF-ED6C-49B0-91B2-E4FC84208485}" type="slidenum">
              <a:rPr lang="en-US"/>
              <a:pPr>
                <a:defRPr/>
              </a:pPr>
              <a:t>‹#›</a:t>
            </a:fld>
            <a:endParaRPr lang="en-US"/>
          </a:p>
        </p:txBody>
      </p:sp>
    </p:spTree>
    <p:extLst>
      <p:ext uri="{BB962C8B-B14F-4D97-AF65-F5344CB8AC3E}">
        <p14:creationId xmlns="" xmlns:p14="http://schemas.microsoft.com/office/powerpoint/2010/main" val="219292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D5925F6-EA7A-490A-8602-015C28815957}" type="slidenum">
              <a:rPr lang="en-US"/>
              <a:pPr>
                <a:defRPr/>
              </a:pPr>
              <a:t>‹#›</a:t>
            </a:fld>
            <a:endParaRPr lang="en-US"/>
          </a:p>
        </p:txBody>
      </p:sp>
    </p:spTree>
    <p:extLst>
      <p:ext uri="{BB962C8B-B14F-4D97-AF65-F5344CB8AC3E}">
        <p14:creationId xmlns="" xmlns:p14="http://schemas.microsoft.com/office/powerpoint/2010/main" val="938619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3D224B1-81F9-47F3-B213-B3CCA38FB054}" type="slidenum">
              <a:rPr lang="en-US"/>
              <a:pPr>
                <a:defRPr/>
              </a:pPr>
              <a:t>‹#›</a:t>
            </a:fld>
            <a:endParaRPr lang="en-US"/>
          </a:p>
        </p:txBody>
      </p:sp>
    </p:spTree>
    <p:extLst>
      <p:ext uri="{BB962C8B-B14F-4D97-AF65-F5344CB8AC3E}">
        <p14:creationId xmlns="" xmlns:p14="http://schemas.microsoft.com/office/powerpoint/2010/main" val="476899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A3B24CD-9678-4C10-86B4-EB4F22FF6620}" type="slidenum">
              <a:rPr lang="en-US"/>
              <a:pPr>
                <a:defRPr/>
              </a:pPr>
              <a:t>‹#›</a:t>
            </a:fld>
            <a:endParaRPr lang="en-US"/>
          </a:p>
        </p:txBody>
      </p:sp>
    </p:spTree>
    <p:extLst>
      <p:ext uri="{BB962C8B-B14F-4D97-AF65-F5344CB8AC3E}">
        <p14:creationId xmlns="" xmlns:p14="http://schemas.microsoft.com/office/powerpoint/2010/main" val="1145629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itchFamily="34" charset="0"/>
                <a:cs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pitchFamily="34" charset="0"/>
                <a:cs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itchFamily="34" charset="0"/>
                <a:cs typeface="Arial" pitchFamily="34" charset="0"/>
              </a:defRPr>
            </a:lvl1pPr>
          </a:lstStyle>
          <a:p>
            <a:pPr>
              <a:defRPr/>
            </a:pPr>
            <a:fld id="{B17F68FC-2E3D-4A35-9BA6-87718484C74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 id="2147483668"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15"/>
          <p:cNvSpPr>
            <a:spLocks noChangeArrowheads="1"/>
          </p:cNvSpPr>
          <p:nvPr/>
        </p:nvSpPr>
        <p:spPr bwMode="gray">
          <a:xfrm>
            <a:off x="684213" y="549275"/>
            <a:ext cx="5410200" cy="533400"/>
          </a:xfrm>
          <a:prstGeom prst="roundRect">
            <a:avLst>
              <a:gd name="adj" fmla="val 49106"/>
            </a:avLst>
          </a:prstGeom>
          <a:gradFill rotWithShape="1">
            <a:gsLst>
              <a:gs pos="0">
                <a:srgbClr val="000076"/>
              </a:gs>
              <a:gs pos="50000">
                <a:srgbClr val="0000FF"/>
              </a:gs>
              <a:gs pos="100000">
                <a:srgbClr val="000076"/>
              </a:gs>
            </a:gsLst>
            <a:lin ang="5400000" scaled="1"/>
          </a:gradFill>
          <a:ln w="28575">
            <a:solidFill>
              <a:schemeClr val="accent2"/>
            </a:solidFill>
            <a:round/>
            <a:headEnd/>
            <a:tailEnd/>
          </a:ln>
        </p:spPr>
        <p:txBody>
          <a:bodyPr wrap="none" anchor="ctr"/>
          <a:lstStyle/>
          <a:p>
            <a:pPr algn="ctr"/>
            <a:r>
              <a:rPr lang="vi-VN" sz="3200" b="1">
                <a:solidFill>
                  <a:srgbClr val="FFFF00"/>
                </a:solidFill>
                <a:latin typeface="Times New Roman" pitchFamily="18" charset="0"/>
                <a:cs typeface="Times New Roman" pitchFamily="18" charset="0"/>
              </a:rPr>
              <a:t>KIỂM TRA BÀI CŨ</a:t>
            </a:r>
            <a:endParaRPr lang="en-US" sz="3200">
              <a:solidFill>
                <a:srgbClr val="FFFF00"/>
              </a:solidFill>
              <a:latin typeface="Times New Roman" pitchFamily="18" charset="0"/>
              <a:cs typeface="Times New Roman" pitchFamily="18" charset="0"/>
            </a:endParaRPr>
          </a:p>
        </p:txBody>
      </p:sp>
      <p:sp>
        <p:nvSpPr>
          <p:cNvPr id="2053" name="Text Box 20"/>
          <p:cNvSpPr txBox="1">
            <a:spLocks noChangeArrowheads="1"/>
          </p:cNvSpPr>
          <p:nvPr/>
        </p:nvSpPr>
        <p:spPr bwMode="auto">
          <a:xfrm>
            <a:off x="914400" y="1371600"/>
            <a:ext cx="7620000" cy="579438"/>
          </a:xfrm>
          <a:prstGeom prst="rect">
            <a:avLst/>
          </a:prstGeom>
          <a:noFill/>
          <a:ln w="9525">
            <a:noFill/>
            <a:miter lim="800000"/>
            <a:headEnd/>
            <a:tailEnd/>
          </a:ln>
        </p:spPr>
        <p:txBody>
          <a:bodyPr>
            <a:spAutoFit/>
          </a:bodyPr>
          <a:lstStyle/>
          <a:p>
            <a:pPr>
              <a:spcBef>
                <a:spcPct val="50000"/>
              </a:spcBef>
            </a:pPr>
            <a:r>
              <a:rPr lang="en-US" sz="2800" dirty="0" smtClean="0"/>
              <a:t>1. </a:t>
            </a:r>
            <a:r>
              <a:rPr lang="vi-VN" sz="3200" dirty="0"/>
              <a:t>Nêu khái niệm kiểu hình và cho ví dụ.</a:t>
            </a:r>
          </a:p>
        </p:txBody>
      </p:sp>
      <p:sp>
        <p:nvSpPr>
          <p:cNvPr id="2054" name="AutoShape 21">
            <a:hlinkClick r:id="" action="ppaction://noaction" highlightClick="1"/>
          </p:cNvPr>
          <p:cNvSpPr>
            <a:spLocks noChangeArrowheads="1"/>
          </p:cNvSpPr>
          <p:nvPr/>
        </p:nvSpPr>
        <p:spPr bwMode="auto">
          <a:xfrm>
            <a:off x="0" y="1219200"/>
            <a:ext cx="990600" cy="1066800"/>
          </a:xfrm>
          <a:prstGeom prst="actionButtonHelp">
            <a:avLst/>
          </a:prstGeom>
          <a:solidFill>
            <a:schemeClr val="accent1"/>
          </a:solidFill>
          <a:ln w="9525">
            <a:noFill/>
            <a:miter lim="800000"/>
            <a:headEnd/>
            <a:tailEnd/>
          </a:ln>
        </p:spPr>
        <p:txBody>
          <a:bodyPr wrap="none" anchor="ctr"/>
          <a:lstStyle/>
          <a:p>
            <a:endParaRPr lang="vi-VN"/>
          </a:p>
        </p:txBody>
      </p:sp>
      <p:sp>
        <p:nvSpPr>
          <p:cNvPr id="2055" name="Text Box 23"/>
          <p:cNvSpPr txBox="1">
            <a:spLocks noChangeArrowheads="1"/>
          </p:cNvSpPr>
          <p:nvPr/>
        </p:nvSpPr>
        <p:spPr bwMode="auto">
          <a:xfrm>
            <a:off x="762000" y="3276600"/>
            <a:ext cx="8153400" cy="1311275"/>
          </a:xfrm>
          <a:prstGeom prst="rect">
            <a:avLst/>
          </a:prstGeom>
          <a:noFill/>
          <a:ln w="9525">
            <a:noFill/>
            <a:miter lim="800000"/>
            <a:headEnd/>
            <a:tailEnd/>
          </a:ln>
        </p:spPr>
        <p:txBody>
          <a:bodyPr>
            <a:spAutoFit/>
          </a:bodyPr>
          <a:lstStyle/>
          <a:p>
            <a:pPr algn="just">
              <a:spcBef>
                <a:spcPct val="50000"/>
              </a:spcBef>
            </a:pPr>
            <a:r>
              <a:rPr lang="en-US" sz="3200" dirty="0" smtClean="0"/>
              <a:t>2. </a:t>
            </a:r>
            <a:r>
              <a:rPr lang="vi-VN" sz="3200" dirty="0"/>
              <a:t>Phát biểu nội dung của quy luật phân li?</a:t>
            </a:r>
          </a:p>
          <a:p>
            <a:pPr>
              <a:spcBef>
                <a:spcPct val="50000"/>
              </a:spcBef>
            </a:pPr>
            <a:endParaRPr lang="en-US" sz="3200"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395288" y="260350"/>
            <a:ext cx="5329237" cy="457200"/>
          </a:xfrm>
          <a:prstGeom prst="rect">
            <a:avLst/>
          </a:prstGeom>
          <a:noFill/>
          <a:ln w="9525">
            <a:noFill/>
            <a:miter lim="800000"/>
            <a:headEnd/>
            <a:tailEnd/>
          </a:ln>
        </p:spPr>
        <p:txBody>
          <a:bodyPr>
            <a:spAutoFit/>
          </a:bodyPr>
          <a:lstStyle/>
          <a:p>
            <a:pPr>
              <a:spcBef>
                <a:spcPct val="50000"/>
              </a:spcBef>
            </a:pPr>
            <a:r>
              <a:rPr lang="en-US" sz="2400" b="1">
                <a:solidFill>
                  <a:srgbClr val="990000"/>
                </a:solidFill>
                <a:latin typeface="Times New Roman" pitchFamily="18" charset="0"/>
                <a:cs typeface="Times New Roman" pitchFamily="18" charset="0"/>
              </a:rPr>
              <a:t>IV. Ý nghĩa của tương quan trội – lặn</a:t>
            </a:r>
            <a:endParaRPr lang="vi-VN" sz="2400" b="1">
              <a:solidFill>
                <a:srgbClr val="990000"/>
              </a:solidFill>
              <a:latin typeface="Times New Roman" pitchFamily="18" charset="0"/>
              <a:cs typeface="Times New Roman" pitchFamily="18" charset="0"/>
            </a:endParaRPr>
          </a:p>
        </p:txBody>
      </p:sp>
      <p:grpSp>
        <p:nvGrpSpPr>
          <p:cNvPr id="2" name="Group 3"/>
          <p:cNvGrpSpPr>
            <a:grpSpLocks/>
          </p:cNvGrpSpPr>
          <p:nvPr/>
        </p:nvGrpSpPr>
        <p:grpSpPr bwMode="auto">
          <a:xfrm>
            <a:off x="323850" y="1341438"/>
            <a:ext cx="3382963" cy="4967287"/>
            <a:chOff x="249" y="1298"/>
            <a:chExt cx="1905" cy="1678"/>
          </a:xfrm>
        </p:grpSpPr>
        <p:grpSp>
          <p:nvGrpSpPr>
            <p:cNvPr id="3" name="Group 4"/>
            <p:cNvGrpSpPr>
              <a:grpSpLocks/>
            </p:cNvGrpSpPr>
            <p:nvPr/>
          </p:nvGrpSpPr>
          <p:grpSpPr bwMode="auto">
            <a:xfrm>
              <a:off x="249" y="1298"/>
              <a:ext cx="1905" cy="1678"/>
              <a:chOff x="249" y="1298"/>
              <a:chExt cx="1454" cy="1089"/>
            </a:xfrm>
          </p:grpSpPr>
          <p:pic>
            <p:nvPicPr>
              <p:cNvPr id="8202" name="Picture 5" descr="Bai_1"/>
              <p:cNvPicPr>
                <a:picLocks noChangeAspect="1" noChangeArrowheads="1"/>
              </p:cNvPicPr>
              <p:nvPr/>
            </p:nvPicPr>
            <p:blipFill>
              <a:blip r:embed="rId2"/>
              <a:srcRect b="45306"/>
              <a:stretch>
                <a:fillRect/>
              </a:stretch>
            </p:blipFill>
            <p:spPr bwMode="auto">
              <a:xfrm>
                <a:off x="249" y="1298"/>
                <a:ext cx="1454" cy="1043"/>
              </a:xfrm>
              <a:prstGeom prst="rect">
                <a:avLst/>
              </a:prstGeom>
              <a:noFill/>
              <a:ln w="9525">
                <a:noFill/>
                <a:miter lim="800000"/>
                <a:headEnd/>
                <a:tailEnd/>
              </a:ln>
            </p:spPr>
          </p:pic>
          <p:sp>
            <p:nvSpPr>
              <p:cNvPr id="8203" name="Rectangle 6"/>
              <p:cNvSpPr>
                <a:spLocks noChangeArrowheads="1"/>
              </p:cNvSpPr>
              <p:nvPr/>
            </p:nvSpPr>
            <p:spPr bwMode="auto">
              <a:xfrm>
                <a:off x="295" y="1888"/>
                <a:ext cx="680" cy="499"/>
              </a:xfrm>
              <a:prstGeom prst="rect">
                <a:avLst/>
              </a:prstGeom>
              <a:solidFill>
                <a:schemeClr val="bg1"/>
              </a:solidFill>
              <a:ln w="9525">
                <a:solidFill>
                  <a:schemeClr val="bg1"/>
                </a:solidFill>
                <a:miter lim="800000"/>
                <a:headEnd/>
                <a:tailEnd/>
              </a:ln>
            </p:spPr>
            <p:txBody>
              <a:bodyPr wrap="none" anchor="ctr"/>
              <a:lstStyle/>
              <a:p>
                <a:endParaRPr lang="vi-VN"/>
              </a:p>
            </p:txBody>
          </p:sp>
        </p:grpSp>
        <p:sp>
          <p:nvSpPr>
            <p:cNvPr id="8201" name="Text Box 7"/>
            <p:cNvSpPr txBox="1">
              <a:spLocks noChangeArrowheads="1"/>
            </p:cNvSpPr>
            <p:nvPr/>
          </p:nvSpPr>
          <p:spPr bwMode="auto">
            <a:xfrm>
              <a:off x="340" y="2840"/>
              <a:ext cx="1724" cy="124"/>
            </a:xfrm>
            <a:prstGeom prst="rect">
              <a:avLst/>
            </a:prstGeom>
            <a:noFill/>
            <a:ln w="9525">
              <a:noFill/>
              <a:miter lim="800000"/>
              <a:headEnd/>
              <a:tailEnd/>
            </a:ln>
          </p:spPr>
          <p:txBody>
            <a:bodyPr>
              <a:spAutoFit/>
            </a:bodyPr>
            <a:lstStyle/>
            <a:p>
              <a:pPr algn="ctr">
                <a:spcBef>
                  <a:spcPct val="50000"/>
                </a:spcBef>
              </a:pPr>
              <a:r>
                <a:rPr lang="en-US">
                  <a:solidFill>
                    <a:srgbClr val="660033"/>
                  </a:solidFill>
                  <a:latin typeface="Times New Roman" pitchFamily="18" charset="0"/>
                  <a:cs typeface="Times New Roman" pitchFamily="18" charset="0"/>
                </a:rPr>
                <a:t>Quả trơn và quả nhăn</a:t>
              </a:r>
              <a:endParaRPr lang="vi-VN">
                <a:solidFill>
                  <a:srgbClr val="660033"/>
                </a:solidFill>
                <a:latin typeface="Times New Roman" pitchFamily="18" charset="0"/>
                <a:cs typeface="Times New Roman" pitchFamily="18" charset="0"/>
              </a:endParaRPr>
            </a:p>
          </p:txBody>
        </p:sp>
      </p:grpSp>
      <p:grpSp>
        <p:nvGrpSpPr>
          <p:cNvPr id="4" name="Group 8"/>
          <p:cNvGrpSpPr>
            <a:grpSpLocks/>
          </p:cNvGrpSpPr>
          <p:nvPr/>
        </p:nvGrpSpPr>
        <p:grpSpPr bwMode="auto">
          <a:xfrm>
            <a:off x="5148263" y="1341438"/>
            <a:ext cx="3600450" cy="4895850"/>
            <a:chOff x="4069" y="1162"/>
            <a:chExt cx="1546" cy="2087"/>
          </a:xfrm>
        </p:grpSpPr>
        <p:pic>
          <p:nvPicPr>
            <p:cNvPr id="8198" name="Picture 9" descr="Bai_1"/>
            <p:cNvPicPr>
              <a:picLocks noChangeAspect="1" noChangeArrowheads="1"/>
            </p:cNvPicPr>
            <p:nvPr/>
          </p:nvPicPr>
          <p:blipFill>
            <a:blip r:embed="rId2"/>
            <a:srcRect l="56120" t="52333"/>
            <a:stretch>
              <a:fillRect/>
            </a:stretch>
          </p:blipFill>
          <p:spPr bwMode="auto">
            <a:xfrm>
              <a:off x="4150" y="1162"/>
              <a:ext cx="1465" cy="2087"/>
            </a:xfrm>
            <a:prstGeom prst="rect">
              <a:avLst/>
            </a:prstGeom>
            <a:noFill/>
            <a:ln w="9525">
              <a:noFill/>
              <a:miter lim="800000"/>
              <a:headEnd/>
              <a:tailEnd/>
            </a:ln>
          </p:spPr>
        </p:pic>
        <p:sp>
          <p:nvSpPr>
            <p:cNvPr id="8199" name="Text Box 10"/>
            <p:cNvSpPr txBox="1">
              <a:spLocks noChangeArrowheads="1"/>
            </p:cNvSpPr>
            <p:nvPr/>
          </p:nvSpPr>
          <p:spPr bwMode="auto">
            <a:xfrm>
              <a:off x="4069" y="2976"/>
              <a:ext cx="1497" cy="157"/>
            </a:xfrm>
            <a:prstGeom prst="rect">
              <a:avLst/>
            </a:prstGeom>
            <a:noFill/>
            <a:ln w="9525">
              <a:noFill/>
              <a:miter lim="800000"/>
              <a:headEnd/>
              <a:tailEnd/>
            </a:ln>
          </p:spPr>
          <p:txBody>
            <a:bodyPr>
              <a:spAutoFit/>
            </a:bodyPr>
            <a:lstStyle/>
            <a:p>
              <a:pPr>
                <a:spcBef>
                  <a:spcPct val="50000"/>
                </a:spcBef>
              </a:pPr>
              <a:r>
                <a:rPr lang="en-US">
                  <a:latin typeface="Times New Roman" pitchFamily="18" charset="0"/>
                  <a:cs typeface="Times New Roman" pitchFamily="18" charset="0"/>
                </a:rPr>
                <a:t>Thân cao với thân thấp</a:t>
              </a:r>
              <a:endParaRPr lang="vi-VN">
                <a:latin typeface="Times New Roman" pitchFamily="18" charset="0"/>
                <a:cs typeface="Times New Roman" pitchFamily="18" charset="0"/>
              </a:endParaRPr>
            </a:p>
          </p:txBody>
        </p:sp>
      </p:grpSp>
      <p:sp>
        <p:nvSpPr>
          <p:cNvPr id="8197" name="Text Box 11"/>
          <p:cNvSpPr txBox="1">
            <a:spLocks noChangeArrowheads="1"/>
          </p:cNvSpPr>
          <p:nvPr/>
        </p:nvSpPr>
        <p:spPr bwMode="auto">
          <a:xfrm>
            <a:off x="395288" y="692150"/>
            <a:ext cx="8424862" cy="457200"/>
          </a:xfrm>
          <a:prstGeom prst="rect">
            <a:avLst/>
          </a:prstGeom>
          <a:noFill/>
          <a:ln w="9525">
            <a:noFill/>
            <a:miter lim="800000"/>
            <a:headEnd/>
            <a:tailEnd/>
          </a:ln>
        </p:spPr>
        <p:txBody>
          <a:bodyPr>
            <a:spAutoFit/>
          </a:bodyPr>
          <a:lstStyle/>
          <a:p>
            <a:pPr>
              <a:spcBef>
                <a:spcPct val="50000"/>
              </a:spcBef>
            </a:pPr>
            <a:r>
              <a:rPr lang="en-US" sz="2400" u="sng">
                <a:latin typeface="Times New Roman" pitchFamily="18" charset="0"/>
                <a:cs typeface="Times New Roman" pitchFamily="18" charset="0"/>
              </a:rPr>
              <a:t>Câu hỏi</a:t>
            </a:r>
            <a:r>
              <a:rPr lang="en-US" sz="2400">
                <a:latin typeface="Times New Roman" pitchFamily="18" charset="0"/>
                <a:cs typeface="Times New Roman" pitchFamily="18" charset="0"/>
              </a:rPr>
              <a:t>: </a:t>
            </a:r>
            <a:r>
              <a:rPr lang="en-US" sz="2400" b="1">
                <a:latin typeface="Times New Roman" pitchFamily="18" charset="0"/>
                <a:cs typeface="Times New Roman" pitchFamily="18" charset="0"/>
              </a:rPr>
              <a:t>Em nêu một vài ví dụ về sự tương quan trội – lặn.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71600" y="832936"/>
            <a:ext cx="7250893" cy="3816429"/>
          </a:xfrm>
          <a:prstGeom prst="rect">
            <a:avLst/>
          </a:prstGeom>
        </p:spPr>
        <p:txBody>
          <a:bodyPr wrap="square">
            <a:spAutoFit/>
          </a:bodyPr>
          <a:lstStyle/>
          <a:p>
            <a:r>
              <a:rPr lang="en-US" sz="3000" b="1" dirty="0" smtClean="0">
                <a:solidFill>
                  <a:srgbClr val="FF0000"/>
                </a:solidFill>
                <a:latin typeface="Times New Roman" pitchFamily="18" charset="0"/>
                <a:cs typeface="Times New Roman" pitchFamily="18" charset="0"/>
              </a:rPr>
              <a:t>Làm </a:t>
            </a:r>
            <a:r>
              <a:rPr lang="en-US" sz="3000" b="1" dirty="0">
                <a:solidFill>
                  <a:srgbClr val="FF0000"/>
                </a:solidFill>
                <a:latin typeface="Times New Roman" pitchFamily="18" charset="0"/>
                <a:cs typeface="Times New Roman" pitchFamily="18" charset="0"/>
              </a:rPr>
              <a:t>thế nào để xác định tương quan trội lặn?Cho ví dụ</a:t>
            </a:r>
            <a:r>
              <a:rPr lang="en-US" sz="3000" b="1" dirty="0" smtClean="0">
                <a:solidFill>
                  <a:srgbClr val="FF0000"/>
                </a:solidFill>
                <a:latin typeface="Times New Roman" pitchFamily="18" charset="0"/>
                <a:cs typeface="Times New Roman" pitchFamily="18" charset="0"/>
              </a:rPr>
              <a:t>?</a:t>
            </a:r>
          </a:p>
          <a:p>
            <a:endParaRPr lang="en-US" sz="3000" b="1" dirty="0">
              <a:solidFill>
                <a:srgbClr val="FF0000"/>
              </a:solidFill>
              <a:latin typeface="Times New Roman" pitchFamily="18" charset="0"/>
              <a:cs typeface="Times New Roman" pitchFamily="18" charset="0"/>
            </a:endParaRPr>
          </a:p>
          <a:p>
            <a:r>
              <a:rPr lang="en-US" sz="3200" dirty="0"/>
              <a:t> </a:t>
            </a:r>
            <a:r>
              <a:rPr lang="en-US" sz="3000" dirty="0">
                <a:solidFill>
                  <a:srgbClr val="000099"/>
                </a:solidFill>
                <a:latin typeface="Times New Roman" pitchFamily="18" charset="0"/>
                <a:cs typeface="Times New Roman" pitchFamily="18" charset="0"/>
              </a:rPr>
              <a:t>- Muốn xác định tương quan trội lặn phải sử dụng phương pháp phân tích các thế hệ lai của Menđen. Ví dụ: F</a:t>
            </a:r>
            <a:r>
              <a:rPr lang="en-US" sz="3000" baseline="-25000" dirty="0">
                <a:solidFill>
                  <a:srgbClr val="000099"/>
                </a:solidFill>
                <a:latin typeface="Times New Roman" pitchFamily="18" charset="0"/>
                <a:cs typeface="Times New Roman" pitchFamily="18" charset="0"/>
              </a:rPr>
              <a:t>2</a:t>
            </a:r>
            <a:r>
              <a:rPr lang="en-US" sz="3000" dirty="0">
                <a:solidFill>
                  <a:srgbClr val="000099"/>
                </a:solidFill>
                <a:latin typeface="Times New Roman" pitchFamily="18" charset="0"/>
                <a:cs typeface="Times New Roman" pitchFamily="18" charset="0"/>
              </a:rPr>
              <a:t> phân ly kiểu hình 3:1 thì kiểu hình chiếm tỉ lệ ¾ là tính trạng trội, còn kiểu hình có tỉ lệ ¼ là TT lặn</a:t>
            </a:r>
            <a:endParaRPr lang="vi-VN" sz="3000" b="1" dirty="0">
              <a:solidFill>
                <a:srgbClr val="000099"/>
              </a:solidFill>
              <a:latin typeface="Times New Roman" pitchFamily="18" charset="0"/>
              <a:cs typeface="Times New Roman" pitchFamily="18" charset="0"/>
            </a:endParaRPr>
          </a:p>
        </p:txBody>
      </p:sp>
      <p:pic>
        <p:nvPicPr>
          <p:cNvPr id="3" name="Picture 15" descr="viet3"/>
          <p:cNvPicPr>
            <a:picLocks noChangeAspect="1" noChangeArrowheads="1" noCrop="1"/>
          </p:cNvPicPr>
          <p:nvPr/>
        </p:nvPicPr>
        <p:blipFill>
          <a:blip r:embed="rId2">
            <a:extLst>
              <a:ext uri="{28A0092B-C50C-407E-A947-70E740481C1C}">
                <a14:useLocalDpi xmlns="" xmlns:a14="http://schemas.microsoft.com/office/drawing/2010/main" val="0"/>
              </a:ext>
            </a:extLst>
          </a:blip>
          <a:srcRect/>
          <a:stretch>
            <a:fillRect/>
          </a:stretch>
        </p:blipFill>
        <p:spPr bwMode="auto">
          <a:xfrm>
            <a:off x="5410200" y="1600200"/>
            <a:ext cx="838200" cy="60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322015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25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25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250" fill="hold"/>
                                        <p:tgtEl>
                                          <p:spTgt spid="3"/>
                                        </p:tgtEl>
                                        <p:attrNameLst>
                                          <p:attrName>ppt_x</p:attrName>
                                        </p:attrNameLst>
                                      </p:cBhvr>
                                      <p:tavLst>
                                        <p:tav tm="0">
                                          <p:val>
                                            <p:strVal val="#ppt_x"/>
                                          </p:val>
                                        </p:tav>
                                        <p:tav tm="100000">
                                          <p:val>
                                            <p:strVal val="#ppt_x"/>
                                          </p:val>
                                        </p:tav>
                                      </p:tavLst>
                                    </p:anim>
                                    <p:anim calcmode="lin" valueType="num">
                                      <p:cBhvr additive="base">
                                        <p:cTn id="14" dur="25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11"/>
          <p:cNvSpPr txBox="1">
            <a:spLocks noChangeArrowheads="1"/>
          </p:cNvSpPr>
          <p:nvPr/>
        </p:nvSpPr>
        <p:spPr bwMode="auto">
          <a:xfrm>
            <a:off x="250824" y="232321"/>
            <a:ext cx="7849567" cy="533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b="1" dirty="0" smtClean="0">
                <a:solidFill>
                  <a:srgbClr val="000099"/>
                </a:solidFill>
                <a:latin typeface="Times New Roman" pitchFamily="18" charset="0"/>
              </a:rPr>
              <a:t>IV. </a:t>
            </a:r>
            <a:r>
              <a:rPr lang="en-US" sz="2800" b="1" dirty="0">
                <a:solidFill>
                  <a:srgbClr val="000099"/>
                </a:solidFill>
                <a:latin typeface="Times New Roman" pitchFamily="18" charset="0"/>
              </a:rPr>
              <a:t>Ý NGHĨA CỦA TƯƠNG QUAN TRỘI LẶN</a:t>
            </a:r>
            <a:r>
              <a:rPr lang="en-US" sz="2800" dirty="0">
                <a:solidFill>
                  <a:srgbClr val="000099"/>
                </a:solidFill>
                <a:latin typeface="Times New Roman" pitchFamily="18" charset="0"/>
              </a:rPr>
              <a:t> </a:t>
            </a:r>
          </a:p>
        </p:txBody>
      </p:sp>
      <p:sp>
        <p:nvSpPr>
          <p:cNvPr id="5" name="Rectangle 7"/>
          <p:cNvSpPr>
            <a:spLocks noChangeArrowheads="1"/>
          </p:cNvSpPr>
          <p:nvPr/>
        </p:nvSpPr>
        <p:spPr bwMode="auto">
          <a:xfrm>
            <a:off x="250825" y="1643608"/>
            <a:ext cx="8337550" cy="3657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342900" indent="-342900">
              <a:spcBef>
                <a:spcPct val="20000"/>
              </a:spcBef>
            </a:pPr>
            <a:r>
              <a:rPr lang="en-US" sz="2800" dirty="0">
                <a:solidFill>
                  <a:srgbClr val="000099"/>
                </a:solidFill>
                <a:latin typeface="Times New Roman" pitchFamily="18" charset="0"/>
                <a:cs typeface="Times New Roman" pitchFamily="18" charset="0"/>
              </a:rPr>
              <a:t>- Trong tự nhiên mối tương quan trội – lặn là phổ biến .</a:t>
            </a:r>
          </a:p>
          <a:p>
            <a:pPr marL="342900" indent="-342900">
              <a:spcBef>
                <a:spcPct val="20000"/>
              </a:spcBef>
            </a:pPr>
            <a:r>
              <a:rPr lang="en-US" sz="2800" dirty="0">
                <a:solidFill>
                  <a:srgbClr val="000099"/>
                </a:solidFill>
                <a:latin typeface="Times New Roman" pitchFamily="18" charset="0"/>
                <a:cs typeface="Times New Roman" pitchFamily="18" charset="0"/>
              </a:rPr>
              <a:t>- Tính trạng trội thường là tính trạng tốt </a:t>
            </a:r>
            <a:r>
              <a:rPr lang="en-US" sz="2800" dirty="0">
                <a:solidFill>
                  <a:srgbClr val="000099"/>
                </a:solidFill>
                <a:latin typeface="Times New Roman" pitchFamily="18" charset="0"/>
                <a:cs typeface="Times New Roman" pitchFamily="18" charset="0"/>
                <a:sym typeface="Wingdings 3" pitchFamily="18" charset="2"/>
              </a:rPr>
              <a:t> Cần xác định tính trạng trội và tập trung nhiều gen trội quý vào một kiểu gen tạo giống có ý nghĩa kinh tế .</a:t>
            </a:r>
          </a:p>
          <a:p>
            <a:pPr marL="342900" indent="-342900">
              <a:spcBef>
                <a:spcPct val="20000"/>
              </a:spcBef>
            </a:pPr>
            <a:r>
              <a:rPr lang="en-US" sz="2800" dirty="0">
                <a:solidFill>
                  <a:srgbClr val="000099"/>
                </a:solidFill>
                <a:latin typeface="Times New Roman" pitchFamily="18" charset="0"/>
                <a:cs typeface="Times New Roman" pitchFamily="18" charset="0"/>
                <a:sym typeface="Wingdings 3" pitchFamily="18" charset="2"/>
              </a:rPr>
              <a:t>- Trong chọn giống để tránh sự phân li tính trạng phải kiểm tra độ thuần chủng </a:t>
            </a:r>
            <a:r>
              <a:rPr lang="en-US" sz="2800" dirty="0" err="1">
                <a:solidFill>
                  <a:srgbClr val="000099"/>
                </a:solidFill>
                <a:latin typeface="Times New Roman" pitchFamily="18" charset="0"/>
                <a:cs typeface="Times New Roman" pitchFamily="18" charset="0"/>
                <a:sym typeface="Wingdings 3" pitchFamily="18" charset="2"/>
              </a:rPr>
              <a:t>của</a:t>
            </a:r>
            <a:r>
              <a:rPr lang="en-US" sz="2800" dirty="0">
                <a:solidFill>
                  <a:srgbClr val="000099"/>
                </a:solidFill>
                <a:latin typeface="Times New Roman" pitchFamily="18" charset="0"/>
                <a:cs typeface="Times New Roman" pitchFamily="18" charset="0"/>
                <a:sym typeface="Wingdings 3" pitchFamily="18" charset="2"/>
              </a:rPr>
              <a:t> </a:t>
            </a:r>
            <a:r>
              <a:rPr lang="en-US" sz="2800" dirty="0" err="1" smtClean="0">
                <a:solidFill>
                  <a:srgbClr val="000099"/>
                </a:solidFill>
                <a:latin typeface="Times New Roman" pitchFamily="18" charset="0"/>
                <a:cs typeface="Times New Roman" pitchFamily="18" charset="0"/>
                <a:sym typeface="Wingdings 3" pitchFamily="18" charset="2"/>
              </a:rPr>
              <a:t>giống</a:t>
            </a:r>
            <a:r>
              <a:rPr lang="en-US" sz="2800" dirty="0" smtClean="0">
                <a:solidFill>
                  <a:srgbClr val="000099"/>
                </a:solidFill>
                <a:latin typeface="Times New Roman" pitchFamily="18" charset="0"/>
                <a:cs typeface="Times New Roman" pitchFamily="18" charset="0"/>
                <a:sym typeface="Wingdings 3" pitchFamily="18" charset="2"/>
              </a:rPr>
              <a:t> </a:t>
            </a:r>
            <a:r>
              <a:rPr lang="en-US" sz="2800" dirty="0" err="1" smtClean="0">
                <a:solidFill>
                  <a:srgbClr val="000099"/>
                </a:solidFill>
                <a:latin typeface="Times New Roman" pitchFamily="18" charset="0"/>
                <a:cs typeface="Times New Roman" pitchFamily="18" charset="0"/>
                <a:sym typeface="Wingdings 3" pitchFamily="18" charset="2"/>
              </a:rPr>
              <a:t>bằng</a:t>
            </a:r>
            <a:r>
              <a:rPr lang="en-US" sz="2800" dirty="0" smtClean="0">
                <a:solidFill>
                  <a:srgbClr val="000099"/>
                </a:solidFill>
                <a:latin typeface="Times New Roman" pitchFamily="18" charset="0"/>
                <a:cs typeface="Times New Roman" pitchFamily="18" charset="0"/>
                <a:sym typeface="Wingdings 3" pitchFamily="18" charset="2"/>
              </a:rPr>
              <a:t> </a:t>
            </a:r>
            <a:r>
              <a:rPr lang="en-US" sz="2800" dirty="0" err="1" smtClean="0">
                <a:solidFill>
                  <a:srgbClr val="000099"/>
                </a:solidFill>
                <a:latin typeface="Times New Roman" pitchFamily="18" charset="0"/>
                <a:cs typeface="Times New Roman" pitchFamily="18" charset="0"/>
                <a:sym typeface="Wingdings 3" pitchFamily="18" charset="2"/>
              </a:rPr>
              <a:t>phép</a:t>
            </a:r>
            <a:r>
              <a:rPr lang="en-US" sz="2800" dirty="0" smtClean="0">
                <a:solidFill>
                  <a:srgbClr val="000099"/>
                </a:solidFill>
                <a:latin typeface="Times New Roman" pitchFamily="18" charset="0"/>
                <a:cs typeface="Times New Roman" pitchFamily="18" charset="0"/>
                <a:sym typeface="Wingdings 3" pitchFamily="18" charset="2"/>
              </a:rPr>
              <a:t> </a:t>
            </a:r>
            <a:r>
              <a:rPr lang="en-US" sz="2800" dirty="0" err="1" smtClean="0">
                <a:solidFill>
                  <a:srgbClr val="000099"/>
                </a:solidFill>
                <a:latin typeface="Times New Roman" pitchFamily="18" charset="0"/>
                <a:cs typeface="Times New Roman" pitchFamily="18" charset="0"/>
                <a:sym typeface="Wingdings 3" pitchFamily="18" charset="2"/>
              </a:rPr>
              <a:t>lai</a:t>
            </a:r>
            <a:r>
              <a:rPr lang="en-US" sz="2800" dirty="0" smtClean="0">
                <a:solidFill>
                  <a:srgbClr val="000099"/>
                </a:solidFill>
                <a:latin typeface="Times New Roman" pitchFamily="18" charset="0"/>
                <a:cs typeface="Times New Roman" pitchFamily="18" charset="0"/>
                <a:sym typeface="Wingdings 3" pitchFamily="18" charset="2"/>
              </a:rPr>
              <a:t> </a:t>
            </a:r>
            <a:r>
              <a:rPr lang="en-US" sz="2800" dirty="0" err="1" smtClean="0">
                <a:solidFill>
                  <a:srgbClr val="000099"/>
                </a:solidFill>
                <a:latin typeface="Times New Roman" pitchFamily="18" charset="0"/>
                <a:cs typeface="Times New Roman" pitchFamily="18" charset="0"/>
                <a:sym typeface="Wingdings 3" pitchFamily="18" charset="2"/>
              </a:rPr>
              <a:t>phân</a:t>
            </a:r>
            <a:r>
              <a:rPr lang="en-US" sz="2800" dirty="0" smtClean="0">
                <a:solidFill>
                  <a:srgbClr val="000099"/>
                </a:solidFill>
                <a:latin typeface="Times New Roman" pitchFamily="18" charset="0"/>
                <a:cs typeface="Times New Roman" pitchFamily="18" charset="0"/>
                <a:sym typeface="Wingdings 3" pitchFamily="18" charset="2"/>
              </a:rPr>
              <a:t> </a:t>
            </a:r>
            <a:r>
              <a:rPr lang="en-US" sz="2800" dirty="0" err="1" smtClean="0">
                <a:solidFill>
                  <a:srgbClr val="000099"/>
                </a:solidFill>
                <a:latin typeface="Times New Roman" pitchFamily="18" charset="0"/>
                <a:cs typeface="Times New Roman" pitchFamily="18" charset="0"/>
                <a:sym typeface="Wingdings 3" pitchFamily="18" charset="2"/>
              </a:rPr>
              <a:t>tích</a:t>
            </a:r>
            <a:r>
              <a:rPr lang="en-US" sz="2800" dirty="0" smtClean="0">
                <a:solidFill>
                  <a:srgbClr val="000099"/>
                </a:solidFill>
                <a:latin typeface="Times New Roman" pitchFamily="18" charset="0"/>
                <a:cs typeface="Times New Roman" pitchFamily="18" charset="0"/>
                <a:sym typeface="Wingdings 3" pitchFamily="18" charset="2"/>
              </a:rPr>
              <a:t> </a:t>
            </a:r>
            <a:r>
              <a:rPr lang="en-US" sz="2800" dirty="0">
                <a:solidFill>
                  <a:srgbClr val="000099"/>
                </a:solidFill>
                <a:latin typeface="Times New Roman" pitchFamily="18" charset="0"/>
                <a:cs typeface="Times New Roman" pitchFamily="18" charset="0"/>
                <a:sym typeface="Wingdings 3" pitchFamily="18" charset="2"/>
              </a:rPr>
              <a:t>.</a:t>
            </a:r>
          </a:p>
        </p:txBody>
      </p:sp>
      <p:sp>
        <p:nvSpPr>
          <p:cNvPr id="6" name="Text Box 8"/>
          <p:cNvSpPr txBox="1">
            <a:spLocks noChangeArrowheads="1"/>
          </p:cNvSpPr>
          <p:nvPr/>
        </p:nvSpPr>
        <p:spPr bwMode="auto">
          <a:xfrm>
            <a:off x="539750" y="908596"/>
            <a:ext cx="7154863"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800">
                <a:solidFill>
                  <a:srgbClr val="FF0000"/>
                </a:solidFill>
                <a:latin typeface="Times New Roman" pitchFamily="18" charset="0"/>
              </a:rPr>
              <a:t>Nêu ý nghĩa của tương quan trội lặn ?</a:t>
            </a:r>
          </a:p>
        </p:txBody>
      </p:sp>
      <p:pic>
        <p:nvPicPr>
          <p:cNvPr id="7" name="Picture 15" descr="viet3"/>
          <p:cNvPicPr>
            <a:picLocks noChangeAspect="1" noChangeArrowheads="1" noCrop="1"/>
          </p:cNvPicPr>
          <p:nvPr/>
        </p:nvPicPr>
        <p:blipFill>
          <a:blip r:embed="rId2">
            <a:extLst>
              <a:ext uri="{28A0092B-C50C-407E-A947-70E740481C1C}">
                <a14:useLocalDpi xmlns="" xmlns:a14="http://schemas.microsoft.com/office/drawing/2010/main" val="0"/>
              </a:ext>
            </a:extLst>
          </a:blip>
          <a:srcRect/>
          <a:stretch>
            <a:fillRect/>
          </a:stretch>
        </p:blipFill>
        <p:spPr bwMode="auto">
          <a:xfrm>
            <a:off x="6156325" y="948283"/>
            <a:ext cx="838200" cy="60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25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250" fill="hold"/>
                                        <p:tgtEl>
                                          <p:spTgt spid="7"/>
                                        </p:tgtEl>
                                        <p:attrNameLst>
                                          <p:attrName>ppt_x</p:attrName>
                                        </p:attrNameLst>
                                      </p:cBhvr>
                                      <p:tavLst>
                                        <p:tav tm="0">
                                          <p:val>
                                            <p:strVal val="#ppt_x"/>
                                          </p:val>
                                        </p:tav>
                                        <p:tav tm="100000">
                                          <p:val>
                                            <p:strVal val="#ppt_x"/>
                                          </p:val>
                                        </p:tav>
                                      </p:tavLst>
                                    </p:anim>
                                    <p:anim calcmode="lin" valueType="num">
                                      <p:cBhvr additive="base">
                                        <p:cTn id="13" dur="250" fill="hold"/>
                                        <p:tgtEl>
                                          <p:spTgt spid="7"/>
                                        </p:tgtEl>
                                        <p:attrNameLst>
                                          <p:attrName>ppt_y</p:attrName>
                                        </p:attrNameLst>
                                      </p:cBhvr>
                                      <p:tavLst>
                                        <p:tav tm="0">
                                          <p:val>
                                            <p:strVal val="1+#ppt_h/2"/>
                                          </p:val>
                                        </p:tav>
                                        <p:tav tm="100000">
                                          <p:val>
                                            <p:strVal val="#ppt_y"/>
                                          </p:val>
                                        </p:tav>
                                      </p:tavLst>
                                    </p:anim>
                                  </p:childTnLst>
                                </p:cTn>
                              </p:par>
                              <p:par>
                                <p:cTn id="14" presetID="2" presetClass="exit" presetSubtype="4" fill="hold" grpId="1" nodeType="withEffect">
                                  <p:stCondLst>
                                    <p:cond delay="0"/>
                                  </p:stCondLst>
                                  <p:childTnLst>
                                    <p:anim calcmode="lin" valueType="num">
                                      <p:cBhvr additive="base">
                                        <p:cTn id="15" dur="250"/>
                                        <p:tgtEl>
                                          <p:spTgt spid="6"/>
                                        </p:tgtEl>
                                        <p:attrNameLst>
                                          <p:attrName>ppt_x</p:attrName>
                                        </p:attrNameLst>
                                      </p:cBhvr>
                                      <p:tavLst>
                                        <p:tav tm="0">
                                          <p:val>
                                            <p:strVal val="ppt_x"/>
                                          </p:val>
                                        </p:tav>
                                        <p:tav tm="100000">
                                          <p:val>
                                            <p:strVal val="ppt_x"/>
                                          </p:val>
                                        </p:tav>
                                      </p:tavLst>
                                    </p:anim>
                                    <p:anim calcmode="lin" valueType="num">
                                      <p:cBhvr additive="base">
                                        <p:cTn id="16" dur="250"/>
                                        <p:tgtEl>
                                          <p:spTgt spid="6"/>
                                        </p:tgtEl>
                                        <p:attrNameLst>
                                          <p:attrName>ppt_y</p:attrName>
                                        </p:attrNameLst>
                                      </p:cBhvr>
                                      <p:tavLst>
                                        <p:tav tm="0">
                                          <p:val>
                                            <p:strVal val="ppt_y"/>
                                          </p:val>
                                        </p:tav>
                                        <p:tav tm="100000">
                                          <p:val>
                                            <p:strVal val="1+ppt_h/2"/>
                                          </p:val>
                                        </p:tav>
                                      </p:tavLst>
                                    </p:anim>
                                    <p:set>
                                      <p:cBhvr>
                                        <p:cTn id="17" dur="1" fill="hold">
                                          <p:stCondLst>
                                            <p:cond delay="249"/>
                                          </p:stCondLst>
                                        </p:cTn>
                                        <p:tgtEl>
                                          <p:spTgt spid="6"/>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 calcmode="lin" valueType="num">
                                      <p:cBhvr additive="base">
                                        <p:cTn id="22" dur="25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3" dur="25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5">
                                            <p:txEl>
                                              <p:pRg st="1" end="1"/>
                                            </p:txEl>
                                          </p:spTgt>
                                        </p:tgtEl>
                                        <p:attrNameLst>
                                          <p:attrName>style.visibility</p:attrName>
                                        </p:attrNameLst>
                                      </p:cBhvr>
                                      <p:to>
                                        <p:strVal val="visible"/>
                                      </p:to>
                                    </p:set>
                                    <p:anim calcmode="lin" valueType="num">
                                      <p:cBhvr additive="base">
                                        <p:cTn id="28" dur="25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9" dur="25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nodeType="clickEffect">
                                  <p:stCondLst>
                                    <p:cond delay="0"/>
                                  </p:stCondLst>
                                  <p:childTnLst>
                                    <p:set>
                                      <p:cBhvr>
                                        <p:cTn id="33" dur="1" fill="hold">
                                          <p:stCondLst>
                                            <p:cond delay="0"/>
                                          </p:stCondLst>
                                        </p:cTn>
                                        <p:tgtEl>
                                          <p:spTgt spid="5">
                                            <p:txEl>
                                              <p:pRg st="2" end="2"/>
                                            </p:txEl>
                                          </p:spTgt>
                                        </p:tgtEl>
                                        <p:attrNameLst>
                                          <p:attrName>style.visibility</p:attrName>
                                        </p:attrNameLst>
                                      </p:cBhvr>
                                      <p:to>
                                        <p:strVal val="visible"/>
                                      </p:to>
                                    </p:set>
                                    <p:anim calcmode="lin" valueType="num">
                                      <p:cBhvr additive="base">
                                        <p:cTn id="34" dur="25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5" dur="25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27584" y="1196752"/>
            <a:ext cx="7706816" cy="1538883"/>
          </a:xfrm>
          <a:prstGeom prst="rect">
            <a:avLst/>
          </a:prstGeom>
        </p:spPr>
        <p:txBody>
          <a:bodyPr wrap="square">
            <a:spAutoFit/>
          </a:bodyPr>
          <a:lstStyle/>
          <a:p>
            <a:r>
              <a:rPr lang="en-US" sz="3000" b="1" dirty="0">
                <a:solidFill>
                  <a:srgbClr val="FF0000"/>
                </a:solidFill>
                <a:latin typeface="Times New Roman" pitchFamily="18" charset="0"/>
                <a:cs typeface="Times New Roman" pitchFamily="18" charset="0"/>
              </a:rPr>
              <a:t>Làm thế nào để xác định tính thuần chủng</a:t>
            </a:r>
            <a:r>
              <a:rPr lang="en-US" sz="3000" b="1" dirty="0" smtClean="0">
                <a:solidFill>
                  <a:srgbClr val="FF0000"/>
                </a:solidFill>
                <a:latin typeface="Times New Roman" pitchFamily="18" charset="0"/>
                <a:cs typeface="Times New Roman" pitchFamily="18" charset="0"/>
              </a:rPr>
              <a:t>?</a:t>
            </a:r>
          </a:p>
          <a:p>
            <a:r>
              <a:rPr lang="en-US" sz="3200" dirty="0">
                <a:solidFill>
                  <a:srgbClr val="000099"/>
                </a:solidFill>
                <a:latin typeface="Times New Roman" pitchFamily="18" charset="0"/>
                <a:cs typeface="Times New Roman" pitchFamily="18" charset="0"/>
              </a:rPr>
              <a:t>Tiến hành lai phân tích để kiểm tra độ thuần chủng</a:t>
            </a:r>
            <a:endParaRPr lang="vi-VN" sz="3000" b="1" dirty="0">
              <a:solidFill>
                <a:srgbClr val="000099"/>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548232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25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1"/>
          <p:cNvSpPr txBox="1">
            <a:spLocks noChangeArrowheads="1"/>
          </p:cNvSpPr>
          <p:nvPr/>
        </p:nvSpPr>
        <p:spPr bwMode="auto">
          <a:xfrm>
            <a:off x="250824" y="332656"/>
            <a:ext cx="8137599" cy="533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b="1" dirty="0" smtClean="0">
                <a:solidFill>
                  <a:srgbClr val="000099"/>
                </a:solidFill>
                <a:latin typeface="Times New Roman" pitchFamily="18" charset="0"/>
              </a:rPr>
              <a:t>IV. </a:t>
            </a:r>
            <a:r>
              <a:rPr lang="en-US" sz="2800" b="1" dirty="0">
                <a:solidFill>
                  <a:srgbClr val="000099"/>
                </a:solidFill>
                <a:latin typeface="Times New Roman" pitchFamily="18" charset="0"/>
              </a:rPr>
              <a:t>Ý NGHĨA CỦA TƯƠNG QUAN TRỘI LẶN</a:t>
            </a:r>
            <a:r>
              <a:rPr lang="en-US" sz="2800" dirty="0">
                <a:solidFill>
                  <a:srgbClr val="000099"/>
                </a:solidFill>
                <a:latin typeface="Times New Roman" pitchFamily="18" charset="0"/>
              </a:rPr>
              <a:t> </a:t>
            </a:r>
          </a:p>
        </p:txBody>
      </p:sp>
      <p:sp>
        <p:nvSpPr>
          <p:cNvPr id="6" name="Rectangle 10"/>
          <p:cNvSpPr txBox="1">
            <a:spLocks noChangeArrowheads="1"/>
          </p:cNvSpPr>
          <p:nvPr/>
        </p:nvSpPr>
        <p:spPr bwMode="auto">
          <a:xfrm>
            <a:off x="-113810" y="775015"/>
            <a:ext cx="9144000" cy="5181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80000"/>
              </a:lnSpc>
              <a:spcBef>
                <a:spcPct val="20000"/>
              </a:spcBef>
            </a:pPr>
            <a:r>
              <a:rPr lang="en-US" sz="2600" dirty="0">
                <a:solidFill>
                  <a:srgbClr val="003300"/>
                </a:solidFill>
                <a:latin typeface="Times New Roman" pitchFamily="18" charset="0"/>
              </a:rPr>
              <a:t>+ Nêu tương quan trội lặn trong tự nhiên ? </a:t>
            </a:r>
          </a:p>
          <a:p>
            <a:pPr eaLnBrk="1" hangingPunct="1">
              <a:lnSpc>
                <a:spcPct val="80000"/>
              </a:lnSpc>
              <a:spcBef>
                <a:spcPct val="20000"/>
              </a:spcBef>
            </a:pPr>
            <a:endParaRPr lang="en-US" sz="2600" dirty="0">
              <a:solidFill>
                <a:srgbClr val="003300"/>
              </a:solidFill>
              <a:latin typeface="Times New Roman" pitchFamily="18" charset="0"/>
            </a:endParaRPr>
          </a:p>
          <a:p>
            <a:pPr eaLnBrk="1" hangingPunct="1">
              <a:lnSpc>
                <a:spcPct val="80000"/>
              </a:lnSpc>
              <a:spcBef>
                <a:spcPct val="20000"/>
              </a:spcBef>
            </a:pPr>
            <a:r>
              <a:rPr lang="en-US" sz="2600" dirty="0">
                <a:solidFill>
                  <a:srgbClr val="003300"/>
                </a:solidFill>
                <a:latin typeface="Times New Roman" pitchFamily="18" charset="0"/>
              </a:rPr>
              <a:t>+ Xác định tính trạng trội và tính trạng lặn nhằm mục đích gì ? </a:t>
            </a:r>
          </a:p>
          <a:p>
            <a:pPr eaLnBrk="1" hangingPunct="1">
              <a:lnSpc>
                <a:spcPct val="80000"/>
              </a:lnSpc>
              <a:spcBef>
                <a:spcPct val="20000"/>
              </a:spcBef>
            </a:pPr>
            <a:endParaRPr lang="en-US" sz="2600" dirty="0">
              <a:solidFill>
                <a:srgbClr val="003300"/>
              </a:solidFill>
              <a:latin typeface="Times New Roman" pitchFamily="18" charset="0"/>
            </a:endParaRPr>
          </a:p>
          <a:p>
            <a:pPr eaLnBrk="1" hangingPunct="1">
              <a:lnSpc>
                <a:spcPct val="80000"/>
              </a:lnSpc>
              <a:spcBef>
                <a:spcPct val="20000"/>
              </a:spcBef>
            </a:pPr>
            <a:endParaRPr lang="en-US" sz="2000" dirty="0">
              <a:solidFill>
                <a:srgbClr val="003300"/>
              </a:solidFill>
              <a:latin typeface="Times New Roman" pitchFamily="18" charset="0"/>
            </a:endParaRPr>
          </a:p>
          <a:p>
            <a:pPr eaLnBrk="1" hangingPunct="1">
              <a:lnSpc>
                <a:spcPct val="80000"/>
              </a:lnSpc>
              <a:spcBef>
                <a:spcPct val="20000"/>
              </a:spcBef>
            </a:pPr>
            <a:endParaRPr lang="en-US" sz="2600" dirty="0">
              <a:solidFill>
                <a:srgbClr val="003300"/>
              </a:solidFill>
              <a:latin typeface="Times New Roman" pitchFamily="18" charset="0"/>
            </a:endParaRPr>
          </a:p>
          <a:p>
            <a:pPr eaLnBrk="1" hangingPunct="1">
              <a:lnSpc>
                <a:spcPct val="80000"/>
              </a:lnSpc>
              <a:spcBef>
                <a:spcPct val="20000"/>
              </a:spcBef>
            </a:pPr>
            <a:r>
              <a:rPr lang="en-US" sz="2600" dirty="0">
                <a:solidFill>
                  <a:srgbClr val="003300"/>
                </a:solidFill>
                <a:latin typeface="Times New Roman" pitchFamily="18" charset="0"/>
              </a:rPr>
              <a:t>+Xác định độ thuần chủng của giống có ý nghĩa gì trong sản xuất? </a:t>
            </a:r>
          </a:p>
          <a:p>
            <a:pPr eaLnBrk="1" hangingPunct="1">
              <a:lnSpc>
                <a:spcPct val="80000"/>
              </a:lnSpc>
              <a:spcBef>
                <a:spcPct val="20000"/>
              </a:spcBef>
            </a:pPr>
            <a:endParaRPr lang="en-US" sz="2600" dirty="0">
              <a:solidFill>
                <a:srgbClr val="003300"/>
              </a:solidFill>
              <a:latin typeface="Times New Roman" pitchFamily="18" charset="0"/>
            </a:endParaRPr>
          </a:p>
          <a:p>
            <a:pPr eaLnBrk="1" hangingPunct="1">
              <a:lnSpc>
                <a:spcPct val="80000"/>
              </a:lnSpc>
              <a:spcBef>
                <a:spcPct val="20000"/>
              </a:spcBef>
            </a:pPr>
            <a:endParaRPr lang="en-US" sz="2000" dirty="0">
              <a:solidFill>
                <a:srgbClr val="003300"/>
              </a:solidFill>
              <a:latin typeface="Times New Roman" pitchFamily="18" charset="0"/>
            </a:endParaRPr>
          </a:p>
          <a:p>
            <a:pPr eaLnBrk="1" hangingPunct="1">
              <a:lnSpc>
                <a:spcPct val="80000"/>
              </a:lnSpc>
              <a:spcBef>
                <a:spcPct val="20000"/>
              </a:spcBef>
            </a:pPr>
            <a:r>
              <a:rPr lang="en-US" sz="2600" dirty="0">
                <a:solidFill>
                  <a:srgbClr val="003300"/>
                </a:solidFill>
                <a:latin typeface="Times New Roman" pitchFamily="18" charset="0"/>
              </a:rPr>
              <a:t>+ Muốn xác định giống có thuần chủng hay không cần phải thực hiện phép lai nào ? </a:t>
            </a:r>
          </a:p>
          <a:p>
            <a:pPr eaLnBrk="1" hangingPunct="1">
              <a:lnSpc>
                <a:spcPct val="80000"/>
              </a:lnSpc>
              <a:spcBef>
                <a:spcPct val="20000"/>
              </a:spcBef>
            </a:pPr>
            <a:endParaRPr lang="en-US" sz="2600" dirty="0">
              <a:solidFill>
                <a:srgbClr val="33CC33"/>
              </a:solidFill>
              <a:latin typeface="Century Schoolbook" pitchFamily="18" charset="0"/>
              <a:sym typeface="Wingdings 3" pitchFamily="18" charset="2"/>
            </a:endParaRPr>
          </a:p>
        </p:txBody>
      </p:sp>
      <p:sp>
        <p:nvSpPr>
          <p:cNvPr id="7" name="Text Box 12"/>
          <p:cNvSpPr txBox="1">
            <a:spLocks noChangeArrowheads="1"/>
          </p:cNvSpPr>
          <p:nvPr/>
        </p:nvSpPr>
        <p:spPr bwMode="auto">
          <a:xfrm>
            <a:off x="211138" y="1297856"/>
            <a:ext cx="8534400" cy="387350"/>
          </a:xfrm>
          <a:prstGeom prst="rect">
            <a:avLst/>
          </a:prstGeom>
          <a:noFill/>
          <a:ln w="9525">
            <a:noFill/>
            <a:miter lim="800000"/>
            <a:headEnd/>
            <a:tailEnd/>
          </a:ln>
          <a:effectLst/>
        </p:spPr>
        <p:txBody>
          <a:bodyPr>
            <a:spAutoFit/>
          </a:bodyPr>
          <a:lstStyle/>
          <a:p>
            <a:pPr>
              <a:lnSpc>
                <a:spcPct val="80000"/>
              </a:lnSpc>
              <a:spcBef>
                <a:spcPct val="20000"/>
              </a:spcBef>
              <a:defRPr/>
            </a:pPr>
            <a:r>
              <a:rPr lang="en-US" sz="2400" b="1">
                <a:solidFill>
                  <a:srgbClr val="FF0000"/>
                </a:solidFill>
                <a:latin typeface="Times New Roman" pitchFamily="18" charset="0"/>
                <a:cs typeface="Times New Roman" pitchFamily="18" charset="0"/>
              </a:rPr>
              <a:t>     </a:t>
            </a:r>
            <a:r>
              <a:rPr lang="en-US" sz="2400" b="1">
                <a:solidFill>
                  <a:srgbClr val="000099"/>
                </a:solidFill>
                <a:latin typeface="Times New Roman" pitchFamily="18" charset="0"/>
                <a:cs typeface="Times New Roman" pitchFamily="18" charset="0"/>
              </a:rPr>
              <a:t>Trong tự nhiên mối tương quan trội – lặn là phổ biến .</a:t>
            </a:r>
            <a:endParaRPr lang="en-US" sz="2400" b="1">
              <a:solidFill>
                <a:srgbClr val="000099"/>
              </a:solidFill>
              <a:effectLst>
                <a:outerShdw blurRad="38100" dist="38100" dir="2700000" algn="tl">
                  <a:srgbClr val="C0C0C0"/>
                </a:outerShdw>
              </a:effectLst>
              <a:latin typeface="Times New Roman" pitchFamily="18" charset="0"/>
              <a:cs typeface="Times New Roman" pitchFamily="18" charset="0"/>
            </a:endParaRPr>
          </a:p>
        </p:txBody>
      </p:sp>
      <p:sp>
        <p:nvSpPr>
          <p:cNvPr id="8" name="Text Box 13"/>
          <p:cNvSpPr txBox="1">
            <a:spLocks noChangeArrowheads="1"/>
          </p:cNvSpPr>
          <p:nvPr/>
        </p:nvSpPr>
        <p:spPr bwMode="auto">
          <a:xfrm>
            <a:off x="211138" y="2090018"/>
            <a:ext cx="9906000" cy="1125538"/>
          </a:xfrm>
          <a:prstGeom prst="rect">
            <a:avLst/>
          </a:prstGeom>
          <a:noFill/>
          <a:ln w="9525">
            <a:noFill/>
            <a:miter lim="800000"/>
            <a:headEnd/>
            <a:tailEnd/>
          </a:ln>
          <a:effectLst/>
        </p:spPr>
        <p:txBody>
          <a:bodyPr>
            <a:spAutoFit/>
          </a:bodyPr>
          <a:lstStyle/>
          <a:p>
            <a:pPr>
              <a:lnSpc>
                <a:spcPct val="80000"/>
              </a:lnSpc>
              <a:spcBef>
                <a:spcPct val="20000"/>
              </a:spcBef>
              <a:defRPr/>
            </a:pPr>
            <a:r>
              <a:rPr lang="en-US" sz="2400" b="1">
                <a:solidFill>
                  <a:srgbClr val="000099"/>
                </a:solidFill>
                <a:latin typeface="Times New Roman" pitchFamily="18" charset="0"/>
                <a:cs typeface="Times New Roman" pitchFamily="18" charset="0"/>
              </a:rPr>
              <a:t>Tính trạng trội thường là tính trạng tốt </a:t>
            </a:r>
            <a:r>
              <a:rPr lang="en-US" sz="2400" b="1">
                <a:solidFill>
                  <a:srgbClr val="000099"/>
                </a:solidFill>
                <a:latin typeface="Times New Roman" pitchFamily="18" charset="0"/>
                <a:cs typeface="Times New Roman" pitchFamily="18" charset="0"/>
                <a:sym typeface="Wingdings 3" pitchFamily="18" charset="2"/>
              </a:rPr>
              <a:t></a:t>
            </a:r>
            <a:r>
              <a:rPr lang="en-US" sz="2400" b="1">
                <a:solidFill>
                  <a:srgbClr val="000099"/>
                </a:solidFill>
                <a:latin typeface="Times New Roman" pitchFamily="18" charset="0"/>
                <a:cs typeface="Times New Roman" pitchFamily="18" charset="0"/>
              </a:rPr>
              <a:t> mục đích </a:t>
            </a:r>
            <a:r>
              <a:rPr lang="en-US" sz="2400" b="1">
                <a:solidFill>
                  <a:srgbClr val="000099"/>
                </a:solidFill>
                <a:latin typeface="Times New Roman" pitchFamily="18" charset="0"/>
                <a:cs typeface="Times New Roman" pitchFamily="18" charset="0"/>
                <a:sym typeface="Wingdings 3" pitchFamily="18" charset="2"/>
              </a:rPr>
              <a:t>xác định tính </a:t>
            </a:r>
          </a:p>
          <a:p>
            <a:pPr>
              <a:lnSpc>
                <a:spcPct val="80000"/>
              </a:lnSpc>
              <a:spcBef>
                <a:spcPct val="20000"/>
              </a:spcBef>
              <a:defRPr/>
            </a:pPr>
            <a:r>
              <a:rPr lang="en-US" sz="2400" b="1">
                <a:solidFill>
                  <a:srgbClr val="000099"/>
                </a:solidFill>
                <a:latin typeface="Times New Roman" pitchFamily="18" charset="0"/>
                <a:cs typeface="Times New Roman" pitchFamily="18" charset="0"/>
                <a:sym typeface="Wingdings 3" pitchFamily="18" charset="2"/>
              </a:rPr>
              <a:t>trạng trội và tập trung nhiều gen trội quý vào một kiểu gen tạo ra </a:t>
            </a:r>
          </a:p>
          <a:p>
            <a:pPr>
              <a:lnSpc>
                <a:spcPct val="80000"/>
              </a:lnSpc>
              <a:spcBef>
                <a:spcPct val="20000"/>
              </a:spcBef>
              <a:defRPr/>
            </a:pPr>
            <a:r>
              <a:rPr lang="en-US" sz="2400" b="1">
                <a:solidFill>
                  <a:srgbClr val="000099"/>
                </a:solidFill>
                <a:latin typeface="Times New Roman" pitchFamily="18" charset="0"/>
                <a:cs typeface="Times New Roman" pitchFamily="18" charset="0"/>
                <a:sym typeface="Wingdings 3" pitchFamily="18" charset="2"/>
              </a:rPr>
              <a:t>giống có giá trị kinh tế.</a:t>
            </a:r>
            <a:endParaRPr lang="en-US" sz="2400" b="1">
              <a:solidFill>
                <a:srgbClr val="000099"/>
              </a:solidFill>
              <a:effectLst>
                <a:outerShdw blurRad="38100" dist="38100" dir="2700000" algn="tl">
                  <a:srgbClr val="C0C0C0"/>
                </a:outerShdw>
              </a:effectLst>
              <a:latin typeface="Times New Roman" pitchFamily="18" charset="0"/>
              <a:cs typeface="Times New Roman" pitchFamily="18" charset="0"/>
            </a:endParaRPr>
          </a:p>
        </p:txBody>
      </p:sp>
      <p:sp>
        <p:nvSpPr>
          <p:cNvPr id="9" name="Text Box 14"/>
          <p:cNvSpPr txBox="1">
            <a:spLocks noChangeArrowheads="1"/>
          </p:cNvSpPr>
          <p:nvPr/>
        </p:nvSpPr>
        <p:spPr bwMode="auto">
          <a:xfrm>
            <a:off x="211138" y="3529881"/>
            <a:ext cx="9525000" cy="757237"/>
          </a:xfrm>
          <a:prstGeom prst="rect">
            <a:avLst/>
          </a:prstGeom>
          <a:noFill/>
          <a:ln w="9525">
            <a:noFill/>
            <a:miter lim="800000"/>
            <a:headEnd/>
            <a:tailEnd/>
          </a:ln>
          <a:effectLst/>
        </p:spPr>
        <p:txBody>
          <a:bodyPr>
            <a:spAutoFit/>
          </a:bodyPr>
          <a:lstStyle/>
          <a:p>
            <a:pPr>
              <a:lnSpc>
                <a:spcPct val="80000"/>
              </a:lnSpc>
              <a:spcBef>
                <a:spcPct val="20000"/>
              </a:spcBef>
              <a:defRPr/>
            </a:pPr>
            <a:r>
              <a:rPr lang="en-US" sz="2400" b="1">
                <a:solidFill>
                  <a:srgbClr val="000099"/>
                </a:solidFill>
                <a:latin typeface="Times New Roman" pitchFamily="18" charset="0"/>
                <a:cs typeface="Times New Roman" pitchFamily="18" charset="0"/>
                <a:sym typeface="Wingdings 3" pitchFamily="18" charset="2"/>
              </a:rPr>
              <a:t>Tránh sự phân ly diễn ra, tránh xuất hiện tính trạng lặn xấu </a:t>
            </a:r>
          </a:p>
          <a:p>
            <a:pPr>
              <a:lnSpc>
                <a:spcPct val="80000"/>
              </a:lnSpc>
              <a:spcBef>
                <a:spcPct val="20000"/>
              </a:spcBef>
              <a:defRPr/>
            </a:pPr>
            <a:r>
              <a:rPr lang="en-US" sz="2400" b="1">
                <a:solidFill>
                  <a:srgbClr val="000099"/>
                </a:solidFill>
                <a:latin typeface="Times New Roman" pitchFamily="18" charset="0"/>
                <a:cs typeface="Times New Roman" pitchFamily="18" charset="0"/>
                <a:sym typeface="Wingdings 3" pitchFamily="18" charset="2"/>
              </a:rPr>
              <a:t>ảnh hưởng  tới phẩm chất và năng xuất cây trồng, vật nuôi...</a:t>
            </a:r>
            <a:endParaRPr lang="en-US" sz="2400" b="1">
              <a:solidFill>
                <a:srgbClr val="000099"/>
              </a:solidFill>
              <a:effectLst>
                <a:outerShdw blurRad="38100" dist="38100" dir="2700000" algn="tl">
                  <a:srgbClr val="C0C0C0"/>
                </a:outerShdw>
              </a:effectLst>
              <a:latin typeface="Times New Roman" pitchFamily="18" charset="0"/>
              <a:cs typeface="Times New Roman" pitchFamily="18" charset="0"/>
            </a:endParaRPr>
          </a:p>
        </p:txBody>
      </p:sp>
      <p:sp>
        <p:nvSpPr>
          <p:cNvPr id="10" name="Text Box 15"/>
          <p:cNvSpPr txBox="1">
            <a:spLocks noChangeArrowheads="1"/>
          </p:cNvSpPr>
          <p:nvPr/>
        </p:nvSpPr>
        <p:spPr bwMode="auto">
          <a:xfrm>
            <a:off x="-36513" y="5012606"/>
            <a:ext cx="9677401"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b="1">
                <a:solidFill>
                  <a:srgbClr val="000099"/>
                </a:solidFill>
                <a:latin typeface="Times New Roman" pitchFamily="18" charset="0"/>
                <a:sym typeface="Wingdings 3" pitchFamily="18" charset="2"/>
              </a:rPr>
              <a:t>Kiểm tra độ thuần chủng của giống phải thực hiện phép lai phân tích.</a:t>
            </a:r>
            <a:r>
              <a:rPr lang="en-US" sz="2400">
                <a:solidFill>
                  <a:schemeClr val="hlink"/>
                </a:solidFill>
                <a:latin typeface="Times New Roman" pitchFamily="18" charset="0"/>
                <a:sym typeface="Wingdings 3" pitchFamily="18" charset="2"/>
              </a:rPr>
              <a:t>                           </a:t>
            </a:r>
            <a:endParaRPr lang="en-US" sz="2400" b="1">
              <a:solidFill>
                <a:srgbClr val="000099"/>
              </a:solidFill>
              <a:latin typeface="Times New Roman" pitchFamily="18" charset="0"/>
              <a:sym typeface="Wingdings 3"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250"/>
                                        <p:tgtEl>
                                          <p:spTgt spid="4"/>
                                        </p:tgtEl>
                                      </p:cBhvr>
                                    </p:animEffect>
                                  </p:childTnLst>
                                </p:cTn>
                              </p:par>
                              <p:par>
                                <p:cTn id="8" presetID="8" presetClass="entr" presetSubtype="16" fill="hold"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diamond(in)">
                                      <p:cBhvr>
                                        <p:cTn id="10" dur="250"/>
                                        <p:tgtEl>
                                          <p:spTgt spid="6">
                                            <p:txEl>
                                              <p:pRg st="0" end="0"/>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diamond(in)">
                                      <p:cBhvr>
                                        <p:cTn id="13" dur="250"/>
                                        <p:tgtEl>
                                          <p:spTgt spid="6">
                                            <p:txEl>
                                              <p:pRg st="2" end="2"/>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6">
                                            <p:txEl>
                                              <p:pRg st="6" end="6"/>
                                            </p:txEl>
                                          </p:spTgt>
                                        </p:tgtEl>
                                        <p:attrNameLst>
                                          <p:attrName>style.visibility</p:attrName>
                                        </p:attrNameLst>
                                      </p:cBhvr>
                                      <p:to>
                                        <p:strVal val="visible"/>
                                      </p:to>
                                    </p:set>
                                    <p:animEffect transition="in" filter="diamond(in)">
                                      <p:cBhvr>
                                        <p:cTn id="16" dur="250"/>
                                        <p:tgtEl>
                                          <p:spTgt spid="6">
                                            <p:txEl>
                                              <p:pRg st="6" end="6"/>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6">
                                            <p:txEl>
                                              <p:pRg st="9" end="9"/>
                                            </p:txEl>
                                          </p:spTgt>
                                        </p:tgtEl>
                                        <p:attrNameLst>
                                          <p:attrName>style.visibility</p:attrName>
                                        </p:attrNameLst>
                                      </p:cBhvr>
                                      <p:to>
                                        <p:strVal val="visible"/>
                                      </p:to>
                                    </p:set>
                                    <p:animEffect transition="in" filter="diamond(in)">
                                      <p:cBhvr>
                                        <p:cTn id="19" dur="250"/>
                                        <p:tgtEl>
                                          <p:spTgt spid="6">
                                            <p:txEl>
                                              <p:pRg st="9" end="9"/>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8" presetClass="exit" presetSubtype="16" fill="hold" nodeType="clickEffect">
                                  <p:stCondLst>
                                    <p:cond delay="0"/>
                                  </p:stCondLst>
                                  <p:childTnLst>
                                    <p:animEffect transition="out" filter="diamond(in)">
                                      <p:cBhvr>
                                        <p:cTn id="23" dur="250"/>
                                        <p:tgtEl>
                                          <p:spTgt spid="6">
                                            <p:txEl>
                                              <p:pRg st="2" end="2"/>
                                            </p:txEl>
                                          </p:spTgt>
                                        </p:tgtEl>
                                      </p:cBhvr>
                                    </p:animEffect>
                                    <p:set>
                                      <p:cBhvr>
                                        <p:cTn id="24" dur="1" fill="hold">
                                          <p:stCondLst>
                                            <p:cond delay="249"/>
                                          </p:stCondLst>
                                        </p:cTn>
                                        <p:tgtEl>
                                          <p:spTgt spid="6">
                                            <p:txEl>
                                              <p:pRg st="2" end="2"/>
                                            </p:txEl>
                                          </p:spTgt>
                                        </p:tgtEl>
                                        <p:attrNameLst>
                                          <p:attrName>style.visibility</p:attrName>
                                        </p:attrNameLst>
                                      </p:cBhvr>
                                      <p:to>
                                        <p:strVal val="hidden"/>
                                      </p:to>
                                    </p:set>
                                  </p:childTnLst>
                                </p:cTn>
                              </p:par>
                              <p:par>
                                <p:cTn id="25" presetID="8" presetClass="exit" presetSubtype="16" fill="hold" nodeType="withEffect">
                                  <p:stCondLst>
                                    <p:cond delay="0"/>
                                  </p:stCondLst>
                                  <p:childTnLst>
                                    <p:animEffect transition="out" filter="diamond(in)">
                                      <p:cBhvr>
                                        <p:cTn id="26" dur="250"/>
                                        <p:tgtEl>
                                          <p:spTgt spid="6">
                                            <p:txEl>
                                              <p:pRg st="6" end="6"/>
                                            </p:txEl>
                                          </p:spTgt>
                                        </p:tgtEl>
                                      </p:cBhvr>
                                    </p:animEffect>
                                    <p:set>
                                      <p:cBhvr>
                                        <p:cTn id="27" dur="1" fill="hold">
                                          <p:stCondLst>
                                            <p:cond delay="249"/>
                                          </p:stCondLst>
                                        </p:cTn>
                                        <p:tgtEl>
                                          <p:spTgt spid="6">
                                            <p:txEl>
                                              <p:pRg st="6" end="6"/>
                                            </p:txEl>
                                          </p:spTgt>
                                        </p:tgtEl>
                                        <p:attrNameLst>
                                          <p:attrName>style.visibility</p:attrName>
                                        </p:attrNameLst>
                                      </p:cBhvr>
                                      <p:to>
                                        <p:strVal val="hidden"/>
                                      </p:to>
                                    </p:set>
                                  </p:childTnLst>
                                </p:cTn>
                              </p:par>
                              <p:par>
                                <p:cTn id="28" presetID="8" presetClass="exit" presetSubtype="16" fill="hold" nodeType="withEffect">
                                  <p:stCondLst>
                                    <p:cond delay="0"/>
                                  </p:stCondLst>
                                  <p:childTnLst>
                                    <p:animEffect transition="out" filter="diamond(in)">
                                      <p:cBhvr>
                                        <p:cTn id="29" dur="250"/>
                                        <p:tgtEl>
                                          <p:spTgt spid="6">
                                            <p:txEl>
                                              <p:pRg st="9" end="9"/>
                                            </p:txEl>
                                          </p:spTgt>
                                        </p:tgtEl>
                                      </p:cBhvr>
                                    </p:animEffect>
                                    <p:set>
                                      <p:cBhvr>
                                        <p:cTn id="30" dur="1" fill="hold">
                                          <p:stCondLst>
                                            <p:cond delay="249"/>
                                          </p:stCondLst>
                                        </p:cTn>
                                        <p:tgtEl>
                                          <p:spTgt spid="6">
                                            <p:txEl>
                                              <p:pRg st="9" end="9"/>
                                            </p:txEl>
                                          </p:spTgt>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diamond(in)">
                                      <p:cBhvr>
                                        <p:cTn id="35" dur="250"/>
                                        <p:tgtEl>
                                          <p:spTgt spid="7"/>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8" presetClass="entr" presetSubtype="16" fill="hold" nodeType="clickEffect">
                                  <p:stCondLst>
                                    <p:cond delay="0"/>
                                  </p:stCondLst>
                                  <p:childTnLst>
                                    <p:set>
                                      <p:cBhvr>
                                        <p:cTn id="39" dur="1" fill="hold">
                                          <p:stCondLst>
                                            <p:cond delay="0"/>
                                          </p:stCondLst>
                                        </p:cTn>
                                        <p:tgtEl>
                                          <p:spTgt spid="6">
                                            <p:txEl>
                                              <p:pRg st="2" end="2"/>
                                            </p:txEl>
                                          </p:spTgt>
                                        </p:tgtEl>
                                        <p:attrNameLst>
                                          <p:attrName>style.visibility</p:attrName>
                                        </p:attrNameLst>
                                      </p:cBhvr>
                                      <p:to>
                                        <p:strVal val="visible"/>
                                      </p:to>
                                    </p:set>
                                    <p:animEffect transition="in" filter="diamond(in)">
                                      <p:cBhvr>
                                        <p:cTn id="40" dur="250"/>
                                        <p:tgtEl>
                                          <p:spTgt spid="6">
                                            <p:txEl>
                                              <p:pRg st="2" end="2"/>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8" presetClass="entr" presetSubtype="16"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diamond(in)">
                                      <p:cBhvr>
                                        <p:cTn id="45" dur="250"/>
                                        <p:tgtEl>
                                          <p:spTgt spid="8"/>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8" presetClass="entr" presetSubtype="16" fill="hold" nodeType="clickEffect">
                                  <p:stCondLst>
                                    <p:cond delay="0"/>
                                  </p:stCondLst>
                                  <p:childTnLst>
                                    <p:set>
                                      <p:cBhvr>
                                        <p:cTn id="49" dur="1" fill="hold">
                                          <p:stCondLst>
                                            <p:cond delay="0"/>
                                          </p:stCondLst>
                                        </p:cTn>
                                        <p:tgtEl>
                                          <p:spTgt spid="6">
                                            <p:txEl>
                                              <p:pRg st="6" end="6"/>
                                            </p:txEl>
                                          </p:spTgt>
                                        </p:tgtEl>
                                        <p:attrNameLst>
                                          <p:attrName>style.visibility</p:attrName>
                                        </p:attrNameLst>
                                      </p:cBhvr>
                                      <p:to>
                                        <p:strVal val="visible"/>
                                      </p:to>
                                    </p:set>
                                    <p:animEffect transition="in" filter="diamond(in)">
                                      <p:cBhvr>
                                        <p:cTn id="50" dur="250"/>
                                        <p:tgtEl>
                                          <p:spTgt spid="6">
                                            <p:txEl>
                                              <p:pRg st="6" end="6"/>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8" presetClass="entr" presetSubtype="16"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animEffect transition="in" filter="diamond(in)">
                                      <p:cBhvr>
                                        <p:cTn id="55" dur="250"/>
                                        <p:tgtEl>
                                          <p:spTgt spid="9"/>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8" presetClass="entr" presetSubtype="16" fill="hold" nodeType="clickEffect">
                                  <p:stCondLst>
                                    <p:cond delay="0"/>
                                  </p:stCondLst>
                                  <p:childTnLst>
                                    <p:set>
                                      <p:cBhvr>
                                        <p:cTn id="59" dur="1" fill="hold">
                                          <p:stCondLst>
                                            <p:cond delay="0"/>
                                          </p:stCondLst>
                                        </p:cTn>
                                        <p:tgtEl>
                                          <p:spTgt spid="6">
                                            <p:txEl>
                                              <p:pRg st="9" end="9"/>
                                            </p:txEl>
                                          </p:spTgt>
                                        </p:tgtEl>
                                        <p:attrNameLst>
                                          <p:attrName>style.visibility</p:attrName>
                                        </p:attrNameLst>
                                      </p:cBhvr>
                                      <p:to>
                                        <p:strVal val="visible"/>
                                      </p:to>
                                    </p:set>
                                    <p:animEffect transition="in" filter="diamond(in)">
                                      <p:cBhvr>
                                        <p:cTn id="60" dur="250"/>
                                        <p:tgtEl>
                                          <p:spTgt spid="6">
                                            <p:txEl>
                                              <p:pRg st="9" end="9"/>
                                            </p:txEl>
                                          </p:spTgt>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8" presetClass="entr" presetSubtype="16" fill="hold" grpId="0" nodeType="clickEffect">
                                  <p:stCondLst>
                                    <p:cond delay="0"/>
                                  </p:stCondLst>
                                  <p:childTnLst>
                                    <p:set>
                                      <p:cBhvr>
                                        <p:cTn id="64" dur="1" fill="hold">
                                          <p:stCondLst>
                                            <p:cond delay="0"/>
                                          </p:stCondLst>
                                        </p:cTn>
                                        <p:tgtEl>
                                          <p:spTgt spid="10"/>
                                        </p:tgtEl>
                                        <p:attrNameLst>
                                          <p:attrName>style.visibility</p:attrName>
                                        </p:attrNameLst>
                                      </p:cBhvr>
                                      <p:to>
                                        <p:strVal val="visible"/>
                                      </p:to>
                                    </p:set>
                                    <p:animEffect transition="in" filter="diamond(in)">
                                      <p:cBhvr>
                                        <p:cTn id="65" dur="250"/>
                                        <p:tgtEl>
                                          <p:spTgt spid="10"/>
                                        </p:tgtEl>
                                      </p:cBhvr>
                                    </p:animEffect>
                                  </p:childTnLst>
                                </p:cTn>
                              </p:par>
                              <p:par>
                                <p:cTn id="66" presetID="2" presetClass="exit" presetSubtype="4" fill="hold" grpId="1" nodeType="withEffect">
                                  <p:stCondLst>
                                    <p:cond delay="0"/>
                                  </p:stCondLst>
                                  <p:childTnLst>
                                    <p:anim calcmode="lin" valueType="num">
                                      <p:cBhvr additive="base">
                                        <p:cTn id="67" dur="250"/>
                                        <p:tgtEl>
                                          <p:spTgt spid="7"/>
                                        </p:tgtEl>
                                        <p:attrNameLst>
                                          <p:attrName>ppt_x</p:attrName>
                                        </p:attrNameLst>
                                      </p:cBhvr>
                                      <p:tavLst>
                                        <p:tav tm="0">
                                          <p:val>
                                            <p:strVal val="ppt_x"/>
                                          </p:val>
                                        </p:tav>
                                        <p:tav tm="100000">
                                          <p:val>
                                            <p:strVal val="ppt_x"/>
                                          </p:val>
                                        </p:tav>
                                      </p:tavLst>
                                    </p:anim>
                                    <p:anim calcmode="lin" valueType="num">
                                      <p:cBhvr additive="base">
                                        <p:cTn id="68" dur="250"/>
                                        <p:tgtEl>
                                          <p:spTgt spid="7"/>
                                        </p:tgtEl>
                                        <p:attrNameLst>
                                          <p:attrName>ppt_y</p:attrName>
                                        </p:attrNameLst>
                                      </p:cBhvr>
                                      <p:tavLst>
                                        <p:tav tm="0">
                                          <p:val>
                                            <p:strVal val="ppt_y"/>
                                          </p:val>
                                        </p:tav>
                                        <p:tav tm="100000">
                                          <p:val>
                                            <p:strVal val="1+ppt_h/2"/>
                                          </p:val>
                                        </p:tav>
                                      </p:tavLst>
                                    </p:anim>
                                    <p:set>
                                      <p:cBhvr>
                                        <p:cTn id="69" dur="1" fill="hold">
                                          <p:stCondLst>
                                            <p:cond delay="249"/>
                                          </p:stCondLst>
                                        </p:cTn>
                                        <p:tgtEl>
                                          <p:spTgt spid="7"/>
                                        </p:tgtEl>
                                        <p:attrNameLst>
                                          <p:attrName>style.visibility</p:attrName>
                                        </p:attrNameLst>
                                      </p:cBhvr>
                                      <p:to>
                                        <p:strVal val="hidden"/>
                                      </p:to>
                                    </p:set>
                                  </p:childTnLst>
                                </p:cTn>
                              </p:par>
                              <p:par>
                                <p:cTn id="70" presetID="2" presetClass="exit" presetSubtype="4" fill="hold" grpId="1" nodeType="withEffect">
                                  <p:stCondLst>
                                    <p:cond delay="0"/>
                                  </p:stCondLst>
                                  <p:childTnLst>
                                    <p:anim calcmode="lin" valueType="num">
                                      <p:cBhvr additive="base">
                                        <p:cTn id="71" dur="250"/>
                                        <p:tgtEl>
                                          <p:spTgt spid="8"/>
                                        </p:tgtEl>
                                        <p:attrNameLst>
                                          <p:attrName>ppt_x</p:attrName>
                                        </p:attrNameLst>
                                      </p:cBhvr>
                                      <p:tavLst>
                                        <p:tav tm="0">
                                          <p:val>
                                            <p:strVal val="ppt_x"/>
                                          </p:val>
                                        </p:tav>
                                        <p:tav tm="100000">
                                          <p:val>
                                            <p:strVal val="ppt_x"/>
                                          </p:val>
                                        </p:tav>
                                      </p:tavLst>
                                    </p:anim>
                                    <p:anim calcmode="lin" valueType="num">
                                      <p:cBhvr additive="base">
                                        <p:cTn id="72" dur="250"/>
                                        <p:tgtEl>
                                          <p:spTgt spid="8"/>
                                        </p:tgtEl>
                                        <p:attrNameLst>
                                          <p:attrName>ppt_y</p:attrName>
                                        </p:attrNameLst>
                                      </p:cBhvr>
                                      <p:tavLst>
                                        <p:tav tm="0">
                                          <p:val>
                                            <p:strVal val="ppt_y"/>
                                          </p:val>
                                        </p:tav>
                                        <p:tav tm="100000">
                                          <p:val>
                                            <p:strVal val="1+ppt_h/2"/>
                                          </p:val>
                                        </p:tav>
                                      </p:tavLst>
                                    </p:anim>
                                    <p:set>
                                      <p:cBhvr>
                                        <p:cTn id="73" dur="1" fill="hold">
                                          <p:stCondLst>
                                            <p:cond delay="249"/>
                                          </p:stCondLst>
                                        </p:cTn>
                                        <p:tgtEl>
                                          <p:spTgt spid="8"/>
                                        </p:tgtEl>
                                        <p:attrNameLst>
                                          <p:attrName>style.visibility</p:attrName>
                                        </p:attrNameLst>
                                      </p:cBhvr>
                                      <p:to>
                                        <p:strVal val="hidden"/>
                                      </p:to>
                                    </p:set>
                                  </p:childTnLst>
                                </p:cTn>
                              </p:par>
                              <p:par>
                                <p:cTn id="74" presetID="2" presetClass="exit" presetSubtype="4" fill="hold" grpId="1" nodeType="withEffect">
                                  <p:stCondLst>
                                    <p:cond delay="0"/>
                                  </p:stCondLst>
                                  <p:childTnLst>
                                    <p:anim calcmode="lin" valueType="num">
                                      <p:cBhvr additive="base">
                                        <p:cTn id="75" dur="250"/>
                                        <p:tgtEl>
                                          <p:spTgt spid="9"/>
                                        </p:tgtEl>
                                        <p:attrNameLst>
                                          <p:attrName>ppt_x</p:attrName>
                                        </p:attrNameLst>
                                      </p:cBhvr>
                                      <p:tavLst>
                                        <p:tav tm="0">
                                          <p:val>
                                            <p:strVal val="ppt_x"/>
                                          </p:val>
                                        </p:tav>
                                        <p:tav tm="100000">
                                          <p:val>
                                            <p:strVal val="ppt_x"/>
                                          </p:val>
                                        </p:tav>
                                      </p:tavLst>
                                    </p:anim>
                                    <p:anim calcmode="lin" valueType="num">
                                      <p:cBhvr additive="base">
                                        <p:cTn id="76" dur="250"/>
                                        <p:tgtEl>
                                          <p:spTgt spid="9"/>
                                        </p:tgtEl>
                                        <p:attrNameLst>
                                          <p:attrName>ppt_y</p:attrName>
                                        </p:attrNameLst>
                                      </p:cBhvr>
                                      <p:tavLst>
                                        <p:tav tm="0">
                                          <p:val>
                                            <p:strVal val="ppt_y"/>
                                          </p:val>
                                        </p:tav>
                                        <p:tav tm="100000">
                                          <p:val>
                                            <p:strVal val="1+ppt_h/2"/>
                                          </p:val>
                                        </p:tav>
                                      </p:tavLst>
                                    </p:anim>
                                    <p:set>
                                      <p:cBhvr>
                                        <p:cTn id="77" dur="1" fill="hold">
                                          <p:stCondLst>
                                            <p:cond delay="249"/>
                                          </p:stCondLst>
                                        </p:cTn>
                                        <p:tgtEl>
                                          <p:spTgt spid="9"/>
                                        </p:tgtEl>
                                        <p:attrNameLst>
                                          <p:attrName>style.visibility</p:attrName>
                                        </p:attrNameLst>
                                      </p:cBhvr>
                                      <p:to>
                                        <p:strVal val="hidden"/>
                                      </p:to>
                                    </p:set>
                                  </p:childTnLst>
                                </p:cTn>
                              </p:par>
                              <p:par>
                                <p:cTn id="78" presetID="2" presetClass="exit" presetSubtype="4" fill="hold" grpId="1" nodeType="withEffect">
                                  <p:stCondLst>
                                    <p:cond delay="0"/>
                                  </p:stCondLst>
                                  <p:childTnLst>
                                    <p:anim calcmode="lin" valueType="num">
                                      <p:cBhvr additive="base">
                                        <p:cTn id="79" dur="250"/>
                                        <p:tgtEl>
                                          <p:spTgt spid="10"/>
                                        </p:tgtEl>
                                        <p:attrNameLst>
                                          <p:attrName>ppt_x</p:attrName>
                                        </p:attrNameLst>
                                      </p:cBhvr>
                                      <p:tavLst>
                                        <p:tav tm="0">
                                          <p:val>
                                            <p:strVal val="ppt_x"/>
                                          </p:val>
                                        </p:tav>
                                        <p:tav tm="100000">
                                          <p:val>
                                            <p:strVal val="ppt_x"/>
                                          </p:val>
                                        </p:tav>
                                      </p:tavLst>
                                    </p:anim>
                                    <p:anim calcmode="lin" valueType="num">
                                      <p:cBhvr additive="base">
                                        <p:cTn id="80" dur="250"/>
                                        <p:tgtEl>
                                          <p:spTgt spid="10"/>
                                        </p:tgtEl>
                                        <p:attrNameLst>
                                          <p:attrName>ppt_y</p:attrName>
                                        </p:attrNameLst>
                                      </p:cBhvr>
                                      <p:tavLst>
                                        <p:tav tm="0">
                                          <p:val>
                                            <p:strVal val="ppt_y"/>
                                          </p:val>
                                        </p:tav>
                                        <p:tav tm="100000">
                                          <p:val>
                                            <p:strVal val="1+ppt_h/2"/>
                                          </p:val>
                                        </p:tav>
                                      </p:tavLst>
                                    </p:anim>
                                    <p:set>
                                      <p:cBhvr>
                                        <p:cTn id="81" dur="1" fill="hold">
                                          <p:stCondLst>
                                            <p:cond delay="249"/>
                                          </p:stCondLst>
                                        </p:cTn>
                                        <p:tgtEl>
                                          <p:spTgt spid="10"/>
                                        </p:tgtEl>
                                        <p:attrNameLst>
                                          <p:attrName>style.visibility</p:attrName>
                                        </p:attrNameLst>
                                      </p:cBhvr>
                                      <p:to>
                                        <p:strVal val="hidden"/>
                                      </p:to>
                                    </p:set>
                                  </p:childTnLst>
                                </p:cTn>
                              </p:par>
                              <p:par>
                                <p:cTn id="82" presetID="2" presetClass="exit" presetSubtype="4" fill="hold" grpId="0" nodeType="withEffect">
                                  <p:stCondLst>
                                    <p:cond delay="0"/>
                                  </p:stCondLst>
                                  <p:childTnLst>
                                    <p:anim calcmode="lin" valueType="num">
                                      <p:cBhvr additive="base">
                                        <p:cTn id="83" dur="250"/>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4" dur="250"/>
                                        <p:tgtEl>
                                          <p:spTgt spid="6">
                                            <p:txEl>
                                              <p:pRg st="0" end="0"/>
                                            </p:txEl>
                                          </p:spTgt>
                                        </p:tgtEl>
                                        <p:attrNameLst>
                                          <p:attrName>ppt_y</p:attrName>
                                        </p:attrNameLst>
                                      </p:cBhvr>
                                      <p:tavLst>
                                        <p:tav tm="0">
                                          <p:val>
                                            <p:strVal val="ppt_y"/>
                                          </p:val>
                                        </p:tav>
                                        <p:tav tm="100000">
                                          <p:val>
                                            <p:strVal val="1+ppt_h/2"/>
                                          </p:val>
                                        </p:tav>
                                      </p:tavLst>
                                    </p:anim>
                                    <p:set>
                                      <p:cBhvr>
                                        <p:cTn id="85" dur="1" fill="hold">
                                          <p:stCondLst>
                                            <p:cond delay="249"/>
                                          </p:stCondLst>
                                        </p:cTn>
                                        <p:tgtEl>
                                          <p:spTgt spid="6">
                                            <p:txEl>
                                              <p:pRg st="0" end="0"/>
                                            </p:txEl>
                                          </p:spTgt>
                                        </p:tgtEl>
                                        <p:attrNameLst>
                                          <p:attrName>style.visibility</p:attrName>
                                        </p:attrNameLst>
                                      </p:cBhvr>
                                      <p:to>
                                        <p:strVal val="hidden"/>
                                      </p:to>
                                    </p:set>
                                  </p:childTnLst>
                                </p:cTn>
                              </p:par>
                              <p:par>
                                <p:cTn id="86" presetID="2" presetClass="exit" presetSubtype="4" fill="hold" grpId="0" nodeType="withEffect">
                                  <p:stCondLst>
                                    <p:cond delay="0"/>
                                  </p:stCondLst>
                                  <p:childTnLst>
                                    <p:anim calcmode="lin" valueType="num">
                                      <p:cBhvr additive="base">
                                        <p:cTn id="87" dur="250"/>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88" dur="250"/>
                                        <p:tgtEl>
                                          <p:spTgt spid="6">
                                            <p:txEl>
                                              <p:pRg st="2" end="2"/>
                                            </p:txEl>
                                          </p:spTgt>
                                        </p:tgtEl>
                                        <p:attrNameLst>
                                          <p:attrName>ppt_y</p:attrName>
                                        </p:attrNameLst>
                                      </p:cBhvr>
                                      <p:tavLst>
                                        <p:tav tm="0">
                                          <p:val>
                                            <p:strVal val="ppt_y"/>
                                          </p:val>
                                        </p:tav>
                                        <p:tav tm="100000">
                                          <p:val>
                                            <p:strVal val="1+ppt_h/2"/>
                                          </p:val>
                                        </p:tav>
                                      </p:tavLst>
                                    </p:anim>
                                    <p:set>
                                      <p:cBhvr>
                                        <p:cTn id="89" dur="1" fill="hold">
                                          <p:stCondLst>
                                            <p:cond delay="249"/>
                                          </p:stCondLst>
                                        </p:cTn>
                                        <p:tgtEl>
                                          <p:spTgt spid="6">
                                            <p:txEl>
                                              <p:pRg st="2" end="2"/>
                                            </p:txEl>
                                          </p:spTgt>
                                        </p:tgtEl>
                                        <p:attrNameLst>
                                          <p:attrName>style.visibility</p:attrName>
                                        </p:attrNameLst>
                                      </p:cBhvr>
                                      <p:to>
                                        <p:strVal val="hidden"/>
                                      </p:to>
                                    </p:set>
                                  </p:childTnLst>
                                </p:cTn>
                              </p:par>
                              <p:par>
                                <p:cTn id="90" presetID="2" presetClass="exit" presetSubtype="4" fill="hold" grpId="0" nodeType="withEffect">
                                  <p:stCondLst>
                                    <p:cond delay="0"/>
                                  </p:stCondLst>
                                  <p:childTnLst>
                                    <p:anim calcmode="lin" valueType="num">
                                      <p:cBhvr additive="base">
                                        <p:cTn id="91" dur="250"/>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92" dur="250"/>
                                        <p:tgtEl>
                                          <p:spTgt spid="6">
                                            <p:txEl>
                                              <p:pRg st="6" end="6"/>
                                            </p:txEl>
                                          </p:spTgt>
                                        </p:tgtEl>
                                        <p:attrNameLst>
                                          <p:attrName>ppt_y</p:attrName>
                                        </p:attrNameLst>
                                      </p:cBhvr>
                                      <p:tavLst>
                                        <p:tav tm="0">
                                          <p:val>
                                            <p:strVal val="ppt_y"/>
                                          </p:val>
                                        </p:tav>
                                        <p:tav tm="100000">
                                          <p:val>
                                            <p:strVal val="1+ppt_h/2"/>
                                          </p:val>
                                        </p:tav>
                                      </p:tavLst>
                                    </p:anim>
                                    <p:set>
                                      <p:cBhvr>
                                        <p:cTn id="93" dur="1" fill="hold">
                                          <p:stCondLst>
                                            <p:cond delay="249"/>
                                          </p:stCondLst>
                                        </p:cTn>
                                        <p:tgtEl>
                                          <p:spTgt spid="6">
                                            <p:txEl>
                                              <p:pRg st="6" end="6"/>
                                            </p:txEl>
                                          </p:spTgt>
                                        </p:tgtEl>
                                        <p:attrNameLst>
                                          <p:attrName>style.visibility</p:attrName>
                                        </p:attrNameLst>
                                      </p:cBhvr>
                                      <p:to>
                                        <p:strVal val="hidden"/>
                                      </p:to>
                                    </p:set>
                                  </p:childTnLst>
                                </p:cTn>
                              </p:par>
                              <p:par>
                                <p:cTn id="94" presetID="2" presetClass="exit" presetSubtype="4" fill="hold" grpId="0" nodeType="withEffect">
                                  <p:stCondLst>
                                    <p:cond delay="0"/>
                                  </p:stCondLst>
                                  <p:childTnLst>
                                    <p:anim calcmode="lin" valueType="num">
                                      <p:cBhvr additive="base">
                                        <p:cTn id="95" dur="250"/>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96" dur="250"/>
                                        <p:tgtEl>
                                          <p:spTgt spid="6">
                                            <p:txEl>
                                              <p:pRg st="9" end="9"/>
                                            </p:txEl>
                                          </p:spTgt>
                                        </p:tgtEl>
                                        <p:attrNameLst>
                                          <p:attrName>ppt_y</p:attrName>
                                        </p:attrNameLst>
                                      </p:cBhvr>
                                      <p:tavLst>
                                        <p:tav tm="0">
                                          <p:val>
                                            <p:strVal val="ppt_y"/>
                                          </p:val>
                                        </p:tav>
                                        <p:tav tm="100000">
                                          <p:val>
                                            <p:strVal val="1+ppt_h/2"/>
                                          </p:val>
                                        </p:tav>
                                      </p:tavLst>
                                    </p:anim>
                                    <p:set>
                                      <p:cBhvr>
                                        <p:cTn id="97" dur="1" fill="hold">
                                          <p:stCondLst>
                                            <p:cond delay="249"/>
                                          </p:stCondLst>
                                        </p:cTn>
                                        <p:tgtEl>
                                          <p:spTgt spid="6">
                                            <p:txEl>
                                              <p:pRg st="9" end="9"/>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build="p"/>
      <p:bldP spid="7" grpId="0"/>
      <p:bldP spid="7" grpId="1"/>
      <p:bldP spid="8" grpId="0"/>
      <p:bldP spid="8" grpId="1"/>
      <p:bldP spid="9" grpId="0"/>
      <p:bldP spid="9" grpId="1"/>
      <p:bldP spid="10" grpId="0"/>
      <p:bldP spid="10"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83568" y="1124744"/>
            <a:ext cx="7488832" cy="1015663"/>
          </a:xfrm>
          <a:prstGeom prst="rect">
            <a:avLst/>
          </a:prstGeom>
        </p:spPr>
        <p:txBody>
          <a:bodyPr wrap="square">
            <a:spAutoFit/>
          </a:bodyPr>
          <a:lstStyle/>
          <a:p>
            <a:r>
              <a:rPr lang="en-US" sz="3000" b="1" dirty="0">
                <a:solidFill>
                  <a:srgbClr val="FF0000"/>
                </a:solidFill>
                <a:latin typeface="Times New Roman" pitchFamily="18" charset="0"/>
                <a:cs typeface="Times New Roman" pitchFamily="18" charset="0"/>
              </a:rPr>
              <a:t>Trong sản xuất mà sử dụng những giống không thuần chủng thì sẽ có tác hại gì?</a:t>
            </a:r>
            <a:endParaRPr lang="vi-VN" sz="3000" b="1" dirty="0">
              <a:solidFill>
                <a:srgbClr val="FF000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3208552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3" name="Rectangle 3"/>
          <p:cNvSpPr>
            <a:spLocks noGrp="1" noChangeArrowheads="1"/>
          </p:cNvSpPr>
          <p:nvPr>
            <p:ph type="body" idx="1"/>
          </p:nvPr>
        </p:nvSpPr>
        <p:spPr>
          <a:xfrm>
            <a:off x="422275" y="260350"/>
            <a:ext cx="7696200" cy="3035300"/>
          </a:xfrm>
        </p:spPr>
        <p:txBody>
          <a:bodyPr/>
          <a:lstStyle/>
          <a:p>
            <a:pPr algn="ctr" eaLnBrk="1" hangingPunct="1">
              <a:lnSpc>
                <a:spcPct val="80000"/>
              </a:lnSpc>
              <a:buFontTx/>
              <a:buNone/>
            </a:pPr>
            <a:r>
              <a:rPr lang="en-US" sz="2800" b="1" u="sng" smtClean="0">
                <a:latin typeface="Times New Roman" pitchFamily="18" charset="0"/>
              </a:rPr>
              <a:t>BÀI TẬP CỦNG CỐ</a:t>
            </a:r>
            <a:r>
              <a:rPr lang="en-US" sz="2800" b="1" smtClean="0">
                <a:latin typeface="Times New Roman" pitchFamily="18" charset="0"/>
              </a:rPr>
              <a:t> : </a:t>
            </a:r>
          </a:p>
          <a:p>
            <a:pPr eaLnBrk="1" hangingPunct="1">
              <a:lnSpc>
                <a:spcPct val="80000"/>
              </a:lnSpc>
              <a:buFontTx/>
              <a:buNone/>
            </a:pPr>
            <a:r>
              <a:rPr lang="en-US" sz="2800" smtClean="0">
                <a:solidFill>
                  <a:srgbClr val="FF0000"/>
                </a:solidFill>
                <a:latin typeface="Times New Roman" pitchFamily="18" charset="0"/>
              </a:rPr>
              <a:t>Khoanh tròn vào chữ cái (a,b,c,....) chỉ ý trả lời đúng </a:t>
            </a:r>
          </a:p>
          <a:p>
            <a:pPr eaLnBrk="1" hangingPunct="1">
              <a:lnSpc>
                <a:spcPct val="80000"/>
              </a:lnSpc>
              <a:buFontTx/>
              <a:buNone/>
            </a:pPr>
            <a:endParaRPr lang="en-US" sz="2800" smtClean="0">
              <a:solidFill>
                <a:srgbClr val="FF0000"/>
              </a:solidFill>
              <a:latin typeface="Times New Roman" pitchFamily="18" charset="0"/>
            </a:endParaRPr>
          </a:p>
          <a:p>
            <a:pPr eaLnBrk="1" hangingPunct="1">
              <a:lnSpc>
                <a:spcPct val="80000"/>
              </a:lnSpc>
              <a:buFontTx/>
              <a:buNone/>
            </a:pPr>
            <a:r>
              <a:rPr lang="en-US" sz="2800" smtClean="0">
                <a:latin typeface="Times New Roman" pitchFamily="18" charset="0"/>
              </a:rPr>
              <a:t>1. Khi cho cây cà chua quả đỏ thuần chủng  lai phân tích . Kết quả thu được : </a:t>
            </a:r>
          </a:p>
          <a:p>
            <a:pPr eaLnBrk="1" hangingPunct="1">
              <a:lnSpc>
                <a:spcPct val="80000"/>
              </a:lnSpc>
              <a:buFontTx/>
              <a:buNone/>
            </a:pPr>
            <a:r>
              <a:rPr lang="en-US" sz="2800" smtClean="0">
                <a:latin typeface="Times New Roman" pitchFamily="18" charset="0"/>
              </a:rPr>
              <a:t>	a) Toàn quả vàng ;        c) 1 quả đỏ : 1 quả vàng ;</a:t>
            </a:r>
          </a:p>
          <a:p>
            <a:pPr eaLnBrk="1" hangingPunct="1">
              <a:lnSpc>
                <a:spcPct val="80000"/>
              </a:lnSpc>
              <a:buFontTx/>
              <a:buNone/>
            </a:pPr>
            <a:r>
              <a:rPr lang="en-US" sz="2800" smtClean="0">
                <a:latin typeface="Times New Roman" pitchFamily="18" charset="0"/>
              </a:rPr>
              <a:t>    b) Toàn quả đỏ ;            d) 3 quả đỏ : 1 quả vàng </a:t>
            </a:r>
          </a:p>
          <a:p>
            <a:pPr eaLnBrk="1" hangingPunct="1">
              <a:lnSpc>
                <a:spcPct val="80000"/>
              </a:lnSpc>
              <a:buFontTx/>
              <a:buNone/>
            </a:pPr>
            <a:r>
              <a:rPr lang="es-MX" sz="2800" b="1" smtClean="0">
                <a:latin typeface="Times New Roman" pitchFamily="18" charset="0"/>
              </a:rPr>
              <a:t> </a:t>
            </a:r>
            <a:endParaRPr lang="en-US" sz="2800" b="1" smtClean="0">
              <a:latin typeface="Times New Roman" pitchFamily="18" charset="0"/>
            </a:endParaRPr>
          </a:p>
        </p:txBody>
      </p:sp>
      <p:sp>
        <p:nvSpPr>
          <p:cNvPr id="174084" name="Text Box 4"/>
          <p:cNvSpPr txBox="1">
            <a:spLocks noChangeArrowheads="1"/>
          </p:cNvSpPr>
          <p:nvPr/>
        </p:nvSpPr>
        <p:spPr bwMode="auto">
          <a:xfrm>
            <a:off x="352425" y="3511550"/>
            <a:ext cx="8510588" cy="2654300"/>
          </a:xfrm>
          <a:prstGeom prst="rect">
            <a:avLst/>
          </a:prstGeom>
          <a:noFill/>
          <a:ln w="9525">
            <a:noFill/>
            <a:miter lim="800000"/>
            <a:headEnd/>
            <a:tailEnd/>
          </a:ln>
          <a:effectLst/>
        </p:spPr>
        <p:txBody>
          <a:bodyPr>
            <a:spAutoFit/>
          </a:bodyPr>
          <a:lstStyle/>
          <a:p>
            <a:pPr>
              <a:defRPr/>
            </a:pPr>
            <a:r>
              <a:rPr lang="en-US" sz="2800">
                <a:latin typeface="Times New Roman" pitchFamily="18" charset="0"/>
                <a:cs typeface="Times New Roman" pitchFamily="18" charset="0"/>
              </a:rPr>
              <a:t>2. Ở đậu Hà Lan , gen A quy định thân cao , gen a quy định thân thấp . Cho lai cây thân cao với cây thân thấp F1 thu được 51% cây thân cao : 49% cây thân thấp . </a:t>
            </a:r>
          </a:p>
          <a:p>
            <a:pPr>
              <a:defRPr/>
            </a:pPr>
            <a:r>
              <a:rPr lang="en-US" sz="2800">
                <a:latin typeface="Times New Roman" pitchFamily="18" charset="0"/>
                <a:cs typeface="Times New Roman" pitchFamily="18" charset="0"/>
              </a:rPr>
              <a:t>Kiểu gen của phép lai trên là: </a:t>
            </a:r>
          </a:p>
          <a:p>
            <a:pPr>
              <a:defRPr/>
            </a:pPr>
            <a:r>
              <a:rPr lang="en-US" sz="2800">
                <a:latin typeface="Times New Roman" pitchFamily="18" charset="0"/>
                <a:cs typeface="Times New Roman" pitchFamily="18" charset="0"/>
              </a:rPr>
              <a:t>	</a:t>
            </a:r>
            <a:r>
              <a:rPr lang="es-MX" sz="2800">
                <a:latin typeface="Times New Roman" pitchFamily="18" charset="0"/>
                <a:cs typeface="Times New Roman" pitchFamily="18" charset="0"/>
              </a:rPr>
              <a:t>a) P : AA </a:t>
            </a:r>
            <a:r>
              <a:rPr lang="en-US" sz="2800">
                <a:latin typeface="Times New Roman" pitchFamily="18" charset="0"/>
                <a:cs typeface="Times New Roman" pitchFamily="18" charset="0"/>
                <a:sym typeface="Wingdings 2" pitchFamily="18" charset="2"/>
              </a:rPr>
              <a:t></a:t>
            </a:r>
            <a:r>
              <a:rPr lang="es-MX" sz="2800">
                <a:latin typeface="Times New Roman" pitchFamily="18" charset="0"/>
                <a:cs typeface="Times New Roman" pitchFamily="18" charset="0"/>
              </a:rPr>
              <a:t> aa ;	           c) P : Aa </a:t>
            </a:r>
            <a:r>
              <a:rPr lang="en-US" sz="2800">
                <a:latin typeface="Times New Roman" pitchFamily="18" charset="0"/>
                <a:cs typeface="Times New Roman" pitchFamily="18" charset="0"/>
                <a:sym typeface="Wingdings 2" pitchFamily="18" charset="2"/>
              </a:rPr>
              <a:t></a:t>
            </a:r>
            <a:r>
              <a:rPr lang="es-MX" sz="2800">
                <a:latin typeface="Times New Roman" pitchFamily="18" charset="0"/>
                <a:cs typeface="Times New Roman" pitchFamily="18" charset="0"/>
              </a:rPr>
              <a:t> Aa ;</a:t>
            </a:r>
          </a:p>
          <a:p>
            <a:pPr>
              <a:defRPr/>
            </a:pPr>
            <a:r>
              <a:rPr lang="es-MX" sz="2800">
                <a:latin typeface="Times New Roman" pitchFamily="18" charset="0"/>
                <a:cs typeface="Times New Roman" pitchFamily="18" charset="0"/>
              </a:rPr>
              <a:t>	b) P : AA </a:t>
            </a:r>
            <a:r>
              <a:rPr lang="en-US" sz="2800">
                <a:latin typeface="Times New Roman" pitchFamily="18" charset="0"/>
                <a:cs typeface="Times New Roman" pitchFamily="18" charset="0"/>
                <a:sym typeface="Wingdings 2" pitchFamily="18" charset="2"/>
              </a:rPr>
              <a:t></a:t>
            </a:r>
            <a:r>
              <a:rPr lang="es-MX" sz="2800">
                <a:latin typeface="Times New Roman" pitchFamily="18" charset="0"/>
                <a:cs typeface="Times New Roman" pitchFamily="18" charset="0"/>
              </a:rPr>
              <a:t> Aa ; 	           d) P : Aa </a:t>
            </a:r>
            <a:r>
              <a:rPr lang="en-US" sz="2800">
                <a:latin typeface="Times New Roman" pitchFamily="18" charset="0"/>
                <a:cs typeface="Times New Roman" pitchFamily="18" charset="0"/>
                <a:sym typeface="Wingdings 2" pitchFamily="18" charset="2"/>
              </a:rPr>
              <a:t></a:t>
            </a:r>
            <a:r>
              <a:rPr lang="es-MX" sz="2800">
                <a:latin typeface="Times New Roman" pitchFamily="18" charset="0"/>
                <a:cs typeface="Times New Roman" pitchFamily="18" charset="0"/>
              </a:rPr>
              <a:t> aa.</a:t>
            </a:r>
            <a:endParaRPr lang="en-US" sz="2800">
              <a:effectLst>
                <a:outerShdw blurRad="38100" dist="38100" dir="2700000" algn="tl">
                  <a:srgbClr val="C0C0C0"/>
                </a:outerShdw>
              </a:effectLst>
              <a:latin typeface="Times New Roman" pitchFamily="18" charset="0"/>
              <a:cs typeface="Times New Roman" pitchFamily="18" charset="0"/>
            </a:endParaRPr>
          </a:p>
        </p:txBody>
      </p:sp>
      <p:sp>
        <p:nvSpPr>
          <p:cNvPr id="2" name="Oval 1"/>
          <p:cNvSpPr/>
          <p:nvPr/>
        </p:nvSpPr>
        <p:spPr>
          <a:xfrm>
            <a:off x="755650" y="2708275"/>
            <a:ext cx="431800" cy="5048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rgbClr val="FF0000"/>
                </a:solidFill>
                <a:latin typeface="Times New Roman" pitchFamily="18" charset="0"/>
                <a:cs typeface="Times New Roman" pitchFamily="18" charset="0"/>
              </a:rPr>
              <a:t>b</a:t>
            </a:r>
          </a:p>
        </p:txBody>
      </p:sp>
      <p:sp>
        <p:nvSpPr>
          <p:cNvPr id="3" name="Oval 2"/>
          <p:cNvSpPr/>
          <p:nvPr/>
        </p:nvSpPr>
        <p:spPr>
          <a:xfrm>
            <a:off x="4932363" y="5732463"/>
            <a:ext cx="431800" cy="57626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rgbClr val="FF0000"/>
                </a:solidFill>
                <a:latin typeface="Times New Roman" pitchFamily="18" charset="0"/>
                <a:cs typeface="Times New Roman" pitchFamily="18" charset="0"/>
              </a:rPr>
              <a:t>d</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74083">
                                            <p:txEl>
                                              <p:pRg st="0" end="0"/>
                                            </p:txEl>
                                          </p:spTgt>
                                        </p:tgtEl>
                                        <p:attrNameLst>
                                          <p:attrName>style.visibility</p:attrName>
                                        </p:attrNameLst>
                                      </p:cBhvr>
                                      <p:to>
                                        <p:strVal val="visible"/>
                                      </p:to>
                                    </p:set>
                                    <p:animEffect transition="in" filter="barn(inVertical)">
                                      <p:cBhvr>
                                        <p:cTn id="7" dur="500"/>
                                        <p:tgtEl>
                                          <p:spTgt spid="1740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174083">
                                            <p:txEl>
                                              <p:pRg st="1" end="1"/>
                                            </p:txEl>
                                          </p:spTgt>
                                        </p:tgtEl>
                                        <p:attrNameLst>
                                          <p:attrName>style.visibility</p:attrName>
                                        </p:attrNameLst>
                                      </p:cBhvr>
                                      <p:to>
                                        <p:strVal val="visible"/>
                                      </p:to>
                                    </p:set>
                                    <p:animEffect transition="in" filter="barn(inVertical)">
                                      <p:cBhvr>
                                        <p:cTn id="12" dur="500"/>
                                        <p:tgtEl>
                                          <p:spTgt spid="17408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174083">
                                            <p:txEl>
                                              <p:pRg st="3" end="3"/>
                                            </p:txEl>
                                          </p:spTgt>
                                        </p:tgtEl>
                                        <p:attrNameLst>
                                          <p:attrName>style.visibility</p:attrName>
                                        </p:attrNameLst>
                                      </p:cBhvr>
                                      <p:to>
                                        <p:strVal val="visible"/>
                                      </p:to>
                                    </p:set>
                                    <p:animEffect transition="in" filter="barn(inVertical)">
                                      <p:cBhvr>
                                        <p:cTn id="17" dur="500"/>
                                        <p:tgtEl>
                                          <p:spTgt spid="174083">
                                            <p:txEl>
                                              <p:pRg st="3" end="3"/>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174083">
                                            <p:txEl>
                                              <p:pRg st="4" end="4"/>
                                            </p:txEl>
                                          </p:spTgt>
                                        </p:tgtEl>
                                        <p:attrNameLst>
                                          <p:attrName>style.visibility</p:attrName>
                                        </p:attrNameLst>
                                      </p:cBhvr>
                                      <p:to>
                                        <p:strVal val="visible"/>
                                      </p:to>
                                    </p:set>
                                    <p:animEffect transition="in" filter="barn(inVertical)">
                                      <p:cBhvr>
                                        <p:cTn id="20" dur="500"/>
                                        <p:tgtEl>
                                          <p:spTgt spid="174083">
                                            <p:txEl>
                                              <p:pRg st="4" end="4"/>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174083">
                                            <p:txEl>
                                              <p:pRg st="5" end="5"/>
                                            </p:txEl>
                                          </p:spTgt>
                                        </p:tgtEl>
                                        <p:attrNameLst>
                                          <p:attrName>style.visibility</p:attrName>
                                        </p:attrNameLst>
                                      </p:cBhvr>
                                      <p:to>
                                        <p:strVal val="visible"/>
                                      </p:to>
                                    </p:set>
                                    <p:animEffect transition="in" filter="barn(inVertical)">
                                      <p:cBhvr>
                                        <p:cTn id="23" dur="500"/>
                                        <p:tgtEl>
                                          <p:spTgt spid="174083">
                                            <p:txEl>
                                              <p:pRg st="5" end="5"/>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6" presetClass="entr" presetSubtype="21" fill="hold" nodeType="clickEffect">
                                  <p:stCondLst>
                                    <p:cond delay="0"/>
                                  </p:stCondLst>
                                  <p:childTnLst>
                                    <p:set>
                                      <p:cBhvr>
                                        <p:cTn id="27" dur="1" fill="hold">
                                          <p:stCondLst>
                                            <p:cond delay="0"/>
                                          </p:stCondLst>
                                        </p:cTn>
                                        <p:tgtEl>
                                          <p:spTgt spid="174084">
                                            <p:txEl>
                                              <p:pRg st="0" end="0"/>
                                            </p:txEl>
                                          </p:spTgt>
                                        </p:tgtEl>
                                        <p:attrNameLst>
                                          <p:attrName>style.visibility</p:attrName>
                                        </p:attrNameLst>
                                      </p:cBhvr>
                                      <p:to>
                                        <p:strVal val="visible"/>
                                      </p:to>
                                    </p:set>
                                    <p:animEffect transition="in" filter="barn(inVertical)">
                                      <p:cBhvr>
                                        <p:cTn id="28" dur="500"/>
                                        <p:tgtEl>
                                          <p:spTgt spid="174084">
                                            <p:txEl>
                                              <p:pRg st="0" end="0"/>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6" presetClass="entr" presetSubtype="21" fill="hold" nodeType="clickEffect">
                                  <p:stCondLst>
                                    <p:cond delay="0"/>
                                  </p:stCondLst>
                                  <p:childTnLst>
                                    <p:set>
                                      <p:cBhvr>
                                        <p:cTn id="32" dur="1" fill="hold">
                                          <p:stCondLst>
                                            <p:cond delay="0"/>
                                          </p:stCondLst>
                                        </p:cTn>
                                        <p:tgtEl>
                                          <p:spTgt spid="174084">
                                            <p:txEl>
                                              <p:pRg st="1" end="1"/>
                                            </p:txEl>
                                          </p:spTgt>
                                        </p:tgtEl>
                                        <p:attrNameLst>
                                          <p:attrName>style.visibility</p:attrName>
                                        </p:attrNameLst>
                                      </p:cBhvr>
                                      <p:to>
                                        <p:strVal val="visible"/>
                                      </p:to>
                                    </p:set>
                                    <p:animEffect transition="in" filter="barn(inVertical)">
                                      <p:cBhvr>
                                        <p:cTn id="33" dur="500"/>
                                        <p:tgtEl>
                                          <p:spTgt spid="174084">
                                            <p:txEl>
                                              <p:pRg st="1" end="1"/>
                                            </p:txEl>
                                          </p:spTgt>
                                        </p:tgtEl>
                                      </p:cBhvr>
                                    </p:animEffect>
                                  </p:childTnLst>
                                </p:cTn>
                              </p:par>
                              <p:par>
                                <p:cTn id="34" presetID="16" presetClass="entr" presetSubtype="21" fill="hold" nodeType="withEffect">
                                  <p:stCondLst>
                                    <p:cond delay="0"/>
                                  </p:stCondLst>
                                  <p:childTnLst>
                                    <p:set>
                                      <p:cBhvr>
                                        <p:cTn id="35" dur="1" fill="hold">
                                          <p:stCondLst>
                                            <p:cond delay="0"/>
                                          </p:stCondLst>
                                        </p:cTn>
                                        <p:tgtEl>
                                          <p:spTgt spid="174084">
                                            <p:txEl>
                                              <p:pRg st="2" end="2"/>
                                            </p:txEl>
                                          </p:spTgt>
                                        </p:tgtEl>
                                        <p:attrNameLst>
                                          <p:attrName>style.visibility</p:attrName>
                                        </p:attrNameLst>
                                      </p:cBhvr>
                                      <p:to>
                                        <p:strVal val="visible"/>
                                      </p:to>
                                    </p:set>
                                    <p:animEffect transition="in" filter="barn(inVertical)">
                                      <p:cBhvr>
                                        <p:cTn id="36" dur="500"/>
                                        <p:tgtEl>
                                          <p:spTgt spid="174084">
                                            <p:txEl>
                                              <p:pRg st="2" end="2"/>
                                            </p:txEl>
                                          </p:spTgt>
                                        </p:tgtEl>
                                      </p:cBhvr>
                                    </p:animEffect>
                                  </p:childTnLst>
                                </p:cTn>
                              </p:par>
                              <p:par>
                                <p:cTn id="37" presetID="16" presetClass="entr" presetSubtype="21" fill="hold" nodeType="withEffect">
                                  <p:stCondLst>
                                    <p:cond delay="0"/>
                                  </p:stCondLst>
                                  <p:childTnLst>
                                    <p:set>
                                      <p:cBhvr>
                                        <p:cTn id="38" dur="1" fill="hold">
                                          <p:stCondLst>
                                            <p:cond delay="0"/>
                                          </p:stCondLst>
                                        </p:cTn>
                                        <p:tgtEl>
                                          <p:spTgt spid="174084">
                                            <p:txEl>
                                              <p:pRg st="3" end="3"/>
                                            </p:txEl>
                                          </p:spTgt>
                                        </p:tgtEl>
                                        <p:attrNameLst>
                                          <p:attrName>style.visibility</p:attrName>
                                        </p:attrNameLst>
                                      </p:cBhvr>
                                      <p:to>
                                        <p:strVal val="visible"/>
                                      </p:to>
                                    </p:set>
                                    <p:animEffect transition="in" filter="barn(inVertical)">
                                      <p:cBhvr>
                                        <p:cTn id="39" dur="500"/>
                                        <p:tgtEl>
                                          <p:spTgt spid="174084">
                                            <p:txEl>
                                              <p:pRg st="3" end="3"/>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6" presetClass="entr" presetSubtype="16" fill="hold" grpId="0" nodeType="click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circle(in)">
                                      <p:cBhvr>
                                        <p:cTn id="44" dur="2000"/>
                                        <p:tgtEl>
                                          <p:spTgt spid="2"/>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6" presetClass="entr" presetSubtype="16" fill="hold" grpId="0" nodeType="clickEffect">
                                  <p:stCondLst>
                                    <p:cond delay="0"/>
                                  </p:stCondLst>
                                  <p:childTnLst>
                                    <p:set>
                                      <p:cBhvr>
                                        <p:cTn id="48" dur="1" fill="hold">
                                          <p:stCondLst>
                                            <p:cond delay="0"/>
                                          </p:stCondLst>
                                        </p:cTn>
                                        <p:tgtEl>
                                          <p:spTgt spid="3"/>
                                        </p:tgtEl>
                                        <p:attrNameLst>
                                          <p:attrName>style.visibility</p:attrName>
                                        </p:attrNameLst>
                                      </p:cBhvr>
                                      <p:to>
                                        <p:strVal val="visible"/>
                                      </p:to>
                                    </p:set>
                                    <p:animEffect transition="in" filter="circle(in)">
                                      <p:cBhvr>
                                        <p:cTn id="49"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68313" y="260350"/>
            <a:ext cx="8229600" cy="647700"/>
          </a:xfrm>
        </p:spPr>
        <p:txBody>
          <a:bodyPr/>
          <a:lstStyle/>
          <a:p>
            <a:pPr eaLnBrk="1" hangingPunct="1"/>
            <a:r>
              <a:rPr lang="vi-VN" sz="3300" b="1" smtClean="0">
                <a:solidFill>
                  <a:srgbClr val="660033"/>
                </a:solidFill>
                <a:latin typeface="Times New Roman" pitchFamily="18" charset="0"/>
              </a:rPr>
              <a:t>HƯỚNG DẪN HỌC Ở NHÀ</a:t>
            </a:r>
          </a:p>
        </p:txBody>
      </p:sp>
      <p:sp>
        <p:nvSpPr>
          <p:cNvPr id="18435" name="Rectangle 3"/>
          <p:cNvSpPr>
            <a:spLocks noGrp="1" noChangeArrowheads="1"/>
          </p:cNvSpPr>
          <p:nvPr>
            <p:ph type="body" idx="1"/>
          </p:nvPr>
        </p:nvSpPr>
        <p:spPr>
          <a:xfrm>
            <a:off x="468313" y="1125538"/>
            <a:ext cx="8229600" cy="3240087"/>
          </a:xfrm>
        </p:spPr>
        <p:txBody>
          <a:bodyPr/>
          <a:lstStyle/>
          <a:p>
            <a:pPr eaLnBrk="1" hangingPunct="1"/>
            <a:r>
              <a:rPr lang="vi-VN" sz="3400" smtClean="0"/>
              <a:t>Về nhà học bài và trả lời các câu hỏi vào tập.</a:t>
            </a:r>
          </a:p>
          <a:p>
            <a:pPr eaLnBrk="1" hangingPunct="1"/>
            <a:r>
              <a:rPr lang="vi-VN" sz="3400" smtClean="0"/>
              <a:t> Làm tiếp các bài tập còn lại vào vở.</a:t>
            </a:r>
          </a:p>
          <a:p>
            <a:pPr eaLnBrk="1" hangingPunct="1"/>
            <a:r>
              <a:rPr lang="vi-VN" sz="3400" smtClean="0"/>
              <a:t> Đọc và xem tiếp bài </a:t>
            </a:r>
            <a:r>
              <a:rPr lang="en-US" sz="3400" smtClean="0"/>
              <a:t>4</a:t>
            </a:r>
            <a:r>
              <a:rPr lang="vi-VN" sz="3400" smtClean="0"/>
              <a:t>: Lai </a:t>
            </a:r>
            <a:r>
              <a:rPr lang="en-US" sz="3400" smtClean="0"/>
              <a:t>hai</a:t>
            </a:r>
            <a:r>
              <a:rPr lang="vi-VN" sz="3400" smtClean="0"/>
              <a:t> Cặp Tính Trạng</a:t>
            </a:r>
          </a:p>
        </p:txBody>
      </p:sp>
      <p:pic>
        <p:nvPicPr>
          <p:cNvPr id="12292" name="Picture 4"/>
          <p:cNvPicPr>
            <a:picLocks noChangeAspect="1" noChangeArrowheads="1" noCrop="1"/>
          </p:cNvPicPr>
          <p:nvPr/>
        </p:nvPicPr>
        <p:blipFill>
          <a:blip r:embed="rId2">
            <a:extLst>
              <a:ext uri="{28A0092B-C50C-407E-A947-70E740481C1C}">
                <a14:useLocalDpi xmlns="" xmlns:a14="http://schemas.microsoft.com/office/drawing/2010/main" val="0"/>
              </a:ext>
            </a:extLst>
          </a:blip>
          <a:srcRect/>
          <a:stretch>
            <a:fillRect/>
          </a:stretch>
        </p:blipFill>
        <p:spPr bwMode="auto">
          <a:xfrm>
            <a:off x="468313" y="5149850"/>
            <a:ext cx="1800225" cy="1004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2293" name="Picture 5"/>
          <p:cNvPicPr>
            <a:picLocks noChangeAspect="1" noChangeArrowheads="1" noCrop="1"/>
          </p:cNvPicPr>
          <p:nvPr/>
        </p:nvPicPr>
        <p:blipFill>
          <a:blip r:embed="rId2">
            <a:extLst>
              <a:ext uri="{28A0092B-C50C-407E-A947-70E740481C1C}">
                <a14:useLocalDpi xmlns="" xmlns:a14="http://schemas.microsoft.com/office/drawing/2010/main" val="0"/>
              </a:ext>
            </a:extLst>
          </a:blip>
          <a:srcRect/>
          <a:stretch>
            <a:fillRect/>
          </a:stretch>
        </p:blipFill>
        <p:spPr bwMode="auto">
          <a:xfrm>
            <a:off x="2484438" y="5157788"/>
            <a:ext cx="1800225" cy="1004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2294" name="Picture 6"/>
          <p:cNvPicPr>
            <a:picLocks noChangeAspect="1" noChangeArrowheads="1" noCrop="1"/>
          </p:cNvPicPr>
          <p:nvPr/>
        </p:nvPicPr>
        <p:blipFill>
          <a:blip r:embed="rId2">
            <a:extLst>
              <a:ext uri="{28A0092B-C50C-407E-A947-70E740481C1C}">
                <a14:useLocalDpi xmlns="" xmlns:a14="http://schemas.microsoft.com/office/drawing/2010/main" val="0"/>
              </a:ext>
            </a:extLst>
          </a:blip>
          <a:srcRect/>
          <a:stretch>
            <a:fillRect/>
          </a:stretch>
        </p:blipFill>
        <p:spPr bwMode="auto">
          <a:xfrm>
            <a:off x="4716463" y="5157788"/>
            <a:ext cx="1800225" cy="1004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2295" name="Picture 7"/>
          <p:cNvPicPr>
            <a:picLocks noChangeAspect="1" noChangeArrowheads="1" noCrop="1"/>
          </p:cNvPicPr>
          <p:nvPr/>
        </p:nvPicPr>
        <p:blipFill>
          <a:blip r:embed="rId2">
            <a:extLst>
              <a:ext uri="{28A0092B-C50C-407E-A947-70E740481C1C}">
                <a14:useLocalDpi xmlns="" xmlns:a14="http://schemas.microsoft.com/office/drawing/2010/main" val="0"/>
              </a:ext>
            </a:extLst>
          </a:blip>
          <a:srcRect/>
          <a:stretch>
            <a:fillRect/>
          </a:stretch>
        </p:blipFill>
        <p:spPr bwMode="auto">
          <a:xfrm>
            <a:off x="6877050" y="5157788"/>
            <a:ext cx="1800225" cy="1004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circle(in)">
                                      <p:cBhvr>
                                        <p:cTn id="7" dur="2000"/>
                                        <p:tgtEl>
                                          <p:spTgt spid="184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diamond(in)">
                                      <p:cBhvr>
                                        <p:cTn id="12" dur="2000"/>
                                        <p:tgtEl>
                                          <p:spTgt spid="184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diamond(in)">
                                      <p:cBhvr>
                                        <p:cTn id="17" dur="2000"/>
                                        <p:tgtEl>
                                          <p:spTgt spid="184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52400" y="914400"/>
            <a:ext cx="4330700" cy="487363"/>
          </a:xfrm>
        </p:spPr>
        <p:txBody>
          <a:bodyPr/>
          <a:lstStyle/>
          <a:p>
            <a:pPr eaLnBrk="1" hangingPunct="1"/>
            <a:r>
              <a:rPr lang="vi-VN" sz="2800" b="1" smtClean="0">
                <a:solidFill>
                  <a:srgbClr val="660033"/>
                </a:solidFill>
                <a:latin typeface="Times New Roman" pitchFamily="18" charset="0"/>
              </a:rPr>
              <a:t>III. Lai phân tích</a:t>
            </a:r>
          </a:p>
        </p:txBody>
      </p:sp>
      <p:sp>
        <p:nvSpPr>
          <p:cNvPr id="6147" name="Rectangle 3"/>
          <p:cNvSpPr>
            <a:spLocks noChangeArrowheads="1"/>
          </p:cNvSpPr>
          <p:nvPr/>
        </p:nvSpPr>
        <p:spPr bwMode="auto">
          <a:xfrm>
            <a:off x="304800" y="1447800"/>
            <a:ext cx="4330700" cy="487363"/>
          </a:xfrm>
          <a:prstGeom prst="rect">
            <a:avLst/>
          </a:prstGeom>
          <a:noFill/>
          <a:ln w="9525">
            <a:noFill/>
            <a:miter lim="800000"/>
            <a:headEnd/>
            <a:tailEnd/>
          </a:ln>
        </p:spPr>
        <p:txBody>
          <a:bodyPr/>
          <a:lstStyle/>
          <a:p>
            <a:pPr algn="ctr"/>
            <a:r>
              <a:rPr lang="vi-VN" sz="3300" b="1">
                <a:solidFill>
                  <a:schemeClr val="tx2"/>
                </a:solidFill>
                <a:latin typeface="Times New Roman" pitchFamily="18" charset="0"/>
              </a:rPr>
              <a:t>a. Khái niệm</a:t>
            </a:r>
          </a:p>
        </p:txBody>
      </p:sp>
      <p:sp>
        <p:nvSpPr>
          <p:cNvPr id="4100" name="Text Box 4"/>
          <p:cNvSpPr txBox="1">
            <a:spLocks noChangeArrowheads="1"/>
          </p:cNvSpPr>
          <p:nvPr/>
        </p:nvSpPr>
        <p:spPr bwMode="auto">
          <a:xfrm>
            <a:off x="762000" y="0"/>
            <a:ext cx="8077200" cy="584775"/>
          </a:xfrm>
          <a:prstGeom prst="rect">
            <a:avLst/>
          </a:prstGeom>
          <a:noFill/>
          <a:ln w="9525">
            <a:noFill/>
            <a:miter lim="800000"/>
            <a:headEnd/>
            <a:tailEnd/>
          </a:ln>
        </p:spPr>
        <p:txBody>
          <a:bodyPr wrap="square">
            <a:spAutoFit/>
          </a:bodyPr>
          <a:lstStyle/>
          <a:p>
            <a:pPr>
              <a:spcBef>
                <a:spcPct val="50000"/>
              </a:spcBef>
            </a:pPr>
            <a:r>
              <a:rPr lang="en-US" sz="2400" u="sng" dirty="0" err="1">
                <a:solidFill>
                  <a:srgbClr val="0000FF"/>
                </a:solidFill>
                <a:latin typeface=".VnTime" pitchFamily="34" charset="0"/>
                <a:cs typeface="Times New Roman" pitchFamily="18" charset="0"/>
              </a:rPr>
              <a:t>Tiết</a:t>
            </a:r>
            <a:r>
              <a:rPr lang="en-US" sz="2400" u="sng" dirty="0">
                <a:solidFill>
                  <a:srgbClr val="0000FF"/>
                </a:solidFill>
                <a:latin typeface=".VnTime" pitchFamily="34" charset="0"/>
                <a:cs typeface="Times New Roman" pitchFamily="18" charset="0"/>
              </a:rPr>
              <a:t> 3</a:t>
            </a:r>
            <a:r>
              <a:rPr lang="vi-VN" sz="2400" dirty="0">
                <a:solidFill>
                  <a:srgbClr val="0000FF"/>
                </a:solidFill>
                <a:latin typeface="Times New Roman" pitchFamily="18" charset="0"/>
                <a:cs typeface="Times New Roman" pitchFamily="18" charset="0"/>
              </a:rPr>
              <a:t> </a:t>
            </a:r>
            <a:r>
              <a:rPr lang="vi-VN" sz="3200" b="1" dirty="0" smtClean="0">
                <a:solidFill>
                  <a:srgbClr val="0000FF"/>
                </a:solidFill>
                <a:latin typeface="Times New Roman" pitchFamily="18" charset="0"/>
                <a:cs typeface="Times New Roman" pitchFamily="18" charset="0"/>
              </a:rPr>
              <a:t>LAI MỘT CẶP TÍNH TRẠNG</a:t>
            </a:r>
            <a:r>
              <a:rPr lang="vi-VN" sz="3200" dirty="0" smtClean="0">
                <a:solidFill>
                  <a:srgbClr val="0000FF"/>
                </a:solidFill>
                <a:latin typeface="Times New Roman" pitchFamily="18" charset="0"/>
                <a:cs typeface="Times New Roman" pitchFamily="18" charset="0"/>
              </a:rPr>
              <a:t> </a:t>
            </a:r>
            <a:r>
              <a:rPr lang="en-US" sz="3200" dirty="0" smtClean="0">
                <a:solidFill>
                  <a:srgbClr val="0000FF"/>
                </a:solidFill>
                <a:latin typeface="Times New Roman" pitchFamily="18" charset="0"/>
                <a:cs typeface="Times New Roman" pitchFamily="18" charset="0"/>
              </a:rPr>
              <a:t>  </a:t>
            </a:r>
            <a:r>
              <a:rPr lang="en-US" sz="2400" dirty="0" smtClean="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ti</a:t>
            </a:r>
            <a:r>
              <a:rPr lang="vi-VN" dirty="0">
                <a:solidFill>
                  <a:srgbClr val="0000FF"/>
                </a:solidFill>
              </a:rPr>
              <a:t>ếp</a:t>
            </a:r>
            <a:r>
              <a:rPr lang="en-US" dirty="0">
                <a:solidFill>
                  <a:srgbClr val="0000FF"/>
                </a:solidFill>
              </a:rPr>
              <a:t> </a:t>
            </a:r>
            <a:r>
              <a:rPr lang="en-US" dirty="0" err="1">
                <a:solidFill>
                  <a:srgbClr val="0000FF"/>
                </a:solidFill>
              </a:rPr>
              <a:t>theo</a:t>
            </a:r>
            <a:r>
              <a:rPr lang="en-US" dirty="0">
                <a:solidFill>
                  <a:srgbClr val="0000FF"/>
                </a:solidFill>
              </a:rPr>
              <a:t>)</a:t>
            </a:r>
            <a:endParaRPr lang="vi-VN" dirty="0">
              <a:solidFill>
                <a:srgbClr val="0000FF"/>
              </a:solidFill>
            </a:endParaRPr>
          </a:p>
        </p:txBody>
      </p:sp>
      <p:sp>
        <p:nvSpPr>
          <p:cNvPr id="6149" name="Text Box 5"/>
          <p:cNvSpPr txBox="1">
            <a:spLocks noChangeArrowheads="1"/>
          </p:cNvSpPr>
          <p:nvPr/>
        </p:nvSpPr>
        <p:spPr bwMode="auto">
          <a:xfrm>
            <a:off x="228600" y="2209800"/>
            <a:ext cx="7848600" cy="1160463"/>
          </a:xfrm>
          <a:prstGeom prst="rect">
            <a:avLst/>
          </a:prstGeom>
          <a:noFill/>
          <a:ln w="9525">
            <a:noFill/>
            <a:miter lim="800000"/>
            <a:headEnd/>
            <a:tailEnd/>
          </a:ln>
        </p:spPr>
        <p:txBody>
          <a:bodyPr>
            <a:spAutoFit/>
          </a:bodyPr>
          <a:lstStyle/>
          <a:p>
            <a:pPr>
              <a:spcBef>
                <a:spcPct val="50000"/>
              </a:spcBef>
            </a:pPr>
            <a:r>
              <a:rPr lang="vi-VN" sz="2800" u="sng">
                <a:solidFill>
                  <a:srgbClr val="FF0066"/>
                </a:solidFill>
                <a:latin typeface="Times New Roman" pitchFamily="18" charset="0"/>
                <a:cs typeface="Times New Roman" pitchFamily="18" charset="0"/>
              </a:rPr>
              <a:t>Câu 1</a:t>
            </a:r>
            <a:r>
              <a:rPr lang="vi-VN" sz="2800">
                <a:solidFill>
                  <a:srgbClr val="FF0066"/>
                </a:solidFill>
                <a:latin typeface="Times New Roman" pitchFamily="18" charset="0"/>
                <a:cs typeface="Times New Roman" pitchFamily="18" charset="0"/>
              </a:rPr>
              <a:t>: </a:t>
            </a:r>
            <a:r>
              <a:rPr lang="vi-VN" sz="2800" b="1">
                <a:solidFill>
                  <a:srgbClr val="FF0066"/>
                </a:solidFill>
                <a:latin typeface="Times New Roman" pitchFamily="18" charset="0"/>
                <a:cs typeface="Times New Roman" pitchFamily="18" charset="0"/>
              </a:rPr>
              <a:t>Thế nào là kiểu gen?</a:t>
            </a:r>
          </a:p>
          <a:p>
            <a:pPr>
              <a:spcBef>
                <a:spcPct val="50000"/>
              </a:spcBef>
            </a:pPr>
            <a:r>
              <a:rPr lang="vi-VN" sz="2800" u="sng">
                <a:solidFill>
                  <a:srgbClr val="FF0066"/>
                </a:solidFill>
                <a:latin typeface="Times New Roman" pitchFamily="18" charset="0"/>
                <a:cs typeface="Times New Roman" pitchFamily="18" charset="0"/>
              </a:rPr>
              <a:t>Câu 2</a:t>
            </a:r>
            <a:r>
              <a:rPr lang="vi-VN" sz="2800">
                <a:solidFill>
                  <a:srgbClr val="FF0066"/>
                </a:solidFill>
                <a:latin typeface="Times New Roman" pitchFamily="18" charset="0"/>
                <a:cs typeface="Times New Roman" pitchFamily="18" charset="0"/>
              </a:rPr>
              <a:t>: </a:t>
            </a:r>
            <a:r>
              <a:rPr lang="vi-VN" sz="2800" b="1">
                <a:solidFill>
                  <a:srgbClr val="FF0066"/>
                </a:solidFill>
                <a:latin typeface="Times New Roman" pitchFamily="18" charset="0"/>
                <a:cs typeface="Times New Roman" pitchFamily="18" charset="0"/>
              </a:rPr>
              <a:t>Thế nào là thể đồng hợp? Thể dị hợp.</a:t>
            </a:r>
            <a:endParaRPr lang="vi-VN" sz="2800" b="1" u="sng">
              <a:solidFill>
                <a:srgbClr val="FF0066"/>
              </a:solidFill>
              <a:latin typeface="Times New Roman" pitchFamily="18" charset="0"/>
              <a:cs typeface="Times New Roman" pitchFamily="18" charset="0"/>
            </a:endParaRPr>
          </a:p>
        </p:txBody>
      </p:sp>
      <p:pic>
        <p:nvPicPr>
          <p:cNvPr id="14" name="Picture 41" descr="cây viết"/>
          <p:cNvPicPr>
            <a:picLocks noChangeAspect="1" noChangeArrowheads="1" noCrop="1"/>
          </p:cNvPicPr>
          <p:nvPr/>
        </p:nvPicPr>
        <p:blipFill>
          <a:blip r:embed="rId2"/>
          <a:srcRect/>
          <a:stretch>
            <a:fillRect/>
          </a:stretch>
        </p:blipFill>
        <p:spPr bwMode="auto">
          <a:xfrm>
            <a:off x="7162800" y="762000"/>
            <a:ext cx="1152525" cy="11525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17500" y="0"/>
            <a:ext cx="8229600" cy="652463"/>
          </a:xfrm>
          <a:ln>
            <a:solidFill>
              <a:srgbClr val="008000"/>
            </a:solidFill>
            <a:miter lim="800000"/>
            <a:headEnd/>
            <a:tailEnd/>
          </a:ln>
        </p:spPr>
        <p:txBody>
          <a:bodyPr/>
          <a:lstStyle/>
          <a:p>
            <a:pPr eaLnBrk="1" hangingPunct="1"/>
            <a:r>
              <a:rPr lang="en-US" sz="3600" b="1" smtClean="0">
                <a:solidFill>
                  <a:srgbClr val="FF0000"/>
                </a:solidFill>
                <a:latin typeface="Times New Roman" pitchFamily="18" charset="0"/>
                <a:cs typeface="Times New Roman" pitchFamily="18" charset="0"/>
              </a:rPr>
              <a:t>Bài 3.  LAI MỘT CẶP TÍNH TRẠNG</a:t>
            </a:r>
          </a:p>
        </p:txBody>
      </p:sp>
      <p:sp>
        <p:nvSpPr>
          <p:cNvPr id="4099" name="Rectangle 3"/>
          <p:cNvSpPr>
            <a:spLocks noGrp="1" noChangeArrowheads="1"/>
          </p:cNvSpPr>
          <p:nvPr>
            <p:ph type="body" sz="half" idx="1"/>
          </p:nvPr>
        </p:nvSpPr>
        <p:spPr>
          <a:xfrm>
            <a:off x="246063" y="692150"/>
            <a:ext cx="4254500" cy="612775"/>
          </a:xfrm>
        </p:spPr>
        <p:txBody>
          <a:bodyPr/>
          <a:lstStyle/>
          <a:p>
            <a:pPr eaLnBrk="1" hangingPunct="1">
              <a:buFontTx/>
              <a:buNone/>
            </a:pPr>
            <a:r>
              <a:rPr lang="en-US" sz="2800" b="1" dirty="0" smtClean="0">
                <a:solidFill>
                  <a:srgbClr val="000099"/>
                </a:solidFill>
                <a:latin typeface="Times New Roman" pitchFamily="18" charset="0"/>
                <a:cs typeface="Times New Roman" pitchFamily="18" charset="0"/>
              </a:rPr>
              <a:t>III- LAI PHÂN TÍCH</a:t>
            </a:r>
          </a:p>
        </p:txBody>
      </p:sp>
      <p:sp>
        <p:nvSpPr>
          <p:cNvPr id="5124" name="Text Box 4"/>
          <p:cNvSpPr txBox="1">
            <a:spLocks noChangeArrowheads="1"/>
          </p:cNvSpPr>
          <p:nvPr/>
        </p:nvSpPr>
        <p:spPr bwMode="auto">
          <a:xfrm>
            <a:off x="107950" y="1268413"/>
            <a:ext cx="9036050" cy="38841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b="1" dirty="0">
                <a:solidFill>
                  <a:srgbClr val="FF0000"/>
                </a:solidFill>
                <a:latin typeface="Times New Roman" pitchFamily="18" charset="0"/>
                <a:cs typeface="Times New Roman" pitchFamily="18" charset="0"/>
                <a:sym typeface="Times New Roman" pitchFamily="18" charset="0"/>
              </a:rPr>
              <a:t>1. Các khái niệm:</a:t>
            </a:r>
          </a:p>
          <a:p>
            <a:pPr eaLnBrk="1" hangingPunct="1"/>
            <a:r>
              <a:rPr lang="en-US" sz="2800" b="1" dirty="0">
                <a:solidFill>
                  <a:srgbClr val="000099"/>
                </a:solidFill>
                <a:latin typeface="Times New Roman" pitchFamily="18" charset="0"/>
              </a:rPr>
              <a:t>-</a:t>
            </a:r>
            <a:r>
              <a:rPr lang="en-US" sz="2800" b="1" dirty="0" smtClean="0">
                <a:solidFill>
                  <a:srgbClr val="000099"/>
                </a:solidFill>
                <a:latin typeface="Times New Roman" pitchFamily="18" charset="0"/>
              </a:rPr>
              <a:t> </a:t>
            </a:r>
            <a:r>
              <a:rPr lang="en-US" sz="2800" b="1" dirty="0">
                <a:solidFill>
                  <a:srgbClr val="000099"/>
                </a:solidFill>
                <a:latin typeface="Times New Roman" pitchFamily="18" charset="0"/>
              </a:rPr>
              <a:t>Kiểu gen: Là tổng hợp toàn bộ các gen trong tế bào của cơ </a:t>
            </a:r>
            <a:r>
              <a:rPr lang="en-US" sz="2800" b="1" dirty="0" err="1">
                <a:solidFill>
                  <a:srgbClr val="000099"/>
                </a:solidFill>
                <a:latin typeface="Times New Roman" pitchFamily="18" charset="0"/>
              </a:rPr>
              <a:t>thể</a:t>
            </a:r>
            <a:r>
              <a:rPr lang="en-US" sz="2800" b="1" dirty="0">
                <a:solidFill>
                  <a:srgbClr val="000099"/>
                </a:solidFill>
                <a:latin typeface="Times New Roman" pitchFamily="18" charset="0"/>
              </a:rPr>
              <a:t> </a:t>
            </a:r>
            <a:r>
              <a:rPr lang="en-US" sz="2800" i="1" dirty="0" smtClean="0">
                <a:solidFill>
                  <a:srgbClr val="000099"/>
                </a:solidFill>
                <a:latin typeface="Times New Roman" pitchFamily="18" charset="0"/>
              </a:rPr>
              <a:t>( </a:t>
            </a:r>
            <a:r>
              <a:rPr lang="en-US" sz="2800" i="1" dirty="0" err="1" smtClean="0">
                <a:solidFill>
                  <a:srgbClr val="000099"/>
                </a:solidFill>
                <a:latin typeface="Times New Roman" pitchFamily="18" charset="0"/>
              </a:rPr>
              <a:t>thường</a:t>
            </a:r>
            <a:r>
              <a:rPr lang="en-US" sz="2800" i="1" dirty="0" smtClean="0">
                <a:solidFill>
                  <a:srgbClr val="000099"/>
                </a:solidFill>
                <a:latin typeface="Times New Roman" pitchFamily="18" charset="0"/>
              </a:rPr>
              <a:t> </a:t>
            </a:r>
            <a:r>
              <a:rPr lang="en-US" sz="2800" i="1" dirty="0" err="1" smtClean="0">
                <a:solidFill>
                  <a:srgbClr val="000099"/>
                </a:solidFill>
                <a:latin typeface="Times New Roman" pitchFamily="18" charset="0"/>
              </a:rPr>
              <a:t>trong</a:t>
            </a:r>
            <a:r>
              <a:rPr lang="en-US" sz="2800" i="1" dirty="0" smtClean="0">
                <a:solidFill>
                  <a:srgbClr val="000099"/>
                </a:solidFill>
                <a:latin typeface="Times New Roman" pitchFamily="18" charset="0"/>
              </a:rPr>
              <a:t> 1 BT </a:t>
            </a:r>
            <a:r>
              <a:rPr lang="en-US" sz="2800" i="1" dirty="0" err="1" smtClean="0">
                <a:solidFill>
                  <a:srgbClr val="000099"/>
                </a:solidFill>
                <a:latin typeface="Times New Roman" pitchFamily="18" charset="0"/>
              </a:rPr>
              <a:t>chỉ</a:t>
            </a:r>
            <a:r>
              <a:rPr lang="en-US" sz="2800" i="1" dirty="0" smtClean="0">
                <a:solidFill>
                  <a:srgbClr val="000099"/>
                </a:solidFill>
                <a:latin typeface="Times New Roman" pitchFamily="18" charset="0"/>
              </a:rPr>
              <a:t> </a:t>
            </a:r>
            <a:r>
              <a:rPr lang="en-US" sz="2800" i="1" dirty="0" err="1" smtClean="0">
                <a:solidFill>
                  <a:srgbClr val="000099"/>
                </a:solidFill>
                <a:latin typeface="Times New Roman" pitchFamily="18" charset="0"/>
              </a:rPr>
              <a:t>đề</a:t>
            </a:r>
            <a:r>
              <a:rPr lang="en-US" sz="2800" i="1" dirty="0" smtClean="0">
                <a:solidFill>
                  <a:srgbClr val="000099"/>
                </a:solidFill>
                <a:latin typeface="Times New Roman" pitchFamily="18" charset="0"/>
              </a:rPr>
              <a:t> </a:t>
            </a:r>
            <a:r>
              <a:rPr lang="en-US" sz="2800" i="1" dirty="0" err="1" smtClean="0">
                <a:solidFill>
                  <a:srgbClr val="000099"/>
                </a:solidFill>
                <a:latin typeface="Times New Roman" pitchFamily="18" charset="0"/>
              </a:rPr>
              <a:t>cập</a:t>
            </a:r>
            <a:r>
              <a:rPr lang="en-US" sz="2800" i="1" dirty="0" smtClean="0">
                <a:solidFill>
                  <a:srgbClr val="000099"/>
                </a:solidFill>
                <a:latin typeface="Times New Roman" pitchFamily="18" charset="0"/>
              </a:rPr>
              <a:t> 1-3 </a:t>
            </a:r>
            <a:r>
              <a:rPr lang="en-US" sz="2800" i="1" dirty="0" err="1" smtClean="0">
                <a:solidFill>
                  <a:srgbClr val="000099"/>
                </a:solidFill>
                <a:latin typeface="Times New Roman" pitchFamily="18" charset="0"/>
              </a:rPr>
              <a:t>cặp</a:t>
            </a:r>
            <a:r>
              <a:rPr lang="en-US" sz="2800" i="1" dirty="0" smtClean="0">
                <a:solidFill>
                  <a:srgbClr val="000099"/>
                </a:solidFill>
                <a:latin typeface="Times New Roman" pitchFamily="18" charset="0"/>
              </a:rPr>
              <a:t> gen </a:t>
            </a:r>
            <a:r>
              <a:rPr lang="en-US" sz="2800" i="1" dirty="0" err="1" smtClean="0">
                <a:solidFill>
                  <a:srgbClr val="000099"/>
                </a:solidFill>
                <a:latin typeface="Times New Roman" pitchFamily="18" charset="0"/>
              </a:rPr>
              <a:t>liên</a:t>
            </a:r>
            <a:r>
              <a:rPr lang="en-US" sz="2800" i="1" dirty="0" smtClean="0">
                <a:solidFill>
                  <a:srgbClr val="000099"/>
                </a:solidFill>
                <a:latin typeface="Times New Roman" pitchFamily="18" charset="0"/>
              </a:rPr>
              <a:t> </a:t>
            </a:r>
            <a:r>
              <a:rPr lang="en-US" sz="2800" i="1" dirty="0" err="1" smtClean="0">
                <a:solidFill>
                  <a:srgbClr val="000099"/>
                </a:solidFill>
                <a:latin typeface="Times New Roman" pitchFamily="18" charset="0"/>
              </a:rPr>
              <a:t>quan</a:t>
            </a:r>
            <a:r>
              <a:rPr lang="en-US" sz="2800" i="1" dirty="0" smtClean="0">
                <a:solidFill>
                  <a:srgbClr val="000099"/>
                </a:solidFill>
                <a:latin typeface="Times New Roman" pitchFamily="18" charset="0"/>
              </a:rPr>
              <a:t>)</a:t>
            </a:r>
            <a:endParaRPr lang="en-US" sz="2800" i="1" dirty="0">
              <a:solidFill>
                <a:srgbClr val="000099"/>
              </a:solidFill>
              <a:latin typeface="Times New Roman" pitchFamily="18" charset="0"/>
            </a:endParaRPr>
          </a:p>
          <a:p>
            <a:pPr eaLnBrk="1" hangingPunct="1">
              <a:lnSpc>
                <a:spcPct val="80000"/>
              </a:lnSpc>
            </a:pPr>
            <a:r>
              <a:rPr lang="en-US" sz="2800" b="1" dirty="0">
                <a:solidFill>
                  <a:srgbClr val="000099"/>
                </a:solidFill>
                <a:latin typeface="Times New Roman" pitchFamily="18" charset="0"/>
                <a:cs typeface="Times New Roman" pitchFamily="18" charset="0"/>
                <a:sym typeface="Times New Roman" pitchFamily="18" charset="0"/>
              </a:rPr>
              <a:t>-</a:t>
            </a:r>
            <a:r>
              <a:rPr lang="en-US" sz="2800" b="1" dirty="0" smtClean="0">
                <a:solidFill>
                  <a:srgbClr val="000099"/>
                </a:solidFill>
                <a:latin typeface="Times New Roman" pitchFamily="18" charset="0"/>
                <a:cs typeface="Times New Roman" pitchFamily="18" charset="0"/>
                <a:sym typeface="Times New Roman" pitchFamily="18" charset="0"/>
              </a:rPr>
              <a:t> </a:t>
            </a:r>
            <a:r>
              <a:rPr lang="en-US" sz="2800" b="1" dirty="0">
                <a:solidFill>
                  <a:srgbClr val="000099"/>
                </a:solidFill>
                <a:latin typeface="Times New Roman" pitchFamily="18" charset="0"/>
              </a:rPr>
              <a:t>Thể đồng hợp: Kiểu gen chứa cặp gen tương ứng giống nhau. </a:t>
            </a:r>
          </a:p>
          <a:p>
            <a:pPr eaLnBrk="1" hangingPunct="1">
              <a:lnSpc>
                <a:spcPct val="80000"/>
              </a:lnSpc>
            </a:pPr>
            <a:r>
              <a:rPr lang="en-US" sz="2800" b="1" dirty="0">
                <a:solidFill>
                  <a:srgbClr val="000099"/>
                </a:solidFill>
                <a:latin typeface="Times New Roman" pitchFamily="18" charset="0"/>
              </a:rPr>
              <a:t>   </a:t>
            </a:r>
            <a:r>
              <a:rPr lang="en-US" sz="2800" b="1" dirty="0">
                <a:solidFill>
                  <a:srgbClr val="FF3300"/>
                </a:solidFill>
                <a:latin typeface="Times New Roman" pitchFamily="18" charset="0"/>
              </a:rPr>
              <a:t>Ví dụ AA, aa, BB…</a:t>
            </a:r>
          </a:p>
          <a:p>
            <a:pPr eaLnBrk="1" hangingPunct="1">
              <a:lnSpc>
                <a:spcPct val="80000"/>
              </a:lnSpc>
            </a:pPr>
            <a:r>
              <a:rPr lang="en-US" sz="2800" b="1" dirty="0">
                <a:solidFill>
                  <a:srgbClr val="000099"/>
                </a:solidFill>
                <a:latin typeface="Times New Roman" pitchFamily="18" charset="0"/>
                <a:cs typeface="Times New Roman" pitchFamily="18" charset="0"/>
                <a:sym typeface="Times New Roman" pitchFamily="18" charset="0"/>
              </a:rPr>
              <a:t>-</a:t>
            </a:r>
            <a:r>
              <a:rPr lang="en-US" sz="2800" b="1" dirty="0" smtClean="0">
                <a:solidFill>
                  <a:srgbClr val="000099"/>
                </a:solidFill>
                <a:latin typeface="Times New Roman" pitchFamily="18" charset="0"/>
                <a:cs typeface="Times New Roman" pitchFamily="18" charset="0"/>
                <a:sym typeface="Times New Roman" pitchFamily="18" charset="0"/>
              </a:rPr>
              <a:t> </a:t>
            </a:r>
            <a:r>
              <a:rPr lang="en-US" sz="2800" b="1" dirty="0">
                <a:solidFill>
                  <a:srgbClr val="000099"/>
                </a:solidFill>
                <a:latin typeface="Times New Roman" pitchFamily="18" charset="0"/>
              </a:rPr>
              <a:t>Thể dị hợp : kiểu gen chứa cặp gen tương ứng khác nhau</a:t>
            </a:r>
          </a:p>
          <a:p>
            <a:pPr eaLnBrk="1" hangingPunct="1">
              <a:lnSpc>
                <a:spcPct val="80000"/>
              </a:lnSpc>
            </a:pPr>
            <a:r>
              <a:rPr lang="en-US" sz="2800" b="1" dirty="0">
                <a:solidFill>
                  <a:srgbClr val="000099"/>
                </a:solidFill>
                <a:latin typeface="Times New Roman" pitchFamily="18" charset="0"/>
              </a:rPr>
              <a:t>    </a:t>
            </a:r>
            <a:r>
              <a:rPr lang="en-US" sz="2800" b="1" dirty="0">
                <a:solidFill>
                  <a:srgbClr val="FF0000"/>
                </a:solidFill>
                <a:latin typeface="Times New Roman" pitchFamily="18" charset="0"/>
              </a:rPr>
              <a:t>Ví dụ: Aa, Bb ...</a:t>
            </a:r>
          </a:p>
          <a:p>
            <a:pPr eaLnBrk="1" hangingPunct="1"/>
            <a:endParaRPr lang="en-US" sz="2800" dirty="0"/>
          </a:p>
        </p:txBody>
      </p:sp>
      <p:pic>
        <p:nvPicPr>
          <p:cNvPr id="6" name="Picture 15" descr="viet3"/>
          <p:cNvPicPr>
            <a:picLocks noChangeAspect="1" noChangeArrowheads="1" noCrop="1"/>
          </p:cNvPicPr>
          <p:nvPr/>
        </p:nvPicPr>
        <p:blipFill>
          <a:blip r:embed="rId2">
            <a:extLst>
              <a:ext uri="{28A0092B-C50C-407E-A947-70E740481C1C}">
                <a14:useLocalDpi xmlns="" xmlns:a14="http://schemas.microsoft.com/office/drawing/2010/main" val="0"/>
              </a:ext>
            </a:extLst>
          </a:blip>
          <a:srcRect/>
          <a:stretch>
            <a:fillRect/>
          </a:stretch>
        </p:blipFill>
        <p:spPr bwMode="auto">
          <a:xfrm>
            <a:off x="3059113" y="1090613"/>
            <a:ext cx="838200" cy="60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124">
                                            <p:txEl>
                                              <p:pRg st="2" end="2"/>
                                            </p:txEl>
                                          </p:spTgt>
                                        </p:tgtEl>
                                        <p:attrNameLst>
                                          <p:attrName>style.visibility</p:attrName>
                                        </p:attrNameLst>
                                      </p:cBhvr>
                                      <p:to>
                                        <p:strVal val="visible"/>
                                      </p:to>
                                    </p:set>
                                    <p:anim calcmode="lin" valueType="num">
                                      <p:cBhvr additive="base">
                                        <p:cTn id="7" dur="250" fill="hold"/>
                                        <p:tgtEl>
                                          <p:spTgt spid="5124">
                                            <p:txEl>
                                              <p:pRg st="2" end="2"/>
                                            </p:txEl>
                                          </p:spTgt>
                                        </p:tgtEl>
                                        <p:attrNameLst>
                                          <p:attrName>ppt_x</p:attrName>
                                        </p:attrNameLst>
                                      </p:cBhvr>
                                      <p:tavLst>
                                        <p:tav tm="0">
                                          <p:val>
                                            <p:strVal val="#ppt_x"/>
                                          </p:val>
                                        </p:tav>
                                        <p:tav tm="100000">
                                          <p:val>
                                            <p:strVal val="#ppt_x"/>
                                          </p:val>
                                        </p:tav>
                                      </p:tavLst>
                                    </p:anim>
                                    <p:anim calcmode="lin" valueType="num">
                                      <p:cBhvr additive="base">
                                        <p:cTn id="8" dur="250" fill="hold"/>
                                        <p:tgtEl>
                                          <p:spTgt spid="5124">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124">
                                            <p:txEl>
                                              <p:pRg st="3" end="3"/>
                                            </p:txEl>
                                          </p:spTgt>
                                        </p:tgtEl>
                                        <p:attrNameLst>
                                          <p:attrName>style.visibility</p:attrName>
                                        </p:attrNameLst>
                                      </p:cBhvr>
                                      <p:to>
                                        <p:strVal val="visible"/>
                                      </p:to>
                                    </p:set>
                                    <p:anim calcmode="lin" valueType="num">
                                      <p:cBhvr additive="base">
                                        <p:cTn id="11" dur="250" fill="hold"/>
                                        <p:tgtEl>
                                          <p:spTgt spid="5124">
                                            <p:txEl>
                                              <p:pRg st="3" end="3"/>
                                            </p:txEl>
                                          </p:spTgt>
                                        </p:tgtEl>
                                        <p:attrNameLst>
                                          <p:attrName>ppt_x</p:attrName>
                                        </p:attrNameLst>
                                      </p:cBhvr>
                                      <p:tavLst>
                                        <p:tav tm="0">
                                          <p:val>
                                            <p:strVal val="#ppt_x"/>
                                          </p:val>
                                        </p:tav>
                                        <p:tav tm="100000">
                                          <p:val>
                                            <p:strVal val="#ppt_x"/>
                                          </p:val>
                                        </p:tav>
                                      </p:tavLst>
                                    </p:anim>
                                    <p:anim calcmode="lin" valueType="num">
                                      <p:cBhvr additive="base">
                                        <p:cTn id="12" dur="250" fill="hold"/>
                                        <p:tgtEl>
                                          <p:spTgt spid="512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5124">
                                            <p:txEl>
                                              <p:pRg st="4" end="4"/>
                                            </p:txEl>
                                          </p:spTgt>
                                        </p:tgtEl>
                                        <p:attrNameLst>
                                          <p:attrName>style.visibility</p:attrName>
                                        </p:attrNameLst>
                                      </p:cBhvr>
                                      <p:to>
                                        <p:strVal val="visible"/>
                                      </p:to>
                                    </p:set>
                                    <p:anim calcmode="lin" valueType="num">
                                      <p:cBhvr additive="base">
                                        <p:cTn id="17" dur="250" fill="hold"/>
                                        <p:tgtEl>
                                          <p:spTgt spid="5124">
                                            <p:txEl>
                                              <p:pRg st="4" end="4"/>
                                            </p:txEl>
                                          </p:spTgt>
                                        </p:tgtEl>
                                        <p:attrNameLst>
                                          <p:attrName>ppt_x</p:attrName>
                                        </p:attrNameLst>
                                      </p:cBhvr>
                                      <p:tavLst>
                                        <p:tav tm="0">
                                          <p:val>
                                            <p:strVal val="#ppt_x"/>
                                          </p:val>
                                        </p:tav>
                                        <p:tav tm="100000">
                                          <p:val>
                                            <p:strVal val="#ppt_x"/>
                                          </p:val>
                                        </p:tav>
                                      </p:tavLst>
                                    </p:anim>
                                    <p:anim calcmode="lin" valueType="num">
                                      <p:cBhvr additive="base">
                                        <p:cTn id="18" dur="250" fill="hold"/>
                                        <p:tgtEl>
                                          <p:spTgt spid="5124">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5124">
                                            <p:txEl>
                                              <p:pRg st="5" end="5"/>
                                            </p:txEl>
                                          </p:spTgt>
                                        </p:tgtEl>
                                        <p:attrNameLst>
                                          <p:attrName>style.visibility</p:attrName>
                                        </p:attrNameLst>
                                      </p:cBhvr>
                                      <p:to>
                                        <p:strVal val="visible"/>
                                      </p:to>
                                    </p:set>
                                    <p:anim calcmode="lin" valueType="num">
                                      <p:cBhvr additive="base">
                                        <p:cTn id="21" dur="250" fill="hold"/>
                                        <p:tgtEl>
                                          <p:spTgt spid="5124">
                                            <p:txEl>
                                              <p:pRg st="5" end="5"/>
                                            </p:txEl>
                                          </p:spTgt>
                                        </p:tgtEl>
                                        <p:attrNameLst>
                                          <p:attrName>ppt_x</p:attrName>
                                        </p:attrNameLst>
                                      </p:cBhvr>
                                      <p:tavLst>
                                        <p:tav tm="0">
                                          <p:val>
                                            <p:strVal val="#ppt_x"/>
                                          </p:val>
                                        </p:tav>
                                        <p:tav tm="100000">
                                          <p:val>
                                            <p:strVal val="#ppt_x"/>
                                          </p:val>
                                        </p:tav>
                                      </p:tavLst>
                                    </p:anim>
                                    <p:anim calcmode="lin" valueType="num">
                                      <p:cBhvr additive="base">
                                        <p:cTn id="22" dur="250" fill="hold"/>
                                        <p:tgtEl>
                                          <p:spTgt spid="512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descr="So_do_giai_thich_ket_qua_thi_nghiem_lai_mot_cap_tinh_trang_cua_Menden"/>
          <p:cNvPicPr>
            <a:picLocks noChangeAspect="1" noChangeArrowheads="1"/>
          </p:cNvPicPr>
          <p:nvPr/>
        </p:nvPicPr>
        <p:blipFill>
          <a:blip r:embed="rId2"/>
          <a:srcRect/>
          <a:stretch>
            <a:fillRect/>
          </a:stretch>
        </p:blipFill>
        <p:spPr bwMode="auto">
          <a:xfrm>
            <a:off x="4643438" y="1196975"/>
            <a:ext cx="4454525" cy="5256213"/>
          </a:xfrm>
          <a:prstGeom prst="rect">
            <a:avLst/>
          </a:prstGeom>
          <a:noFill/>
          <a:ln w="9525">
            <a:noFill/>
            <a:miter lim="800000"/>
            <a:headEnd/>
            <a:tailEnd/>
          </a:ln>
        </p:spPr>
      </p:pic>
      <p:sp>
        <p:nvSpPr>
          <p:cNvPr id="17412" name="Line 6"/>
          <p:cNvSpPr>
            <a:spLocks noChangeShapeType="1"/>
          </p:cNvSpPr>
          <p:nvPr/>
        </p:nvSpPr>
        <p:spPr bwMode="auto">
          <a:xfrm>
            <a:off x="4543425" y="1052513"/>
            <a:ext cx="0" cy="5805487"/>
          </a:xfrm>
          <a:prstGeom prst="line">
            <a:avLst/>
          </a:prstGeom>
          <a:noFill/>
          <a:ln w="28575">
            <a:solidFill>
              <a:schemeClr val="tx2"/>
            </a:solidFill>
            <a:round/>
            <a:headEnd/>
            <a:tailEnd/>
          </a:ln>
        </p:spPr>
        <p:txBody>
          <a:bodyPr/>
          <a:lstStyle/>
          <a:p>
            <a:endParaRPr lang="en-US"/>
          </a:p>
        </p:txBody>
      </p:sp>
      <p:sp>
        <p:nvSpPr>
          <p:cNvPr id="17413" name="Rectangle 4"/>
          <p:cNvSpPr>
            <a:spLocks noGrp="1" noChangeArrowheads="1"/>
          </p:cNvSpPr>
          <p:nvPr/>
        </p:nvSpPr>
        <p:spPr bwMode="auto">
          <a:xfrm>
            <a:off x="0" y="1125538"/>
            <a:ext cx="4716463" cy="611187"/>
          </a:xfrm>
          <a:prstGeom prst="rect">
            <a:avLst/>
          </a:prstGeom>
          <a:noFill/>
          <a:ln w="9525">
            <a:noFill/>
            <a:miter lim="800000"/>
            <a:headEnd/>
            <a:tailEnd/>
          </a:ln>
        </p:spPr>
        <p:txBody>
          <a:bodyPr/>
          <a:lstStyle/>
          <a:p>
            <a:pPr marL="342900" indent="-342900">
              <a:spcBef>
                <a:spcPct val="20000"/>
              </a:spcBef>
            </a:pPr>
            <a:r>
              <a:rPr lang="en-US" sz="2400" b="1" u="sng" dirty="0">
                <a:solidFill>
                  <a:srgbClr val="A50021"/>
                </a:solidFill>
                <a:latin typeface="Times New Roman" pitchFamily="18" charset="0"/>
                <a:cs typeface="Times New Roman" pitchFamily="18" charset="0"/>
              </a:rPr>
              <a:t>II- </a:t>
            </a:r>
            <a:r>
              <a:rPr lang="en-US" sz="2400" b="1" u="sng" dirty="0" err="1">
                <a:solidFill>
                  <a:srgbClr val="A50021"/>
                </a:solidFill>
                <a:latin typeface="Times New Roman" pitchFamily="18" charset="0"/>
                <a:cs typeface="Times New Roman" pitchFamily="18" charset="0"/>
              </a:rPr>
              <a:t>Menđen</a:t>
            </a:r>
            <a:r>
              <a:rPr lang="en-US" sz="2400" b="1" u="sng" dirty="0">
                <a:solidFill>
                  <a:srgbClr val="A50021"/>
                </a:solidFill>
                <a:latin typeface="Times New Roman" pitchFamily="18" charset="0"/>
                <a:cs typeface="Times New Roman" pitchFamily="18" charset="0"/>
              </a:rPr>
              <a:t> </a:t>
            </a:r>
            <a:r>
              <a:rPr lang="en-US" sz="2400" b="1" u="sng" dirty="0" err="1">
                <a:solidFill>
                  <a:srgbClr val="A50021"/>
                </a:solidFill>
                <a:latin typeface="Times New Roman" pitchFamily="18" charset="0"/>
                <a:cs typeface="Times New Roman" pitchFamily="18" charset="0"/>
              </a:rPr>
              <a:t>giải</a:t>
            </a:r>
            <a:r>
              <a:rPr lang="en-US" sz="2400" b="1" u="sng" dirty="0">
                <a:solidFill>
                  <a:srgbClr val="A50021"/>
                </a:solidFill>
                <a:latin typeface="Times New Roman" pitchFamily="18" charset="0"/>
                <a:cs typeface="Times New Roman" pitchFamily="18" charset="0"/>
              </a:rPr>
              <a:t> </a:t>
            </a:r>
            <a:r>
              <a:rPr lang="en-US" sz="2400" b="1" u="sng" dirty="0" err="1">
                <a:solidFill>
                  <a:srgbClr val="A50021"/>
                </a:solidFill>
                <a:latin typeface="Times New Roman" pitchFamily="18" charset="0"/>
                <a:cs typeface="Times New Roman" pitchFamily="18" charset="0"/>
              </a:rPr>
              <a:t>thích</a:t>
            </a:r>
            <a:r>
              <a:rPr lang="en-US" sz="2400" b="1" u="sng" dirty="0">
                <a:solidFill>
                  <a:srgbClr val="A50021"/>
                </a:solidFill>
                <a:latin typeface="Times New Roman" pitchFamily="18" charset="0"/>
                <a:cs typeface="Times New Roman" pitchFamily="18" charset="0"/>
              </a:rPr>
              <a:t> </a:t>
            </a:r>
            <a:r>
              <a:rPr lang="en-US" sz="2400" b="1" u="sng" dirty="0" err="1">
                <a:solidFill>
                  <a:srgbClr val="A50021"/>
                </a:solidFill>
                <a:latin typeface="Times New Roman" pitchFamily="18" charset="0"/>
                <a:cs typeface="Times New Roman" pitchFamily="18" charset="0"/>
              </a:rPr>
              <a:t>kết</a:t>
            </a:r>
            <a:r>
              <a:rPr lang="en-US" sz="2400" b="1" u="sng" dirty="0">
                <a:solidFill>
                  <a:srgbClr val="A50021"/>
                </a:solidFill>
                <a:latin typeface="Times New Roman" pitchFamily="18" charset="0"/>
                <a:cs typeface="Times New Roman" pitchFamily="18" charset="0"/>
              </a:rPr>
              <a:t> </a:t>
            </a:r>
            <a:r>
              <a:rPr lang="en-US" sz="2400" b="1" u="sng" dirty="0" err="1">
                <a:solidFill>
                  <a:srgbClr val="A50021"/>
                </a:solidFill>
                <a:latin typeface="Times New Roman" pitchFamily="18" charset="0"/>
                <a:cs typeface="Times New Roman" pitchFamily="18" charset="0"/>
              </a:rPr>
              <a:t>quả</a:t>
            </a:r>
            <a:r>
              <a:rPr lang="en-US" sz="2400" b="1" u="sng" dirty="0">
                <a:solidFill>
                  <a:srgbClr val="A50021"/>
                </a:solidFill>
                <a:latin typeface="Times New Roman" pitchFamily="18" charset="0"/>
                <a:cs typeface="Times New Roman" pitchFamily="18" charset="0"/>
              </a:rPr>
              <a:t> </a:t>
            </a:r>
            <a:r>
              <a:rPr lang="en-US" sz="2400" b="1" u="sng" dirty="0" smtClean="0">
                <a:solidFill>
                  <a:srgbClr val="A50021"/>
                </a:solidFill>
                <a:latin typeface="Times New Roman" pitchFamily="18" charset="0"/>
                <a:cs typeface="Times New Roman" pitchFamily="18" charset="0"/>
              </a:rPr>
              <a:t>TN</a:t>
            </a:r>
            <a:endParaRPr lang="en-US" sz="2400" b="1" u="sng" dirty="0">
              <a:solidFill>
                <a:srgbClr val="A50021"/>
              </a:solidFill>
              <a:latin typeface="Times New Roman" pitchFamily="18" charset="0"/>
              <a:cs typeface="Times New Roman" pitchFamily="18" charset="0"/>
            </a:endParaRPr>
          </a:p>
        </p:txBody>
      </p:sp>
      <p:sp>
        <p:nvSpPr>
          <p:cNvPr id="17414" name="Rectangle 2"/>
          <p:cNvSpPr>
            <a:spLocks noChangeArrowheads="1"/>
          </p:cNvSpPr>
          <p:nvPr/>
        </p:nvSpPr>
        <p:spPr bwMode="auto">
          <a:xfrm>
            <a:off x="323850" y="188913"/>
            <a:ext cx="8229600" cy="652462"/>
          </a:xfrm>
          <a:prstGeom prst="rect">
            <a:avLst/>
          </a:prstGeom>
          <a:noFill/>
          <a:ln w="9525">
            <a:solidFill>
              <a:srgbClr val="008000"/>
            </a:solidFill>
            <a:miter lim="800000"/>
            <a:headEnd/>
            <a:tailEnd/>
          </a:ln>
        </p:spPr>
        <p:txBody>
          <a:bodyPr anchor="ctr"/>
          <a:lstStyle/>
          <a:p>
            <a:pPr algn="ctr"/>
            <a:r>
              <a:rPr lang="en-US" sz="3600" b="1">
                <a:solidFill>
                  <a:srgbClr val="008000"/>
                </a:solidFill>
                <a:latin typeface="Times New Roman" pitchFamily="18" charset="0"/>
                <a:cs typeface="Times New Roman" pitchFamily="18" charset="0"/>
              </a:rPr>
              <a:t>Bài 2.  LAI MỘT CẶP TÍNH TRẠNG</a:t>
            </a:r>
          </a:p>
        </p:txBody>
      </p:sp>
      <p:sp>
        <p:nvSpPr>
          <p:cNvPr id="7" name="Right Arrow 6"/>
          <p:cNvSpPr/>
          <p:nvPr/>
        </p:nvSpPr>
        <p:spPr>
          <a:xfrm>
            <a:off x="2590800" y="1600200"/>
            <a:ext cx="31242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2590800" y="4572000"/>
            <a:ext cx="31242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2590800" y="2971800"/>
            <a:ext cx="31242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4"/>
          <p:cNvSpPr>
            <a:spLocks noGrp="1" noChangeArrowheads="1"/>
          </p:cNvSpPr>
          <p:nvPr/>
        </p:nvSpPr>
        <p:spPr bwMode="auto">
          <a:xfrm>
            <a:off x="0" y="2133600"/>
            <a:ext cx="2514600" cy="1295400"/>
          </a:xfrm>
          <a:prstGeom prst="rect">
            <a:avLst/>
          </a:prstGeom>
          <a:noFill/>
          <a:ln w="9525">
            <a:noFill/>
            <a:miter lim="800000"/>
            <a:headEnd/>
            <a:tailEnd/>
          </a:ln>
        </p:spPr>
        <p:txBody>
          <a:bodyPr/>
          <a:lstStyle/>
          <a:p>
            <a:pPr marL="342900" indent="-342900">
              <a:spcBef>
                <a:spcPct val="20000"/>
              </a:spcBef>
            </a:pPr>
            <a:r>
              <a:rPr lang="en-US" sz="2400" b="1" u="sng" dirty="0" err="1" smtClean="0">
                <a:solidFill>
                  <a:srgbClr val="000099"/>
                </a:solidFill>
                <a:latin typeface="Times New Roman" pitchFamily="18" charset="0"/>
                <a:cs typeface="Times New Roman" pitchFamily="18" charset="0"/>
              </a:rPr>
              <a:t>Cây</a:t>
            </a:r>
            <a:r>
              <a:rPr lang="en-US" sz="2400" b="1" u="sng" dirty="0" smtClean="0">
                <a:solidFill>
                  <a:srgbClr val="000099"/>
                </a:solidFill>
                <a:latin typeface="Times New Roman" pitchFamily="18" charset="0"/>
                <a:cs typeface="Times New Roman" pitchFamily="18" charset="0"/>
              </a:rPr>
              <a:t> </a:t>
            </a:r>
            <a:r>
              <a:rPr lang="en-US" sz="2400" b="1" u="sng" dirty="0" err="1" smtClean="0">
                <a:solidFill>
                  <a:srgbClr val="000099"/>
                </a:solidFill>
                <a:latin typeface="Times New Roman" pitchFamily="18" charset="0"/>
                <a:cs typeface="Times New Roman" pitchFamily="18" charset="0"/>
              </a:rPr>
              <a:t>hoa</a:t>
            </a:r>
            <a:r>
              <a:rPr lang="en-US" sz="2400" b="1" u="sng" dirty="0" smtClean="0">
                <a:solidFill>
                  <a:srgbClr val="000099"/>
                </a:solidFill>
                <a:latin typeface="Times New Roman" pitchFamily="18" charset="0"/>
                <a:cs typeface="Times New Roman" pitchFamily="18" charset="0"/>
              </a:rPr>
              <a:t> </a:t>
            </a:r>
            <a:r>
              <a:rPr lang="en-US" sz="2400" b="1" u="sng" dirty="0" err="1" smtClean="0">
                <a:solidFill>
                  <a:srgbClr val="000099"/>
                </a:solidFill>
                <a:latin typeface="Times New Roman" pitchFamily="18" charset="0"/>
                <a:cs typeface="Times New Roman" pitchFamily="18" charset="0"/>
              </a:rPr>
              <a:t>đỏ</a:t>
            </a:r>
            <a:r>
              <a:rPr lang="en-US" sz="2400" b="1" u="sng" dirty="0" smtClean="0">
                <a:solidFill>
                  <a:srgbClr val="000099"/>
                </a:solidFill>
                <a:latin typeface="Times New Roman" pitchFamily="18" charset="0"/>
                <a:cs typeface="Times New Roman" pitchFamily="18" charset="0"/>
              </a:rPr>
              <a:t> </a:t>
            </a:r>
            <a:r>
              <a:rPr lang="en-US" sz="2400" b="1" u="sng" dirty="0" err="1" smtClean="0">
                <a:solidFill>
                  <a:srgbClr val="000099"/>
                </a:solidFill>
                <a:latin typeface="Times New Roman" pitchFamily="18" charset="0"/>
                <a:cs typeface="Times New Roman" pitchFamily="18" charset="0"/>
              </a:rPr>
              <a:t>có</a:t>
            </a:r>
            <a:r>
              <a:rPr lang="en-US" sz="2400" b="1" u="sng" dirty="0" smtClean="0">
                <a:solidFill>
                  <a:srgbClr val="000099"/>
                </a:solidFill>
                <a:latin typeface="Times New Roman" pitchFamily="18" charset="0"/>
                <a:cs typeface="Times New Roman" pitchFamily="18" charset="0"/>
              </a:rPr>
              <a:t> </a:t>
            </a:r>
            <a:r>
              <a:rPr lang="en-US" sz="2400" b="1" u="sng" dirty="0" err="1" smtClean="0">
                <a:solidFill>
                  <a:srgbClr val="000099"/>
                </a:solidFill>
                <a:latin typeface="Times New Roman" pitchFamily="18" charset="0"/>
                <a:cs typeface="Times New Roman" pitchFamily="18" charset="0"/>
              </a:rPr>
              <a:t>mấy</a:t>
            </a:r>
            <a:r>
              <a:rPr lang="en-US" sz="2400" b="1" u="sng" dirty="0" smtClean="0">
                <a:solidFill>
                  <a:srgbClr val="000099"/>
                </a:solidFill>
                <a:latin typeface="Times New Roman" pitchFamily="18" charset="0"/>
                <a:cs typeface="Times New Roman" pitchFamily="18" charset="0"/>
              </a:rPr>
              <a:t> </a:t>
            </a:r>
            <a:r>
              <a:rPr lang="en-US" sz="2400" b="1" u="sng" dirty="0" err="1" smtClean="0">
                <a:solidFill>
                  <a:srgbClr val="000099"/>
                </a:solidFill>
                <a:latin typeface="Times New Roman" pitchFamily="18" charset="0"/>
                <a:cs typeface="Times New Roman" pitchFamily="18" charset="0"/>
              </a:rPr>
              <a:t>kiểu</a:t>
            </a:r>
            <a:r>
              <a:rPr lang="en-US" sz="2400" b="1" u="sng" dirty="0" smtClean="0">
                <a:solidFill>
                  <a:srgbClr val="000099"/>
                </a:solidFill>
                <a:latin typeface="Times New Roman" pitchFamily="18" charset="0"/>
                <a:cs typeface="Times New Roman" pitchFamily="18" charset="0"/>
              </a:rPr>
              <a:t> gen?</a:t>
            </a:r>
            <a:endParaRPr lang="en-US" sz="2400" b="1" u="sng" dirty="0">
              <a:solidFill>
                <a:srgbClr val="000099"/>
              </a:solidFill>
              <a:latin typeface="Times New Roman" pitchFamily="18" charset="0"/>
              <a:cs typeface="Times New Roman" pitchFamily="18" charset="0"/>
            </a:endParaRPr>
          </a:p>
        </p:txBody>
      </p:sp>
      <p:sp>
        <p:nvSpPr>
          <p:cNvPr id="11" name="Rectangle 4"/>
          <p:cNvSpPr>
            <a:spLocks noGrp="1" noChangeArrowheads="1"/>
          </p:cNvSpPr>
          <p:nvPr/>
        </p:nvSpPr>
        <p:spPr bwMode="auto">
          <a:xfrm>
            <a:off x="304800" y="5105400"/>
            <a:ext cx="3886200" cy="1219200"/>
          </a:xfrm>
          <a:prstGeom prst="rect">
            <a:avLst/>
          </a:prstGeom>
          <a:noFill/>
          <a:ln w="9525">
            <a:noFill/>
            <a:miter lim="800000"/>
            <a:headEnd/>
            <a:tailEnd/>
          </a:ln>
        </p:spPr>
        <p:txBody>
          <a:bodyPr/>
          <a:lstStyle/>
          <a:p>
            <a:pPr marL="342900" indent="-342900">
              <a:spcBef>
                <a:spcPct val="20000"/>
              </a:spcBef>
            </a:pPr>
            <a:r>
              <a:rPr lang="en-US" sz="2400" b="1" u="sng" dirty="0" err="1" smtClean="0">
                <a:solidFill>
                  <a:srgbClr val="FF0000"/>
                </a:solidFill>
                <a:latin typeface="Times New Roman" pitchFamily="18" charset="0"/>
                <a:cs typeface="Times New Roman" pitchFamily="18" charset="0"/>
              </a:rPr>
              <a:t>Nhìn</a:t>
            </a:r>
            <a:r>
              <a:rPr lang="en-US" sz="2400" b="1" u="sng" dirty="0" smtClean="0">
                <a:solidFill>
                  <a:srgbClr val="FF0000"/>
                </a:solidFill>
                <a:latin typeface="Times New Roman" pitchFamily="18" charset="0"/>
                <a:cs typeface="Times New Roman" pitchFamily="18" charset="0"/>
              </a:rPr>
              <a:t> </a:t>
            </a:r>
            <a:r>
              <a:rPr lang="en-US" sz="2400" b="1" u="sng" dirty="0" err="1" smtClean="0">
                <a:solidFill>
                  <a:srgbClr val="FF0000"/>
                </a:solidFill>
                <a:latin typeface="Times New Roman" pitchFamily="18" charset="0"/>
                <a:cs typeface="Times New Roman" pitchFamily="18" charset="0"/>
              </a:rPr>
              <a:t>thấy</a:t>
            </a:r>
            <a:r>
              <a:rPr lang="en-US" sz="2400" b="1" u="sng" dirty="0" smtClean="0">
                <a:solidFill>
                  <a:srgbClr val="FF0000"/>
                </a:solidFill>
                <a:latin typeface="Times New Roman" pitchFamily="18" charset="0"/>
                <a:cs typeface="Times New Roman" pitchFamily="18" charset="0"/>
              </a:rPr>
              <a:t> </a:t>
            </a:r>
            <a:r>
              <a:rPr lang="en-US" sz="2400" b="1" u="sng" dirty="0" err="1" smtClean="0">
                <a:solidFill>
                  <a:srgbClr val="FF0000"/>
                </a:solidFill>
                <a:latin typeface="Times New Roman" pitchFamily="18" charset="0"/>
                <a:cs typeface="Times New Roman" pitchFamily="18" charset="0"/>
              </a:rPr>
              <a:t>hoa</a:t>
            </a:r>
            <a:r>
              <a:rPr lang="en-US" sz="2400" b="1" u="sng" dirty="0" smtClean="0">
                <a:solidFill>
                  <a:srgbClr val="FF0000"/>
                </a:solidFill>
                <a:latin typeface="Times New Roman" pitchFamily="18" charset="0"/>
                <a:cs typeface="Times New Roman" pitchFamily="18" charset="0"/>
              </a:rPr>
              <a:t> </a:t>
            </a:r>
            <a:r>
              <a:rPr lang="en-US" sz="2400" b="1" u="sng" dirty="0" err="1" smtClean="0">
                <a:solidFill>
                  <a:srgbClr val="FF0000"/>
                </a:solidFill>
                <a:latin typeface="Times New Roman" pitchFamily="18" charset="0"/>
                <a:cs typeface="Times New Roman" pitchFamily="18" charset="0"/>
              </a:rPr>
              <a:t>màu</a:t>
            </a:r>
            <a:r>
              <a:rPr lang="en-US" sz="2400" b="1" u="sng" dirty="0" smtClean="0">
                <a:solidFill>
                  <a:srgbClr val="FF0000"/>
                </a:solidFill>
                <a:latin typeface="Times New Roman" pitchFamily="18" charset="0"/>
                <a:cs typeface="Times New Roman" pitchFamily="18" charset="0"/>
              </a:rPr>
              <a:t> </a:t>
            </a:r>
            <a:r>
              <a:rPr lang="en-US" sz="2400" b="1" u="sng" dirty="0" err="1" smtClean="0">
                <a:solidFill>
                  <a:srgbClr val="FF0000"/>
                </a:solidFill>
                <a:latin typeface="Times New Roman" pitchFamily="18" charset="0"/>
                <a:cs typeface="Times New Roman" pitchFamily="18" charset="0"/>
              </a:rPr>
              <a:t>đỏ</a:t>
            </a:r>
            <a:r>
              <a:rPr lang="en-US" sz="2400" b="1" u="sng" dirty="0" smtClean="0">
                <a:solidFill>
                  <a:srgbClr val="FF0000"/>
                </a:solidFill>
                <a:latin typeface="Times New Roman" pitchFamily="18" charset="0"/>
                <a:cs typeface="Times New Roman" pitchFamily="18" charset="0"/>
              </a:rPr>
              <a:t> </a:t>
            </a:r>
            <a:r>
              <a:rPr lang="en-US" sz="2400" b="1" u="sng" dirty="0" err="1" smtClean="0">
                <a:solidFill>
                  <a:srgbClr val="FF0000"/>
                </a:solidFill>
                <a:latin typeface="Times New Roman" pitchFamily="18" charset="0"/>
                <a:cs typeface="Times New Roman" pitchFamily="18" charset="0"/>
              </a:rPr>
              <a:t>thì</a:t>
            </a:r>
            <a:r>
              <a:rPr lang="en-US" sz="2400" b="1" u="sng" dirty="0" smtClean="0">
                <a:solidFill>
                  <a:srgbClr val="FF0000"/>
                </a:solidFill>
                <a:latin typeface="Times New Roman" pitchFamily="18" charset="0"/>
                <a:cs typeface="Times New Roman" pitchFamily="18" charset="0"/>
              </a:rPr>
              <a:t> </a:t>
            </a:r>
            <a:r>
              <a:rPr lang="en-US" sz="2400" b="1" u="sng" dirty="0" err="1" smtClean="0">
                <a:solidFill>
                  <a:srgbClr val="FF0000"/>
                </a:solidFill>
                <a:latin typeface="Times New Roman" pitchFamily="18" charset="0"/>
                <a:cs typeface="Times New Roman" pitchFamily="18" charset="0"/>
              </a:rPr>
              <a:t>có</a:t>
            </a:r>
            <a:r>
              <a:rPr lang="en-US" sz="2400" b="1" u="sng" dirty="0" smtClean="0">
                <a:solidFill>
                  <a:srgbClr val="FF0000"/>
                </a:solidFill>
                <a:latin typeface="Times New Roman" pitchFamily="18" charset="0"/>
                <a:cs typeface="Times New Roman" pitchFamily="18" charset="0"/>
              </a:rPr>
              <a:t> </a:t>
            </a:r>
            <a:r>
              <a:rPr lang="en-US" sz="2400" b="1" u="sng" dirty="0" err="1" smtClean="0">
                <a:solidFill>
                  <a:srgbClr val="FF0000"/>
                </a:solidFill>
                <a:latin typeface="Times New Roman" pitchFamily="18" charset="0"/>
                <a:cs typeface="Times New Roman" pitchFamily="18" charset="0"/>
              </a:rPr>
              <a:t>khẳng</a:t>
            </a:r>
            <a:r>
              <a:rPr lang="en-US" sz="2400" b="1" u="sng" dirty="0" smtClean="0">
                <a:solidFill>
                  <a:srgbClr val="FF0000"/>
                </a:solidFill>
                <a:latin typeface="Times New Roman" pitchFamily="18" charset="0"/>
                <a:cs typeface="Times New Roman" pitchFamily="18" charset="0"/>
              </a:rPr>
              <a:t> </a:t>
            </a:r>
            <a:r>
              <a:rPr lang="en-US" sz="2400" b="1" u="sng" dirty="0" err="1" smtClean="0">
                <a:solidFill>
                  <a:srgbClr val="FF0000"/>
                </a:solidFill>
                <a:latin typeface="Times New Roman" pitchFamily="18" charset="0"/>
                <a:cs typeface="Times New Roman" pitchFamily="18" charset="0"/>
              </a:rPr>
              <a:t>định</a:t>
            </a:r>
            <a:r>
              <a:rPr lang="en-US" sz="2400" b="1" u="sng" dirty="0" smtClean="0">
                <a:solidFill>
                  <a:srgbClr val="FF0000"/>
                </a:solidFill>
                <a:latin typeface="Times New Roman" pitchFamily="18" charset="0"/>
                <a:cs typeface="Times New Roman" pitchFamily="18" charset="0"/>
              </a:rPr>
              <a:t> </a:t>
            </a:r>
            <a:r>
              <a:rPr lang="en-US" sz="2400" b="1" u="sng" dirty="0" err="1" smtClean="0">
                <a:solidFill>
                  <a:srgbClr val="FF0000"/>
                </a:solidFill>
                <a:latin typeface="Times New Roman" pitchFamily="18" charset="0"/>
                <a:cs typeface="Times New Roman" pitchFamily="18" charset="0"/>
              </a:rPr>
              <a:t>được</a:t>
            </a:r>
            <a:r>
              <a:rPr lang="en-US" sz="2400" b="1" u="sng" dirty="0" smtClean="0">
                <a:solidFill>
                  <a:srgbClr val="FF0000"/>
                </a:solidFill>
                <a:latin typeface="Times New Roman" pitchFamily="18" charset="0"/>
                <a:cs typeface="Times New Roman" pitchFamily="18" charset="0"/>
              </a:rPr>
              <a:t> </a:t>
            </a:r>
            <a:r>
              <a:rPr lang="en-US" sz="2400" b="1" u="sng" dirty="0" err="1" smtClean="0">
                <a:solidFill>
                  <a:srgbClr val="FF0000"/>
                </a:solidFill>
                <a:latin typeface="Times New Roman" pitchFamily="18" charset="0"/>
                <a:cs typeface="Times New Roman" pitchFamily="18" charset="0"/>
              </a:rPr>
              <a:t>kiểu</a:t>
            </a:r>
            <a:r>
              <a:rPr lang="en-US" sz="2400" b="1" u="sng" dirty="0" smtClean="0">
                <a:solidFill>
                  <a:srgbClr val="FF0000"/>
                </a:solidFill>
                <a:latin typeface="Times New Roman" pitchFamily="18" charset="0"/>
                <a:cs typeface="Times New Roman" pitchFamily="18" charset="0"/>
              </a:rPr>
              <a:t> gen </a:t>
            </a:r>
            <a:r>
              <a:rPr lang="en-US" sz="2400" b="1" u="sng" dirty="0" err="1" smtClean="0">
                <a:solidFill>
                  <a:srgbClr val="FF0000"/>
                </a:solidFill>
                <a:latin typeface="Times New Roman" pitchFamily="18" charset="0"/>
                <a:cs typeface="Times New Roman" pitchFamily="18" charset="0"/>
              </a:rPr>
              <a:t>của</a:t>
            </a:r>
            <a:r>
              <a:rPr lang="en-US" sz="2400" b="1" u="sng" dirty="0" smtClean="0">
                <a:solidFill>
                  <a:srgbClr val="FF0000"/>
                </a:solidFill>
                <a:latin typeface="Times New Roman" pitchFamily="18" charset="0"/>
                <a:cs typeface="Times New Roman" pitchFamily="18" charset="0"/>
              </a:rPr>
              <a:t> </a:t>
            </a:r>
            <a:r>
              <a:rPr lang="en-US" sz="2400" b="1" u="sng" dirty="0" err="1" smtClean="0">
                <a:solidFill>
                  <a:srgbClr val="FF0000"/>
                </a:solidFill>
                <a:latin typeface="Times New Roman" pitchFamily="18" charset="0"/>
                <a:cs typeface="Times New Roman" pitchFamily="18" charset="0"/>
              </a:rPr>
              <a:t>cây</a:t>
            </a:r>
            <a:r>
              <a:rPr lang="en-US" sz="2400" b="1" u="sng" dirty="0" smtClean="0">
                <a:solidFill>
                  <a:srgbClr val="FF0000"/>
                </a:solidFill>
                <a:latin typeface="Times New Roman" pitchFamily="18" charset="0"/>
                <a:cs typeface="Times New Roman" pitchFamily="18" charset="0"/>
              </a:rPr>
              <a:t> k?</a:t>
            </a:r>
            <a:endParaRPr lang="en-US" sz="2400" b="1" u="sng" dirty="0">
              <a:solidFill>
                <a:srgbClr val="FF0000"/>
              </a:solidFill>
              <a:latin typeface="Times New Roman" pitchFamily="18" charset="0"/>
              <a:cs typeface="Times New Roman" pitchFamily="18" charset="0"/>
            </a:endParaRPr>
          </a:p>
        </p:txBody>
      </p:sp>
      <p:sp>
        <p:nvSpPr>
          <p:cNvPr id="12" name="Rectangle 4"/>
          <p:cNvSpPr>
            <a:spLocks noGrp="1" noChangeArrowheads="1"/>
          </p:cNvSpPr>
          <p:nvPr/>
        </p:nvSpPr>
        <p:spPr bwMode="auto">
          <a:xfrm>
            <a:off x="304800" y="3048000"/>
            <a:ext cx="2514600" cy="1295400"/>
          </a:xfrm>
          <a:prstGeom prst="rect">
            <a:avLst/>
          </a:prstGeom>
          <a:noFill/>
          <a:ln w="9525">
            <a:noFill/>
            <a:miter lim="800000"/>
            <a:headEnd/>
            <a:tailEnd/>
          </a:ln>
        </p:spPr>
        <p:txBody>
          <a:bodyPr/>
          <a:lstStyle/>
          <a:p>
            <a:pPr marL="342900" indent="-342900">
              <a:spcBef>
                <a:spcPct val="20000"/>
              </a:spcBef>
            </a:pPr>
            <a:r>
              <a:rPr lang="en-US" sz="2400" b="1" dirty="0" smtClean="0">
                <a:solidFill>
                  <a:srgbClr val="000099"/>
                </a:solidFill>
                <a:latin typeface="Times New Roman" pitchFamily="18" charset="0"/>
                <a:cs typeface="Times New Roman" pitchFamily="18" charset="0"/>
              </a:rPr>
              <a:t>2 </a:t>
            </a:r>
            <a:r>
              <a:rPr lang="en-US" sz="2400" b="1" dirty="0" err="1" smtClean="0">
                <a:solidFill>
                  <a:srgbClr val="000099"/>
                </a:solidFill>
                <a:latin typeface="Times New Roman" pitchFamily="18" charset="0"/>
                <a:cs typeface="Times New Roman" pitchFamily="18" charset="0"/>
              </a:rPr>
              <a:t>kiểu</a:t>
            </a:r>
            <a:r>
              <a:rPr lang="en-US" sz="2400" b="1" dirty="0" smtClean="0">
                <a:solidFill>
                  <a:srgbClr val="000099"/>
                </a:solidFill>
                <a:latin typeface="Times New Roman" pitchFamily="18" charset="0"/>
                <a:cs typeface="Times New Roman" pitchFamily="18" charset="0"/>
              </a:rPr>
              <a:t> AA </a:t>
            </a:r>
            <a:r>
              <a:rPr lang="en-US" sz="2400" b="1" dirty="0" err="1" smtClean="0">
                <a:solidFill>
                  <a:srgbClr val="000099"/>
                </a:solidFill>
                <a:latin typeface="Times New Roman" pitchFamily="18" charset="0"/>
                <a:cs typeface="Times New Roman" pitchFamily="18" charset="0"/>
              </a:rPr>
              <a:t>và</a:t>
            </a:r>
            <a:r>
              <a:rPr lang="en-US" sz="2400" b="1" dirty="0" smtClean="0">
                <a:solidFill>
                  <a:srgbClr val="000099"/>
                </a:solidFill>
                <a:latin typeface="Times New Roman" pitchFamily="18" charset="0"/>
                <a:cs typeface="Times New Roman" pitchFamily="18" charset="0"/>
              </a:rPr>
              <a:t> </a:t>
            </a:r>
            <a:r>
              <a:rPr lang="en-US" sz="2400" b="1" dirty="0" err="1" smtClean="0">
                <a:solidFill>
                  <a:srgbClr val="000099"/>
                </a:solidFill>
                <a:latin typeface="Times New Roman" pitchFamily="18" charset="0"/>
                <a:cs typeface="Times New Roman" pitchFamily="18" charset="0"/>
              </a:rPr>
              <a:t>Aa</a:t>
            </a:r>
            <a:endParaRPr lang="en-US" sz="2400" b="1" dirty="0">
              <a:solidFill>
                <a:srgbClr val="000099"/>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ox(in)">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18"/>
          <p:cNvSpPr>
            <a:spLocks noChangeArrowheads="1"/>
          </p:cNvSpPr>
          <p:nvPr/>
        </p:nvSpPr>
        <p:spPr bwMode="auto">
          <a:xfrm>
            <a:off x="3492500" y="1412875"/>
            <a:ext cx="5472113" cy="2232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342900" indent="-342900" fontAlgn="auto">
              <a:lnSpc>
                <a:spcPct val="80000"/>
              </a:lnSpc>
              <a:spcBef>
                <a:spcPct val="20000"/>
              </a:spcBef>
              <a:spcAft>
                <a:spcPts val="0"/>
              </a:spcAft>
              <a:defRPr/>
            </a:pPr>
            <a:r>
              <a:rPr lang="en-US" sz="2400" b="1" u="sng" kern="0" dirty="0">
                <a:solidFill>
                  <a:srgbClr val="000099"/>
                </a:solidFill>
                <a:latin typeface="Times New Roman" pitchFamily="18" charset="0"/>
                <a:cs typeface="Times New Roman" pitchFamily="18" charset="0"/>
              </a:rPr>
              <a:t>+ TH 1</a:t>
            </a:r>
            <a:r>
              <a:rPr lang="en-US" sz="2400" b="1" kern="0" dirty="0">
                <a:solidFill>
                  <a:srgbClr val="000099"/>
                </a:solidFill>
                <a:latin typeface="Times New Roman" pitchFamily="18" charset="0"/>
                <a:cs typeface="Times New Roman" pitchFamily="18" charset="0"/>
              </a:rPr>
              <a:t> :  P : Hoa đỏ     </a:t>
            </a:r>
            <a:r>
              <a:rPr lang="en-US" sz="2400" b="1" kern="0" dirty="0">
                <a:solidFill>
                  <a:srgbClr val="000099"/>
                </a:solidFill>
                <a:latin typeface="Times New Roman" pitchFamily="18" charset="0"/>
                <a:cs typeface="Times New Roman" pitchFamily="18" charset="0"/>
                <a:sym typeface="Wingdings 2" pitchFamily="18" charset="2"/>
              </a:rPr>
              <a:t></a:t>
            </a:r>
            <a:r>
              <a:rPr lang="en-US" sz="2400" b="1" kern="0" dirty="0">
                <a:solidFill>
                  <a:srgbClr val="000099"/>
                </a:solidFill>
                <a:latin typeface="Times New Roman" pitchFamily="18" charset="0"/>
                <a:cs typeface="Times New Roman" pitchFamily="18" charset="0"/>
              </a:rPr>
              <a:t> Hoa trắng</a:t>
            </a:r>
          </a:p>
          <a:p>
            <a:pPr marL="342900" indent="-342900" fontAlgn="auto">
              <a:lnSpc>
                <a:spcPct val="80000"/>
              </a:lnSpc>
              <a:spcBef>
                <a:spcPct val="20000"/>
              </a:spcBef>
              <a:spcAft>
                <a:spcPts val="0"/>
              </a:spcAft>
              <a:defRPr/>
            </a:pPr>
            <a:r>
              <a:rPr lang="en-US" sz="2400" b="1" kern="0" dirty="0">
                <a:solidFill>
                  <a:srgbClr val="000099"/>
                </a:solidFill>
                <a:latin typeface="Times New Roman" pitchFamily="18" charset="0"/>
                <a:cs typeface="Times New Roman" pitchFamily="18" charset="0"/>
              </a:rPr>
              <a:t>                       (AA)                 (aa)                        </a:t>
            </a:r>
          </a:p>
          <a:p>
            <a:pPr marL="342900" indent="-342900" fontAlgn="auto">
              <a:lnSpc>
                <a:spcPct val="80000"/>
              </a:lnSpc>
              <a:spcBef>
                <a:spcPct val="20000"/>
              </a:spcBef>
              <a:spcAft>
                <a:spcPts val="0"/>
              </a:spcAft>
              <a:defRPr/>
            </a:pPr>
            <a:r>
              <a:rPr lang="en-US" sz="2400" b="1" kern="0" dirty="0">
                <a:solidFill>
                  <a:srgbClr val="000099"/>
                </a:solidFill>
                <a:latin typeface="Times New Roman" pitchFamily="18" charset="0"/>
                <a:cs typeface="Times New Roman" pitchFamily="18" charset="0"/>
              </a:rPr>
              <a:t>G</a:t>
            </a:r>
            <a:r>
              <a:rPr lang="en-US" sz="2400" b="1" kern="0" baseline="-25000" dirty="0">
                <a:solidFill>
                  <a:srgbClr val="000099"/>
                </a:solidFill>
                <a:latin typeface="Times New Roman" pitchFamily="18" charset="0"/>
                <a:cs typeface="Times New Roman" pitchFamily="18" charset="0"/>
              </a:rPr>
              <a:t>P </a:t>
            </a:r>
            <a:r>
              <a:rPr lang="en-US" sz="2400" b="1" kern="0" dirty="0">
                <a:solidFill>
                  <a:srgbClr val="000099"/>
                </a:solidFill>
                <a:latin typeface="Times New Roman" pitchFamily="18" charset="0"/>
                <a:cs typeface="Times New Roman" pitchFamily="18" charset="0"/>
              </a:rPr>
              <a:t>:                 A	                a</a:t>
            </a:r>
          </a:p>
          <a:p>
            <a:pPr marL="342900" indent="-342900" fontAlgn="auto">
              <a:lnSpc>
                <a:spcPct val="80000"/>
              </a:lnSpc>
              <a:spcBef>
                <a:spcPct val="20000"/>
              </a:spcBef>
              <a:spcAft>
                <a:spcPts val="0"/>
              </a:spcAft>
              <a:defRPr/>
            </a:pPr>
            <a:r>
              <a:rPr lang="en-US" sz="2400" b="1" kern="0" dirty="0">
                <a:solidFill>
                  <a:srgbClr val="000099"/>
                </a:solidFill>
                <a:latin typeface="Times New Roman" pitchFamily="18" charset="0"/>
                <a:cs typeface="Times New Roman" pitchFamily="18" charset="0"/>
              </a:rPr>
              <a:t>F</a:t>
            </a:r>
            <a:r>
              <a:rPr lang="en-US" sz="2400" b="1" kern="0" baseline="-25000" dirty="0">
                <a:solidFill>
                  <a:srgbClr val="000099"/>
                </a:solidFill>
                <a:latin typeface="Times New Roman" pitchFamily="18" charset="0"/>
                <a:cs typeface="Times New Roman" pitchFamily="18" charset="0"/>
              </a:rPr>
              <a:t>1</a:t>
            </a:r>
            <a:r>
              <a:rPr lang="en-US" sz="2400" b="1" kern="0" dirty="0">
                <a:solidFill>
                  <a:srgbClr val="000099"/>
                </a:solidFill>
                <a:latin typeface="Times New Roman" pitchFamily="18" charset="0"/>
                <a:cs typeface="Times New Roman" pitchFamily="18" charset="0"/>
              </a:rPr>
              <a:t>  :                              Aa</a:t>
            </a:r>
          </a:p>
          <a:p>
            <a:pPr marL="342900" indent="-342900" fontAlgn="auto">
              <a:lnSpc>
                <a:spcPct val="80000"/>
              </a:lnSpc>
              <a:spcBef>
                <a:spcPct val="20000"/>
              </a:spcBef>
              <a:spcAft>
                <a:spcPts val="0"/>
              </a:spcAft>
              <a:defRPr/>
            </a:pPr>
            <a:r>
              <a:rPr lang="en-US" sz="2400" b="1" kern="0" dirty="0">
                <a:solidFill>
                  <a:srgbClr val="000099"/>
                </a:solidFill>
                <a:latin typeface="Times New Roman" pitchFamily="18" charset="0"/>
                <a:cs typeface="Times New Roman" pitchFamily="18" charset="0"/>
              </a:rPr>
              <a:t>Kết quả :     KG : Aa  </a:t>
            </a:r>
          </a:p>
          <a:p>
            <a:pPr marL="342900" indent="-342900" fontAlgn="auto">
              <a:lnSpc>
                <a:spcPct val="80000"/>
              </a:lnSpc>
              <a:spcBef>
                <a:spcPct val="20000"/>
              </a:spcBef>
              <a:spcAft>
                <a:spcPts val="0"/>
              </a:spcAft>
              <a:defRPr/>
            </a:pPr>
            <a:r>
              <a:rPr lang="en-US" sz="2400" b="1" kern="0" dirty="0">
                <a:solidFill>
                  <a:srgbClr val="000099"/>
                </a:solidFill>
                <a:latin typeface="Times New Roman" pitchFamily="18" charset="0"/>
                <a:cs typeface="Times New Roman" pitchFamily="18" charset="0"/>
              </a:rPr>
              <a:t>                  KH : Hoa đỏ </a:t>
            </a:r>
          </a:p>
        </p:txBody>
      </p:sp>
      <p:sp>
        <p:nvSpPr>
          <p:cNvPr id="9" name="Rectangle 18"/>
          <p:cNvSpPr>
            <a:spLocks noChangeArrowheads="1"/>
          </p:cNvSpPr>
          <p:nvPr/>
        </p:nvSpPr>
        <p:spPr bwMode="auto">
          <a:xfrm>
            <a:off x="611188" y="4365625"/>
            <a:ext cx="5905500" cy="2232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342900" indent="-342900" fontAlgn="auto">
              <a:lnSpc>
                <a:spcPct val="80000"/>
              </a:lnSpc>
              <a:spcBef>
                <a:spcPct val="20000"/>
              </a:spcBef>
              <a:spcAft>
                <a:spcPts val="0"/>
              </a:spcAft>
              <a:defRPr/>
            </a:pPr>
            <a:r>
              <a:rPr lang="en-US" sz="2400" b="1" u="sng" kern="0" dirty="0">
                <a:solidFill>
                  <a:srgbClr val="C00000"/>
                </a:solidFill>
                <a:latin typeface="Times New Roman" pitchFamily="18" charset="0"/>
                <a:cs typeface="Times New Roman" pitchFamily="18" charset="0"/>
              </a:rPr>
              <a:t>+ TH 2</a:t>
            </a:r>
            <a:r>
              <a:rPr lang="en-US" sz="2400" b="1" kern="0" dirty="0">
                <a:solidFill>
                  <a:srgbClr val="C00000"/>
                </a:solidFill>
                <a:latin typeface="Times New Roman" pitchFamily="18" charset="0"/>
                <a:cs typeface="Times New Roman" pitchFamily="18" charset="0"/>
              </a:rPr>
              <a:t> :  P : Hoa đỏ     </a:t>
            </a:r>
            <a:r>
              <a:rPr lang="en-US" sz="2400" b="1" kern="0" dirty="0">
                <a:solidFill>
                  <a:srgbClr val="C00000"/>
                </a:solidFill>
                <a:latin typeface="Times New Roman" pitchFamily="18" charset="0"/>
                <a:cs typeface="Times New Roman" pitchFamily="18" charset="0"/>
                <a:sym typeface="Wingdings 2" pitchFamily="18" charset="2"/>
              </a:rPr>
              <a:t></a:t>
            </a:r>
            <a:r>
              <a:rPr lang="en-US" sz="2400" b="1" kern="0" dirty="0">
                <a:solidFill>
                  <a:srgbClr val="C00000"/>
                </a:solidFill>
                <a:latin typeface="Times New Roman" pitchFamily="18" charset="0"/>
                <a:cs typeface="Times New Roman" pitchFamily="18" charset="0"/>
              </a:rPr>
              <a:t> Hoa trắng</a:t>
            </a:r>
          </a:p>
          <a:p>
            <a:pPr marL="342900" indent="-342900" fontAlgn="auto">
              <a:lnSpc>
                <a:spcPct val="80000"/>
              </a:lnSpc>
              <a:spcBef>
                <a:spcPct val="20000"/>
              </a:spcBef>
              <a:spcAft>
                <a:spcPts val="0"/>
              </a:spcAft>
              <a:defRPr/>
            </a:pPr>
            <a:r>
              <a:rPr lang="en-US" sz="2400" b="1" kern="0" dirty="0">
                <a:solidFill>
                  <a:srgbClr val="C00000"/>
                </a:solidFill>
                <a:latin typeface="Times New Roman" pitchFamily="18" charset="0"/>
                <a:cs typeface="Times New Roman" pitchFamily="18" charset="0"/>
              </a:rPr>
              <a:t>                       (Aa)                 (aa)                        </a:t>
            </a:r>
          </a:p>
          <a:p>
            <a:pPr marL="342900" indent="-342900" fontAlgn="auto">
              <a:lnSpc>
                <a:spcPct val="80000"/>
              </a:lnSpc>
              <a:spcBef>
                <a:spcPct val="20000"/>
              </a:spcBef>
              <a:spcAft>
                <a:spcPts val="0"/>
              </a:spcAft>
              <a:defRPr/>
            </a:pPr>
            <a:r>
              <a:rPr lang="en-US" sz="2400" b="1" kern="0" dirty="0">
                <a:solidFill>
                  <a:srgbClr val="C00000"/>
                </a:solidFill>
                <a:latin typeface="Times New Roman" pitchFamily="18" charset="0"/>
                <a:cs typeface="Times New Roman" pitchFamily="18" charset="0"/>
              </a:rPr>
              <a:t>G</a:t>
            </a:r>
            <a:r>
              <a:rPr lang="en-US" sz="2400" b="1" kern="0" baseline="-25000" dirty="0">
                <a:solidFill>
                  <a:srgbClr val="C00000"/>
                </a:solidFill>
                <a:latin typeface="Times New Roman" pitchFamily="18" charset="0"/>
                <a:cs typeface="Times New Roman" pitchFamily="18" charset="0"/>
              </a:rPr>
              <a:t>P </a:t>
            </a:r>
            <a:r>
              <a:rPr lang="en-US" sz="2400" b="1" kern="0" dirty="0">
                <a:solidFill>
                  <a:srgbClr val="C00000"/>
                </a:solidFill>
                <a:latin typeface="Times New Roman" pitchFamily="18" charset="0"/>
                <a:cs typeface="Times New Roman" pitchFamily="18" charset="0"/>
              </a:rPr>
              <a:t>:                 A, a	                a</a:t>
            </a:r>
          </a:p>
          <a:p>
            <a:pPr marL="342900" indent="-342900" fontAlgn="auto">
              <a:lnSpc>
                <a:spcPct val="80000"/>
              </a:lnSpc>
              <a:spcBef>
                <a:spcPct val="20000"/>
              </a:spcBef>
              <a:spcAft>
                <a:spcPts val="0"/>
              </a:spcAft>
              <a:defRPr/>
            </a:pPr>
            <a:r>
              <a:rPr lang="en-US" sz="2400" b="1" kern="0" dirty="0">
                <a:solidFill>
                  <a:srgbClr val="C00000"/>
                </a:solidFill>
                <a:latin typeface="Times New Roman" pitchFamily="18" charset="0"/>
                <a:cs typeface="Times New Roman" pitchFamily="18" charset="0"/>
              </a:rPr>
              <a:t>F</a:t>
            </a:r>
            <a:r>
              <a:rPr lang="en-US" sz="2400" b="1" kern="0" baseline="-25000" dirty="0">
                <a:solidFill>
                  <a:srgbClr val="C00000"/>
                </a:solidFill>
                <a:latin typeface="Times New Roman" pitchFamily="18" charset="0"/>
                <a:cs typeface="Times New Roman" pitchFamily="18" charset="0"/>
              </a:rPr>
              <a:t>1</a:t>
            </a:r>
            <a:r>
              <a:rPr lang="en-US" sz="2400" b="1" kern="0" dirty="0">
                <a:solidFill>
                  <a:srgbClr val="C00000"/>
                </a:solidFill>
                <a:latin typeface="Times New Roman" pitchFamily="18" charset="0"/>
                <a:cs typeface="Times New Roman" pitchFamily="18" charset="0"/>
              </a:rPr>
              <a:t>  :                              1Aa : 1aa</a:t>
            </a:r>
          </a:p>
          <a:p>
            <a:pPr marL="342900" indent="-342900" fontAlgn="auto">
              <a:lnSpc>
                <a:spcPct val="80000"/>
              </a:lnSpc>
              <a:spcBef>
                <a:spcPct val="20000"/>
              </a:spcBef>
              <a:spcAft>
                <a:spcPts val="0"/>
              </a:spcAft>
              <a:defRPr/>
            </a:pPr>
            <a:r>
              <a:rPr lang="en-US" sz="2400" b="1" kern="0" dirty="0">
                <a:solidFill>
                  <a:srgbClr val="C00000"/>
                </a:solidFill>
                <a:latin typeface="Times New Roman" pitchFamily="18" charset="0"/>
                <a:cs typeface="Times New Roman" pitchFamily="18" charset="0"/>
              </a:rPr>
              <a:t>Kết quả:    KG : 1Aa : 1aa </a:t>
            </a:r>
          </a:p>
          <a:p>
            <a:pPr marL="342900" indent="-342900" fontAlgn="auto">
              <a:lnSpc>
                <a:spcPct val="80000"/>
              </a:lnSpc>
              <a:spcBef>
                <a:spcPct val="20000"/>
              </a:spcBef>
              <a:spcAft>
                <a:spcPts val="0"/>
              </a:spcAft>
              <a:defRPr/>
            </a:pPr>
            <a:r>
              <a:rPr lang="en-US" sz="2400" b="1" kern="0" dirty="0">
                <a:solidFill>
                  <a:srgbClr val="C00000"/>
                </a:solidFill>
                <a:latin typeface="Times New Roman" pitchFamily="18" charset="0"/>
                <a:cs typeface="Times New Roman" pitchFamily="18" charset="0"/>
              </a:rPr>
              <a:t>            KH : 1Hoa đỏ : 1 hoa trắng</a:t>
            </a:r>
          </a:p>
        </p:txBody>
      </p:sp>
      <p:sp>
        <p:nvSpPr>
          <p:cNvPr id="6150" name="Rectangle 9"/>
          <p:cNvSpPr>
            <a:spLocks noChangeArrowheads="1"/>
          </p:cNvSpPr>
          <p:nvPr/>
        </p:nvSpPr>
        <p:spPr bwMode="auto">
          <a:xfrm>
            <a:off x="323850" y="1268413"/>
            <a:ext cx="2879725"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sz="2800" b="1">
                <a:solidFill>
                  <a:srgbClr val="FF0000"/>
                </a:solidFill>
                <a:latin typeface="Times New Roman" pitchFamily="18" charset="0"/>
                <a:cs typeface="Times New Roman" pitchFamily="18" charset="0"/>
                <a:sym typeface="Times New Roman" pitchFamily="18" charset="0"/>
              </a:rPr>
              <a:t>1. Các khái niệm:</a:t>
            </a:r>
          </a:p>
        </p:txBody>
      </p:sp>
      <p:sp>
        <p:nvSpPr>
          <p:cNvPr id="2" name="Rectangle 1"/>
          <p:cNvSpPr/>
          <p:nvPr/>
        </p:nvSpPr>
        <p:spPr>
          <a:xfrm>
            <a:off x="3563888" y="2152328"/>
            <a:ext cx="4320480" cy="34056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0" name="Rectangle 9"/>
          <p:cNvSpPr/>
          <p:nvPr/>
        </p:nvSpPr>
        <p:spPr>
          <a:xfrm>
            <a:off x="3563888" y="2556021"/>
            <a:ext cx="4248472" cy="34056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1" name="Rectangle 10"/>
          <p:cNvSpPr/>
          <p:nvPr/>
        </p:nvSpPr>
        <p:spPr>
          <a:xfrm>
            <a:off x="3563888" y="2872408"/>
            <a:ext cx="4248472" cy="7724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2" name="Rectangle 11"/>
          <p:cNvSpPr/>
          <p:nvPr/>
        </p:nvSpPr>
        <p:spPr>
          <a:xfrm>
            <a:off x="611188" y="5128760"/>
            <a:ext cx="4752627" cy="34056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3" name="Rectangle 12"/>
          <p:cNvSpPr/>
          <p:nvPr/>
        </p:nvSpPr>
        <p:spPr>
          <a:xfrm>
            <a:off x="611560" y="5536704"/>
            <a:ext cx="4752627" cy="34056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4" name="Rectangle 13"/>
          <p:cNvSpPr/>
          <p:nvPr/>
        </p:nvSpPr>
        <p:spPr>
          <a:xfrm>
            <a:off x="323850" y="5877272"/>
            <a:ext cx="5039965" cy="72037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5" name="Action Button: Help 14">
            <a:hlinkClick r:id="" action="ppaction://noaction" highlightClick="1"/>
          </p:cNvPr>
          <p:cNvSpPr/>
          <p:nvPr/>
        </p:nvSpPr>
        <p:spPr>
          <a:xfrm>
            <a:off x="7924800" y="4724400"/>
            <a:ext cx="1042416" cy="1042416"/>
          </a:xfrm>
          <a:prstGeom prst="actionButtonHelp">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1" fill="hold" grpId="0" nodeType="clickEffect">
                                  <p:stCondLst>
                                    <p:cond delay="0"/>
                                  </p:stCondLst>
                                  <p:childTnLst>
                                    <p:animEffect transition="out" filter="barn(inVertical)">
                                      <p:cBhvr>
                                        <p:cTn id="6" dur="250"/>
                                        <p:tgtEl>
                                          <p:spTgt spid="2"/>
                                        </p:tgtEl>
                                      </p:cBhvr>
                                    </p:animEffect>
                                    <p:set>
                                      <p:cBhvr>
                                        <p:cTn id="7" dur="1" fill="hold">
                                          <p:stCondLst>
                                            <p:cond delay="24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6" presetClass="exit" presetSubtype="21" fill="hold" grpId="0" nodeType="clickEffect">
                                  <p:stCondLst>
                                    <p:cond delay="0"/>
                                  </p:stCondLst>
                                  <p:childTnLst>
                                    <p:animEffect transition="out" filter="barn(inVertical)">
                                      <p:cBhvr>
                                        <p:cTn id="11" dur="250"/>
                                        <p:tgtEl>
                                          <p:spTgt spid="10"/>
                                        </p:tgtEl>
                                      </p:cBhvr>
                                    </p:animEffect>
                                    <p:set>
                                      <p:cBhvr>
                                        <p:cTn id="12" dur="1" fill="hold">
                                          <p:stCondLst>
                                            <p:cond delay="249"/>
                                          </p:stCondLst>
                                        </p:cTn>
                                        <p:tgtEl>
                                          <p:spTgt spid="1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6" presetClass="exit" presetSubtype="21" fill="hold" grpId="0" nodeType="clickEffect">
                                  <p:stCondLst>
                                    <p:cond delay="0"/>
                                  </p:stCondLst>
                                  <p:childTnLst>
                                    <p:animEffect transition="out" filter="barn(inVertical)">
                                      <p:cBhvr>
                                        <p:cTn id="16" dur="250"/>
                                        <p:tgtEl>
                                          <p:spTgt spid="11"/>
                                        </p:tgtEl>
                                      </p:cBhvr>
                                    </p:animEffect>
                                    <p:set>
                                      <p:cBhvr>
                                        <p:cTn id="17" dur="1" fill="hold">
                                          <p:stCondLst>
                                            <p:cond delay="249"/>
                                          </p:stCondLst>
                                        </p:cTn>
                                        <p:tgtEl>
                                          <p:spTgt spid="11"/>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249"/>
                                          </p:stCondLst>
                                        </p:cTn>
                                        <p:tgtEl>
                                          <p:spTgt spid="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6" presetClass="exit" presetSubtype="21" fill="hold" grpId="0" nodeType="clickEffect">
                                  <p:stCondLst>
                                    <p:cond delay="0"/>
                                  </p:stCondLst>
                                  <p:childTnLst>
                                    <p:animEffect transition="out" filter="barn(inVertical)">
                                      <p:cBhvr>
                                        <p:cTn id="25" dur="250"/>
                                        <p:tgtEl>
                                          <p:spTgt spid="12"/>
                                        </p:tgtEl>
                                      </p:cBhvr>
                                    </p:animEffect>
                                    <p:set>
                                      <p:cBhvr>
                                        <p:cTn id="26" dur="1" fill="hold">
                                          <p:stCondLst>
                                            <p:cond delay="249"/>
                                          </p:stCondLst>
                                        </p:cTn>
                                        <p:tgtEl>
                                          <p:spTgt spid="12"/>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6" presetClass="exit" presetSubtype="21" fill="hold" grpId="0" nodeType="clickEffect">
                                  <p:stCondLst>
                                    <p:cond delay="0"/>
                                  </p:stCondLst>
                                  <p:childTnLst>
                                    <p:animEffect transition="out" filter="barn(inVertical)">
                                      <p:cBhvr>
                                        <p:cTn id="30" dur="250"/>
                                        <p:tgtEl>
                                          <p:spTgt spid="13"/>
                                        </p:tgtEl>
                                      </p:cBhvr>
                                    </p:animEffect>
                                    <p:set>
                                      <p:cBhvr>
                                        <p:cTn id="31" dur="1" fill="hold">
                                          <p:stCondLst>
                                            <p:cond delay="249"/>
                                          </p:stCondLst>
                                        </p:cTn>
                                        <p:tgtEl>
                                          <p:spTgt spid="13"/>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6" presetClass="exit" presetSubtype="21" fill="hold" grpId="0" nodeType="clickEffect">
                                  <p:stCondLst>
                                    <p:cond delay="0"/>
                                  </p:stCondLst>
                                  <p:childTnLst>
                                    <p:animEffect transition="out" filter="barn(inVertical)">
                                      <p:cBhvr>
                                        <p:cTn id="35" dur="250"/>
                                        <p:tgtEl>
                                          <p:spTgt spid="14"/>
                                        </p:tgtEl>
                                      </p:cBhvr>
                                    </p:animEffect>
                                    <p:set>
                                      <p:cBhvr>
                                        <p:cTn id="36" dur="1" fill="hold">
                                          <p:stCondLst>
                                            <p:cond delay="24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animBg="1"/>
      <p:bldP spid="10" grpId="0" animBg="1"/>
      <p:bldP spid="11" grpId="0" animBg="1"/>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18"/>
          <p:cNvSpPr>
            <a:spLocks noChangeArrowheads="1"/>
          </p:cNvSpPr>
          <p:nvPr/>
        </p:nvSpPr>
        <p:spPr bwMode="auto">
          <a:xfrm>
            <a:off x="228601" y="304800"/>
            <a:ext cx="4267199" cy="2232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342900" indent="-342900" fontAlgn="auto">
              <a:lnSpc>
                <a:spcPct val="80000"/>
              </a:lnSpc>
              <a:spcBef>
                <a:spcPct val="20000"/>
              </a:spcBef>
              <a:spcAft>
                <a:spcPts val="0"/>
              </a:spcAft>
              <a:defRPr/>
            </a:pPr>
            <a:r>
              <a:rPr lang="en-US" sz="2400" b="1" u="sng" kern="0" dirty="0">
                <a:solidFill>
                  <a:srgbClr val="000099"/>
                </a:solidFill>
                <a:latin typeface="Times New Roman" pitchFamily="18" charset="0"/>
                <a:cs typeface="Times New Roman" pitchFamily="18" charset="0"/>
              </a:rPr>
              <a:t>+ TH 1</a:t>
            </a:r>
            <a:r>
              <a:rPr lang="en-US" sz="2400" b="1" kern="0" dirty="0">
                <a:solidFill>
                  <a:srgbClr val="000099"/>
                </a:solidFill>
                <a:latin typeface="Times New Roman" pitchFamily="18" charset="0"/>
                <a:cs typeface="Times New Roman" pitchFamily="18" charset="0"/>
              </a:rPr>
              <a:t> </a:t>
            </a:r>
            <a:r>
              <a:rPr lang="en-US" sz="2400" b="1" kern="0" dirty="0" smtClean="0">
                <a:solidFill>
                  <a:srgbClr val="000099"/>
                </a:solidFill>
                <a:latin typeface="Times New Roman" pitchFamily="18" charset="0"/>
                <a:cs typeface="Times New Roman" pitchFamily="18" charset="0"/>
              </a:rPr>
              <a:t>:</a:t>
            </a:r>
          </a:p>
          <a:p>
            <a:pPr marL="342900" indent="-342900" fontAlgn="auto">
              <a:lnSpc>
                <a:spcPct val="80000"/>
              </a:lnSpc>
              <a:spcBef>
                <a:spcPct val="20000"/>
              </a:spcBef>
              <a:spcAft>
                <a:spcPts val="0"/>
              </a:spcAft>
              <a:defRPr/>
            </a:pPr>
            <a:r>
              <a:rPr lang="en-US" sz="2400" b="1" kern="0" dirty="0" smtClean="0">
                <a:solidFill>
                  <a:srgbClr val="000099"/>
                </a:solidFill>
                <a:latin typeface="Times New Roman" pitchFamily="18" charset="0"/>
                <a:cs typeface="Times New Roman" pitchFamily="18" charset="0"/>
              </a:rPr>
              <a:t> </a:t>
            </a:r>
            <a:r>
              <a:rPr lang="en-US" sz="2400" b="1" kern="0" dirty="0">
                <a:solidFill>
                  <a:srgbClr val="000099"/>
                </a:solidFill>
                <a:latin typeface="Times New Roman" pitchFamily="18" charset="0"/>
                <a:cs typeface="Times New Roman" pitchFamily="18" charset="0"/>
              </a:rPr>
              <a:t>P : Hoa đỏ     </a:t>
            </a:r>
            <a:r>
              <a:rPr lang="en-US" sz="2400" b="1" kern="0" dirty="0">
                <a:solidFill>
                  <a:srgbClr val="000099"/>
                </a:solidFill>
                <a:latin typeface="Times New Roman" pitchFamily="18" charset="0"/>
                <a:cs typeface="Times New Roman" pitchFamily="18" charset="0"/>
                <a:sym typeface="Wingdings 2" pitchFamily="18" charset="2"/>
              </a:rPr>
              <a:t></a:t>
            </a:r>
            <a:r>
              <a:rPr lang="en-US" sz="2400" b="1" kern="0" dirty="0">
                <a:solidFill>
                  <a:srgbClr val="000099"/>
                </a:solidFill>
                <a:latin typeface="Times New Roman" pitchFamily="18" charset="0"/>
                <a:cs typeface="Times New Roman" pitchFamily="18" charset="0"/>
              </a:rPr>
              <a:t> Hoa trắng</a:t>
            </a:r>
          </a:p>
          <a:p>
            <a:pPr marL="342900" indent="-342900" fontAlgn="auto">
              <a:lnSpc>
                <a:spcPct val="80000"/>
              </a:lnSpc>
              <a:spcBef>
                <a:spcPct val="20000"/>
              </a:spcBef>
              <a:spcAft>
                <a:spcPts val="0"/>
              </a:spcAft>
              <a:defRPr/>
            </a:pPr>
            <a:r>
              <a:rPr lang="en-US" sz="2400" b="1" kern="0" dirty="0">
                <a:solidFill>
                  <a:srgbClr val="000099"/>
                </a:solidFill>
                <a:latin typeface="Times New Roman" pitchFamily="18" charset="0"/>
                <a:cs typeface="Times New Roman" pitchFamily="18" charset="0"/>
              </a:rPr>
              <a:t>       </a:t>
            </a:r>
            <a:r>
              <a:rPr lang="en-US" sz="2400" b="1" kern="0" dirty="0" smtClean="0">
                <a:solidFill>
                  <a:srgbClr val="000099"/>
                </a:solidFill>
                <a:latin typeface="Times New Roman" pitchFamily="18" charset="0"/>
                <a:cs typeface="Times New Roman" pitchFamily="18" charset="0"/>
              </a:rPr>
              <a:t>   </a:t>
            </a:r>
            <a:r>
              <a:rPr lang="en-US" sz="2400" b="1" kern="0" dirty="0">
                <a:solidFill>
                  <a:srgbClr val="000099"/>
                </a:solidFill>
                <a:latin typeface="Times New Roman" pitchFamily="18" charset="0"/>
                <a:cs typeface="Times New Roman" pitchFamily="18" charset="0"/>
              </a:rPr>
              <a:t>(AA)                 (aa)                        </a:t>
            </a:r>
          </a:p>
          <a:p>
            <a:pPr marL="342900" indent="-342900" fontAlgn="auto">
              <a:lnSpc>
                <a:spcPct val="80000"/>
              </a:lnSpc>
              <a:spcBef>
                <a:spcPct val="20000"/>
              </a:spcBef>
              <a:spcAft>
                <a:spcPts val="0"/>
              </a:spcAft>
              <a:defRPr/>
            </a:pPr>
            <a:r>
              <a:rPr lang="en-US" sz="2400" b="1" kern="0" dirty="0">
                <a:solidFill>
                  <a:srgbClr val="000099"/>
                </a:solidFill>
                <a:latin typeface="Times New Roman" pitchFamily="18" charset="0"/>
                <a:cs typeface="Times New Roman" pitchFamily="18" charset="0"/>
              </a:rPr>
              <a:t>G</a:t>
            </a:r>
            <a:r>
              <a:rPr lang="en-US" sz="2400" b="1" kern="0" baseline="-25000" dirty="0">
                <a:solidFill>
                  <a:srgbClr val="000099"/>
                </a:solidFill>
                <a:latin typeface="Times New Roman" pitchFamily="18" charset="0"/>
                <a:cs typeface="Times New Roman" pitchFamily="18" charset="0"/>
              </a:rPr>
              <a:t>P </a:t>
            </a:r>
            <a:r>
              <a:rPr lang="en-US" sz="2400" b="1" kern="0" dirty="0">
                <a:solidFill>
                  <a:srgbClr val="000099"/>
                </a:solidFill>
                <a:latin typeface="Times New Roman" pitchFamily="18" charset="0"/>
                <a:cs typeface="Times New Roman" pitchFamily="18" charset="0"/>
              </a:rPr>
              <a:t>:        </a:t>
            </a:r>
            <a:r>
              <a:rPr lang="en-US" sz="2400" b="1" kern="0" dirty="0" smtClean="0">
                <a:solidFill>
                  <a:srgbClr val="000099"/>
                </a:solidFill>
                <a:latin typeface="Times New Roman" pitchFamily="18" charset="0"/>
                <a:cs typeface="Times New Roman" pitchFamily="18" charset="0"/>
              </a:rPr>
              <a:t>A                </a:t>
            </a:r>
            <a:r>
              <a:rPr lang="en-US" sz="2400" b="1" kern="0" dirty="0">
                <a:solidFill>
                  <a:srgbClr val="000099"/>
                </a:solidFill>
                <a:latin typeface="Times New Roman" pitchFamily="18" charset="0"/>
                <a:cs typeface="Times New Roman" pitchFamily="18" charset="0"/>
              </a:rPr>
              <a:t>a</a:t>
            </a:r>
          </a:p>
          <a:p>
            <a:pPr marL="342900" indent="-342900" fontAlgn="auto">
              <a:lnSpc>
                <a:spcPct val="80000"/>
              </a:lnSpc>
              <a:spcBef>
                <a:spcPct val="20000"/>
              </a:spcBef>
              <a:spcAft>
                <a:spcPts val="0"/>
              </a:spcAft>
              <a:defRPr/>
            </a:pPr>
            <a:r>
              <a:rPr lang="en-US" sz="2400" b="1" kern="0" dirty="0">
                <a:solidFill>
                  <a:srgbClr val="000099"/>
                </a:solidFill>
                <a:latin typeface="Times New Roman" pitchFamily="18" charset="0"/>
                <a:cs typeface="Times New Roman" pitchFamily="18" charset="0"/>
              </a:rPr>
              <a:t>F</a:t>
            </a:r>
            <a:r>
              <a:rPr lang="en-US" sz="2400" b="1" kern="0" baseline="-25000" dirty="0">
                <a:solidFill>
                  <a:srgbClr val="000099"/>
                </a:solidFill>
                <a:latin typeface="Times New Roman" pitchFamily="18" charset="0"/>
                <a:cs typeface="Times New Roman" pitchFamily="18" charset="0"/>
              </a:rPr>
              <a:t>1</a:t>
            </a:r>
            <a:r>
              <a:rPr lang="en-US" sz="2400" b="1" kern="0" dirty="0">
                <a:solidFill>
                  <a:srgbClr val="000099"/>
                </a:solidFill>
                <a:latin typeface="Times New Roman" pitchFamily="18" charset="0"/>
                <a:cs typeface="Times New Roman" pitchFamily="18" charset="0"/>
              </a:rPr>
              <a:t>  :                </a:t>
            </a:r>
            <a:r>
              <a:rPr lang="en-US" sz="2400" b="1" kern="0" dirty="0" err="1" smtClean="0">
                <a:solidFill>
                  <a:srgbClr val="000099"/>
                </a:solidFill>
                <a:latin typeface="Times New Roman" pitchFamily="18" charset="0"/>
                <a:cs typeface="Times New Roman" pitchFamily="18" charset="0"/>
              </a:rPr>
              <a:t>Aa</a:t>
            </a:r>
            <a:endParaRPr lang="en-US" sz="2400" b="1" kern="0" dirty="0">
              <a:solidFill>
                <a:srgbClr val="000099"/>
              </a:solidFill>
              <a:latin typeface="Times New Roman" pitchFamily="18" charset="0"/>
              <a:cs typeface="Times New Roman" pitchFamily="18" charset="0"/>
            </a:endParaRPr>
          </a:p>
          <a:p>
            <a:pPr marL="342900" indent="-342900" fontAlgn="auto">
              <a:lnSpc>
                <a:spcPct val="80000"/>
              </a:lnSpc>
              <a:spcBef>
                <a:spcPct val="20000"/>
              </a:spcBef>
              <a:spcAft>
                <a:spcPts val="0"/>
              </a:spcAft>
              <a:defRPr/>
            </a:pPr>
            <a:r>
              <a:rPr lang="en-US" sz="2400" b="1" kern="0" dirty="0">
                <a:solidFill>
                  <a:srgbClr val="000099"/>
                </a:solidFill>
                <a:latin typeface="Times New Roman" pitchFamily="18" charset="0"/>
                <a:cs typeface="Times New Roman" pitchFamily="18" charset="0"/>
              </a:rPr>
              <a:t>Kết quả :     KG : Aa  </a:t>
            </a:r>
          </a:p>
          <a:p>
            <a:pPr marL="342900" indent="-342900" fontAlgn="auto">
              <a:lnSpc>
                <a:spcPct val="80000"/>
              </a:lnSpc>
              <a:spcBef>
                <a:spcPct val="20000"/>
              </a:spcBef>
              <a:spcAft>
                <a:spcPts val="0"/>
              </a:spcAft>
              <a:defRPr/>
            </a:pPr>
            <a:r>
              <a:rPr lang="en-US" sz="2400" b="1" kern="0" dirty="0">
                <a:solidFill>
                  <a:srgbClr val="000099"/>
                </a:solidFill>
                <a:latin typeface="Times New Roman" pitchFamily="18" charset="0"/>
                <a:cs typeface="Times New Roman" pitchFamily="18" charset="0"/>
              </a:rPr>
              <a:t>                  KH : Hoa đỏ </a:t>
            </a:r>
          </a:p>
        </p:txBody>
      </p:sp>
      <p:sp>
        <p:nvSpPr>
          <p:cNvPr id="9" name="Rectangle 18"/>
          <p:cNvSpPr>
            <a:spLocks noChangeArrowheads="1"/>
          </p:cNvSpPr>
          <p:nvPr/>
        </p:nvSpPr>
        <p:spPr bwMode="auto">
          <a:xfrm>
            <a:off x="4495800" y="457200"/>
            <a:ext cx="4648200" cy="2232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342900" indent="-342900" fontAlgn="auto">
              <a:lnSpc>
                <a:spcPct val="80000"/>
              </a:lnSpc>
              <a:spcBef>
                <a:spcPct val="20000"/>
              </a:spcBef>
              <a:spcAft>
                <a:spcPts val="0"/>
              </a:spcAft>
              <a:defRPr/>
            </a:pPr>
            <a:r>
              <a:rPr lang="en-US" sz="2400" b="1" u="sng" kern="0" dirty="0">
                <a:solidFill>
                  <a:srgbClr val="C00000"/>
                </a:solidFill>
                <a:latin typeface="Times New Roman" pitchFamily="18" charset="0"/>
                <a:cs typeface="Times New Roman" pitchFamily="18" charset="0"/>
              </a:rPr>
              <a:t>+ TH 2</a:t>
            </a:r>
            <a:r>
              <a:rPr lang="en-US" sz="2400" b="1" kern="0" dirty="0">
                <a:solidFill>
                  <a:srgbClr val="C00000"/>
                </a:solidFill>
                <a:latin typeface="Times New Roman" pitchFamily="18" charset="0"/>
                <a:cs typeface="Times New Roman" pitchFamily="18" charset="0"/>
              </a:rPr>
              <a:t> :  </a:t>
            </a:r>
            <a:endParaRPr lang="en-US" sz="2400" b="1" kern="0" dirty="0" smtClean="0">
              <a:solidFill>
                <a:srgbClr val="C00000"/>
              </a:solidFill>
              <a:latin typeface="Times New Roman" pitchFamily="18" charset="0"/>
              <a:cs typeface="Times New Roman" pitchFamily="18" charset="0"/>
            </a:endParaRPr>
          </a:p>
          <a:p>
            <a:pPr marL="342900" indent="-342900" fontAlgn="auto">
              <a:lnSpc>
                <a:spcPct val="80000"/>
              </a:lnSpc>
              <a:spcBef>
                <a:spcPct val="20000"/>
              </a:spcBef>
              <a:spcAft>
                <a:spcPts val="0"/>
              </a:spcAft>
              <a:defRPr/>
            </a:pPr>
            <a:r>
              <a:rPr lang="en-US" sz="2400" b="1" kern="0" dirty="0" smtClean="0">
                <a:solidFill>
                  <a:srgbClr val="C00000"/>
                </a:solidFill>
                <a:latin typeface="Times New Roman" pitchFamily="18" charset="0"/>
                <a:cs typeface="Times New Roman" pitchFamily="18" charset="0"/>
              </a:rPr>
              <a:t>P </a:t>
            </a:r>
            <a:r>
              <a:rPr lang="en-US" sz="2400" b="1" kern="0" dirty="0">
                <a:solidFill>
                  <a:srgbClr val="C00000"/>
                </a:solidFill>
                <a:latin typeface="Times New Roman" pitchFamily="18" charset="0"/>
                <a:cs typeface="Times New Roman" pitchFamily="18" charset="0"/>
              </a:rPr>
              <a:t>: Hoa đỏ     </a:t>
            </a:r>
            <a:r>
              <a:rPr lang="en-US" sz="2400" b="1" kern="0" dirty="0">
                <a:solidFill>
                  <a:srgbClr val="C00000"/>
                </a:solidFill>
                <a:latin typeface="Times New Roman" pitchFamily="18" charset="0"/>
                <a:cs typeface="Times New Roman" pitchFamily="18" charset="0"/>
                <a:sym typeface="Wingdings 2" pitchFamily="18" charset="2"/>
              </a:rPr>
              <a:t></a:t>
            </a:r>
            <a:r>
              <a:rPr lang="en-US" sz="2400" b="1" kern="0" dirty="0">
                <a:solidFill>
                  <a:srgbClr val="C00000"/>
                </a:solidFill>
                <a:latin typeface="Times New Roman" pitchFamily="18" charset="0"/>
                <a:cs typeface="Times New Roman" pitchFamily="18" charset="0"/>
              </a:rPr>
              <a:t> Hoa trắng</a:t>
            </a:r>
          </a:p>
          <a:p>
            <a:pPr marL="342900" indent="-342900" fontAlgn="auto">
              <a:lnSpc>
                <a:spcPct val="80000"/>
              </a:lnSpc>
              <a:spcBef>
                <a:spcPct val="20000"/>
              </a:spcBef>
              <a:spcAft>
                <a:spcPts val="0"/>
              </a:spcAft>
              <a:defRPr/>
            </a:pPr>
            <a:r>
              <a:rPr lang="en-US" sz="2400" b="1" kern="0" dirty="0">
                <a:solidFill>
                  <a:srgbClr val="C00000"/>
                </a:solidFill>
                <a:latin typeface="Times New Roman" pitchFamily="18" charset="0"/>
                <a:cs typeface="Times New Roman" pitchFamily="18" charset="0"/>
              </a:rPr>
              <a:t>         </a:t>
            </a:r>
            <a:r>
              <a:rPr lang="en-US" sz="2400" b="1" kern="0" dirty="0" smtClean="0">
                <a:solidFill>
                  <a:srgbClr val="C00000"/>
                </a:solidFill>
                <a:latin typeface="Times New Roman" pitchFamily="18" charset="0"/>
                <a:cs typeface="Times New Roman" pitchFamily="18" charset="0"/>
              </a:rPr>
              <a:t>  </a:t>
            </a:r>
            <a:r>
              <a:rPr lang="en-US" sz="2400" b="1" kern="0" dirty="0">
                <a:solidFill>
                  <a:srgbClr val="C00000"/>
                </a:solidFill>
                <a:latin typeface="Times New Roman" pitchFamily="18" charset="0"/>
                <a:cs typeface="Times New Roman" pitchFamily="18" charset="0"/>
              </a:rPr>
              <a:t>(Aa)                 (aa)                        </a:t>
            </a:r>
          </a:p>
          <a:p>
            <a:pPr marL="342900" indent="-342900" fontAlgn="auto">
              <a:lnSpc>
                <a:spcPct val="80000"/>
              </a:lnSpc>
              <a:spcBef>
                <a:spcPct val="20000"/>
              </a:spcBef>
              <a:spcAft>
                <a:spcPts val="0"/>
              </a:spcAft>
              <a:defRPr/>
            </a:pPr>
            <a:r>
              <a:rPr lang="en-US" sz="2400" b="1" kern="0" dirty="0">
                <a:solidFill>
                  <a:srgbClr val="C00000"/>
                </a:solidFill>
                <a:latin typeface="Times New Roman" pitchFamily="18" charset="0"/>
                <a:cs typeface="Times New Roman" pitchFamily="18" charset="0"/>
              </a:rPr>
              <a:t>G</a:t>
            </a:r>
            <a:r>
              <a:rPr lang="en-US" sz="2400" b="1" kern="0" baseline="-25000" dirty="0">
                <a:solidFill>
                  <a:srgbClr val="C00000"/>
                </a:solidFill>
                <a:latin typeface="Times New Roman" pitchFamily="18" charset="0"/>
                <a:cs typeface="Times New Roman" pitchFamily="18" charset="0"/>
              </a:rPr>
              <a:t>P </a:t>
            </a:r>
            <a:r>
              <a:rPr lang="en-US" sz="2400" b="1" kern="0" dirty="0">
                <a:solidFill>
                  <a:srgbClr val="C00000"/>
                </a:solidFill>
                <a:latin typeface="Times New Roman" pitchFamily="18" charset="0"/>
                <a:cs typeface="Times New Roman" pitchFamily="18" charset="0"/>
              </a:rPr>
              <a:t>:     </a:t>
            </a:r>
            <a:r>
              <a:rPr lang="en-US" sz="2400" b="1" kern="0" dirty="0" smtClean="0">
                <a:solidFill>
                  <a:srgbClr val="C00000"/>
                </a:solidFill>
                <a:latin typeface="Times New Roman" pitchFamily="18" charset="0"/>
                <a:cs typeface="Times New Roman" pitchFamily="18" charset="0"/>
              </a:rPr>
              <a:t>  </a:t>
            </a:r>
            <a:r>
              <a:rPr lang="en-US" sz="2400" b="1" kern="0" dirty="0">
                <a:solidFill>
                  <a:srgbClr val="C00000"/>
                </a:solidFill>
                <a:latin typeface="Times New Roman" pitchFamily="18" charset="0"/>
                <a:cs typeface="Times New Roman" pitchFamily="18" charset="0"/>
              </a:rPr>
              <a:t>A, a	                a</a:t>
            </a:r>
          </a:p>
          <a:p>
            <a:pPr marL="342900" indent="-342900" fontAlgn="auto">
              <a:lnSpc>
                <a:spcPct val="80000"/>
              </a:lnSpc>
              <a:spcBef>
                <a:spcPct val="20000"/>
              </a:spcBef>
              <a:spcAft>
                <a:spcPts val="0"/>
              </a:spcAft>
              <a:defRPr/>
            </a:pPr>
            <a:r>
              <a:rPr lang="en-US" sz="2400" b="1" kern="0" dirty="0">
                <a:solidFill>
                  <a:srgbClr val="C00000"/>
                </a:solidFill>
                <a:latin typeface="Times New Roman" pitchFamily="18" charset="0"/>
                <a:cs typeface="Times New Roman" pitchFamily="18" charset="0"/>
              </a:rPr>
              <a:t>F</a:t>
            </a:r>
            <a:r>
              <a:rPr lang="en-US" sz="2400" b="1" kern="0" baseline="-25000" dirty="0">
                <a:solidFill>
                  <a:srgbClr val="C00000"/>
                </a:solidFill>
                <a:latin typeface="Times New Roman" pitchFamily="18" charset="0"/>
                <a:cs typeface="Times New Roman" pitchFamily="18" charset="0"/>
              </a:rPr>
              <a:t>1</a:t>
            </a:r>
            <a:r>
              <a:rPr lang="en-US" sz="2400" b="1" kern="0" dirty="0">
                <a:solidFill>
                  <a:srgbClr val="C00000"/>
                </a:solidFill>
                <a:latin typeface="Times New Roman" pitchFamily="18" charset="0"/>
                <a:cs typeface="Times New Roman" pitchFamily="18" charset="0"/>
              </a:rPr>
              <a:t>  :          </a:t>
            </a:r>
            <a:r>
              <a:rPr lang="en-US" sz="2400" b="1" kern="0" dirty="0" smtClean="0">
                <a:solidFill>
                  <a:srgbClr val="C00000"/>
                </a:solidFill>
                <a:latin typeface="Times New Roman" pitchFamily="18" charset="0"/>
                <a:cs typeface="Times New Roman" pitchFamily="18" charset="0"/>
              </a:rPr>
              <a:t>  </a:t>
            </a:r>
            <a:r>
              <a:rPr lang="en-US" sz="2400" b="1" kern="0" dirty="0">
                <a:solidFill>
                  <a:srgbClr val="C00000"/>
                </a:solidFill>
                <a:latin typeface="Times New Roman" pitchFamily="18" charset="0"/>
                <a:cs typeface="Times New Roman" pitchFamily="18" charset="0"/>
              </a:rPr>
              <a:t>1Aa : 1aa</a:t>
            </a:r>
          </a:p>
          <a:p>
            <a:pPr marL="342900" indent="-342900" fontAlgn="auto">
              <a:lnSpc>
                <a:spcPct val="80000"/>
              </a:lnSpc>
              <a:spcBef>
                <a:spcPct val="20000"/>
              </a:spcBef>
              <a:spcAft>
                <a:spcPts val="0"/>
              </a:spcAft>
              <a:defRPr/>
            </a:pPr>
            <a:r>
              <a:rPr lang="en-US" sz="2400" b="1" kern="0" dirty="0">
                <a:solidFill>
                  <a:srgbClr val="C00000"/>
                </a:solidFill>
                <a:latin typeface="Times New Roman" pitchFamily="18" charset="0"/>
                <a:cs typeface="Times New Roman" pitchFamily="18" charset="0"/>
              </a:rPr>
              <a:t>Kết quả:    KG : 1Aa : 1aa </a:t>
            </a:r>
          </a:p>
          <a:p>
            <a:pPr marL="342900" indent="-342900" fontAlgn="auto">
              <a:lnSpc>
                <a:spcPct val="80000"/>
              </a:lnSpc>
              <a:spcBef>
                <a:spcPct val="20000"/>
              </a:spcBef>
              <a:spcAft>
                <a:spcPts val="0"/>
              </a:spcAft>
              <a:defRPr/>
            </a:pPr>
            <a:r>
              <a:rPr lang="en-US" sz="2400" b="1" kern="0" dirty="0">
                <a:solidFill>
                  <a:srgbClr val="C00000"/>
                </a:solidFill>
                <a:latin typeface="Times New Roman" pitchFamily="18" charset="0"/>
                <a:cs typeface="Times New Roman" pitchFamily="18" charset="0"/>
              </a:rPr>
              <a:t>         </a:t>
            </a:r>
            <a:r>
              <a:rPr lang="en-US" sz="2400" b="1" kern="0" dirty="0" smtClean="0">
                <a:solidFill>
                  <a:srgbClr val="C00000"/>
                </a:solidFill>
                <a:latin typeface="Times New Roman" pitchFamily="18" charset="0"/>
                <a:cs typeface="Times New Roman" pitchFamily="18" charset="0"/>
              </a:rPr>
              <a:t>KH </a:t>
            </a:r>
            <a:r>
              <a:rPr lang="en-US" sz="2400" b="1" kern="0" dirty="0">
                <a:solidFill>
                  <a:srgbClr val="C00000"/>
                </a:solidFill>
                <a:latin typeface="Times New Roman" pitchFamily="18" charset="0"/>
                <a:cs typeface="Times New Roman" pitchFamily="18" charset="0"/>
              </a:rPr>
              <a:t>: 1Hoa đỏ : 1 hoa trắng</a:t>
            </a:r>
          </a:p>
        </p:txBody>
      </p:sp>
      <p:sp>
        <p:nvSpPr>
          <p:cNvPr id="15" name="Action Button: Help 14">
            <a:hlinkClick r:id="" action="ppaction://noaction" highlightClick="1"/>
          </p:cNvPr>
          <p:cNvSpPr/>
          <p:nvPr/>
        </p:nvSpPr>
        <p:spPr>
          <a:xfrm>
            <a:off x="381000" y="3048000"/>
            <a:ext cx="1042416" cy="1042416"/>
          </a:xfrm>
          <a:prstGeom prst="actionButtonHelp">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457200" y="3886200"/>
            <a:ext cx="8459367" cy="784830"/>
          </a:xfrm>
          <a:prstGeom prst="rect">
            <a:avLst/>
          </a:prstGeom>
        </p:spPr>
        <p:txBody>
          <a:bodyPr wrap="none">
            <a:spAutoFit/>
          </a:bodyPr>
          <a:lstStyle/>
          <a:p>
            <a:pPr eaLnBrk="1" hangingPunct="1">
              <a:lnSpc>
                <a:spcPct val="150000"/>
              </a:lnSpc>
              <a:spcBef>
                <a:spcPct val="20000"/>
              </a:spcBef>
            </a:pPr>
            <a:r>
              <a:rPr lang="en-US" sz="3000" b="1" dirty="0" err="1" smtClean="0">
                <a:solidFill>
                  <a:srgbClr val="FF0000"/>
                </a:solidFill>
                <a:latin typeface="Times New Roman" pitchFamily="18" charset="0"/>
              </a:rPr>
              <a:t>Khi</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lai</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cây</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hoa</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đỏ</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vói</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cây</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hoa</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trắng</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ta</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sẽ</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ra</a:t>
            </a:r>
            <a:r>
              <a:rPr lang="en-US" sz="3000" b="1" dirty="0" smtClean="0">
                <a:solidFill>
                  <a:srgbClr val="FF0000"/>
                </a:solidFill>
                <a:latin typeface="Times New Roman" pitchFamily="18" charset="0"/>
              </a:rPr>
              <a:t> KQ??</a:t>
            </a:r>
            <a:endParaRPr lang="en-US" sz="3000" b="1" dirty="0">
              <a:solidFill>
                <a:srgbClr val="FF0000"/>
              </a:solidFill>
              <a:latin typeface="Times New Roman" pitchFamily="18" charset="0"/>
            </a:endParaRPr>
          </a:p>
        </p:txBody>
      </p:sp>
      <p:sp>
        <p:nvSpPr>
          <p:cNvPr id="17" name="Rectangle 16"/>
          <p:cNvSpPr/>
          <p:nvPr/>
        </p:nvSpPr>
        <p:spPr>
          <a:xfrm>
            <a:off x="381000" y="4648200"/>
            <a:ext cx="8329524" cy="784830"/>
          </a:xfrm>
          <a:prstGeom prst="rect">
            <a:avLst/>
          </a:prstGeom>
        </p:spPr>
        <p:txBody>
          <a:bodyPr wrap="none">
            <a:spAutoFit/>
          </a:bodyPr>
          <a:lstStyle/>
          <a:p>
            <a:pPr eaLnBrk="1" hangingPunct="1">
              <a:lnSpc>
                <a:spcPct val="150000"/>
              </a:lnSpc>
              <a:spcBef>
                <a:spcPct val="20000"/>
              </a:spcBef>
            </a:pPr>
            <a:r>
              <a:rPr lang="en-US" sz="3000" b="1" dirty="0" err="1" smtClean="0">
                <a:solidFill>
                  <a:srgbClr val="FF0000"/>
                </a:solidFill>
                <a:latin typeface="Times New Roman" pitchFamily="18" charset="0"/>
              </a:rPr>
              <a:t>Nếu</a:t>
            </a:r>
            <a:r>
              <a:rPr lang="en-US" sz="3000" b="1" dirty="0" smtClean="0">
                <a:solidFill>
                  <a:srgbClr val="FF0000"/>
                </a:solidFill>
                <a:latin typeface="Times New Roman" pitchFamily="18" charset="0"/>
              </a:rPr>
              <a:t> KQ </a:t>
            </a:r>
            <a:r>
              <a:rPr lang="en-US" sz="3000" b="1" dirty="0" err="1" smtClean="0">
                <a:solidFill>
                  <a:srgbClr val="FF0000"/>
                </a:solidFill>
                <a:latin typeface="Times New Roman" pitchFamily="18" charset="0"/>
              </a:rPr>
              <a:t>là</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hoa</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đỏ</a:t>
            </a:r>
            <a:r>
              <a:rPr lang="en-US" sz="3000" b="1" dirty="0" smtClean="0">
                <a:solidFill>
                  <a:srgbClr val="FF0000"/>
                </a:solidFill>
                <a:latin typeface="Times New Roman" pitchFamily="18" charset="0"/>
              </a:rPr>
              <a:t> 100% </a:t>
            </a:r>
            <a:r>
              <a:rPr lang="en-US" sz="3000" b="1" dirty="0" err="1" smtClean="0">
                <a:solidFill>
                  <a:srgbClr val="FF0000"/>
                </a:solidFill>
                <a:latin typeface="Times New Roman" pitchFamily="18" charset="0"/>
              </a:rPr>
              <a:t>thì</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cây</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hoa</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đỏ</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có</a:t>
            </a:r>
            <a:r>
              <a:rPr lang="en-US" sz="3000" b="1" dirty="0" smtClean="0">
                <a:solidFill>
                  <a:srgbClr val="FF0000"/>
                </a:solidFill>
                <a:latin typeface="Times New Roman" pitchFamily="18" charset="0"/>
              </a:rPr>
              <a:t> KG </a:t>
            </a:r>
            <a:r>
              <a:rPr lang="en-US" sz="3000" b="1" dirty="0" err="1" smtClean="0">
                <a:solidFill>
                  <a:srgbClr val="FF0000"/>
                </a:solidFill>
                <a:latin typeface="Times New Roman" pitchFamily="18" charset="0"/>
              </a:rPr>
              <a:t>là</a:t>
            </a:r>
            <a:r>
              <a:rPr lang="en-US" sz="3000" b="1" dirty="0" smtClean="0">
                <a:solidFill>
                  <a:srgbClr val="FF0000"/>
                </a:solidFill>
                <a:latin typeface="Times New Roman" pitchFamily="18" charset="0"/>
              </a:rPr>
              <a:t>?</a:t>
            </a:r>
            <a:endParaRPr lang="en-US" sz="3000" b="1" dirty="0">
              <a:solidFill>
                <a:srgbClr val="FF0000"/>
              </a:solidFill>
              <a:latin typeface="Times New Roman" pitchFamily="18" charset="0"/>
            </a:endParaRPr>
          </a:p>
        </p:txBody>
      </p:sp>
      <p:sp>
        <p:nvSpPr>
          <p:cNvPr id="18" name="Rectangle 17"/>
          <p:cNvSpPr/>
          <p:nvPr/>
        </p:nvSpPr>
        <p:spPr>
          <a:xfrm>
            <a:off x="457200" y="5380672"/>
            <a:ext cx="8458200" cy="1393908"/>
          </a:xfrm>
          <a:prstGeom prst="rect">
            <a:avLst/>
          </a:prstGeom>
        </p:spPr>
        <p:txBody>
          <a:bodyPr wrap="square">
            <a:spAutoFit/>
          </a:bodyPr>
          <a:lstStyle/>
          <a:p>
            <a:pPr eaLnBrk="1" hangingPunct="1">
              <a:lnSpc>
                <a:spcPct val="150000"/>
              </a:lnSpc>
              <a:spcBef>
                <a:spcPct val="20000"/>
              </a:spcBef>
            </a:pPr>
            <a:r>
              <a:rPr lang="en-US" sz="3000" b="1" dirty="0" err="1" smtClean="0">
                <a:solidFill>
                  <a:srgbClr val="FF0000"/>
                </a:solidFill>
                <a:latin typeface="Times New Roman" pitchFamily="18" charset="0"/>
              </a:rPr>
              <a:t>Nếu</a:t>
            </a:r>
            <a:r>
              <a:rPr lang="en-US" sz="3000" b="1" dirty="0" smtClean="0">
                <a:solidFill>
                  <a:srgbClr val="FF0000"/>
                </a:solidFill>
                <a:latin typeface="Times New Roman" pitchFamily="18" charset="0"/>
              </a:rPr>
              <a:t> KQ </a:t>
            </a:r>
            <a:r>
              <a:rPr lang="en-US" sz="3000" b="1" dirty="0" err="1" smtClean="0">
                <a:solidFill>
                  <a:srgbClr val="FF0000"/>
                </a:solidFill>
                <a:latin typeface="Times New Roman" pitchFamily="18" charset="0"/>
              </a:rPr>
              <a:t>là</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tỉ</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lệ</a:t>
            </a:r>
            <a:r>
              <a:rPr lang="en-US" sz="3000" b="1" dirty="0" smtClean="0">
                <a:solidFill>
                  <a:srgbClr val="FF0000"/>
                </a:solidFill>
                <a:latin typeface="Times New Roman" pitchFamily="18" charset="0"/>
              </a:rPr>
              <a:t> 1hoa </a:t>
            </a:r>
            <a:r>
              <a:rPr lang="en-US" sz="3000" b="1" dirty="0" err="1" smtClean="0">
                <a:solidFill>
                  <a:srgbClr val="FF0000"/>
                </a:solidFill>
                <a:latin typeface="Times New Roman" pitchFamily="18" charset="0"/>
              </a:rPr>
              <a:t>đỏ</a:t>
            </a:r>
            <a:r>
              <a:rPr lang="en-US" sz="3000" b="1" dirty="0" smtClean="0">
                <a:solidFill>
                  <a:srgbClr val="FF0000"/>
                </a:solidFill>
                <a:latin typeface="Times New Roman" pitchFamily="18" charset="0"/>
              </a:rPr>
              <a:t> : 1hoa </a:t>
            </a:r>
            <a:r>
              <a:rPr lang="en-US" sz="3000" b="1" dirty="0" err="1" smtClean="0">
                <a:solidFill>
                  <a:srgbClr val="FF0000"/>
                </a:solidFill>
                <a:latin typeface="Times New Roman" pitchFamily="18" charset="0"/>
              </a:rPr>
              <a:t>trắng</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thì</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cây</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hoa</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đỏ</a:t>
            </a:r>
            <a:r>
              <a:rPr lang="en-US" sz="3000" b="1" dirty="0" smtClean="0">
                <a:solidFill>
                  <a:srgbClr val="FF0000"/>
                </a:solidFill>
                <a:latin typeface="Times New Roman" pitchFamily="18" charset="0"/>
              </a:rPr>
              <a:t> </a:t>
            </a:r>
            <a:r>
              <a:rPr lang="en-US" sz="3000" b="1" dirty="0" err="1" smtClean="0">
                <a:solidFill>
                  <a:srgbClr val="FF0000"/>
                </a:solidFill>
                <a:latin typeface="Times New Roman" pitchFamily="18" charset="0"/>
              </a:rPr>
              <a:t>có</a:t>
            </a:r>
            <a:r>
              <a:rPr lang="en-US" sz="3000" b="1" dirty="0" smtClean="0">
                <a:solidFill>
                  <a:srgbClr val="FF0000"/>
                </a:solidFill>
                <a:latin typeface="Times New Roman" pitchFamily="18" charset="0"/>
              </a:rPr>
              <a:t> KG </a:t>
            </a:r>
            <a:r>
              <a:rPr lang="en-US" sz="3000" b="1" dirty="0" err="1" smtClean="0">
                <a:solidFill>
                  <a:srgbClr val="FF0000"/>
                </a:solidFill>
                <a:latin typeface="Times New Roman" pitchFamily="18" charset="0"/>
              </a:rPr>
              <a:t>là</a:t>
            </a:r>
            <a:r>
              <a:rPr lang="en-US" sz="3000" b="1" dirty="0" smtClean="0">
                <a:solidFill>
                  <a:srgbClr val="FF0000"/>
                </a:solidFill>
                <a:latin typeface="Times New Roman" pitchFamily="18" charset="0"/>
              </a:rPr>
              <a:t>?  </a:t>
            </a:r>
            <a:r>
              <a:rPr lang="en-US" sz="3000" b="1" dirty="0" smtClean="0">
                <a:latin typeface="Times New Roman" pitchFamily="18" charset="0"/>
              </a:rPr>
              <a:t>(Con</a:t>
            </a:r>
            <a:r>
              <a:rPr lang="en-US" sz="3000" b="1" dirty="0" smtClean="0">
                <a:latin typeface="Times New Roman" pitchFamily="18" charset="0"/>
                <a:sym typeface="Wingdings" pitchFamily="2" charset="2"/>
              </a:rPr>
              <a:t> </a:t>
            </a:r>
            <a:r>
              <a:rPr lang="en-US" sz="3000" b="1" dirty="0" err="1" smtClean="0">
                <a:latin typeface="Times New Roman" pitchFamily="18" charset="0"/>
                <a:sym typeface="Wingdings" pitchFamily="2" charset="2"/>
              </a:rPr>
              <a:t>bố</a:t>
            </a:r>
            <a:r>
              <a:rPr lang="en-US" sz="3000" b="1" dirty="0" smtClean="0">
                <a:latin typeface="Times New Roman" pitchFamily="18" charset="0"/>
                <a:sym typeface="Wingdings" pitchFamily="2" charset="2"/>
              </a:rPr>
              <a:t> </a:t>
            </a:r>
            <a:r>
              <a:rPr lang="en-US" sz="3000" b="1" dirty="0" err="1" smtClean="0">
                <a:latin typeface="Times New Roman" pitchFamily="18" charset="0"/>
                <a:sym typeface="Wingdings" pitchFamily="2" charset="2"/>
              </a:rPr>
              <a:t>mẹ</a:t>
            </a:r>
            <a:r>
              <a:rPr lang="en-US" sz="3000" b="1" dirty="0" smtClean="0">
                <a:latin typeface="Times New Roman" pitchFamily="18" charset="0"/>
                <a:sym typeface="Wingdings" pitchFamily="2" charset="2"/>
              </a:rPr>
              <a:t>)</a:t>
            </a:r>
            <a:endParaRPr lang="en-US" sz="3000" b="1"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ox(in)">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ox(in)">
                                      <p:cBhvr>
                                        <p:cTn id="1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ChangeArrowheads="1"/>
          </p:cNvSpPr>
          <p:nvPr/>
        </p:nvSpPr>
        <p:spPr bwMode="auto">
          <a:xfrm>
            <a:off x="323850" y="404664"/>
            <a:ext cx="2879725" cy="522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sz="2800" b="1">
                <a:solidFill>
                  <a:srgbClr val="FF0000"/>
                </a:solidFill>
                <a:latin typeface="Times New Roman" pitchFamily="18" charset="0"/>
                <a:cs typeface="Times New Roman" pitchFamily="18" charset="0"/>
                <a:sym typeface="Times New Roman" pitchFamily="18" charset="0"/>
              </a:rPr>
              <a:t>1. Các khái niệm:</a:t>
            </a:r>
          </a:p>
        </p:txBody>
      </p:sp>
      <p:sp>
        <p:nvSpPr>
          <p:cNvPr id="6" name="Rectangle 3"/>
          <p:cNvSpPr txBox="1">
            <a:spLocks noChangeArrowheads="1"/>
          </p:cNvSpPr>
          <p:nvPr/>
        </p:nvSpPr>
        <p:spPr bwMode="auto">
          <a:xfrm>
            <a:off x="323850" y="980927"/>
            <a:ext cx="8351838" cy="5181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90000"/>
              </a:lnSpc>
              <a:spcBef>
                <a:spcPct val="20000"/>
              </a:spcBef>
            </a:pPr>
            <a:r>
              <a:rPr lang="en-US" sz="2800" b="1" dirty="0">
                <a:solidFill>
                  <a:srgbClr val="003300"/>
                </a:solidFill>
                <a:latin typeface="Times New Roman" pitchFamily="18" charset="0"/>
              </a:rPr>
              <a:t>            Bài tập điền từ :</a:t>
            </a:r>
            <a:r>
              <a:rPr lang="en-US" sz="2800" dirty="0">
                <a:solidFill>
                  <a:srgbClr val="003300"/>
                </a:solidFill>
                <a:latin typeface="Times New Roman" pitchFamily="18" charset="0"/>
              </a:rPr>
              <a:t> </a:t>
            </a:r>
          </a:p>
          <a:p>
            <a:pPr eaLnBrk="1" hangingPunct="1">
              <a:lnSpc>
                <a:spcPct val="150000"/>
              </a:lnSpc>
              <a:spcBef>
                <a:spcPct val="20000"/>
              </a:spcBef>
            </a:pPr>
            <a:r>
              <a:rPr lang="en-US" sz="2800" dirty="0">
                <a:solidFill>
                  <a:srgbClr val="003300"/>
                </a:solidFill>
                <a:latin typeface="Times New Roman" pitchFamily="18" charset="0"/>
              </a:rPr>
              <a:t>	Phép lai phân tích là phép là phép lai giữa cá thể mang tính trạng ………cần xác định ……………..với cá thể mang tính trạng ………Nếu kết quả của phép lai là đồng tính thì cá thể mang tính trạng trội có kiểu gen ……………, còn kết quả phép lai là phân tính thì cá thể đó có kiểu gen ………</a:t>
            </a:r>
          </a:p>
          <a:p>
            <a:pPr eaLnBrk="1" hangingPunct="1">
              <a:lnSpc>
                <a:spcPct val="150000"/>
              </a:lnSpc>
              <a:spcBef>
                <a:spcPct val="20000"/>
              </a:spcBef>
            </a:pPr>
            <a:r>
              <a:rPr lang="en-US" sz="2800" b="1" dirty="0">
                <a:solidFill>
                  <a:srgbClr val="FF0000"/>
                </a:solidFill>
                <a:latin typeface="Times New Roman" pitchFamily="18" charset="0"/>
              </a:rPr>
              <a:t>     </a:t>
            </a:r>
          </a:p>
        </p:txBody>
      </p:sp>
      <p:sp>
        <p:nvSpPr>
          <p:cNvPr id="7" name="Text Box 4"/>
          <p:cNvSpPr txBox="1">
            <a:spLocks noChangeArrowheads="1"/>
          </p:cNvSpPr>
          <p:nvPr/>
        </p:nvSpPr>
        <p:spPr bwMode="auto">
          <a:xfrm>
            <a:off x="5207000" y="2228702"/>
            <a:ext cx="2317750" cy="519112"/>
          </a:xfrm>
          <a:prstGeom prst="rect">
            <a:avLst/>
          </a:prstGeom>
          <a:noFill/>
          <a:ln w="9525">
            <a:noFill/>
            <a:miter lim="800000"/>
            <a:headEnd/>
            <a:tailEnd/>
          </a:ln>
        </p:spPr>
        <p:txBody>
          <a:bodyPr>
            <a:spAutoFit/>
          </a:bodyPr>
          <a:lstStyle/>
          <a:p>
            <a:pPr>
              <a:defRPr/>
            </a:pPr>
            <a:r>
              <a:rPr lang="en-US" sz="2800" b="1" dirty="0">
                <a:solidFill>
                  <a:schemeClr val="accent3">
                    <a:lumMod val="50000"/>
                  </a:schemeClr>
                </a:solidFill>
              </a:rPr>
              <a:t> </a:t>
            </a:r>
            <a:r>
              <a:rPr lang="en-US" sz="2800" b="1" i="1" dirty="0" err="1">
                <a:solidFill>
                  <a:srgbClr val="FF0000"/>
                </a:solidFill>
              </a:rPr>
              <a:t>kiểu</a:t>
            </a:r>
            <a:r>
              <a:rPr lang="en-US" sz="2800" b="1" dirty="0">
                <a:solidFill>
                  <a:srgbClr val="FF0000"/>
                </a:solidFill>
              </a:rPr>
              <a:t> gen </a:t>
            </a:r>
          </a:p>
        </p:txBody>
      </p:sp>
      <p:sp>
        <p:nvSpPr>
          <p:cNvPr id="8" name="Text Box 5"/>
          <p:cNvSpPr txBox="1">
            <a:spLocks noChangeArrowheads="1"/>
          </p:cNvSpPr>
          <p:nvPr/>
        </p:nvSpPr>
        <p:spPr bwMode="auto">
          <a:xfrm>
            <a:off x="2195513" y="2228702"/>
            <a:ext cx="91440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800">
                <a:solidFill>
                  <a:srgbClr val="FF3300"/>
                </a:solidFill>
              </a:rPr>
              <a:t> </a:t>
            </a:r>
            <a:r>
              <a:rPr lang="en-US" sz="2800" b="1" i="1">
                <a:solidFill>
                  <a:srgbClr val="FF0000"/>
                </a:solidFill>
              </a:rPr>
              <a:t>trội </a:t>
            </a:r>
          </a:p>
        </p:txBody>
      </p:sp>
      <p:sp>
        <p:nvSpPr>
          <p:cNvPr id="9" name="Text Box 7"/>
          <p:cNvSpPr txBox="1">
            <a:spLocks noChangeArrowheads="1"/>
          </p:cNvSpPr>
          <p:nvPr/>
        </p:nvSpPr>
        <p:spPr bwMode="auto">
          <a:xfrm>
            <a:off x="3152775" y="2838302"/>
            <a:ext cx="91440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b="1" i="1">
                <a:solidFill>
                  <a:srgbClr val="FF3300"/>
                </a:solidFill>
              </a:rPr>
              <a:t> </a:t>
            </a:r>
            <a:r>
              <a:rPr lang="en-US" sz="2800" b="1" i="1">
                <a:solidFill>
                  <a:srgbClr val="FF0000"/>
                </a:solidFill>
              </a:rPr>
              <a:t>lặn</a:t>
            </a:r>
          </a:p>
        </p:txBody>
      </p:sp>
      <p:sp>
        <p:nvSpPr>
          <p:cNvPr id="10" name="Text Box 8"/>
          <p:cNvSpPr txBox="1">
            <a:spLocks noChangeArrowheads="1"/>
          </p:cNvSpPr>
          <p:nvPr/>
        </p:nvSpPr>
        <p:spPr bwMode="auto">
          <a:xfrm>
            <a:off x="314325" y="4133702"/>
            <a:ext cx="2170113" cy="523875"/>
          </a:xfrm>
          <a:prstGeom prst="rect">
            <a:avLst/>
          </a:prstGeom>
          <a:noFill/>
          <a:ln w="9525">
            <a:noFill/>
            <a:miter lim="800000"/>
            <a:headEnd/>
            <a:tailEnd/>
          </a:ln>
        </p:spPr>
        <p:txBody>
          <a:bodyPr>
            <a:spAutoFit/>
          </a:bodyPr>
          <a:lstStyle/>
          <a:p>
            <a:pPr>
              <a:defRPr/>
            </a:pPr>
            <a:r>
              <a:rPr lang="en-US" sz="2800" b="1" i="1" dirty="0">
                <a:solidFill>
                  <a:schemeClr val="accent3">
                    <a:lumMod val="50000"/>
                  </a:schemeClr>
                </a:solidFill>
              </a:rPr>
              <a:t> </a:t>
            </a:r>
            <a:r>
              <a:rPr lang="en-US" sz="2800" b="1" i="1" dirty="0" err="1">
                <a:solidFill>
                  <a:srgbClr val="FF0000"/>
                </a:solidFill>
              </a:rPr>
              <a:t>đồng</a:t>
            </a:r>
            <a:r>
              <a:rPr lang="en-US" sz="2800" b="1" i="1" dirty="0">
                <a:solidFill>
                  <a:srgbClr val="FF0000"/>
                </a:solidFill>
              </a:rPr>
              <a:t> </a:t>
            </a:r>
            <a:r>
              <a:rPr lang="en-US" sz="2800" b="1" i="1" dirty="0" err="1">
                <a:solidFill>
                  <a:srgbClr val="FF0000"/>
                </a:solidFill>
              </a:rPr>
              <a:t>hợp</a:t>
            </a:r>
            <a:r>
              <a:rPr lang="en-US" sz="2800" b="1" i="1" dirty="0">
                <a:solidFill>
                  <a:srgbClr val="FF0000"/>
                </a:solidFill>
              </a:rPr>
              <a:t> </a:t>
            </a:r>
          </a:p>
        </p:txBody>
      </p:sp>
      <p:sp>
        <p:nvSpPr>
          <p:cNvPr id="11" name="Text Box 9"/>
          <p:cNvSpPr txBox="1">
            <a:spLocks noChangeArrowheads="1"/>
          </p:cNvSpPr>
          <p:nvPr/>
        </p:nvSpPr>
        <p:spPr bwMode="auto">
          <a:xfrm>
            <a:off x="3530600" y="4724252"/>
            <a:ext cx="1676400" cy="519112"/>
          </a:xfrm>
          <a:prstGeom prst="rect">
            <a:avLst/>
          </a:prstGeom>
          <a:noFill/>
          <a:ln w="9525">
            <a:noFill/>
            <a:miter lim="800000"/>
            <a:headEnd/>
            <a:tailEnd/>
          </a:ln>
        </p:spPr>
        <p:txBody>
          <a:bodyPr>
            <a:spAutoFit/>
          </a:bodyPr>
          <a:lstStyle/>
          <a:p>
            <a:pPr>
              <a:defRPr/>
            </a:pPr>
            <a:r>
              <a:rPr lang="en-US" sz="2800" b="1" i="1" dirty="0">
                <a:solidFill>
                  <a:schemeClr val="accent3">
                    <a:lumMod val="50000"/>
                  </a:schemeClr>
                </a:solidFill>
              </a:rPr>
              <a:t> </a:t>
            </a:r>
            <a:r>
              <a:rPr lang="en-US" sz="2800" b="1" i="1" dirty="0" err="1">
                <a:solidFill>
                  <a:srgbClr val="FF0000"/>
                </a:solidFill>
              </a:rPr>
              <a:t>dị</a:t>
            </a:r>
            <a:r>
              <a:rPr lang="en-US" sz="2800" b="1" i="1" dirty="0">
                <a:solidFill>
                  <a:srgbClr val="FF0000"/>
                </a:solidFill>
              </a:rPr>
              <a:t> </a:t>
            </a:r>
            <a:r>
              <a:rPr lang="en-US" sz="2800" b="1" i="1" dirty="0" err="1">
                <a:solidFill>
                  <a:srgbClr val="FF0000"/>
                </a:solidFill>
              </a:rPr>
              <a:t>hợp</a:t>
            </a:r>
            <a:r>
              <a:rPr lang="en-US" sz="2800" b="1" i="1" dirty="0">
                <a:solidFill>
                  <a:srgbClr val="FF0000"/>
                </a:solidFill>
              </a:rPr>
              <a:t> </a:t>
            </a:r>
          </a:p>
        </p:txBody>
      </p:sp>
      <p:sp>
        <p:nvSpPr>
          <p:cNvPr id="3" name="Text Placeholder 2"/>
          <p:cNvSpPr>
            <a:spLocks noGrp="1"/>
          </p:cNvSpPr>
          <p:nvPr>
            <p:ph type="body" sz="half" idx="1"/>
          </p:nvPr>
        </p:nvSpPr>
        <p:spPr>
          <a:xfrm>
            <a:off x="457200" y="807889"/>
            <a:ext cx="4038600" cy="4525963"/>
          </a:xfrm>
        </p:spPr>
        <p:txBody>
          <a:bodyPr/>
          <a:lstStyle/>
          <a:p>
            <a:endParaRPr lang="vi-VN"/>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amond(in)">
                                      <p:cBhvr>
                                        <p:cTn id="7" dur="25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amond(in)">
                                      <p:cBhvr>
                                        <p:cTn id="12" dur="25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diamond(in)">
                                      <p:cBhvr>
                                        <p:cTn id="17" dur="25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diamond(in)">
                                      <p:cBhvr>
                                        <p:cTn id="22" dur="250"/>
                                        <p:tgtEl>
                                          <p:spTgt spid="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diamond(in)">
                                      <p:cBhvr>
                                        <p:cTn id="27" dur="2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19672" y="2132856"/>
            <a:ext cx="5014514" cy="784830"/>
          </a:xfrm>
          <a:prstGeom prst="rect">
            <a:avLst/>
          </a:prstGeom>
        </p:spPr>
        <p:txBody>
          <a:bodyPr wrap="none">
            <a:spAutoFit/>
          </a:bodyPr>
          <a:lstStyle/>
          <a:p>
            <a:pPr eaLnBrk="1" hangingPunct="1">
              <a:lnSpc>
                <a:spcPct val="150000"/>
              </a:lnSpc>
              <a:spcBef>
                <a:spcPct val="20000"/>
              </a:spcBef>
            </a:pPr>
            <a:r>
              <a:rPr lang="en-US" sz="3000" b="1" dirty="0" smtClean="0">
                <a:solidFill>
                  <a:srgbClr val="FF0000"/>
                </a:solidFill>
                <a:latin typeface="Times New Roman" pitchFamily="18" charset="0"/>
              </a:rPr>
              <a:t>Nêu khái </a:t>
            </a:r>
            <a:r>
              <a:rPr lang="en-US" sz="3000" b="1" dirty="0">
                <a:solidFill>
                  <a:srgbClr val="FF0000"/>
                </a:solidFill>
                <a:latin typeface="Times New Roman" pitchFamily="18" charset="0"/>
              </a:rPr>
              <a:t>niệm lai phân tích ?</a:t>
            </a:r>
          </a:p>
        </p:txBody>
      </p:sp>
    </p:spTree>
    <p:extLst>
      <p:ext uri="{BB962C8B-B14F-4D97-AF65-F5344CB8AC3E}">
        <p14:creationId xmlns="" xmlns:p14="http://schemas.microsoft.com/office/powerpoint/2010/main" val="11935578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bwMode="auto">
          <a:xfrm>
            <a:off x="-252413" y="476672"/>
            <a:ext cx="9396413" cy="495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20000"/>
              </a:spcBef>
            </a:pPr>
            <a:r>
              <a:rPr lang="en-US" sz="3200" b="1" dirty="0">
                <a:solidFill>
                  <a:srgbClr val="FF3300"/>
                </a:solidFill>
                <a:latin typeface="Times New Roman" pitchFamily="18" charset="0"/>
              </a:rPr>
              <a:t>	</a:t>
            </a:r>
            <a:r>
              <a:rPr lang="en-US" sz="2800" b="1" dirty="0">
                <a:solidFill>
                  <a:srgbClr val="FF0000"/>
                </a:solidFill>
                <a:latin typeface="Times New Roman" pitchFamily="18" charset="0"/>
              </a:rPr>
              <a:t>2. Lai phân tích </a:t>
            </a:r>
            <a:r>
              <a:rPr lang="en-US" sz="3200" b="1" dirty="0">
                <a:solidFill>
                  <a:srgbClr val="FF3300"/>
                </a:solidFill>
                <a:latin typeface="Times New Roman" pitchFamily="18" charset="0"/>
              </a:rPr>
              <a:t>:</a:t>
            </a:r>
          </a:p>
          <a:p>
            <a:pPr eaLnBrk="1" hangingPunct="1">
              <a:spcBef>
                <a:spcPct val="20000"/>
              </a:spcBef>
            </a:pPr>
            <a:r>
              <a:rPr lang="en-US" sz="3200" dirty="0">
                <a:solidFill>
                  <a:srgbClr val="FF3300"/>
                </a:solidFill>
                <a:latin typeface="Times New Roman" pitchFamily="18" charset="0"/>
              </a:rPr>
              <a:t>    </a:t>
            </a:r>
            <a:r>
              <a:rPr lang="en-US" sz="3200" dirty="0">
                <a:solidFill>
                  <a:srgbClr val="000099"/>
                </a:solidFill>
                <a:latin typeface="Times New Roman" pitchFamily="18" charset="0"/>
              </a:rPr>
              <a:t>- Lai phân tích là phép lai giữa cá thể mang tính trạng trội cần xác định kiểu gen với cá thể mang tính trạng lặn . </a:t>
            </a:r>
          </a:p>
          <a:p>
            <a:pPr eaLnBrk="1" hangingPunct="1">
              <a:spcBef>
                <a:spcPct val="20000"/>
              </a:spcBef>
            </a:pPr>
            <a:r>
              <a:rPr lang="en-US" sz="3200" dirty="0">
                <a:solidFill>
                  <a:srgbClr val="FF3300"/>
                </a:solidFill>
                <a:latin typeface="Times New Roman" pitchFamily="18" charset="0"/>
              </a:rPr>
              <a:t>    </a:t>
            </a:r>
            <a:r>
              <a:rPr lang="en-US" sz="3200" dirty="0">
                <a:solidFill>
                  <a:srgbClr val="000099"/>
                </a:solidFill>
                <a:latin typeface="Times New Roman" pitchFamily="18" charset="0"/>
              </a:rPr>
              <a:t>+ Nếu kết quả phép lai </a:t>
            </a:r>
            <a:r>
              <a:rPr lang="en-US" sz="3200" b="1" dirty="0">
                <a:solidFill>
                  <a:srgbClr val="FF0000"/>
                </a:solidFill>
                <a:latin typeface="Times New Roman" pitchFamily="18" charset="0"/>
              </a:rPr>
              <a:t>đồng tính </a:t>
            </a:r>
            <a:r>
              <a:rPr lang="en-US" sz="3200" dirty="0">
                <a:solidFill>
                  <a:srgbClr val="000099"/>
                </a:solidFill>
                <a:latin typeface="Times New Roman" pitchFamily="18" charset="0"/>
              </a:rPr>
              <a:t>thì cá thể mang tính trạng trội có kiểu gen đồng hợp </a:t>
            </a:r>
            <a:r>
              <a:rPr lang="en-US" sz="3200" b="1" i="1" dirty="0">
                <a:solidFill>
                  <a:srgbClr val="000099"/>
                </a:solidFill>
                <a:latin typeface="Times New Roman" pitchFamily="18" charset="0"/>
              </a:rPr>
              <a:t>(P thuần chủng).</a:t>
            </a:r>
          </a:p>
          <a:p>
            <a:pPr eaLnBrk="1" hangingPunct="1">
              <a:spcBef>
                <a:spcPct val="20000"/>
              </a:spcBef>
            </a:pPr>
            <a:r>
              <a:rPr lang="en-US" sz="3200" dirty="0">
                <a:solidFill>
                  <a:srgbClr val="000099"/>
                </a:solidFill>
                <a:latin typeface="Times New Roman" pitchFamily="18" charset="0"/>
              </a:rPr>
              <a:t>   + Nếu kết quả phép lai </a:t>
            </a:r>
            <a:r>
              <a:rPr lang="en-US" sz="3200" b="1" dirty="0">
                <a:solidFill>
                  <a:srgbClr val="FF0000"/>
                </a:solidFill>
                <a:latin typeface="Times New Roman" pitchFamily="18" charset="0"/>
              </a:rPr>
              <a:t>phân tính  </a:t>
            </a:r>
            <a:r>
              <a:rPr lang="en-US" sz="3200" dirty="0">
                <a:solidFill>
                  <a:srgbClr val="000099"/>
                </a:solidFill>
                <a:latin typeface="Times New Roman" pitchFamily="18" charset="0"/>
              </a:rPr>
              <a:t>theo tỉ lệ 1 : 1  thì cá thể mang tính trạng trội có kiểu gen dị hợp</a:t>
            </a:r>
            <a:r>
              <a:rPr lang="en-US" sz="3200" b="1" i="1" dirty="0">
                <a:solidFill>
                  <a:srgbClr val="000099"/>
                </a:solidFill>
                <a:latin typeface="Times New Roman" pitchFamily="18" charset="0"/>
              </a:rPr>
              <a:t> </a:t>
            </a:r>
          </a:p>
          <a:p>
            <a:pPr eaLnBrk="1" hangingPunct="1">
              <a:spcBef>
                <a:spcPct val="20000"/>
              </a:spcBef>
            </a:pPr>
            <a:r>
              <a:rPr lang="en-US" sz="3200" b="1" i="1" dirty="0">
                <a:solidFill>
                  <a:srgbClr val="000099"/>
                </a:solidFill>
                <a:latin typeface="Times New Roman" pitchFamily="18" charset="0"/>
              </a:rPr>
              <a:t>          (P không thuần chủng).</a:t>
            </a:r>
            <a:endParaRPr lang="en-US" sz="2400" dirty="0">
              <a:solidFill>
                <a:srgbClr val="FF3300"/>
              </a:solidFill>
              <a:latin typeface="Times New Roman" pitchFamily="18" charset="0"/>
            </a:endParaRPr>
          </a:p>
        </p:txBody>
      </p:sp>
      <p:pic>
        <p:nvPicPr>
          <p:cNvPr id="8" name="Picture 15" descr="viet3"/>
          <p:cNvPicPr>
            <a:picLocks noChangeAspect="1" noChangeArrowheads="1" noCrop="1"/>
          </p:cNvPicPr>
          <p:nvPr/>
        </p:nvPicPr>
        <p:blipFill>
          <a:blip r:embed="rId2">
            <a:extLst>
              <a:ext uri="{28A0092B-C50C-407E-A947-70E740481C1C}">
                <a14:useLocalDpi xmlns="" xmlns:a14="http://schemas.microsoft.com/office/drawing/2010/main" val="0"/>
              </a:ext>
            </a:extLst>
          </a:blip>
          <a:srcRect/>
          <a:stretch>
            <a:fillRect/>
          </a:stretch>
        </p:blipFill>
        <p:spPr bwMode="auto">
          <a:xfrm>
            <a:off x="3060700" y="476672"/>
            <a:ext cx="838200" cy="60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amond(in)">
                                      <p:cBhvr>
                                        <p:cTn id="7" dur="250"/>
                                        <p:tgtEl>
                                          <p:spTgt spid="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250" fill="hold"/>
                                        <p:tgtEl>
                                          <p:spTgt spid="8"/>
                                        </p:tgtEl>
                                        <p:attrNameLst>
                                          <p:attrName>ppt_x</p:attrName>
                                        </p:attrNameLst>
                                      </p:cBhvr>
                                      <p:tavLst>
                                        <p:tav tm="0">
                                          <p:val>
                                            <p:strVal val="#ppt_x"/>
                                          </p:val>
                                        </p:tav>
                                        <p:tav tm="100000">
                                          <p:val>
                                            <p:strVal val="#ppt_x"/>
                                          </p:val>
                                        </p:tav>
                                      </p:tavLst>
                                    </p:anim>
                                    <p:anim calcmode="lin" valueType="num">
                                      <p:cBhvr additive="base">
                                        <p:cTn id="13" dur="25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diamond(in)">
                                      <p:cBhvr>
                                        <p:cTn id="18" dur="250"/>
                                        <p:tgtEl>
                                          <p:spTgt spid="6">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8" presetClass="entr" presetSubtype="16" fill="hold" grpId="0"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diamond(in)">
                                      <p:cBhvr>
                                        <p:cTn id="23" dur="250"/>
                                        <p:tgtEl>
                                          <p:spTgt spid="6">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diamond(in)">
                                      <p:cBhvr>
                                        <p:cTn id="28" dur="250"/>
                                        <p:tgtEl>
                                          <p:spTgt spid="6">
                                            <p:txEl>
                                              <p:pRg st="3" end="3"/>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8" presetClass="entr" presetSubtype="16" fill="hold" grpId="0" nodeType="clickEffect">
                                  <p:stCondLst>
                                    <p:cond delay="0"/>
                                  </p:stCondLst>
                                  <p:childTnLst>
                                    <p:set>
                                      <p:cBhvr>
                                        <p:cTn id="32" dur="1" fill="hold">
                                          <p:stCondLst>
                                            <p:cond delay="0"/>
                                          </p:stCondLst>
                                        </p:cTn>
                                        <p:tgtEl>
                                          <p:spTgt spid="6">
                                            <p:txEl>
                                              <p:pRg st="4" end="4"/>
                                            </p:txEl>
                                          </p:spTgt>
                                        </p:tgtEl>
                                        <p:attrNameLst>
                                          <p:attrName>style.visibility</p:attrName>
                                        </p:attrNameLst>
                                      </p:cBhvr>
                                      <p:to>
                                        <p:strVal val="visible"/>
                                      </p:to>
                                    </p:set>
                                    <p:animEffect transition="in" filter="diamond(in)">
                                      <p:cBhvr>
                                        <p:cTn id="33" dur="25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theme/theme1.xml><?xml version="1.0" encoding="utf-8"?>
<a:theme xmlns:a="http://schemas.openxmlformats.org/drawingml/2006/main" name="Default Design">
  <a:themeElements>
    <a:clrScheme name="Default Design 12">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BFD7F6"/>
      </a:accent5>
      <a:accent6>
        <a:srgbClr val="AE4845"/>
      </a:accent6>
      <a:hlink>
        <a:srgbClr val="0066CC"/>
      </a:hlink>
      <a:folHlink>
        <a:srgbClr val="80008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5">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6">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7">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8">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9">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0">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1">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2">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BFD7F6"/>
        </a:accent5>
        <a:accent6>
          <a:srgbClr val="AE4845"/>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157255380</TotalTime>
  <Pages>0</Pages>
  <Words>938</Words>
  <Characters>0</Characters>
  <Application>Microsoft Office PowerPoint</Application>
  <DocSecurity>0</DocSecurity>
  <PresentationFormat>On-screen Show (4:3)</PresentationFormat>
  <Lines>0</Lines>
  <Paragraphs>117</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Default Design</vt:lpstr>
      <vt:lpstr>Slide 1</vt:lpstr>
      <vt:lpstr>III. Lai phân tích</vt:lpstr>
      <vt:lpstr>Bài 3.  LAI MỘT CẶP TÍNH TRẠNG</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HƯỚNG DẪN HỌC Ở NHÀ</vt:lpstr>
    </vt:vector>
  </TitlesOfParts>
  <LinksUpToDate>false</LinksUpToDate>
  <CharactersWithSpaces>0</CharactersWithSpaces>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2.  LAI MỘT CẶP TÍNH TRẠNG</dc:title>
  <dc:creator>Toshiba</dc:creator>
  <cp:lastModifiedBy>ADMIN</cp:lastModifiedBy>
  <cp:revision>31</cp:revision>
  <cp:lastPrinted>1899-12-30T00:00:00Z</cp:lastPrinted>
  <dcterms:created xsi:type="dcterms:W3CDTF">2016-08-09T18:46:40Z</dcterms:created>
  <dcterms:modified xsi:type="dcterms:W3CDTF">2021-09-08T01:42:12Z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1033-8.1.0.3036</vt:lpwstr>
  </property>
</Properties>
</file>