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80" r:id="rId4"/>
    <p:sldId id="279" r:id="rId5"/>
    <p:sldId id="258" r:id="rId6"/>
    <p:sldId id="260" r:id="rId7"/>
    <p:sldId id="281" r:id="rId8"/>
    <p:sldId id="268" r:id="rId9"/>
    <p:sldId id="282" r:id="rId10"/>
    <p:sldId id="283" r:id="rId11"/>
    <p:sldId id="284" r:id="rId12"/>
    <p:sldId id="285" r:id="rId13"/>
    <p:sldId id="286" r:id="rId14"/>
    <p:sldId id="287"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382000" cy="461665"/>
          </a:xfrm>
          <a:prstGeom prst="rect">
            <a:avLst/>
          </a:prstGeom>
        </p:spPr>
        <p:txBody>
          <a:bodyPr wrap="square">
            <a:spAutoFit/>
          </a:bodyPr>
          <a:lstStyle/>
          <a:p>
            <a:pPr algn="ctr"/>
            <a:r>
              <a:rPr lang="en-US" sz="2400" b="1" smtClean="0">
                <a:solidFill>
                  <a:srgbClr val="FF0000"/>
                </a:solidFill>
                <a:latin typeface="Arial" pitchFamily="34" charset="0"/>
                <a:cs typeface="Arial" pitchFamily="34" charset="0"/>
              </a:rPr>
              <a:t>TIẾT 34. ÔN TẬP </a:t>
            </a:r>
            <a:r>
              <a:rPr lang="en-US" sz="2400" b="1" smtClean="0">
                <a:solidFill>
                  <a:srgbClr val="FF0000"/>
                </a:solidFill>
                <a:latin typeface="Arial" pitchFamily="34" charset="0"/>
                <a:cs typeface="Arial" pitchFamily="34" charset="0"/>
              </a:rPr>
              <a:t>CHỦ ĐỀ 2</a:t>
            </a:r>
            <a:endParaRPr lang="en-US" sz="2400">
              <a:solidFill>
                <a:srgbClr val="FF0000"/>
              </a:solidFill>
              <a:latin typeface="Arial" pitchFamily="34" charset="0"/>
              <a:cs typeface="Arial" pitchFamily="34" charset="0"/>
            </a:endParaRPr>
          </a:p>
        </p:txBody>
      </p:sp>
      <p:pic>
        <p:nvPicPr>
          <p:cNvPr id="1027" name="Picture 3" descr="C:\Users\USER\Desktop\images1221610_trang7A_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838200"/>
            <a:ext cx="4038599" cy="5791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USER\Desktop\chan-nuo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846161"/>
            <a:ext cx="4419600" cy="58629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fade">
                                      <p:cBhvr>
                                        <p:cTn id="12" dur="1000"/>
                                        <p:tgtEl>
                                          <p:spTgt spid="1027"/>
                                        </p:tgtEl>
                                      </p:cBhvr>
                                    </p:animEffect>
                                    <p:anim calcmode="lin" valueType="num">
                                      <p:cBhvr>
                                        <p:cTn id="13" dur="1000" fill="hold"/>
                                        <p:tgtEl>
                                          <p:spTgt spid="1027"/>
                                        </p:tgtEl>
                                        <p:attrNameLst>
                                          <p:attrName>ppt_x</p:attrName>
                                        </p:attrNameLst>
                                      </p:cBhvr>
                                      <p:tavLst>
                                        <p:tav tm="0">
                                          <p:val>
                                            <p:strVal val="#ppt_x"/>
                                          </p:val>
                                        </p:tav>
                                        <p:tav tm="100000">
                                          <p:val>
                                            <p:strVal val="#ppt_x"/>
                                          </p:val>
                                        </p:tav>
                                      </p:tavLst>
                                    </p:anim>
                                    <p:anim calcmode="lin" valueType="num">
                                      <p:cBhvr>
                                        <p:cTn id="14" dur="1000" fill="hold"/>
                                        <p:tgtEl>
                                          <p:spTgt spid="102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457200" y="457200"/>
            <a:ext cx="8001000" cy="830997"/>
          </a:xfrm>
          <a:prstGeom prst="rect">
            <a:avLst/>
          </a:prstGeom>
        </p:spPr>
        <p:txBody>
          <a:bodyPr wrap="square">
            <a:spAutoFit/>
          </a:bodyPr>
          <a:lstStyle/>
          <a:p>
            <a:r>
              <a:rPr lang="vi-VN" sz="2400" b="1">
                <a:solidFill>
                  <a:srgbClr val="000099"/>
                </a:solidFill>
                <a:latin typeface="Arial" pitchFamily="34" charset="0"/>
                <a:cs typeface="Arial" pitchFamily="34" charset="0"/>
              </a:rPr>
              <a:t>GV phân chia nhóm, </a:t>
            </a:r>
            <a:r>
              <a:rPr lang="en-US" sz="2400" b="1" smtClean="0">
                <a:solidFill>
                  <a:srgbClr val="000099"/>
                </a:solidFill>
                <a:latin typeface="Arial" pitchFamily="34" charset="0"/>
                <a:cs typeface="Arial" pitchFamily="34" charset="0"/>
              </a:rPr>
              <a:t>yêu cầu các nhóm hoàn thành bài tập. </a:t>
            </a:r>
            <a:r>
              <a:rPr lang="vi-VN" sz="2400" b="1" smtClean="0">
                <a:solidFill>
                  <a:srgbClr val="000099"/>
                </a:solidFill>
                <a:latin typeface="Arial" pitchFamily="34" charset="0"/>
                <a:cs typeface="Arial" pitchFamily="34" charset="0"/>
              </a:rPr>
              <a:t>Thời </a:t>
            </a:r>
            <a:r>
              <a:rPr lang="vi-VN" sz="2400" b="1">
                <a:solidFill>
                  <a:srgbClr val="000099"/>
                </a:solidFill>
                <a:latin typeface="Arial" pitchFamily="34" charset="0"/>
                <a:cs typeface="Arial" pitchFamily="34" charset="0"/>
              </a:rPr>
              <a:t>gian là 4 phút</a:t>
            </a:r>
            <a:r>
              <a:rPr lang="vi-VN" sz="2400" b="1" smtClean="0">
                <a:solidFill>
                  <a:srgbClr val="000099"/>
                </a:solidFill>
                <a:latin typeface="Arial" pitchFamily="34" charset="0"/>
                <a:cs typeface="Arial" pitchFamily="34" charset="0"/>
              </a:rPr>
              <a:t>.</a:t>
            </a:r>
            <a:endParaRPr lang="en-US" sz="2400" b="1">
              <a:solidFill>
                <a:srgbClr val="000099"/>
              </a:solidFill>
              <a:latin typeface="Arial" pitchFamily="34" charset="0"/>
              <a:cs typeface="Arial" pitchFamily="34" charset="0"/>
            </a:endParaRPr>
          </a:p>
        </p:txBody>
      </p:sp>
      <p:sp>
        <p:nvSpPr>
          <p:cNvPr id="4" name="Rectangle 3"/>
          <p:cNvSpPr/>
          <p:nvPr/>
        </p:nvSpPr>
        <p:spPr>
          <a:xfrm>
            <a:off x="228600" y="1225689"/>
            <a:ext cx="8762999" cy="5632311"/>
          </a:xfrm>
          <a:prstGeom prst="rect">
            <a:avLst/>
          </a:prstGeom>
        </p:spPr>
        <p:txBody>
          <a:bodyPr wrap="square">
            <a:spAutoFit/>
          </a:bodyPr>
          <a:lstStyle/>
          <a:p>
            <a:r>
              <a:rPr lang="en-US" sz="2400" b="1">
                <a:solidFill>
                  <a:srgbClr val="0000FF"/>
                </a:solidFill>
                <a:latin typeface="Arial" pitchFamily="34" charset="0"/>
                <a:cs typeface="Arial" pitchFamily="34" charset="0"/>
              </a:rPr>
              <a:t>Nhóm 3</a:t>
            </a:r>
          </a:p>
          <a:p>
            <a:r>
              <a:rPr lang="en-US" sz="2400" b="1">
                <a:solidFill>
                  <a:srgbClr val="0000FF"/>
                </a:solidFill>
                <a:latin typeface="Arial" pitchFamily="34" charset="0"/>
                <a:cs typeface="Arial" pitchFamily="34" charset="0"/>
              </a:rPr>
              <a:t>6. Biện pháp phòng trị bệnh tổng hợp gồm những nội dung nào?</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7. Hãy kể tên các biện pháp bảo vệ môi trường nuôi thủy sản.</a:t>
            </a:r>
          </a:p>
          <a:p>
            <a:r>
              <a:rPr lang="en-US" sz="2400" b="1">
                <a:solidFill>
                  <a:srgbClr val="0000FF"/>
                </a:solidFill>
                <a:latin typeface="Arial" pitchFamily="34" charset="0"/>
                <a:cs typeface="Arial" pitchFamily="34" charset="0"/>
              </a:rPr>
              <a:t>Nhóm 4</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8. Theo em, khu vực nguồn lợi thuỷ sản nào cần được bảo vệ?</a:t>
            </a:r>
          </a:p>
          <a:p>
            <a:r>
              <a:rPr lang="en-US" sz="2400" b="1">
                <a:solidFill>
                  <a:srgbClr val="0000FF"/>
                </a:solidFill>
                <a:latin typeface="Arial" pitchFamily="34" charset="0"/>
                <a:cs typeface="Arial" pitchFamily="34" charset="0"/>
              </a:rPr>
              <a:t>a. Nơi tập trung các loài thuỷ sản và môi trường sống của chúng, khu vực tập trung sinh sản (bãi đẻ), khu vực tập trung con non sinh sống (bãi ương giống), đường di cư của các loài thuỷ sản.</a:t>
            </a:r>
          </a:p>
          <a:p>
            <a:r>
              <a:rPr lang="en-US" sz="2400" b="1">
                <a:solidFill>
                  <a:srgbClr val="0000FF"/>
                </a:solidFill>
                <a:latin typeface="Arial" pitchFamily="34" charset="0"/>
                <a:cs typeface="Arial" pitchFamily="34" charset="0"/>
              </a:rPr>
              <a:t>b. Đường di cư của các loài thuỷ sản</a:t>
            </a:r>
          </a:p>
          <a:p>
            <a:r>
              <a:rPr lang="en-US" sz="2400" b="1">
                <a:solidFill>
                  <a:srgbClr val="0000FF"/>
                </a:solidFill>
                <a:latin typeface="Arial" pitchFamily="34" charset="0"/>
                <a:cs typeface="Arial" pitchFamily="34" charset="0"/>
              </a:rPr>
              <a:t>c. Khu vực tập trung con non sinh sống (bãi ương giống).</a:t>
            </a:r>
          </a:p>
          <a:p>
            <a:r>
              <a:rPr lang="en-US" sz="2400" b="1">
                <a:solidFill>
                  <a:srgbClr val="0000FF"/>
                </a:solidFill>
                <a:latin typeface="Arial" pitchFamily="34" charset="0"/>
                <a:cs typeface="Arial" pitchFamily="34" charset="0"/>
              </a:rPr>
              <a:t>9. Hãy nêu một số biện pháp bảo vệ nguồn lợi thuỷ sản.</a:t>
            </a:r>
          </a:p>
        </p:txBody>
      </p:sp>
    </p:spTree>
    <p:extLst>
      <p:ext uri="{BB962C8B-B14F-4D97-AF65-F5344CB8AC3E}">
        <p14:creationId xmlns:p14="http://schemas.microsoft.com/office/powerpoint/2010/main" val="251913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6001643"/>
          </a:xfrm>
          <a:prstGeom prst="rect">
            <a:avLst/>
          </a:prstGeom>
        </p:spPr>
        <p:txBody>
          <a:bodyPr wrap="square">
            <a:spAutoFit/>
          </a:bodyPr>
          <a:lstStyle/>
          <a:p>
            <a:r>
              <a:rPr lang="vi-VN" sz="2400">
                <a:solidFill>
                  <a:srgbClr val="FF0000"/>
                </a:solidFill>
              </a:rPr>
              <a:t>1.Liên hệ thực tế ở địa phương để trả lời.</a:t>
            </a:r>
          </a:p>
          <a:p>
            <a:r>
              <a:rPr lang="vi-VN" sz="2400">
                <a:solidFill>
                  <a:srgbClr val="FF0000"/>
                </a:solidFill>
              </a:rPr>
              <a:t>Ở gia đình, địa phương em nuôi : chó, mèo, gà, vịt, ngan, trâu, bò, lợn...</a:t>
            </a:r>
          </a:p>
          <a:p>
            <a:r>
              <a:rPr lang="vi-VN" sz="2400">
                <a:solidFill>
                  <a:srgbClr val="FF0000"/>
                </a:solidFill>
              </a:rPr>
              <a:t>2. - Quy trình nuôi cá nước ngọt trong ao:</a:t>
            </a:r>
          </a:p>
          <a:p>
            <a:r>
              <a:rPr lang="vi-VN" sz="2400">
                <a:solidFill>
                  <a:srgbClr val="FF0000"/>
                </a:solidFill>
              </a:rPr>
              <a:t>- Chuẩn bị ao nuôi</a:t>
            </a:r>
          </a:p>
          <a:p>
            <a:r>
              <a:rPr lang="vi-VN" sz="2400">
                <a:solidFill>
                  <a:srgbClr val="FF0000"/>
                </a:solidFill>
              </a:rPr>
              <a:t>- Thả cá giống</a:t>
            </a:r>
          </a:p>
          <a:p>
            <a:r>
              <a:rPr lang="vi-VN" sz="2400">
                <a:solidFill>
                  <a:srgbClr val="FF0000"/>
                </a:solidFill>
              </a:rPr>
              <a:t>- Chăm sóc, quản lí cá sau khi thả:</a:t>
            </a:r>
          </a:p>
          <a:p>
            <a:r>
              <a:rPr lang="vi-VN" sz="2400">
                <a:solidFill>
                  <a:srgbClr val="FF0000"/>
                </a:solidFill>
              </a:rPr>
              <a:t> + Quản lí thức ăn</a:t>
            </a:r>
          </a:p>
          <a:p>
            <a:r>
              <a:rPr lang="vi-VN" sz="2400">
                <a:solidFill>
                  <a:srgbClr val="FF0000"/>
                </a:solidFill>
              </a:rPr>
              <a:t>   + Quản lí chất lượng ao nuôi</a:t>
            </a:r>
          </a:p>
          <a:p>
            <a:r>
              <a:rPr lang="vi-VN" sz="2400">
                <a:solidFill>
                  <a:srgbClr val="FF0000"/>
                </a:solidFill>
              </a:rPr>
              <a:t>   + Quản lí sức khỏe cá</a:t>
            </a:r>
          </a:p>
          <a:p>
            <a:r>
              <a:rPr lang="vi-VN" sz="2400">
                <a:solidFill>
                  <a:srgbClr val="FF0000"/>
                </a:solidFill>
              </a:rPr>
              <a:t>- Thu hoạch</a:t>
            </a:r>
          </a:p>
          <a:p>
            <a:r>
              <a:rPr lang="vi-VN" sz="2400">
                <a:solidFill>
                  <a:srgbClr val="FF0000"/>
                </a:solidFill>
              </a:rPr>
              <a:t>3. Nguyên tắc ghép các loài cá:</a:t>
            </a:r>
          </a:p>
          <a:p>
            <a:r>
              <a:rPr lang="vi-VN" sz="2400">
                <a:solidFill>
                  <a:srgbClr val="FF0000"/>
                </a:solidFill>
              </a:rPr>
              <a:t>   + Tập tính ăn khác nhau, sống ở các tầng nước khác nhau</a:t>
            </a:r>
          </a:p>
          <a:p>
            <a:r>
              <a:rPr lang="vi-VN" sz="2400">
                <a:solidFill>
                  <a:srgbClr val="FF0000"/>
                </a:solidFill>
              </a:rPr>
              <a:t>   + Không cạnh tranh thức ăn</a:t>
            </a:r>
          </a:p>
          <a:p>
            <a:r>
              <a:rPr lang="vi-VN" sz="2400">
                <a:solidFill>
                  <a:srgbClr val="FF0000"/>
                </a:solidFill>
              </a:rPr>
              <a:t>   + Tận dụng được nguồn thức ăn sẵn có</a:t>
            </a:r>
          </a:p>
          <a:p>
            <a:r>
              <a:rPr lang="vi-VN" sz="2400">
                <a:solidFill>
                  <a:srgbClr val="FF0000"/>
                </a:solidFill>
              </a:rPr>
              <a:t>   + Chống chịu tốt với điều kiện môi trường</a:t>
            </a:r>
          </a:p>
        </p:txBody>
      </p:sp>
    </p:spTree>
    <p:extLst>
      <p:ext uri="{BB962C8B-B14F-4D97-AF65-F5344CB8AC3E}">
        <p14:creationId xmlns:p14="http://schemas.microsoft.com/office/powerpoint/2010/main" val="358869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down)">
                                      <p:cBhvr>
                                        <p:cTn id="10" dur="500"/>
                                        <p:tgtEl>
                                          <p:spTgt spid="4">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down)">
                                      <p:cBhvr>
                                        <p:cTn id="13" dur="500"/>
                                        <p:tgtEl>
                                          <p:spTgt spid="4">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down)">
                                      <p:cBhvr>
                                        <p:cTn id="16" dur="500"/>
                                        <p:tgtEl>
                                          <p:spTgt spid="4">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wipe(down)">
                                      <p:cBhvr>
                                        <p:cTn id="19" dur="500"/>
                                        <p:tgtEl>
                                          <p:spTgt spid="4">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down)">
                                      <p:cBhvr>
                                        <p:cTn id="22" dur="500"/>
                                        <p:tgtEl>
                                          <p:spTgt spid="4">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wipe(down)">
                                      <p:cBhvr>
                                        <p:cTn id="25" dur="500"/>
                                        <p:tgtEl>
                                          <p:spTgt spid="4">
                                            <p:txEl>
                                              <p:pRg st="6" end="6"/>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wipe(down)">
                                      <p:cBhvr>
                                        <p:cTn id="28" dur="500"/>
                                        <p:tgtEl>
                                          <p:spTgt spid="4">
                                            <p:txEl>
                                              <p:pRg st="7" end="7"/>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wipe(down)">
                                      <p:cBhvr>
                                        <p:cTn id="31" dur="500"/>
                                        <p:tgtEl>
                                          <p:spTgt spid="4">
                                            <p:txEl>
                                              <p:pRg st="8" end="8"/>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4">
                                            <p:txEl>
                                              <p:pRg st="9" end="9"/>
                                            </p:txEl>
                                          </p:spTgt>
                                        </p:tgtEl>
                                        <p:attrNameLst>
                                          <p:attrName>style.visibility</p:attrName>
                                        </p:attrNameLst>
                                      </p:cBhvr>
                                      <p:to>
                                        <p:strVal val="visible"/>
                                      </p:to>
                                    </p:set>
                                    <p:animEffect transition="in" filter="wipe(down)">
                                      <p:cBhvr>
                                        <p:cTn id="34" dur="500"/>
                                        <p:tgtEl>
                                          <p:spTgt spid="4">
                                            <p:txEl>
                                              <p:pRg st="9" end="9"/>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wipe(down)">
                                      <p:cBhvr>
                                        <p:cTn id="37" dur="500"/>
                                        <p:tgtEl>
                                          <p:spTgt spid="4">
                                            <p:txEl>
                                              <p:pRg st="10" end="10"/>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4">
                                            <p:txEl>
                                              <p:pRg st="11" end="11"/>
                                            </p:txEl>
                                          </p:spTgt>
                                        </p:tgtEl>
                                        <p:attrNameLst>
                                          <p:attrName>style.visibility</p:attrName>
                                        </p:attrNameLst>
                                      </p:cBhvr>
                                      <p:to>
                                        <p:strVal val="visible"/>
                                      </p:to>
                                    </p:set>
                                    <p:animEffect transition="in" filter="wipe(down)">
                                      <p:cBhvr>
                                        <p:cTn id="40" dur="500"/>
                                        <p:tgtEl>
                                          <p:spTgt spid="4">
                                            <p:txEl>
                                              <p:pRg st="11" end="11"/>
                                            </p:txEl>
                                          </p:spTgt>
                                        </p:tgtEl>
                                      </p:cBhvr>
                                    </p:animEffect>
                                  </p:childTnLst>
                                </p:cTn>
                              </p:par>
                              <p:par>
                                <p:cTn id="41" presetID="22" presetClass="entr" presetSubtype="4" fill="hold" nodeType="withEffect">
                                  <p:stCondLst>
                                    <p:cond delay="0"/>
                                  </p:stCondLst>
                                  <p:childTnLst>
                                    <p:set>
                                      <p:cBhvr>
                                        <p:cTn id="42" dur="1" fill="hold">
                                          <p:stCondLst>
                                            <p:cond delay="0"/>
                                          </p:stCondLst>
                                        </p:cTn>
                                        <p:tgtEl>
                                          <p:spTgt spid="4">
                                            <p:txEl>
                                              <p:pRg st="12" end="12"/>
                                            </p:txEl>
                                          </p:spTgt>
                                        </p:tgtEl>
                                        <p:attrNameLst>
                                          <p:attrName>style.visibility</p:attrName>
                                        </p:attrNameLst>
                                      </p:cBhvr>
                                      <p:to>
                                        <p:strVal val="visible"/>
                                      </p:to>
                                    </p:set>
                                    <p:animEffect transition="in" filter="wipe(down)">
                                      <p:cBhvr>
                                        <p:cTn id="43" dur="500"/>
                                        <p:tgtEl>
                                          <p:spTgt spid="4">
                                            <p:txEl>
                                              <p:pRg st="12" end="12"/>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4">
                                            <p:txEl>
                                              <p:pRg st="13" end="13"/>
                                            </p:txEl>
                                          </p:spTgt>
                                        </p:tgtEl>
                                        <p:attrNameLst>
                                          <p:attrName>style.visibility</p:attrName>
                                        </p:attrNameLst>
                                      </p:cBhvr>
                                      <p:to>
                                        <p:strVal val="visible"/>
                                      </p:to>
                                    </p:set>
                                    <p:animEffect transition="in" filter="wipe(down)">
                                      <p:cBhvr>
                                        <p:cTn id="46" dur="500"/>
                                        <p:tgtEl>
                                          <p:spTgt spid="4">
                                            <p:txEl>
                                              <p:pRg st="13" end="13"/>
                                            </p:txEl>
                                          </p:spTgt>
                                        </p:tgtEl>
                                      </p:cBhvr>
                                    </p:animEffect>
                                  </p:childTnLst>
                                </p:cTn>
                              </p:par>
                              <p:par>
                                <p:cTn id="47" presetID="22" presetClass="entr" presetSubtype="4" fill="hold" nodeType="withEffect">
                                  <p:stCondLst>
                                    <p:cond delay="0"/>
                                  </p:stCondLst>
                                  <p:childTnLst>
                                    <p:set>
                                      <p:cBhvr>
                                        <p:cTn id="48" dur="1" fill="hold">
                                          <p:stCondLst>
                                            <p:cond delay="0"/>
                                          </p:stCondLst>
                                        </p:cTn>
                                        <p:tgtEl>
                                          <p:spTgt spid="4">
                                            <p:txEl>
                                              <p:pRg st="14" end="14"/>
                                            </p:txEl>
                                          </p:spTgt>
                                        </p:tgtEl>
                                        <p:attrNameLst>
                                          <p:attrName>style.visibility</p:attrName>
                                        </p:attrNameLst>
                                      </p:cBhvr>
                                      <p:to>
                                        <p:strVal val="visible"/>
                                      </p:to>
                                    </p:set>
                                    <p:animEffect transition="in" filter="wipe(down)">
                                      <p:cBhvr>
                                        <p:cTn id="49"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5262979"/>
          </a:xfrm>
          <a:prstGeom prst="rect">
            <a:avLst/>
          </a:prstGeom>
        </p:spPr>
        <p:txBody>
          <a:bodyPr wrap="square">
            <a:spAutoFit/>
          </a:bodyPr>
          <a:lstStyle/>
          <a:p>
            <a:r>
              <a:rPr lang="en-US" sz="2400">
                <a:solidFill>
                  <a:srgbClr val="FF0000"/>
                </a:solidFill>
                <a:latin typeface="Arial" pitchFamily="34" charset="0"/>
                <a:cs typeface="Arial" pitchFamily="34" charset="0"/>
              </a:rPr>
              <a:t>4. Khi ao nuôi có hiện tượng thiếu oxygen, em sẽ tìm nguyên nhân và thực hiện giải pháp phù hợp:</a:t>
            </a:r>
          </a:p>
          <a:p>
            <a:r>
              <a:rPr lang="en-US" sz="2400">
                <a:solidFill>
                  <a:srgbClr val="FF0000"/>
                </a:solidFill>
                <a:latin typeface="Arial" pitchFamily="34" charset="0"/>
                <a:cs typeface="Arial" pitchFamily="34" charset="0"/>
              </a:rPr>
              <a:t>- Tùy theo mật độ thả nuôi, thời gian nuôi, em sẽ bố trí và vận hành các loại máy sục khí, quạt nước cho phù hợp, bảo đảm cung cấp đầy đủ oxy trong ao.</a:t>
            </a:r>
          </a:p>
          <a:p>
            <a:r>
              <a:rPr lang="en-US" sz="2400">
                <a:solidFill>
                  <a:srgbClr val="FF0000"/>
                </a:solidFill>
                <a:latin typeface="Arial" pitchFamily="34" charset="0"/>
                <a:cs typeface="Arial" pitchFamily="34" charset="0"/>
              </a:rPr>
              <a:t>- Sử dụng máy đo hoặc test để kiểm tra oxy. Định kỳ đo oxy 2 lần/ ngày vào lúc 5 – 6 giờ sáng và 14 – 15 giờ chiều để theo dõi sự biến động của oxy và có biện pháp khắc phục kịp thời.</a:t>
            </a:r>
          </a:p>
          <a:p>
            <a:r>
              <a:rPr lang="en-US" sz="2400">
                <a:solidFill>
                  <a:srgbClr val="FF0000"/>
                </a:solidFill>
                <a:latin typeface="Arial" pitchFamily="34" charset="0"/>
                <a:cs typeface="Arial" pitchFamily="34" charset="0"/>
              </a:rPr>
              <a:t>5.b</a:t>
            </a:r>
            <a:br>
              <a:rPr lang="en-US" sz="2400">
                <a:solidFill>
                  <a:srgbClr val="FF0000"/>
                </a:solidFill>
                <a:latin typeface="Arial" pitchFamily="34" charset="0"/>
                <a:cs typeface="Arial" pitchFamily="34" charset="0"/>
              </a:rPr>
            </a:br>
            <a:r>
              <a:rPr lang="en-US" sz="2400">
                <a:solidFill>
                  <a:srgbClr val="FF0000"/>
                </a:solidFill>
                <a:latin typeface="Arial" pitchFamily="34" charset="0"/>
                <a:cs typeface="Arial" pitchFamily="34" charset="0"/>
              </a:rPr>
              <a:t>6. Biện pháp phòng trị bệnh tổng hợp gồm những nội dung: </a:t>
            </a:r>
          </a:p>
          <a:p>
            <a:r>
              <a:rPr lang="en-US" sz="2400">
                <a:solidFill>
                  <a:srgbClr val="FF0000"/>
                </a:solidFill>
                <a:latin typeface="Arial" pitchFamily="34" charset="0"/>
                <a:cs typeface="Arial" pitchFamily="34" charset="0"/>
              </a:rPr>
              <a:t>- Nâng cao sức đề kháng của động vật thủy sản</a:t>
            </a:r>
          </a:p>
          <a:p>
            <a:r>
              <a:rPr lang="en-US" sz="2400">
                <a:solidFill>
                  <a:srgbClr val="FF0000"/>
                </a:solidFill>
                <a:latin typeface="Arial" pitchFamily="34" charset="0"/>
                <a:cs typeface="Arial" pitchFamily="34" charset="0"/>
              </a:rPr>
              <a:t>- Ngăn chặn sự xâm nhập của mầm bệnh</a:t>
            </a:r>
          </a:p>
          <a:p>
            <a:r>
              <a:rPr lang="en-US" sz="2400">
                <a:solidFill>
                  <a:srgbClr val="FF0000"/>
                </a:solidFill>
                <a:latin typeface="Arial" pitchFamily="34" charset="0"/>
                <a:cs typeface="Arial" pitchFamily="34" charset="0"/>
              </a:rPr>
              <a:t>- Quản lí môi trường nuôi, trị bệnh.</a:t>
            </a:r>
            <a:r>
              <a:rPr lang="en-US" sz="2400">
                <a:solidFill>
                  <a:srgbClr val="FF0000"/>
                </a:solidFill>
              </a:rPr>
              <a:t/>
            </a:r>
            <a:br>
              <a:rPr lang="en-US" sz="2400">
                <a:solidFill>
                  <a:srgbClr val="FF0000"/>
                </a:solidFill>
              </a:rPr>
            </a:br>
            <a:endParaRPr lang="vi-VN" sz="2400">
              <a:solidFill>
                <a:srgbClr val="FF0000"/>
              </a:solidFill>
            </a:endParaRPr>
          </a:p>
        </p:txBody>
      </p:sp>
    </p:spTree>
    <p:extLst>
      <p:ext uri="{BB962C8B-B14F-4D97-AF65-F5344CB8AC3E}">
        <p14:creationId xmlns:p14="http://schemas.microsoft.com/office/powerpoint/2010/main" val="45503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5632311"/>
          </a:xfrm>
          <a:prstGeom prst="rect">
            <a:avLst/>
          </a:prstGeom>
        </p:spPr>
        <p:txBody>
          <a:bodyPr wrap="square">
            <a:spAutoFit/>
          </a:bodyPr>
          <a:lstStyle/>
          <a:p>
            <a:r>
              <a:rPr lang="en-US" sz="2400">
                <a:solidFill>
                  <a:srgbClr val="FF0000"/>
                </a:solidFill>
                <a:latin typeface="Arial" pitchFamily="34" charset="0"/>
                <a:cs typeface="Arial" pitchFamily="34" charset="0"/>
              </a:rPr>
              <a:t>7. Các biện pháp bảo vệ môi trường nuôi thủy sản: </a:t>
            </a:r>
          </a:p>
          <a:p>
            <a:r>
              <a:rPr lang="en-US" sz="2400">
                <a:solidFill>
                  <a:srgbClr val="FF0000"/>
                </a:solidFill>
                <a:latin typeface="Arial" pitchFamily="34" charset="0"/>
                <a:cs typeface="Arial" pitchFamily="34" charset="0"/>
              </a:rPr>
              <a:t>- Xử lí các nguồn nước thải: </a:t>
            </a:r>
          </a:p>
          <a:p>
            <a:r>
              <a:rPr lang="en-US" sz="2400">
                <a:solidFill>
                  <a:srgbClr val="FF0000"/>
                </a:solidFill>
                <a:latin typeface="Arial" pitchFamily="34" charset="0"/>
                <a:cs typeface="Arial" pitchFamily="34" charset="0"/>
              </a:rPr>
              <a:t>- Kiểm soát môi trường thủy sản:</a:t>
            </a:r>
          </a:p>
          <a:p>
            <a:r>
              <a:rPr lang="en-US" sz="2400">
                <a:solidFill>
                  <a:srgbClr val="FF0000"/>
                </a:solidFill>
                <a:latin typeface="Arial" pitchFamily="34" charset="0"/>
                <a:cs typeface="Arial" pitchFamily="34" charset="0"/>
              </a:rPr>
              <a:t>   + Thực hiện chế độ ăn hợp lí cho động vật thuỷ sản</a:t>
            </a:r>
          </a:p>
          <a:p>
            <a:r>
              <a:rPr lang="en-US" sz="2400">
                <a:solidFill>
                  <a:srgbClr val="FF0000"/>
                </a:solidFill>
                <a:latin typeface="Arial" pitchFamily="34" charset="0"/>
                <a:cs typeface="Arial" pitchFamily="34" charset="0"/>
              </a:rPr>
              <a:t>   + Sử dụng ao lắng; các tạp chất được lắng đọng dưới đáy ao, nước sạch ở phần trên được sử dụng để nuôi thuỷ sản.</a:t>
            </a:r>
          </a:p>
          <a:p>
            <a:r>
              <a:rPr lang="en-US" sz="2400">
                <a:solidFill>
                  <a:srgbClr val="FF0000"/>
                </a:solidFill>
                <a:latin typeface="Arial" pitchFamily="34" charset="0"/>
                <a:cs typeface="Arial" pitchFamily="34" charset="0"/>
              </a:rPr>
              <a:t>   + Sử dụng chế phẩm sinh học gồm một số loại vi sinh vật có lợi để phân huỷ chất thải rắn trong ao nuôi thuỷ sản.</a:t>
            </a:r>
          </a:p>
          <a:p>
            <a:r>
              <a:rPr lang="en-US" sz="2400">
                <a:solidFill>
                  <a:srgbClr val="FF0000"/>
                </a:solidFill>
                <a:latin typeface="Arial" pitchFamily="34" charset="0"/>
                <a:cs typeface="Arial" pitchFamily="34" charset="0"/>
              </a:rPr>
              <a:t>   + Lọc sinh học, sử dụng các vi khuẩn có lợi để chuyển hóa nitrogen từ dạng độc sang dạng không độc.</a:t>
            </a:r>
          </a:p>
          <a:p>
            <a:r>
              <a:rPr lang="en-US" sz="2400">
                <a:solidFill>
                  <a:srgbClr val="FF0000"/>
                </a:solidFill>
                <a:latin typeface="Arial" pitchFamily="34" charset="0"/>
                <a:cs typeface="Arial" pitchFamily="34" charset="0"/>
              </a:rPr>
              <a:t>   + Sử dụng thực vật thuỷ sinh vi tảo, rong biển, cây thuỷ sinh có khả năng hấp thụ các chất dinh dưỡng trong nước thải</a:t>
            </a:r>
          </a:p>
          <a:p>
            <a:r>
              <a:rPr lang="en-US" sz="2400">
                <a:solidFill>
                  <a:srgbClr val="FF0000"/>
                </a:solidFill>
                <a:latin typeface="Arial" pitchFamily="34" charset="0"/>
                <a:cs typeface="Arial" pitchFamily="34" charset="0"/>
              </a:rPr>
              <a:t>   + Sử dụng hóa chất có thể sử dụng chlorine với nồng độ 2% để diệt khuẩn.</a:t>
            </a:r>
            <a:br>
              <a:rPr lang="en-US" sz="2400">
                <a:solidFill>
                  <a:srgbClr val="FF0000"/>
                </a:solidFill>
                <a:latin typeface="Arial" pitchFamily="34" charset="0"/>
                <a:cs typeface="Arial" pitchFamily="34" charset="0"/>
              </a:rPr>
            </a:br>
            <a:endParaRPr lang="vi-VN"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683020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down)">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down)">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960" y="228600"/>
            <a:ext cx="8678839" cy="3785652"/>
          </a:xfrm>
          <a:prstGeom prst="rect">
            <a:avLst/>
          </a:prstGeom>
        </p:spPr>
        <p:txBody>
          <a:bodyPr wrap="square">
            <a:spAutoFit/>
          </a:bodyPr>
          <a:lstStyle/>
          <a:p>
            <a:r>
              <a:rPr lang="en-US" sz="2400" smtClean="0">
                <a:solidFill>
                  <a:srgbClr val="FF0000"/>
                </a:solidFill>
                <a:latin typeface="Arial" pitchFamily="34" charset="0"/>
                <a:cs typeface="Arial" pitchFamily="34" charset="0"/>
              </a:rPr>
              <a:t>8.a</a:t>
            </a:r>
            <a:endParaRPr lang="en-US" sz="2400">
              <a:solidFill>
                <a:srgbClr val="FF0000"/>
              </a:solidFill>
              <a:latin typeface="Arial" pitchFamily="34" charset="0"/>
              <a:cs typeface="Arial" pitchFamily="34" charset="0"/>
            </a:endParaRPr>
          </a:p>
          <a:p>
            <a:r>
              <a:rPr lang="en-US" sz="2400">
                <a:solidFill>
                  <a:srgbClr val="FF0000"/>
                </a:solidFill>
                <a:latin typeface="Arial" pitchFamily="34" charset="0"/>
                <a:cs typeface="Arial" pitchFamily="34" charset="0"/>
              </a:rPr>
              <a:t>9. Một số biện pháp bảo vệ nguồn lợi thuỷ sản:</a:t>
            </a:r>
          </a:p>
          <a:p>
            <a:r>
              <a:rPr lang="en-US" sz="2400">
                <a:solidFill>
                  <a:srgbClr val="FF0000"/>
                </a:solidFill>
                <a:latin typeface="Arial" pitchFamily="34" charset="0"/>
                <a:cs typeface="Arial" pitchFamily="34" charset="0"/>
              </a:rPr>
              <a:t>- Khai thác thuỷ sản hợp lí.</a:t>
            </a:r>
          </a:p>
          <a:p>
            <a:r>
              <a:rPr lang="en-US" sz="2400">
                <a:solidFill>
                  <a:srgbClr val="FF0000"/>
                </a:solidFill>
                <a:latin typeface="Arial" pitchFamily="34" charset="0"/>
                <a:cs typeface="Arial" pitchFamily="34" charset="0"/>
              </a:rPr>
              <a:t>- Tái tạo nguồn lợi thuỷ sản thả tôm, cá giống vào môi trường tự nhiên, trồng san hô.</a:t>
            </a:r>
          </a:p>
          <a:p>
            <a:r>
              <a:rPr lang="en-US" sz="2400">
                <a:solidFill>
                  <a:srgbClr val="FF0000"/>
                </a:solidFill>
                <a:latin typeface="Arial" pitchFamily="34" charset="0"/>
                <a:cs typeface="Arial" pitchFamily="34" charset="0"/>
              </a:rPr>
              <a:t>- Bảo vệ đường di cư của các loài thuỷ sản không dùng đăng chắn khai thác cá trên sông, xây dựng đường dẫn đề cá vượt đập thuỷ điện.</a:t>
            </a:r>
          </a:p>
          <a:p>
            <a:r>
              <a:rPr lang="en-US" sz="2400">
                <a:solidFill>
                  <a:srgbClr val="FF0000"/>
                </a:solidFill>
                <a:latin typeface="Arial" pitchFamily="34" charset="0"/>
                <a:cs typeface="Arial" pitchFamily="34" charset="0"/>
              </a:rPr>
              <a:t>- Bảo vệ môi trường sống của các loài thuỷ sản: không xả thải chất độc hại </a:t>
            </a:r>
            <a:r>
              <a:rPr lang="en-US" sz="2400">
                <a:solidFill>
                  <a:srgbClr val="FF0000"/>
                </a:solidFill>
                <a:latin typeface="Arial" pitchFamily="34" charset="0"/>
                <a:cs typeface="Arial" pitchFamily="34" charset="0"/>
              </a:rPr>
              <a:t>vào </a:t>
            </a:r>
            <a:r>
              <a:rPr lang="en-US" sz="2400" smtClean="0">
                <a:solidFill>
                  <a:srgbClr val="FF0000"/>
                </a:solidFill>
                <a:latin typeface="Arial" pitchFamily="34" charset="0"/>
                <a:cs typeface="Arial" pitchFamily="34" charset="0"/>
              </a:rPr>
              <a:t>môi trường</a:t>
            </a:r>
            <a:endParaRPr lang="vi-VN"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90807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200329"/>
          </a:xfrm>
          <a:prstGeom prst="rect">
            <a:avLst/>
          </a:prstGeom>
        </p:spPr>
        <p:txBody>
          <a:bodyPr wrap="square">
            <a:spAutoFit/>
          </a:bodyPr>
          <a:lstStyle/>
          <a:p>
            <a:r>
              <a:rPr lang="en-US" sz="2400" b="1" smtClean="0">
                <a:solidFill>
                  <a:srgbClr val="0000FF"/>
                </a:solidFill>
                <a:latin typeface="Arial" pitchFamily="34" charset="0"/>
                <a:cs typeface="Arial" pitchFamily="34" charset="0"/>
              </a:rPr>
              <a:t>Em </a:t>
            </a:r>
            <a:r>
              <a:rPr lang="en-US" sz="2400" b="1">
                <a:solidFill>
                  <a:srgbClr val="0000FF"/>
                </a:solidFill>
                <a:latin typeface="Arial" pitchFamily="34" charset="0"/>
                <a:cs typeface="Arial" pitchFamily="34" charset="0"/>
              </a:rPr>
              <a:t>hãy đề xuất 3 biện pháp bảo vệ hệ sinh thái và nguồn lợi thủy sản có thể áp dụng tại địa phương của em?</a:t>
            </a:r>
            <a:br>
              <a:rPr lang="en-US" sz="2400" b="1">
                <a:solidFill>
                  <a:srgbClr val="0000FF"/>
                </a:solidFill>
                <a:latin typeface="Arial" pitchFamily="34" charset="0"/>
                <a:cs typeface="Arial" pitchFamily="34" charset="0"/>
              </a:rPr>
            </a:br>
            <a:r>
              <a:rPr lang="vi-VN" sz="2400" b="1" smtClean="0">
                <a:solidFill>
                  <a:srgbClr val="0000FF"/>
                </a:solidFill>
              </a:rPr>
              <a:t>Ghi trên giấy A4. Giờ sau nộp </a:t>
            </a:r>
            <a:r>
              <a:rPr lang="en-US" sz="2400" b="1" smtClean="0">
                <a:solidFill>
                  <a:srgbClr val="0000FF"/>
                </a:solidFill>
              </a:rPr>
              <a:t>GV</a:t>
            </a:r>
            <a:endParaRPr lang="en-US" sz="2400" b="1">
              <a:solidFill>
                <a:srgbClr val="0000FF"/>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Oval Callout 3"/>
          <p:cNvSpPr/>
          <p:nvPr/>
        </p:nvSpPr>
        <p:spPr>
          <a:xfrm>
            <a:off x="5181600" y="990600"/>
            <a:ext cx="3657600" cy="3657600"/>
          </a:xfrm>
          <a:prstGeom prst="wedgeEllipseCallou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a:solidFill>
                  <a:srgbClr val="0000FF"/>
                </a:solidFill>
              </a:rPr>
              <a:t>Kể tên các sản phẩm thủy </a:t>
            </a:r>
            <a:r>
              <a:rPr lang="vi-VN" sz="2400" b="1" smtClean="0">
                <a:solidFill>
                  <a:srgbClr val="0000FF"/>
                </a:solidFill>
              </a:rPr>
              <a:t>sản</a:t>
            </a:r>
            <a:r>
              <a:rPr lang="en-US" sz="2400" b="1" smtClean="0">
                <a:solidFill>
                  <a:srgbClr val="0000FF"/>
                </a:solidFill>
              </a:rPr>
              <a:t> </a:t>
            </a:r>
            <a:r>
              <a:rPr lang="en-US" sz="2400" b="1" smtClean="0">
                <a:solidFill>
                  <a:srgbClr val="0000FF"/>
                </a:solidFill>
                <a:latin typeface="Arial" pitchFamily="34" charset="0"/>
                <a:cs typeface="Arial" pitchFamily="34" charset="0"/>
              </a:rPr>
              <a:t>và sản phẩm chăn nuôi</a:t>
            </a:r>
            <a:r>
              <a:rPr lang="vi-VN" sz="2400" b="1" smtClean="0">
                <a:solidFill>
                  <a:srgbClr val="0000FF"/>
                </a:solidFill>
                <a:latin typeface="Arial" pitchFamily="34" charset="0"/>
                <a:cs typeface="Arial" pitchFamily="34" charset="0"/>
              </a:rPr>
              <a:t> </a:t>
            </a:r>
            <a:r>
              <a:rPr lang="vi-VN" sz="2400" b="1">
                <a:solidFill>
                  <a:srgbClr val="0000FF"/>
                </a:solidFill>
              </a:rPr>
              <a:t>được sử dụng trong gia đình em?</a:t>
            </a:r>
            <a:endParaRPr lang="en-US" sz="2400" b="1">
              <a:solidFill>
                <a:srgbClr val="0000FF"/>
              </a:solidFill>
            </a:endParaRPr>
          </a:p>
        </p:txBody>
      </p:sp>
      <p:pic>
        <p:nvPicPr>
          <p:cNvPr id="2050" name="Picture 2" descr="C:\Users\USER\Desktop\seafood-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57200"/>
            <a:ext cx="4572000"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USER\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429000"/>
            <a:ext cx="457200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90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050"/>
                                        </p:tgtEl>
                                        <p:attrNameLst>
                                          <p:attrName>style.visibility</p:attrName>
                                        </p:attrNameLst>
                                      </p:cBhvr>
                                      <p:to>
                                        <p:strVal val="visible"/>
                                      </p:to>
                                    </p:set>
                                    <p:animEffect transition="in" filter="fade">
                                      <p:cBhvr>
                                        <p:cTn id="22" dur="1000"/>
                                        <p:tgtEl>
                                          <p:spTgt spid="2050"/>
                                        </p:tgtEl>
                                      </p:cBhvr>
                                    </p:animEffect>
                                    <p:anim calcmode="lin" valueType="num">
                                      <p:cBhvr>
                                        <p:cTn id="23" dur="1000" fill="hold"/>
                                        <p:tgtEl>
                                          <p:spTgt spid="2050"/>
                                        </p:tgtEl>
                                        <p:attrNameLst>
                                          <p:attrName>ppt_x</p:attrName>
                                        </p:attrNameLst>
                                      </p:cBhvr>
                                      <p:tavLst>
                                        <p:tav tm="0">
                                          <p:val>
                                            <p:strVal val="#ppt_x"/>
                                          </p:val>
                                        </p:tav>
                                        <p:tav tm="100000">
                                          <p:val>
                                            <p:strVal val="#ppt_x"/>
                                          </p:val>
                                        </p:tav>
                                      </p:tavLst>
                                    </p:anim>
                                    <p:anim calcmode="lin" valueType="num">
                                      <p:cBhvr>
                                        <p:cTn id="24" dur="1000" fill="hold"/>
                                        <p:tgtEl>
                                          <p:spTgt spid="2050"/>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fade">
                                      <p:cBhvr>
                                        <p:cTn id="27" dur="1000"/>
                                        <p:tgtEl>
                                          <p:spTgt spid="1026"/>
                                        </p:tgtEl>
                                      </p:cBhvr>
                                    </p:animEffect>
                                    <p:anim calcmode="lin" valueType="num">
                                      <p:cBhvr>
                                        <p:cTn id="28" dur="1000" fill="hold"/>
                                        <p:tgtEl>
                                          <p:spTgt spid="1026"/>
                                        </p:tgtEl>
                                        <p:attrNameLst>
                                          <p:attrName>ppt_x</p:attrName>
                                        </p:attrNameLst>
                                      </p:cBhvr>
                                      <p:tavLst>
                                        <p:tav tm="0">
                                          <p:val>
                                            <p:strVal val="#ppt_x"/>
                                          </p:val>
                                        </p:tav>
                                        <p:tav tm="100000">
                                          <p:val>
                                            <p:strVal val="#ppt_x"/>
                                          </p:val>
                                        </p:tav>
                                      </p:tavLst>
                                    </p:anim>
                                    <p:anim calcmode="lin" valueType="num">
                                      <p:cBhvr>
                                        <p:cTn id="2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Oval Callout 3"/>
          <p:cNvSpPr/>
          <p:nvPr/>
        </p:nvSpPr>
        <p:spPr>
          <a:xfrm>
            <a:off x="5334000" y="152400"/>
            <a:ext cx="3657600" cy="3657600"/>
          </a:xfrm>
          <a:prstGeom prst="wedgeEllipseCallout">
            <a:avLst>
              <a:gd name="adj1" fmla="val -52176"/>
              <a:gd name="adj2" fmla="val 19216"/>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a:solidFill>
                  <a:srgbClr val="0000FF"/>
                </a:solidFill>
              </a:rPr>
              <a:t>Kể tên các sản phẩm thủy </a:t>
            </a:r>
            <a:r>
              <a:rPr lang="vi-VN" sz="2400" b="1" smtClean="0">
                <a:solidFill>
                  <a:srgbClr val="0000FF"/>
                </a:solidFill>
              </a:rPr>
              <a:t>sản</a:t>
            </a:r>
            <a:r>
              <a:rPr lang="en-US" sz="2400" b="1" smtClean="0">
                <a:solidFill>
                  <a:srgbClr val="0000FF"/>
                </a:solidFill>
              </a:rPr>
              <a:t> </a:t>
            </a:r>
            <a:r>
              <a:rPr lang="en-US" sz="2400" b="1" smtClean="0">
                <a:solidFill>
                  <a:srgbClr val="0000FF"/>
                </a:solidFill>
                <a:latin typeface="Arial" pitchFamily="34" charset="0"/>
                <a:cs typeface="Arial" pitchFamily="34" charset="0"/>
              </a:rPr>
              <a:t>và sản phẩm chăn nuôi</a:t>
            </a:r>
            <a:r>
              <a:rPr lang="vi-VN" sz="2400" b="1" smtClean="0">
                <a:solidFill>
                  <a:srgbClr val="0000FF"/>
                </a:solidFill>
                <a:latin typeface="Arial" pitchFamily="34" charset="0"/>
                <a:cs typeface="Arial" pitchFamily="34" charset="0"/>
              </a:rPr>
              <a:t> </a:t>
            </a:r>
            <a:r>
              <a:rPr lang="vi-VN" sz="2400" b="1">
                <a:solidFill>
                  <a:srgbClr val="0000FF"/>
                </a:solidFill>
              </a:rPr>
              <a:t>được sử dụng trong gia đình em?</a:t>
            </a:r>
            <a:endParaRPr lang="en-US" sz="2400" b="1">
              <a:solidFill>
                <a:srgbClr val="0000FF"/>
              </a:solidFill>
            </a:endParaRPr>
          </a:p>
        </p:txBody>
      </p:sp>
      <p:pic>
        <p:nvPicPr>
          <p:cNvPr id="2050" name="Picture 2" descr="C:\Users\USER\Desktop\seafood-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57200"/>
            <a:ext cx="4572000"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USER\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429000"/>
            <a:ext cx="4572000" cy="31242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318078" y="4343400"/>
            <a:ext cx="3657600" cy="830997"/>
          </a:xfrm>
          <a:prstGeom prst="rect">
            <a:avLst/>
          </a:prstGeom>
          <a:noFill/>
        </p:spPr>
        <p:txBody>
          <a:bodyPr wrap="square" rtlCol="0">
            <a:spAutoFit/>
          </a:bodyPr>
          <a:lstStyle/>
          <a:p>
            <a:r>
              <a:rPr lang="en-US" sz="2400" b="1" smtClean="0">
                <a:solidFill>
                  <a:srgbClr val="FF0000"/>
                </a:solidFill>
                <a:latin typeface="Arial" pitchFamily="34" charset="0"/>
                <a:cs typeface="Arial" pitchFamily="34" charset="0"/>
              </a:rPr>
              <a:t>Cá, mực, tôm, </a:t>
            </a:r>
            <a:r>
              <a:rPr lang="en-US" sz="2400" b="1" smtClean="0">
                <a:solidFill>
                  <a:srgbClr val="FF0000"/>
                </a:solidFill>
                <a:latin typeface="Arial" pitchFamily="34" charset="0"/>
                <a:cs typeface="Arial" pitchFamily="34" charset="0"/>
              </a:rPr>
              <a:t>cua, thtij lợn, trứng…..</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5947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5"/>
          <p:cNvSpPr>
            <a:spLocks noChangeArrowheads="1"/>
          </p:cNvSpPr>
          <p:nvPr/>
        </p:nvSpPr>
        <p:spPr bwMode="auto">
          <a:xfrm>
            <a:off x="0" y="1543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Oval Callout 3"/>
          <p:cNvSpPr/>
          <p:nvPr/>
        </p:nvSpPr>
        <p:spPr>
          <a:xfrm>
            <a:off x="5562600" y="990600"/>
            <a:ext cx="2705100" cy="3657600"/>
          </a:xfrm>
          <a:prstGeom prst="wedgeEllipseCallout">
            <a:avLst>
              <a:gd name="adj1" fmla="val -59681"/>
              <a:gd name="adj2" fmla="val 63619"/>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a:solidFill>
                  <a:srgbClr val="0000FF"/>
                </a:solidFill>
              </a:rPr>
              <a:t>Kể tên các sản phẩm thủy sản được sử dụng trong gia đình em?</a:t>
            </a:r>
            <a:endParaRPr lang="en-US" sz="2400" b="1">
              <a:solidFill>
                <a:srgbClr val="0000FF"/>
              </a:solidFill>
            </a:endParaRPr>
          </a:p>
        </p:txBody>
      </p:sp>
      <p:sp>
        <p:nvSpPr>
          <p:cNvPr id="5" name="TextBox 4"/>
          <p:cNvSpPr txBox="1"/>
          <p:nvPr/>
        </p:nvSpPr>
        <p:spPr>
          <a:xfrm>
            <a:off x="1066800" y="5412432"/>
            <a:ext cx="6172200" cy="461665"/>
          </a:xfrm>
          <a:prstGeom prst="rect">
            <a:avLst/>
          </a:prstGeom>
          <a:noFill/>
        </p:spPr>
        <p:txBody>
          <a:bodyPr wrap="square" rtlCol="0">
            <a:spAutoFit/>
          </a:bodyPr>
          <a:lstStyle/>
          <a:p>
            <a:r>
              <a:rPr lang="en-US" sz="2400" b="1" smtClean="0">
                <a:solidFill>
                  <a:srgbClr val="FF0000"/>
                </a:solidFill>
                <a:latin typeface="Arial" pitchFamily="34" charset="0"/>
                <a:cs typeface="Arial" pitchFamily="34" charset="0"/>
              </a:rPr>
              <a:t>Cá, mực, tôm, cua…..</a:t>
            </a:r>
            <a:endParaRPr lang="en-US" sz="2400" b="1">
              <a:solidFill>
                <a:srgbClr val="FF0000"/>
              </a:solidFill>
              <a:latin typeface="Arial" pitchFamily="34" charset="0"/>
              <a:cs typeface="Arial" pitchFamily="34" charset="0"/>
            </a:endParaRPr>
          </a:p>
        </p:txBody>
      </p:sp>
      <p:pic>
        <p:nvPicPr>
          <p:cNvPr id="3074" name="Picture 2" descr="C:\Users\USER\Desktop\seafood-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57200"/>
            <a:ext cx="48006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940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1938992"/>
          </a:xfrm>
          <a:prstGeom prst="rect">
            <a:avLst/>
          </a:prstGeom>
        </p:spPr>
        <p:txBody>
          <a:bodyPr wrap="square">
            <a:spAutoFit/>
          </a:bodyPr>
          <a:lstStyle/>
          <a:p>
            <a:r>
              <a:rPr lang="vi-VN" sz="2400" b="1">
                <a:solidFill>
                  <a:srgbClr val="0000FF"/>
                </a:solidFill>
                <a:latin typeface="Arial" pitchFamily="34" charset="0"/>
                <a:cs typeface="Arial" pitchFamily="34" charset="0"/>
              </a:rPr>
              <a:t>GV chia lớp làm 4 nhóm</a:t>
            </a:r>
            <a:r>
              <a:rPr lang="vi-VN" sz="2400" b="1" smtClean="0">
                <a:solidFill>
                  <a:srgbClr val="0000FF"/>
                </a:solidFill>
                <a:latin typeface="Arial" pitchFamily="34" charset="0"/>
                <a:cs typeface="Arial" pitchFamily="34" charset="0"/>
              </a:rPr>
              <a:t>, </a:t>
            </a:r>
            <a:r>
              <a:rPr lang="vi-VN" sz="2400" b="1">
                <a:solidFill>
                  <a:srgbClr val="0000FF"/>
                </a:solidFill>
                <a:latin typeface="Arial" pitchFamily="34" charset="0"/>
                <a:cs typeface="Arial" pitchFamily="34" charset="0"/>
              </a:rPr>
              <a:t>các nhóm tiến hành thảo luận </a:t>
            </a:r>
            <a:r>
              <a:rPr lang="en-US" sz="2400" b="1" smtClean="0">
                <a:solidFill>
                  <a:srgbClr val="0000FF"/>
                </a:solidFill>
                <a:latin typeface="Arial" pitchFamily="34" charset="0"/>
                <a:cs typeface="Arial" pitchFamily="34" charset="0"/>
              </a:rPr>
              <a:t>hoàn thành sơ đồ tư duy về chăn nuôi và thủy sản, nhóm 1 và nhóm 2 hoàn thành sơ đồ tư duy về chăn nuôi, nhóm 3 và nhóm 4 hoàn thành sơ đồ tư duy về thủy sản </a:t>
            </a:r>
            <a:r>
              <a:rPr lang="vi-VN" sz="2400" b="1" smtClean="0">
                <a:solidFill>
                  <a:srgbClr val="0000FF"/>
                </a:solidFill>
                <a:latin typeface="Arial" pitchFamily="34" charset="0"/>
                <a:cs typeface="Arial" pitchFamily="34" charset="0"/>
              </a:rPr>
              <a:t>(thời </a:t>
            </a:r>
            <a:r>
              <a:rPr lang="vi-VN" sz="2400" b="1">
                <a:solidFill>
                  <a:srgbClr val="0000FF"/>
                </a:solidFill>
                <a:latin typeface="Arial" pitchFamily="34" charset="0"/>
                <a:cs typeface="Arial" pitchFamily="34" charset="0"/>
              </a:rPr>
              <a:t>gian </a:t>
            </a:r>
            <a:r>
              <a:rPr lang="en-US" sz="2400" b="1">
                <a:solidFill>
                  <a:srgbClr val="0000FF"/>
                </a:solidFill>
                <a:latin typeface="Arial" pitchFamily="34" charset="0"/>
                <a:cs typeface="Arial" pitchFamily="34" charset="0"/>
              </a:rPr>
              <a:t>5</a:t>
            </a:r>
            <a:r>
              <a:rPr lang="vi-VN" sz="2400" b="1" smtClean="0">
                <a:solidFill>
                  <a:srgbClr val="0000FF"/>
                </a:solidFill>
                <a:latin typeface="Arial" pitchFamily="34" charset="0"/>
                <a:cs typeface="Arial" pitchFamily="34" charset="0"/>
              </a:rPr>
              <a:t>phút)</a:t>
            </a:r>
            <a:endParaRPr lang="vi-VN"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screenshot-2022-06-28-1741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46" y="0"/>
            <a:ext cx="88392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24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screenshot-2022-06-28-17413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6200"/>
            <a:ext cx="8534399" cy="6781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611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457200" y="685800"/>
            <a:ext cx="8001000" cy="830997"/>
          </a:xfrm>
          <a:prstGeom prst="rect">
            <a:avLst/>
          </a:prstGeom>
        </p:spPr>
        <p:txBody>
          <a:bodyPr wrap="square">
            <a:spAutoFit/>
          </a:bodyPr>
          <a:lstStyle/>
          <a:p>
            <a:r>
              <a:rPr lang="vi-VN" sz="2400" b="1">
                <a:solidFill>
                  <a:srgbClr val="000099"/>
                </a:solidFill>
                <a:latin typeface="Arial" pitchFamily="34" charset="0"/>
                <a:cs typeface="Arial" pitchFamily="34" charset="0"/>
              </a:rPr>
              <a:t>GV phân chia nhóm, </a:t>
            </a:r>
            <a:r>
              <a:rPr lang="en-US" sz="2400" b="1" smtClean="0">
                <a:solidFill>
                  <a:srgbClr val="000099"/>
                </a:solidFill>
                <a:latin typeface="Arial" pitchFamily="34" charset="0"/>
                <a:cs typeface="Arial" pitchFamily="34" charset="0"/>
              </a:rPr>
              <a:t>yêu cầu các nhóm hoàn thành bài tập. </a:t>
            </a:r>
            <a:r>
              <a:rPr lang="vi-VN" sz="2400" b="1" smtClean="0">
                <a:solidFill>
                  <a:srgbClr val="000099"/>
                </a:solidFill>
                <a:latin typeface="Arial" pitchFamily="34" charset="0"/>
                <a:cs typeface="Arial" pitchFamily="34" charset="0"/>
              </a:rPr>
              <a:t>Thời </a:t>
            </a:r>
            <a:r>
              <a:rPr lang="vi-VN" sz="2400" b="1">
                <a:solidFill>
                  <a:srgbClr val="000099"/>
                </a:solidFill>
                <a:latin typeface="Arial" pitchFamily="34" charset="0"/>
                <a:cs typeface="Arial" pitchFamily="34" charset="0"/>
              </a:rPr>
              <a:t>gian là 4 phút</a:t>
            </a:r>
            <a:r>
              <a:rPr lang="vi-VN" sz="2400" b="1" smtClean="0">
                <a:solidFill>
                  <a:srgbClr val="000099"/>
                </a:solidFill>
                <a:latin typeface="Arial" pitchFamily="34" charset="0"/>
                <a:cs typeface="Arial" pitchFamily="34" charset="0"/>
              </a:rPr>
              <a:t>.</a:t>
            </a:r>
            <a:endParaRPr lang="en-US" sz="2400" b="1">
              <a:solidFill>
                <a:srgbClr val="000099"/>
              </a:solidFill>
              <a:latin typeface="Arial" pitchFamily="34" charset="0"/>
              <a:cs typeface="Arial" pitchFamily="34" charset="0"/>
            </a:endParaRPr>
          </a:p>
        </p:txBody>
      </p:sp>
      <p:sp>
        <p:nvSpPr>
          <p:cNvPr id="4" name="Rectangle 3"/>
          <p:cNvSpPr/>
          <p:nvPr/>
        </p:nvSpPr>
        <p:spPr>
          <a:xfrm>
            <a:off x="478809" y="1516797"/>
            <a:ext cx="8001000" cy="4524315"/>
          </a:xfrm>
          <a:prstGeom prst="rect">
            <a:avLst/>
          </a:prstGeom>
        </p:spPr>
        <p:txBody>
          <a:bodyPr wrap="square">
            <a:spAutoFit/>
          </a:bodyPr>
          <a:lstStyle/>
          <a:p>
            <a:r>
              <a:rPr lang="en-US" sz="2400" b="1">
                <a:solidFill>
                  <a:srgbClr val="0000FF"/>
                </a:solidFill>
                <a:latin typeface="Arial" pitchFamily="34" charset="0"/>
                <a:cs typeface="Arial" pitchFamily="34" charset="0"/>
              </a:rPr>
              <a:t>Nhóm 2</a:t>
            </a:r>
          </a:p>
          <a:p>
            <a:r>
              <a:rPr lang="en-US" sz="2400" b="1">
                <a:solidFill>
                  <a:srgbClr val="0000FF"/>
                </a:solidFill>
                <a:latin typeface="Arial" pitchFamily="34" charset="0"/>
                <a:cs typeface="Arial" pitchFamily="34" charset="0"/>
              </a:rPr>
              <a:t>3.Trình bày nguyên tắc nuôi ghép các loài cá.</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4. Em sẽ làm gì khi ao nuôi có hiện tượng thiếu oxygen?</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5. Ba yếu tố nào dưới đây dẫn đến phát sinh bệnh trên động vật thủy sản?</a:t>
            </a:r>
          </a:p>
          <a:p>
            <a:r>
              <a:rPr lang="en-US" sz="2400" b="1">
                <a:solidFill>
                  <a:srgbClr val="0000FF"/>
                </a:solidFill>
                <a:latin typeface="Arial" pitchFamily="34" charset="0"/>
                <a:cs typeface="Arial" pitchFamily="34" charset="0"/>
              </a:rPr>
              <a:t>a. Sức đề kháng của vật chủ tốt, xuất hiện mầm bệnh trong môi trường, điều kiện môi trường tốt.</a:t>
            </a:r>
          </a:p>
          <a:p>
            <a:r>
              <a:rPr lang="en-US" sz="2400" b="1">
                <a:solidFill>
                  <a:srgbClr val="0000FF"/>
                </a:solidFill>
                <a:latin typeface="Arial" pitchFamily="34" charset="0"/>
                <a:cs typeface="Arial" pitchFamily="34" charset="0"/>
              </a:rPr>
              <a:t>b. Vật chủ yếu, xuất hiện mầm bệnh trong môi trường, điều kiện môi trường bất lợi.</a:t>
            </a:r>
          </a:p>
          <a:p>
            <a:r>
              <a:rPr lang="en-US" sz="2400" b="1">
                <a:solidFill>
                  <a:srgbClr val="0000FF"/>
                </a:solidFill>
                <a:latin typeface="Arial" pitchFamily="34" charset="0"/>
                <a:cs typeface="Arial" pitchFamily="34" charset="0"/>
              </a:rPr>
              <a:t>c. Sức đề kháng của vật chủ tốt, xuất hiện mầm bệnh trong môi trường, điều kiện môi trường bất lợi.</a:t>
            </a:r>
          </a:p>
        </p:txBody>
      </p:sp>
    </p:spTree>
    <p:extLst>
      <p:ext uri="{BB962C8B-B14F-4D97-AF65-F5344CB8AC3E}">
        <p14:creationId xmlns:p14="http://schemas.microsoft.com/office/powerpoint/2010/main" val="301478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1000"/>
                                        <p:tgtEl>
                                          <p:spTgt spid="4">
                                            <p:txEl>
                                              <p:pRg st="4" end="4"/>
                                            </p:txEl>
                                          </p:spTgt>
                                        </p:tgtEl>
                                      </p:cBhvr>
                                    </p:animEffect>
                                    <p:anim calcmode="lin" valueType="num">
                                      <p:cBhvr>
                                        <p:cTn id="2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457200" y="685800"/>
            <a:ext cx="8001000" cy="830997"/>
          </a:xfrm>
          <a:prstGeom prst="rect">
            <a:avLst/>
          </a:prstGeom>
        </p:spPr>
        <p:txBody>
          <a:bodyPr wrap="square">
            <a:spAutoFit/>
          </a:bodyPr>
          <a:lstStyle/>
          <a:p>
            <a:r>
              <a:rPr lang="vi-VN" sz="2400" b="1">
                <a:solidFill>
                  <a:srgbClr val="000099"/>
                </a:solidFill>
                <a:latin typeface="Arial" pitchFamily="34" charset="0"/>
                <a:cs typeface="Arial" pitchFamily="34" charset="0"/>
              </a:rPr>
              <a:t>GV phân chia nhóm, </a:t>
            </a:r>
            <a:r>
              <a:rPr lang="en-US" sz="2400" b="1" smtClean="0">
                <a:solidFill>
                  <a:srgbClr val="000099"/>
                </a:solidFill>
                <a:latin typeface="Arial" pitchFamily="34" charset="0"/>
                <a:cs typeface="Arial" pitchFamily="34" charset="0"/>
              </a:rPr>
              <a:t>yêu cầu các nhóm hoàn thành bài tập. </a:t>
            </a:r>
            <a:r>
              <a:rPr lang="vi-VN" sz="2400" b="1" smtClean="0">
                <a:solidFill>
                  <a:srgbClr val="000099"/>
                </a:solidFill>
                <a:latin typeface="Arial" pitchFamily="34" charset="0"/>
                <a:cs typeface="Arial" pitchFamily="34" charset="0"/>
              </a:rPr>
              <a:t>Thời </a:t>
            </a:r>
            <a:r>
              <a:rPr lang="vi-VN" sz="2400" b="1">
                <a:solidFill>
                  <a:srgbClr val="000099"/>
                </a:solidFill>
                <a:latin typeface="Arial" pitchFamily="34" charset="0"/>
                <a:cs typeface="Arial" pitchFamily="34" charset="0"/>
              </a:rPr>
              <a:t>gian là 4 phút</a:t>
            </a:r>
            <a:r>
              <a:rPr lang="vi-VN" sz="2400" b="1" smtClean="0">
                <a:solidFill>
                  <a:srgbClr val="000099"/>
                </a:solidFill>
                <a:latin typeface="Arial" pitchFamily="34" charset="0"/>
                <a:cs typeface="Arial" pitchFamily="34" charset="0"/>
              </a:rPr>
              <a:t>.</a:t>
            </a:r>
            <a:endParaRPr lang="en-US" sz="2400" b="1">
              <a:solidFill>
                <a:srgbClr val="000099"/>
              </a:solidFill>
              <a:latin typeface="Arial" pitchFamily="34" charset="0"/>
              <a:cs typeface="Arial" pitchFamily="34" charset="0"/>
            </a:endParaRPr>
          </a:p>
        </p:txBody>
      </p:sp>
      <p:sp>
        <p:nvSpPr>
          <p:cNvPr id="4" name="Rectangle 3"/>
          <p:cNvSpPr/>
          <p:nvPr/>
        </p:nvSpPr>
        <p:spPr>
          <a:xfrm>
            <a:off x="478809" y="1516797"/>
            <a:ext cx="8001000" cy="5170646"/>
          </a:xfrm>
          <a:prstGeom prst="rect">
            <a:avLst/>
          </a:prstGeom>
        </p:spPr>
        <p:txBody>
          <a:bodyPr wrap="square">
            <a:spAutoFit/>
          </a:bodyPr>
          <a:lstStyle/>
          <a:p>
            <a:r>
              <a:rPr lang="vi-VN" sz="2200" b="1">
                <a:solidFill>
                  <a:srgbClr val="0000FF"/>
                </a:solidFill>
                <a:latin typeface="Arial" pitchFamily="34" charset="0"/>
                <a:cs typeface="Arial" pitchFamily="34" charset="0"/>
              </a:rPr>
              <a:t>Nhóm 1</a:t>
            </a:r>
          </a:p>
          <a:p>
            <a:r>
              <a:rPr lang="vi-VN" sz="2200" b="1">
                <a:solidFill>
                  <a:srgbClr val="0000FF"/>
                </a:solidFill>
                <a:latin typeface="Arial" pitchFamily="34" charset="0"/>
                <a:cs typeface="Arial" pitchFamily="34" charset="0"/>
              </a:rPr>
              <a:t>1.Ở gia đình em đã và đang nuôi những vật nuôi nào? Với mỗi loại vật nuôi, em hãy trả lời những nội dung sau:</a:t>
            </a:r>
          </a:p>
          <a:p>
            <a:r>
              <a:rPr lang="vi-VN" sz="2200" b="1">
                <a:solidFill>
                  <a:srgbClr val="0000FF"/>
                </a:solidFill>
                <a:latin typeface="Arial" pitchFamily="34" charset="0"/>
                <a:cs typeface="Arial" pitchFamily="34" charset="0"/>
              </a:rPr>
              <a:t>a. Mô tả một số đặc điểm đặc trưng của vật nuôi.</a:t>
            </a:r>
          </a:p>
          <a:p>
            <a:r>
              <a:rPr lang="vi-VN" sz="2200" b="1">
                <a:solidFill>
                  <a:srgbClr val="0000FF"/>
                </a:solidFill>
                <a:latin typeface="Arial" pitchFamily="34" charset="0"/>
                <a:cs typeface="Arial" pitchFamily="34" charset="0"/>
              </a:rPr>
              <a:t>b. Vật nuôi đó được chăn nuôi bằng phương thức nào?</a:t>
            </a:r>
          </a:p>
          <a:p>
            <a:r>
              <a:rPr lang="vi-VN" sz="2200" b="1">
                <a:solidFill>
                  <a:srgbClr val="0000FF"/>
                </a:solidFill>
                <a:latin typeface="Arial" pitchFamily="34" charset="0"/>
                <a:cs typeface="Arial" pitchFamily="34" charset="0"/>
              </a:rPr>
              <a:t>c. Liệt kê những công việc nuôi dưỡng và chăm sóc vật nuôi.</a:t>
            </a:r>
          </a:p>
          <a:p>
            <a:r>
              <a:rPr lang="vi-VN" sz="2200" b="1">
                <a:solidFill>
                  <a:srgbClr val="0000FF"/>
                </a:solidFill>
                <a:latin typeface="Arial" pitchFamily="34" charset="0"/>
                <a:cs typeface="Arial" pitchFamily="34" charset="0"/>
              </a:rPr>
              <a:t>d. Nêu các hoạt động phòng, trị bệnh cho vật nuôi.</a:t>
            </a:r>
          </a:p>
          <a:p>
            <a:r>
              <a:rPr lang="vi-VN" sz="2200" b="1">
                <a:solidFill>
                  <a:srgbClr val="0000FF"/>
                </a:solidFill>
                <a:latin typeface="Arial" pitchFamily="34" charset="0"/>
                <a:cs typeface="Arial" pitchFamily="34" charset="0"/>
              </a:rPr>
              <a:t>e. Lập kế hoạch và tính toán chi phí cho hoạt động chăn nuôi</a:t>
            </a:r>
          </a:p>
          <a:p>
            <a:r>
              <a:rPr lang="vi-VN" sz="2200" b="1">
                <a:solidFill>
                  <a:srgbClr val="0000FF"/>
                </a:solidFill>
                <a:latin typeface="Arial" pitchFamily="34" charset="0"/>
                <a:cs typeface="Arial" pitchFamily="34" charset="0"/>
              </a:rPr>
              <a:t>g. Sản phẩm thu được là gì?</a:t>
            </a:r>
          </a:p>
          <a:p>
            <a:r>
              <a:rPr lang="vi-VN" sz="2200" b="1">
                <a:solidFill>
                  <a:srgbClr val="0000FF"/>
                </a:solidFill>
                <a:latin typeface="Arial" pitchFamily="34" charset="0"/>
                <a:cs typeface="Arial" pitchFamily="34" charset="0"/>
              </a:rPr>
              <a:t>h. Ghi lại ý kiến nhận xét và đề xuất của </a:t>
            </a:r>
            <a:r>
              <a:rPr lang="vi-VN" sz="2200" b="1">
                <a:solidFill>
                  <a:srgbClr val="0000FF"/>
                </a:solidFill>
                <a:latin typeface="Arial" pitchFamily="34" charset="0"/>
                <a:cs typeface="Arial" pitchFamily="34" charset="0"/>
              </a:rPr>
              <a:t>em</a:t>
            </a:r>
            <a:r>
              <a:rPr lang="vi-VN" sz="2200" b="1" smtClean="0">
                <a:solidFill>
                  <a:srgbClr val="0000FF"/>
                </a:solidFill>
                <a:latin typeface="Arial" pitchFamily="34" charset="0"/>
                <a:cs typeface="Arial" pitchFamily="34" charset="0"/>
              </a:rPr>
              <a:t>.</a:t>
            </a:r>
            <a:endParaRPr lang="en-US" sz="2200" b="1" smtClean="0">
              <a:solidFill>
                <a:srgbClr val="0000FF"/>
              </a:solidFill>
              <a:latin typeface="Arial" pitchFamily="34" charset="0"/>
              <a:cs typeface="Arial" pitchFamily="34" charset="0"/>
            </a:endParaRPr>
          </a:p>
          <a:p>
            <a:r>
              <a:rPr lang="en-US" sz="2200" b="1">
                <a:solidFill>
                  <a:srgbClr val="0000FF"/>
                </a:solidFill>
                <a:latin typeface="Arial" pitchFamily="34" charset="0"/>
                <a:cs typeface="Arial" pitchFamily="34" charset="0"/>
              </a:rPr>
              <a:t>2. Hãy nêu các bước của quy trình nuôi cá nước ngọt trong ao.</a:t>
            </a:r>
            <a:br>
              <a:rPr lang="en-US" sz="2200" b="1">
                <a:solidFill>
                  <a:srgbClr val="0000FF"/>
                </a:solidFill>
                <a:latin typeface="Arial" pitchFamily="34" charset="0"/>
                <a:cs typeface="Arial" pitchFamily="34" charset="0"/>
              </a:rPr>
            </a:br>
            <a:endParaRPr lang="vi-VN" sz="22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249352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barn(inVertical)">
                                      <p:cBhvr>
                                        <p:cTn id="21" dur="500"/>
                                        <p:tgtEl>
                                          <p:spTgt spid="4">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barn(inVertical)">
                                      <p:cBhvr>
                                        <p:cTn id="24" dur="500"/>
                                        <p:tgtEl>
                                          <p:spTgt spid="4">
                                            <p:txEl>
                                              <p:pRg st="4" end="4"/>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barn(inVertical)">
                                      <p:cBhvr>
                                        <p:cTn id="30" dur="500"/>
                                        <p:tgtEl>
                                          <p:spTgt spid="4">
                                            <p:txEl>
                                              <p:pRg st="6" end="6"/>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barn(inVertical)">
                                      <p:cBhvr>
                                        <p:cTn id="33" dur="500"/>
                                        <p:tgtEl>
                                          <p:spTgt spid="4">
                                            <p:txEl>
                                              <p:pRg st="7" end="7"/>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Effect transition="in" filter="barn(inVertical)">
                                      <p:cBhvr>
                                        <p:cTn id="36" dur="500"/>
                                        <p:tgtEl>
                                          <p:spTgt spid="4">
                                            <p:txEl>
                                              <p:pRg st="8" end="8"/>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animEffect transition="in" filter="barn(inVertical)">
                                      <p:cBhvr>
                                        <p:cTn id="39"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2853</TotalTime>
  <Words>717</Words>
  <Application>Microsoft Office PowerPoint</Application>
  <PresentationFormat>On-screen Show (4:3)</PresentationFormat>
  <Paragraphs>77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LUYỆN TẬP</vt:lpstr>
      <vt:lpstr>PowerPoint Presentation</vt:lpstr>
      <vt:lpstr>PowerPoint Presentation</vt:lpstr>
      <vt:lpstr>PowerPoint Presentation</vt:lpstr>
      <vt:lpstr>PowerPoint Presentation</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22</cp:revision>
  <dcterms:created xsi:type="dcterms:W3CDTF">2022-07-15T07:39:46Z</dcterms:created>
  <dcterms:modified xsi:type="dcterms:W3CDTF">2022-07-25T00:16:30Z</dcterms:modified>
</cp:coreProperties>
</file>