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8" r:id="rId4"/>
    <p:sldId id="259" r:id="rId5"/>
    <p:sldId id="277" r:id="rId6"/>
    <p:sldId id="273" r:id="rId7"/>
    <p:sldId id="274" r:id="rId8"/>
    <p:sldId id="265"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658376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63892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341369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5927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35D361-C83D-4B21-B9BA-39D5EC9F62A9}" type="datetimeFigureOut">
              <a:rPr lang="en-US" smtClean="0"/>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729992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35D361-C83D-4B21-B9BA-39D5EC9F62A9}" type="datetimeFigureOut">
              <a:rPr lang="en-US" smtClean="0"/>
              <a:t>7/22/2022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04252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35D361-C83D-4B21-B9BA-39D5EC9F62A9}" type="datetimeFigureOut">
              <a:rPr lang="en-US" smtClean="0"/>
              <a:t>7/22/2022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15253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35D361-C83D-4B21-B9BA-39D5EC9F62A9}" type="datetimeFigureOut">
              <a:rPr lang="en-US" smtClean="0"/>
              <a:t>7/22/2022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72922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5D361-C83D-4B21-B9BA-39D5EC9F62A9}" type="datetimeFigureOut">
              <a:rPr lang="en-US" smtClean="0"/>
              <a:t>7/22/2022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72591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22834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261776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5D361-C83D-4B21-B9BA-39D5EC9F62A9}" type="datetimeFigureOut">
              <a:rPr lang="en-US" smtClean="0"/>
              <a:t>7/22/2022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2D9DFE-99BD-466A-B255-FBBCDD4D466E}" type="slidenum">
              <a:rPr lang="en-US" smtClean="0"/>
              <a:t>‹#›</a:t>
            </a:fld>
            <a:endParaRPr lang="en-US"/>
          </a:p>
        </p:txBody>
      </p:sp>
    </p:spTree>
    <p:extLst>
      <p:ext uri="{BB962C8B-B14F-4D97-AF65-F5344CB8AC3E}">
        <p14:creationId xmlns:p14="http://schemas.microsoft.com/office/powerpoint/2010/main" val="1342245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228600"/>
            <a:ext cx="8610600" cy="830997"/>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DỰ ÁN 3. KẾ HOẠCH NUÔI DƯỠNG, CHĂM SÓC THỦY SẢN </a:t>
            </a:r>
            <a:endParaRPr lang="en-US" sz="2400">
              <a:solidFill>
                <a:srgbClr val="FF0000"/>
              </a:solidFill>
              <a:latin typeface="Arial" pitchFamily="34" charset="0"/>
              <a:cs typeface="Arial" pitchFamily="34" charset="0"/>
            </a:endParaRPr>
          </a:p>
        </p:txBody>
      </p:sp>
      <p:pic>
        <p:nvPicPr>
          <p:cNvPr id="1026" name="Picture 2" descr="C:\Users\USER\Desktop\tải xuống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059597"/>
            <a:ext cx="8763000" cy="54174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460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barn(inVertical)">
                                      <p:cBhvr>
                                        <p:cTn id="10"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5029200" y="838200"/>
            <a:ext cx="3276600" cy="4572000"/>
          </a:xfrm>
          <a:prstGeom prst="cloudCallout">
            <a:avLst>
              <a:gd name="adj1" fmla="val -53013"/>
              <a:gd name="adj2" fmla="val 55917"/>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smtClean="0">
                <a:solidFill>
                  <a:srgbClr val="0000FF"/>
                </a:solidFill>
                <a:latin typeface="Arial" pitchFamily="34" charset="0"/>
                <a:cs typeface="Arial" pitchFamily="34" charset="0"/>
              </a:rPr>
              <a:t>Để </a:t>
            </a:r>
            <a:r>
              <a:rPr lang="en-US" sz="2400" b="1">
                <a:solidFill>
                  <a:srgbClr val="0000FF"/>
                </a:solidFill>
                <a:latin typeface="Arial" pitchFamily="34" charset="0"/>
                <a:cs typeface="Arial" pitchFamily="34" charset="0"/>
              </a:rPr>
              <a:t>nuôi tôm, cá cung cấp thực phẩm cho con người, người nuôi thủy sản cần thực hiện các công việc nào</a:t>
            </a:r>
          </a:p>
        </p:txBody>
      </p:sp>
      <p:pic>
        <p:nvPicPr>
          <p:cNvPr id="2050" name="Picture 2" descr="C:\Users\USER\Desktop\tải xuống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533400"/>
            <a:ext cx="4114800" cy="5867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000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050"/>
                                        </p:tgtEl>
                                        <p:attrNameLst>
                                          <p:attrName>style.visibility</p:attrName>
                                        </p:attrNameLst>
                                      </p:cBhvr>
                                      <p:to>
                                        <p:strVal val="visible"/>
                                      </p:to>
                                    </p:set>
                                    <p:anim calcmode="lin" valueType="num">
                                      <p:cBhvr additive="base">
                                        <p:cTn id="11" dur="500" fill="hold"/>
                                        <p:tgtEl>
                                          <p:spTgt spid="2050"/>
                                        </p:tgtEl>
                                        <p:attrNameLst>
                                          <p:attrName>ppt_x</p:attrName>
                                        </p:attrNameLst>
                                      </p:cBhvr>
                                      <p:tavLst>
                                        <p:tav tm="0">
                                          <p:val>
                                            <p:strVal val="#ppt_x"/>
                                          </p:val>
                                        </p:tav>
                                        <p:tav tm="100000">
                                          <p:val>
                                            <p:strVal val="#ppt_x"/>
                                          </p:val>
                                        </p:tav>
                                      </p:tavLst>
                                    </p:anim>
                                    <p:anim calcmode="lin" valueType="num">
                                      <p:cBhvr additive="base">
                                        <p:cTn id="12"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5029200" y="838200"/>
            <a:ext cx="3276600" cy="4572000"/>
          </a:xfrm>
          <a:prstGeom prst="cloudCallout">
            <a:avLst>
              <a:gd name="adj1" fmla="val -53013"/>
              <a:gd name="adj2" fmla="val 55917"/>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smtClean="0">
                <a:solidFill>
                  <a:srgbClr val="0000FF"/>
                </a:solidFill>
                <a:latin typeface="Arial" pitchFamily="34" charset="0"/>
                <a:cs typeface="Arial" pitchFamily="34" charset="0"/>
              </a:rPr>
              <a:t>Để </a:t>
            </a:r>
            <a:r>
              <a:rPr lang="en-US" sz="2400" b="1">
                <a:solidFill>
                  <a:srgbClr val="0000FF"/>
                </a:solidFill>
                <a:latin typeface="Arial" pitchFamily="34" charset="0"/>
                <a:cs typeface="Arial" pitchFamily="34" charset="0"/>
              </a:rPr>
              <a:t>nuôi tôm, cá cung cấp thực phẩm cho con người, người nuôi thủy sản cần thực hiện các công việc nào</a:t>
            </a:r>
          </a:p>
        </p:txBody>
      </p:sp>
      <p:pic>
        <p:nvPicPr>
          <p:cNvPr id="2050" name="Picture 2" descr="C:\Users\USER\Desktop\tải xuống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533400"/>
            <a:ext cx="4114800" cy="3810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838200" y="4876800"/>
            <a:ext cx="3581400" cy="830997"/>
          </a:xfrm>
          <a:prstGeom prst="rect">
            <a:avLst/>
          </a:prstGeom>
          <a:noFill/>
        </p:spPr>
        <p:txBody>
          <a:bodyPr wrap="square" rtlCol="0">
            <a:spAutoFit/>
          </a:bodyPr>
          <a:lstStyle/>
          <a:p>
            <a:r>
              <a:rPr lang="en-US" sz="2400" b="1" smtClean="0">
                <a:solidFill>
                  <a:srgbClr val="FF0000"/>
                </a:solidFill>
                <a:latin typeface="Arial" pitchFamily="34" charset="0"/>
                <a:cs typeface="Arial" pitchFamily="34" charset="0"/>
              </a:rPr>
              <a:t>Nuôi dưỡng và chăm sóc hợp lý</a:t>
            </a:r>
            <a:endParaRPr lang="en-US" sz="2400"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678146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050"/>
                                        </p:tgtEl>
                                        <p:attrNameLst>
                                          <p:attrName>style.visibility</p:attrName>
                                        </p:attrNameLst>
                                      </p:cBhvr>
                                      <p:to>
                                        <p:strVal val="visible"/>
                                      </p:to>
                                    </p:set>
                                    <p:anim calcmode="lin" valueType="num">
                                      <p:cBhvr additive="base">
                                        <p:cTn id="11" dur="500" fill="hold"/>
                                        <p:tgtEl>
                                          <p:spTgt spid="2050"/>
                                        </p:tgtEl>
                                        <p:attrNameLst>
                                          <p:attrName>ppt_x</p:attrName>
                                        </p:attrNameLst>
                                      </p:cBhvr>
                                      <p:tavLst>
                                        <p:tav tm="0">
                                          <p:val>
                                            <p:strVal val="#ppt_x"/>
                                          </p:val>
                                        </p:tav>
                                        <p:tav tm="100000">
                                          <p:val>
                                            <p:strVal val="#ppt_x"/>
                                          </p:val>
                                        </p:tav>
                                      </p:tavLst>
                                    </p:anim>
                                    <p:anim calcmode="lin" valueType="num">
                                      <p:cBhvr additive="base">
                                        <p:cTn id="12"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barn(inVertical)">
                                      <p:cBhvr>
                                        <p:cTn id="1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09600" y="1078888"/>
            <a:ext cx="8001000" cy="1200329"/>
          </a:xfrm>
          <a:prstGeom prst="rect">
            <a:avLst/>
          </a:prstGeom>
        </p:spPr>
        <p:txBody>
          <a:bodyPr wrap="square">
            <a:spAutoFit/>
          </a:bodyPr>
          <a:lstStyle/>
          <a:p>
            <a:r>
              <a:rPr lang="vi-VN" sz="2400" b="1">
                <a:solidFill>
                  <a:srgbClr val="FF0000"/>
                </a:solidFill>
              </a:rPr>
              <a:t>1.Mục tiêu</a:t>
            </a:r>
          </a:p>
          <a:p>
            <a:r>
              <a:rPr lang="en-US" sz="2400" b="1">
                <a:latin typeface="Arial" pitchFamily="34" charset="0"/>
                <a:cs typeface="Arial" pitchFamily="34" charset="0"/>
              </a:rPr>
              <a:t>Lập kế hoạch, tính toán chi phí cho việc nuôi dưỡng, chăm sóc thủy sản </a:t>
            </a:r>
            <a:endParaRPr lang="en-US" sz="2400" b="1" i="1">
              <a:latin typeface="Arial" pitchFamily="34" charset="0"/>
              <a:cs typeface="Arial" pitchFamily="34" charset="0"/>
            </a:endParaRPr>
          </a:p>
        </p:txBody>
      </p:sp>
      <p:sp>
        <p:nvSpPr>
          <p:cNvPr id="6" name="Rectangle 5"/>
          <p:cNvSpPr/>
          <p:nvPr/>
        </p:nvSpPr>
        <p:spPr>
          <a:xfrm>
            <a:off x="204716" y="256610"/>
            <a:ext cx="8610600" cy="830997"/>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DỰ ÁN 3. KẾ HOẠCH NUÔI DƯỠNG, CHĂM SÓC THỦY SẢN </a:t>
            </a:r>
            <a:endParaRPr lang="en-US" sz="24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131511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09600" y="1078888"/>
            <a:ext cx="8458200" cy="830997"/>
          </a:xfrm>
          <a:prstGeom prst="rect">
            <a:avLst/>
          </a:prstGeom>
        </p:spPr>
        <p:txBody>
          <a:bodyPr wrap="square">
            <a:spAutoFit/>
          </a:bodyPr>
          <a:lstStyle/>
          <a:p>
            <a:r>
              <a:rPr lang="en-US" sz="2400" b="1">
                <a:solidFill>
                  <a:srgbClr val="FF0000"/>
                </a:solidFill>
                <a:latin typeface="Arial" pitchFamily="34" charset="0"/>
                <a:cs typeface="Arial" pitchFamily="34" charset="0"/>
              </a:rPr>
              <a:t>2.Nhiệm vụ của dự án</a:t>
            </a:r>
            <a:endParaRPr lang="en-US" sz="2400" b="1" i="1">
              <a:solidFill>
                <a:srgbClr val="FF0000"/>
              </a:solidFill>
              <a:latin typeface="Arial" pitchFamily="34" charset="0"/>
              <a:cs typeface="Arial" pitchFamily="34" charset="0"/>
            </a:endParaRPr>
          </a:p>
          <a:p>
            <a:r>
              <a:rPr lang="en-US" sz="2400" b="1">
                <a:latin typeface="Arial" pitchFamily="34" charset="0"/>
                <a:cs typeface="Arial" pitchFamily="34" charset="0"/>
              </a:rPr>
              <a:t>- Báo cáo kế hoạch quy trình công nghệ nuôi thủy sản</a:t>
            </a:r>
            <a:endParaRPr lang="en-US" sz="2400" b="1" i="1">
              <a:latin typeface="Arial" pitchFamily="34" charset="0"/>
              <a:cs typeface="Arial" pitchFamily="34" charset="0"/>
            </a:endParaRPr>
          </a:p>
        </p:txBody>
      </p:sp>
      <p:sp>
        <p:nvSpPr>
          <p:cNvPr id="6" name="Rectangle 5"/>
          <p:cNvSpPr/>
          <p:nvPr/>
        </p:nvSpPr>
        <p:spPr>
          <a:xfrm>
            <a:off x="204716" y="256610"/>
            <a:ext cx="8610600" cy="830997"/>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DỰ ÁN 3. KẾ HOẠCH NUÔI DƯỠNG, CHĂM SÓC THỦY SẢN </a:t>
            </a:r>
            <a:endParaRPr lang="en-US" sz="24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4143282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152400"/>
            <a:ext cx="8305800" cy="6555641"/>
          </a:xfrm>
          <a:prstGeom prst="rect">
            <a:avLst/>
          </a:prstGeom>
        </p:spPr>
        <p:txBody>
          <a:bodyPr wrap="square">
            <a:spAutoFit/>
          </a:bodyPr>
          <a:lstStyle/>
          <a:p>
            <a:r>
              <a:rPr lang="en-US" sz="2000" b="1">
                <a:solidFill>
                  <a:srgbClr val="0000FF"/>
                </a:solidFill>
                <a:latin typeface="Arial" pitchFamily="34" charset="0"/>
                <a:cs typeface="Arial" pitchFamily="34" charset="0"/>
              </a:rPr>
              <a:t>1.Nguồn lợi thủy sản ở địa phương em có ưu thế gì. Nhóm em lựa chọn đối tượng thủy sản nào để lập kế hoạch nuôi</a:t>
            </a:r>
          </a:p>
          <a:p>
            <a:r>
              <a:rPr lang="en-US" sz="2000" b="1">
                <a:solidFill>
                  <a:srgbClr val="0000FF"/>
                </a:solidFill>
                <a:latin typeface="Arial" pitchFamily="34" charset="0"/>
                <a:cs typeface="Arial" pitchFamily="34" charset="0"/>
              </a:rPr>
              <a:t>2.Ao nuôi ở địa điểm nào. Dự kiến việc thiết kế, xử lý ao nuôi và nước nuôi thực hiện như thế nào</a:t>
            </a:r>
          </a:p>
          <a:p>
            <a:r>
              <a:rPr lang="en-US" sz="2000" b="1">
                <a:solidFill>
                  <a:srgbClr val="0000FF"/>
                </a:solidFill>
                <a:latin typeface="Arial" pitchFamily="34" charset="0"/>
                <a:cs typeface="Arial" pitchFamily="34" charset="0"/>
              </a:rPr>
              <a:t>3.Dự kiến số lượng, kích thước và khối lượng con giống khi thả ao nuôi là bao nhiêu</a:t>
            </a:r>
          </a:p>
          <a:p>
            <a:r>
              <a:rPr lang="en-US" sz="2000" b="1">
                <a:solidFill>
                  <a:srgbClr val="0000FF"/>
                </a:solidFill>
                <a:latin typeface="Arial" pitchFamily="34" charset="0"/>
                <a:cs typeface="Arial" pitchFamily="34" charset="0"/>
              </a:rPr>
              <a:t>4.Về kế hoạch cho ăn: Nhóm em sử dụng những thức ăn nào để nuôi loại thủy sản  đã chọn. Giá trị dinh dưỡng của các loại thức ăn này và dự kiến giờ cho ăn thế nào</a:t>
            </a:r>
          </a:p>
          <a:p>
            <a:r>
              <a:rPr lang="en-US" sz="2000" b="1">
                <a:solidFill>
                  <a:srgbClr val="0000FF"/>
                </a:solidFill>
                <a:latin typeface="Arial" pitchFamily="34" charset="0"/>
                <a:cs typeface="Arial" pitchFamily="34" charset="0"/>
              </a:rPr>
              <a:t>5. Về kế hoạch chăm sóc, quản lý: Nhóm em sẽ kiểm tra những yếu tố nào định kì háng ngày, hàng tháng, hàng tuần</a:t>
            </a:r>
          </a:p>
          <a:p>
            <a:r>
              <a:rPr lang="en-US" sz="2000" b="1">
                <a:solidFill>
                  <a:srgbClr val="0000FF"/>
                </a:solidFill>
                <a:latin typeface="Arial" pitchFamily="34" charset="0"/>
                <a:cs typeface="Arial" pitchFamily="34" charset="0"/>
              </a:rPr>
              <a:t>6. Dự phòng xử lý các trường hợp đột xuất: Giả sử đang nuôi cá, tôm mà môi trường nước bị ô nhiễm xảy ra dịch bệnh thì xử lý thế nào</a:t>
            </a:r>
          </a:p>
          <a:p>
            <a:r>
              <a:rPr lang="en-US" sz="2000" b="1">
                <a:solidFill>
                  <a:srgbClr val="0000FF"/>
                </a:solidFill>
                <a:latin typeface="Arial" pitchFamily="34" charset="0"/>
                <a:cs typeface="Arial" pitchFamily="34" charset="0"/>
              </a:rPr>
              <a:t>7. Dự kiến thời gian bao lâu sẽ thu hoạch. Thu hoạch theo cách nào</a:t>
            </a:r>
          </a:p>
          <a:p>
            <a:r>
              <a:rPr lang="en-US" sz="2000" b="1">
                <a:solidFill>
                  <a:srgbClr val="0000FF"/>
                </a:solidFill>
                <a:latin typeface="Arial" pitchFamily="34" charset="0"/>
                <a:cs typeface="Arial" pitchFamily="34" charset="0"/>
              </a:rPr>
              <a:t>8. Dự kiến kích thước, khối lượng trung bình cả cá, tôm thương phẩm đạt được bao nhiêu khi thu hoạch.</a:t>
            </a:r>
          </a:p>
          <a:p>
            <a:r>
              <a:rPr lang="en-US" sz="2000" b="1">
                <a:solidFill>
                  <a:srgbClr val="0000FF"/>
                </a:solidFill>
                <a:latin typeface="Arial" pitchFamily="34" charset="0"/>
                <a:cs typeface="Arial" pitchFamily="34" charset="0"/>
              </a:rPr>
              <a:t>9. Dự kiến các chi phí mua con giống, thức ăn nuôi dưỡng, phòng, trị bệnh trong thời gian nuôi đến khi thu hoạch</a:t>
            </a:r>
          </a:p>
          <a:p>
            <a:r>
              <a:rPr lang="en-US" sz="2000" b="1">
                <a:solidFill>
                  <a:srgbClr val="0000FF"/>
                </a:solidFill>
                <a:latin typeface="Arial" pitchFamily="34" charset="0"/>
                <a:cs typeface="Arial" pitchFamily="34" charset="0"/>
              </a:rPr>
              <a:t>trong thời gian 6 phút tiến hành thảo luận và trả lời câu hỏi trên.</a:t>
            </a:r>
          </a:p>
        </p:txBody>
      </p:sp>
    </p:spTree>
    <p:extLst>
      <p:ext uri="{BB962C8B-B14F-4D97-AF65-F5344CB8AC3E}">
        <p14:creationId xmlns:p14="http://schemas.microsoft.com/office/powerpoint/2010/main" val="342747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1219200"/>
            <a:ext cx="8001000" cy="2308324"/>
          </a:xfrm>
          <a:prstGeom prst="rect">
            <a:avLst/>
          </a:prstGeom>
        </p:spPr>
        <p:txBody>
          <a:bodyPr wrap="square">
            <a:spAutoFit/>
          </a:bodyPr>
          <a:lstStyle/>
          <a:p>
            <a:r>
              <a:rPr lang="vi-VN" sz="2400" b="1">
                <a:solidFill>
                  <a:srgbClr val="FF0000"/>
                </a:solidFill>
              </a:rPr>
              <a:t>3.Kế hoạch thực hiện nhiệm vụ dự án</a:t>
            </a:r>
          </a:p>
          <a:p>
            <a:r>
              <a:rPr lang="vi-VN" sz="2400" b="1"/>
              <a:t>- Công việc cần làm</a:t>
            </a:r>
          </a:p>
          <a:p>
            <a:r>
              <a:rPr lang="vi-VN" sz="2400" b="1"/>
              <a:t>- Thời gian thực hiện</a:t>
            </a:r>
          </a:p>
          <a:p>
            <a:r>
              <a:rPr lang="vi-VN" sz="2400" b="1"/>
              <a:t>- Người thực hiện</a:t>
            </a:r>
          </a:p>
          <a:p>
            <a:r>
              <a:rPr lang="vi-VN" sz="2400" b="1"/>
              <a:t>- Vật liệu và dụng cụ thực hiện</a:t>
            </a:r>
          </a:p>
          <a:p>
            <a:r>
              <a:rPr lang="vi-VN" sz="2400" b="1"/>
              <a:t>- Địa điểm thực hiện</a:t>
            </a:r>
          </a:p>
        </p:txBody>
      </p:sp>
      <p:sp>
        <p:nvSpPr>
          <p:cNvPr id="4" name="Rectangle 3"/>
          <p:cNvSpPr/>
          <p:nvPr/>
        </p:nvSpPr>
        <p:spPr>
          <a:xfrm>
            <a:off x="76200" y="424932"/>
            <a:ext cx="8610600" cy="830997"/>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DỰ ÁN 3. KẾ HOẠCH NUÔI DƯỠNG, CHĂM SÓC THỦY SẢN </a:t>
            </a:r>
            <a:endParaRPr lang="en-US" sz="24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448236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534400" cy="4524315"/>
          </a:xfrm>
          <a:prstGeom prst="rect">
            <a:avLst/>
          </a:prstGeom>
        </p:spPr>
        <p:txBody>
          <a:bodyPr wrap="square">
            <a:spAutoFit/>
          </a:bodyPr>
          <a:lstStyle/>
          <a:p>
            <a:r>
              <a:rPr lang="en-US" sz="2400" b="1">
                <a:solidFill>
                  <a:srgbClr val="0000FF"/>
                </a:solidFill>
                <a:latin typeface="Arial" pitchFamily="34" charset="0"/>
                <a:cs typeface="Arial" pitchFamily="34" charset="0"/>
              </a:rPr>
              <a:t>1.Báo cáo kế hoạch nuôi dưỡng, chăm sóc một loài thủy sản </a:t>
            </a:r>
          </a:p>
          <a:p>
            <a:r>
              <a:rPr lang="en-US" sz="2400" b="1">
                <a:solidFill>
                  <a:srgbClr val="0000FF"/>
                </a:solidFill>
                <a:latin typeface="Arial" pitchFamily="34" charset="0"/>
                <a:cs typeface="Arial" pitchFamily="34" charset="0"/>
              </a:rPr>
              <a:t>a. Giới thiệu</a:t>
            </a:r>
          </a:p>
          <a:p>
            <a:r>
              <a:rPr lang="en-US" sz="2400" b="1">
                <a:solidFill>
                  <a:srgbClr val="0000FF"/>
                </a:solidFill>
                <a:latin typeface="Arial" pitchFamily="34" charset="0"/>
                <a:cs typeface="Arial" pitchFamily="34" charset="0"/>
              </a:rPr>
              <a:t>- Giống thủy sản được chọn</a:t>
            </a:r>
          </a:p>
          <a:p>
            <a:r>
              <a:rPr lang="en-US" sz="2400" b="1">
                <a:solidFill>
                  <a:srgbClr val="0000FF"/>
                </a:solidFill>
                <a:latin typeface="Arial" pitchFamily="34" charset="0"/>
                <a:cs typeface="Arial" pitchFamily="34" charset="0"/>
              </a:rPr>
              <a:t>- Phương thức nuôi</a:t>
            </a:r>
          </a:p>
          <a:p>
            <a:r>
              <a:rPr lang="en-US" sz="2400" b="1">
                <a:solidFill>
                  <a:srgbClr val="0000FF"/>
                </a:solidFill>
                <a:latin typeface="Arial" pitchFamily="34" charset="0"/>
                <a:cs typeface="Arial" pitchFamily="34" charset="0"/>
              </a:rPr>
              <a:t>- Số lượng nuôi</a:t>
            </a:r>
          </a:p>
          <a:p>
            <a:r>
              <a:rPr lang="en-US" sz="2400" b="1">
                <a:solidFill>
                  <a:srgbClr val="0000FF"/>
                </a:solidFill>
                <a:latin typeface="Arial" pitchFamily="34" charset="0"/>
                <a:cs typeface="Arial" pitchFamily="34" charset="0"/>
              </a:rPr>
              <a:t>- Điều kiện nuôi dưỡng, chăm sóc</a:t>
            </a:r>
          </a:p>
          <a:p>
            <a:r>
              <a:rPr lang="en-US" sz="2400" b="1">
                <a:solidFill>
                  <a:srgbClr val="0000FF"/>
                </a:solidFill>
                <a:latin typeface="Arial" pitchFamily="34" charset="0"/>
                <a:cs typeface="Arial" pitchFamily="34" charset="0"/>
              </a:rPr>
              <a:t>b. Kế hoạch nuôi dưỡng, chăm sóc</a:t>
            </a:r>
          </a:p>
          <a:p>
            <a:r>
              <a:rPr lang="en-US" sz="2400" b="1">
                <a:solidFill>
                  <a:srgbClr val="0000FF"/>
                </a:solidFill>
                <a:latin typeface="Arial" pitchFamily="34" charset="0"/>
                <a:cs typeface="Arial" pitchFamily="34" charset="0"/>
              </a:rPr>
              <a:t>Công việc cần làm, thời gian thực hiện, vật liệu và dụng cụ cần thiết</a:t>
            </a:r>
          </a:p>
          <a:p>
            <a:r>
              <a:rPr lang="en-US" sz="2400" b="1">
                <a:solidFill>
                  <a:srgbClr val="0000FF"/>
                </a:solidFill>
                <a:latin typeface="Arial" pitchFamily="34" charset="0"/>
                <a:cs typeface="Arial" pitchFamily="34" charset="0"/>
              </a:rPr>
              <a:t>2.Bảng tính toán  chi phí nuôi dưỡng, chăm sóc một loài thủy sản </a:t>
            </a:r>
          </a:p>
        </p:txBody>
      </p:sp>
    </p:spTree>
    <p:extLst>
      <p:ext uri="{BB962C8B-B14F-4D97-AF65-F5344CB8AC3E}">
        <p14:creationId xmlns:p14="http://schemas.microsoft.com/office/powerpoint/2010/main" val="2950662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483" y="642691"/>
            <a:ext cx="8869339" cy="923330"/>
          </a:xfrm>
          <a:prstGeom prst="rect">
            <a:avLst/>
          </a:prstGeom>
        </p:spPr>
        <p:txBody>
          <a:bodyPr wrap="square">
            <a:spAutoFit/>
          </a:bodyPr>
          <a:lstStyle/>
          <a:p>
            <a:r>
              <a:rPr lang="en-US"/>
              <a:t/>
            </a:r>
            <a:br>
              <a:rPr lang="en-US"/>
            </a:br>
            <a:r>
              <a:rPr lang="en-US"/>
              <a:t/>
            </a:r>
            <a:br>
              <a:rPr lang="en-US"/>
            </a:br>
            <a:endParaRPr lang="en-US"/>
          </a:p>
        </p:txBody>
      </p:sp>
      <p:sp>
        <p:nvSpPr>
          <p:cNvPr id="6" name="Rectangle 5"/>
          <p:cNvSpPr/>
          <p:nvPr/>
        </p:nvSpPr>
        <p:spPr>
          <a:xfrm>
            <a:off x="270083" y="-4169"/>
            <a:ext cx="8869339" cy="707886"/>
          </a:xfrm>
          <a:prstGeom prst="rect">
            <a:avLst/>
          </a:prstGeom>
        </p:spPr>
        <p:txBody>
          <a:bodyPr wrap="square">
            <a:spAutoFit/>
          </a:bodyPr>
          <a:lstStyle/>
          <a:p>
            <a:r>
              <a:rPr lang="en-US" sz="2000" b="1">
                <a:solidFill>
                  <a:srgbClr val="FF0000"/>
                </a:solidFill>
                <a:latin typeface="Arial" pitchFamily="34" charset="0"/>
                <a:cs typeface="Arial" pitchFamily="34" charset="0"/>
              </a:rPr>
              <a:t>PHIẾU ĐÁNH GIÁ SỐ 1: ĐÁNH GIÁ BẢN BÁO CÁO DỰ ÁN KẾ HOẠCH </a:t>
            </a:r>
            <a:r>
              <a:rPr lang="en-US" sz="2000" b="1" smtClean="0">
                <a:solidFill>
                  <a:srgbClr val="FF0000"/>
                </a:solidFill>
                <a:latin typeface="Arial" pitchFamily="34" charset="0"/>
                <a:cs typeface="Arial" pitchFamily="34" charset="0"/>
              </a:rPr>
              <a:t>NUÔI DƯỠNG VÀ CHĂM SÓC THỦY SẢN</a:t>
            </a:r>
            <a:endParaRPr lang="en-US" sz="2000" b="1">
              <a:solidFill>
                <a:srgbClr val="FF0000"/>
              </a:solidFill>
              <a:latin typeface="Arial" pitchFamily="34" charset="0"/>
              <a:cs typeface="Arial"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1684747091"/>
              </p:ext>
            </p:extLst>
          </p:nvPr>
        </p:nvGraphicFramePr>
        <p:xfrm>
          <a:off x="0" y="677415"/>
          <a:ext cx="9144001" cy="5974080"/>
        </p:xfrm>
        <a:graphic>
          <a:graphicData uri="http://schemas.openxmlformats.org/drawingml/2006/table">
            <a:tbl>
              <a:tblPr firstRow="1" firstCol="1" bandRow="1">
                <a:tableStyleId>{5C22544A-7EE6-4342-B048-85BDC9FD1C3A}</a:tableStyleId>
              </a:tblPr>
              <a:tblGrid>
                <a:gridCol w="659552"/>
                <a:gridCol w="1791337"/>
                <a:gridCol w="1869221"/>
                <a:gridCol w="2180757"/>
                <a:gridCol w="1859779"/>
                <a:gridCol w="783355"/>
              </a:tblGrid>
              <a:tr h="304800">
                <a:tc>
                  <a:txBody>
                    <a:bodyPr/>
                    <a:lstStyle/>
                    <a:p>
                      <a:pPr algn="ctr">
                        <a:lnSpc>
                          <a:spcPct val="115000"/>
                        </a:lnSpc>
                        <a:spcAft>
                          <a:spcPts val="0"/>
                        </a:spcAft>
                      </a:pPr>
                      <a:r>
                        <a:rPr lang="en-US" sz="1100">
                          <a:effectLst/>
                          <a:latin typeface="Arial" pitchFamily="34" charset="0"/>
                          <a:cs typeface="Arial" pitchFamily="34" charset="0"/>
                        </a:rPr>
                        <a:t>Tiêu chí</a:t>
                      </a:r>
                      <a:endParaRPr lang="en-US" sz="1100">
                        <a:effectLst/>
                        <a:latin typeface="Arial" pitchFamily="34" charset="0"/>
                        <a:ea typeface="Times New Roman"/>
                        <a:cs typeface="Arial" pitchFamily="34" charset="0"/>
                      </a:endParaRPr>
                    </a:p>
                  </a:txBody>
                  <a:tcPr marL="22465" marR="22465" marT="0" marB="0"/>
                </a:tc>
                <a:tc>
                  <a:txBody>
                    <a:bodyPr/>
                    <a:lstStyle/>
                    <a:p>
                      <a:pPr algn="ctr">
                        <a:lnSpc>
                          <a:spcPct val="115000"/>
                        </a:lnSpc>
                        <a:spcAft>
                          <a:spcPts val="0"/>
                        </a:spcAft>
                      </a:pPr>
                      <a:r>
                        <a:rPr lang="en-US" sz="1100">
                          <a:effectLst/>
                          <a:latin typeface="Arial" pitchFamily="34" charset="0"/>
                          <a:cs typeface="Arial" pitchFamily="34" charset="0"/>
                        </a:rPr>
                        <a:t>Mức 1</a:t>
                      </a:r>
                      <a:endParaRPr lang="en-US" sz="1100">
                        <a:effectLst/>
                        <a:latin typeface="Arial" pitchFamily="34" charset="0"/>
                        <a:ea typeface="Times New Roman"/>
                        <a:cs typeface="Arial" pitchFamily="34" charset="0"/>
                      </a:endParaRPr>
                    </a:p>
                  </a:txBody>
                  <a:tcPr marL="22465" marR="22465" marT="0" marB="0"/>
                </a:tc>
                <a:tc>
                  <a:txBody>
                    <a:bodyPr/>
                    <a:lstStyle/>
                    <a:p>
                      <a:pPr algn="ctr">
                        <a:lnSpc>
                          <a:spcPct val="115000"/>
                        </a:lnSpc>
                        <a:spcAft>
                          <a:spcPts val="0"/>
                        </a:spcAft>
                      </a:pPr>
                      <a:r>
                        <a:rPr lang="en-US" sz="1100">
                          <a:effectLst/>
                          <a:latin typeface="Arial" pitchFamily="34" charset="0"/>
                          <a:cs typeface="Arial" pitchFamily="34" charset="0"/>
                        </a:rPr>
                        <a:t>Mức 2</a:t>
                      </a:r>
                      <a:endParaRPr lang="en-US" sz="1100">
                        <a:effectLst/>
                        <a:latin typeface="Arial" pitchFamily="34" charset="0"/>
                        <a:ea typeface="Times New Roman"/>
                        <a:cs typeface="Arial" pitchFamily="34" charset="0"/>
                      </a:endParaRPr>
                    </a:p>
                  </a:txBody>
                  <a:tcPr marL="22465" marR="22465" marT="0" marB="0"/>
                </a:tc>
                <a:tc>
                  <a:txBody>
                    <a:bodyPr/>
                    <a:lstStyle/>
                    <a:p>
                      <a:pPr algn="ctr">
                        <a:lnSpc>
                          <a:spcPct val="115000"/>
                        </a:lnSpc>
                        <a:spcAft>
                          <a:spcPts val="0"/>
                        </a:spcAft>
                      </a:pPr>
                      <a:r>
                        <a:rPr lang="en-US" sz="1100">
                          <a:effectLst/>
                          <a:latin typeface="Arial" pitchFamily="34" charset="0"/>
                          <a:cs typeface="Arial" pitchFamily="34" charset="0"/>
                        </a:rPr>
                        <a:t>Mức 3</a:t>
                      </a:r>
                      <a:endParaRPr lang="en-US" sz="1100">
                        <a:effectLst/>
                        <a:latin typeface="Arial" pitchFamily="34" charset="0"/>
                        <a:ea typeface="Times New Roman"/>
                        <a:cs typeface="Arial" pitchFamily="34" charset="0"/>
                      </a:endParaRPr>
                    </a:p>
                  </a:txBody>
                  <a:tcPr marL="22465" marR="22465" marT="0" marB="0"/>
                </a:tc>
                <a:tc>
                  <a:txBody>
                    <a:bodyPr/>
                    <a:lstStyle/>
                    <a:p>
                      <a:pPr algn="ctr">
                        <a:lnSpc>
                          <a:spcPct val="115000"/>
                        </a:lnSpc>
                        <a:spcAft>
                          <a:spcPts val="0"/>
                        </a:spcAft>
                      </a:pPr>
                      <a:r>
                        <a:rPr lang="en-US" sz="1100">
                          <a:effectLst/>
                          <a:latin typeface="Arial" pitchFamily="34" charset="0"/>
                          <a:cs typeface="Arial" pitchFamily="34" charset="0"/>
                        </a:rPr>
                        <a:t>Mức 4</a:t>
                      </a:r>
                      <a:endParaRPr lang="en-US" sz="1100">
                        <a:effectLst/>
                        <a:latin typeface="Arial" pitchFamily="34" charset="0"/>
                        <a:ea typeface="Times New Roman"/>
                        <a:cs typeface="Arial" pitchFamily="34" charset="0"/>
                      </a:endParaRPr>
                    </a:p>
                  </a:txBody>
                  <a:tcPr marL="22465" marR="22465" marT="0" marB="0"/>
                </a:tc>
                <a:tc>
                  <a:txBody>
                    <a:bodyPr/>
                    <a:lstStyle/>
                    <a:p>
                      <a:pPr algn="ctr">
                        <a:lnSpc>
                          <a:spcPct val="115000"/>
                        </a:lnSpc>
                        <a:spcAft>
                          <a:spcPts val="0"/>
                        </a:spcAft>
                      </a:pPr>
                      <a:r>
                        <a:rPr lang="en-US" sz="1100">
                          <a:effectLst/>
                          <a:latin typeface="Arial" pitchFamily="34" charset="0"/>
                          <a:cs typeface="Arial" pitchFamily="34" charset="0"/>
                        </a:rPr>
                        <a:t>Số điểm</a:t>
                      </a:r>
                      <a:endParaRPr lang="en-US" sz="1100">
                        <a:effectLst/>
                        <a:latin typeface="Arial" pitchFamily="34" charset="0"/>
                        <a:ea typeface="Times New Roman"/>
                        <a:cs typeface="Arial" pitchFamily="34" charset="0"/>
                      </a:endParaRPr>
                    </a:p>
                  </a:txBody>
                  <a:tcPr marL="22465" marR="22465" marT="0" marB="0"/>
                </a:tc>
              </a:tr>
              <a:tr h="496982">
                <a:tc>
                  <a:txBody>
                    <a:bodyPr/>
                    <a:lstStyle/>
                    <a:p>
                      <a:pPr algn="just">
                        <a:lnSpc>
                          <a:spcPct val="120000"/>
                        </a:lnSpc>
                        <a:spcAft>
                          <a:spcPts val="0"/>
                        </a:spcAft>
                        <a:tabLst>
                          <a:tab pos="590550" algn="l"/>
                        </a:tabLst>
                      </a:pPr>
                      <a:r>
                        <a:rPr lang="en-US" sz="1000">
                          <a:effectLst/>
                          <a:latin typeface="Arial" pitchFamily="34" charset="0"/>
                          <a:cs typeface="Arial" pitchFamily="34" charset="0"/>
                        </a:rPr>
                        <a:t> </a:t>
                      </a:r>
                    </a:p>
                    <a:p>
                      <a:pPr algn="just">
                        <a:lnSpc>
                          <a:spcPct val="120000"/>
                        </a:lnSpc>
                        <a:spcAft>
                          <a:spcPts val="0"/>
                        </a:spcAft>
                        <a:tabLst>
                          <a:tab pos="590550" algn="l"/>
                        </a:tabLst>
                      </a:pPr>
                      <a:r>
                        <a:rPr lang="en-US" sz="1000">
                          <a:effectLst/>
                          <a:latin typeface="Arial" pitchFamily="34" charset="0"/>
                          <a:cs typeface="Arial" pitchFamily="34" charset="0"/>
                        </a:rPr>
                        <a:t> </a:t>
                      </a:r>
                    </a:p>
                    <a:p>
                      <a:pPr algn="just">
                        <a:lnSpc>
                          <a:spcPct val="120000"/>
                        </a:lnSpc>
                        <a:spcAft>
                          <a:spcPts val="0"/>
                        </a:spcAft>
                        <a:tabLst>
                          <a:tab pos="590550" algn="l"/>
                        </a:tabLst>
                      </a:pPr>
                      <a:r>
                        <a:rPr lang="en-US" sz="1000">
                          <a:effectLst/>
                          <a:latin typeface="Arial" pitchFamily="34" charset="0"/>
                          <a:cs typeface="Arial" pitchFamily="34" charset="0"/>
                        </a:rPr>
                        <a:t> </a:t>
                      </a:r>
                    </a:p>
                    <a:p>
                      <a:pPr algn="just">
                        <a:lnSpc>
                          <a:spcPct val="120000"/>
                        </a:lnSpc>
                        <a:spcAft>
                          <a:spcPts val="0"/>
                        </a:spcAft>
                        <a:tabLst>
                          <a:tab pos="590550" algn="l"/>
                        </a:tabLst>
                      </a:pPr>
                      <a:r>
                        <a:rPr lang="en-US" sz="1000">
                          <a:effectLst/>
                          <a:latin typeface="Arial" pitchFamily="34" charset="0"/>
                          <a:cs typeface="Arial" pitchFamily="34" charset="0"/>
                        </a:rPr>
                        <a:t> </a:t>
                      </a:r>
                    </a:p>
                    <a:p>
                      <a:pPr algn="just">
                        <a:lnSpc>
                          <a:spcPct val="120000"/>
                        </a:lnSpc>
                        <a:spcAft>
                          <a:spcPts val="0"/>
                        </a:spcAft>
                        <a:tabLst>
                          <a:tab pos="590550" algn="l"/>
                        </a:tabLst>
                      </a:pPr>
                      <a:r>
                        <a:rPr lang="en-US" sz="1000">
                          <a:effectLst/>
                          <a:latin typeface="Arial" pitchFamily="34" charset="0"/>
                          <a:cs typeface="Arial" pitchFamily="34" charset="0"/>
                        </a:rPr>
                        <a:t> </a:t>
                      </a:r>
                    </a:p>
                    <a:p>
                      <a:pPr algn="just">
                        <a:lnSpc>
                          <a:spcPct val="120000"/>
                        </a:lnSpc>
                        <a:spcAft>
                          <a:spcPts val="0"/>
                        </a:spcAft>
                        <a:tabLst>
                          <a:tab pos="590550" algn="l"/>
                        </a:tabLst>
                      </a:pPr>
                      <a:r>
                        <a:rPr lang="en-US" sz="1000">
                          <a:effectLst/>
                          <a:latin typeface="Arial" pitchFamily="34" charset="0"/>
                          <a:cs typeface="Arial" pitchFamily="34" charset="0"/>
                        </a:rPr>
                        <a:t>Nội dung</a:t>
                      </a:r>
                    </a:p>
                    <a:p>
                      <a:pPr algn="just">
                        <a:lnSpc>
                          <a:spcPct val="120000"/>
                        </a:lnSpc>
                        <a:spcAft>
                          <a:spcPts val="0"/>
                        </a:spcAft>
                        <a:tabLst>
                          <a:tab pos="590550" algn="l"/>
                        </a:tabLst>
                      </a:pPr>
                      <a:r>
                        <a:rPr lang="en-US" sz="1000">
                          <a:effectLst/>
                          <a:latin typeface="Arial" pitchFamily="34" charset="0"/>
                          <a:cs typeface="Arial" pitchFamily="34" charset="0"/>
                        </a:rPr>
                        <a:t>(60%)</a:t>
                      </a:r>
                      <a:endParaRPr lang="en-US" sz="1000">
                        <a:effectLst/>
                        <a:latin typeface="Arial" pitchFamily="34" charset="0"/>
                        <a:ea typeface="Times New Roman"/>
                        <a:cs typeface="Arial" pitchFamily="34" charset="0"/>
                      </a:endParaRPr>
                    </a:p>
                  </a:txBody>
                  <a:tcPr marL="22465" marR="22465" marT="0" marB="0"/>
                </a:tc>
                <a:tc>
                  <a:txBody>
                    <a:bodyPr/>
                    <a:lstStyle/>
                    <a:p>
                      <a:pPr>
                        <a:lnSpc>
                          <a:spcPct val="120000"/>
                        </a:lnSpc>
                        <a:spcAft>
                          <a:spcPts val="0"/>
                        </a:spcAft>
                        <a:tabLst>
                          <a:tab pos="590550" algn="l"/>
                        </a:tabLst>
                      </a:pPr>
                      <a:r>
                        <a:rPr lang="en-US" sz="1000">
                          <a:effectLst/>
                          <a:latin typeface="Arial" pitchFamily="34" charset="0"/>
                          <a:cs typeface="Arial" pitchFamily="34" charset="0"/>
                        </a:rPr>
                        <a:t>- Nội dung đảm bảo tính chính xác kiến thức bộ môn</a:t>
                      </a:r>
                    </a:p>
                    <a:p>
                      <a:pPr>
                        <a:lnSpc>
                          <a:spcPct val="120000"/>
                        </a:lnSpc>
                        <a:spcAft>
                          <a:spcPts val="0"/>
                        </a:spcAft>
                        <a:tabLst>
                          <a:tab pos="590550" algn="l"/>
                        </a:tabLst>
                      </a:pPr>
                      <a:r>
                        <a:rPr lang="en-US" sz="1000">
                          <a:effectLst/>
                          <a:latin typeface="Arial" pitchFamily="34" charset="0"/>
                          <a:cs typeface="Arial" pitchFamily="34" charset="0"/>
                        </a:rPr>
                        <a:t>- Nhiệm vụ của dự án được trình bày đầy đủ, rõ ràng các bức và có sự sáng tạo</a:t>
                      </a:r>
                    </a:p>
                    <a:p>
                      <a:pPr>
                        <a:lnSpc>
                          <a:spcPct val="120000"/>
                        </a:lnSpc>
                        <a:spcAft>
                          <a:spcPts val="0"/>
                        </a:spcAft>
                        <a:tabLst>
                          <a:tab pos="590550" algn="l"/>
                        </a:tabLst>
                      </a:pPr>
                      <a:r>
                        <a:rPr lang="en-US" sz="1000">
                          <a:effectLst/>
                          <a:latin typeface="Arial" pitchFamily="34" charset="0"/>
                          <a:cs typeface="Arial" pitchFamily="34" charset="0"/>
                        </a:rPr>
                        <a:t>- Có biện pháp tính toán chi phí hợp lý </a:t>
                      </a:r>
                      <a:r>
                        <a:rPr lang="en-US" sz="1000" smtClean="0">
                          <a:effectLst/>
                          <a:latin typeface="Arial" pitchFamily="34" charset="0"/>
                          <a:cs typeface="Arial" pitchFamily="34" charset="0"/>
                        </a:rPr>
                        <a:t>nuôi</a:t>
                      </a:r>
                      <a:r>
                        <a:rPr lang="en-US" sz="1000" baseline="0" smtClean="0">
                          <a:effectLst/>
                          <a:latin typeface="Arial" pitchFamily="34" charset="0"/>
                          <a:cs typeface="Arial" pitchFamily="34" charset="0"/>
                        </a:rPr>
                        <a:t> dưỡng và chăm sóc thủy sản </a:t>
                      </a:r>
                      <a:r>
                        <a:rPr lang="en-US" sz="1000" smtClean="0">
                          <a:effectLst/>
                          <a:latin typeface="Arial" pitchFamily="34" charset="0"/>
                          <a:cs typeface="Arial" pitchFamily="34" charset="0"/>
                        </a:rPr>
                        <a:t>(8-10 </a:t>
                      </a:r>
                      <a:r>
                        <a:rPr lang="en-US" sz="1000">
                          <a:effectLst/>
                          <a:latin typeface="Arial" pitchFamily="34" charset="0"/>
                          <a:cs typeface="Arial" pitchFamily="34" charset="0"/>
                        </a:rPr>
                        <a:t>điểm)</a:t>
                      </a:r>
                      <a:endParaRPr lang="en-US" sz="1000">
                        <a:effectLst/>
                        <a:latin typeface="Arial" pitchFamily="34" charset="0"/>
                        <a:ea typeface="Times New Roman"/>
                        <a:cs typeface="Arial" pitchFamily="34" charset="0"/>
                      </a:endParaRPr>
                    </a:p>
                  </a:txBody>
                  <a:tcPr marL="22465" marR="22465" marT="0" marB="0"/>
                </a:tc>
                <a:tc>
                  <a:txBody>
                    <a:bodyPr/>
                    <a:lstStyle/>
                    <a:p>
                      <a:pPr>
                        <a:lnSpc>
                          <a:spcPct val="120000"/>
                        </a:lnSpc>
                        <a:spcAft>
                          <a:spcPts val="0"/>
                        </a:spcAft>
                        <a:tabLst>
                          <a:tab pos="590550" algn="l"/>
                        </a:tabLst>
                      </a:pPr>
                      <a:r>
                        <a:rPr lang="en-US" sz="1000">
                          <a:effectLst/>
                          <a:latin typeface="Arial" pitchFamily="34" charset="0"/>
                          <a:cs typeface="Arial" pitchFamily="34" charset="0"/>
                        </a:rPr>
                        <a:t>- Nội dung đảm bảo tính chính xác kiến thức bộ môn</a:t>
                      </a:r>
                    </a:p>
                    <a:p>
                      <a:pPr>
                        <a:lnSpc>
                          <a:spcPct val="120000"/>
                        </a:lnSpc>
                        <a:spcAft>
                          <a:spcPts val="0"/>
                        </a:spcAft>
                        <a:tabLst>
                          <a:tab pos="590550" algn="l"/>
                        </a:tabLst>
                      </a:pPr>
                      <a:r>
                        <a:rPr lang="en-US" sz="1000">
                          <a:effectLst/>
                          <a:latin typeface="Arial" pitchFamily="34" charset="0"/>
                          <a:cs typeface="Arial" pitchFamily="34" charset="0"/>
                        </a:rPr>
                        <a:t>- Nhiệm vụ của dự án được trình bày đầy đủ, rõ ràng các bước </a:t>
                      </a:r>
                    </a:p>
                    <a:p>
                      <a:pPr>
                        <a:lnSpc>
                          <a:spcPct val="120000"/>
                        </a:lnSpc>
                        <a:spcAft>
                          <a:spcPts val="0"/>
                        </a:spcAft>
                        <a:tabLst>
                          <a:tab pos="590550" algn="l"/>
                        </a:tabLst>
                      </a:pPr>
                      <a:r>
                        <a:rPr lang="en-US" sz="1000">
                          <a:effectLst/>
                          <a:latin typeface="Arial" pitchFamily="34" charset="0"/>
                          <a:cs typeface="Arial" pitchFamily="34" charset="0"/>
                        </a:rPr>
                        <a:t>(5-7,5 điểm)</a:t>
                      </a:r>
                    </a:p>
                    <a:p>
                      <a:pPr algn="just">
                        <a:lnSpc>
                          <a:spcPct val="120000"/>
                        </a:lnSpc>
                        <a:spcAft>
                          <a:spcPts val="0"/>
                        </a:spcAft>
                        <a:tabLst>
                          <a:tab pos="590550" algn="l"/>
                        </a:tabLst>
                      </a:pPr>
                      <a:r>
                        <a:rPr lang="en-US" sz="1000">
                          <a:effectLst/>
                          <a:latin typeface="Arial" pitchFamily="34" charset="0"/>
                          <a:cs typeface="Arial" pitchFamily="34" charset="0"/>
                        </a:rPr>
                        <a:t> </a:t>
                      </a:r>
                      <a:endParaRPr lang="en-US" sz="1000">
                        <a:effectLst/>
                        <a:latin typeface="Arial" pitchFamily="34" charset="0"/>
                        <a:ea typeface="Times New Roman"/>
                        <a:cs typeface="Arial" pitchFamily="34" charset="0"/>
                      </a:endParaRPr>
                    </a:p>
                  </a:txBody>
                  <a:tcPr marL="22465" marR="22465" marT="0" marB="0"/>
                </a:tc>
                <a:tc>
                  <a:txBody>
                    <a:bodyPr/>
                    <a:lstStyle/>
                    <a:p>
                      <a:pPr>
                        <a:lnSpc>
                          <a:spcPct val="120000"/>
                        </a:lnSpc>
                        <a:spcAft>
                          <a:spcPts val="0"/>
                        </a:spcAft>
                        <a:tabLst>
                          <a:tab pos="590550" algn="l"/>
                        </a:tabLst>
                      </a:pPr>
                      <a:r>
                        <a:rPr lang="en-US" sz="1000">
                          <a:effectLst/>
                          <a:latin typeface="Arial" pitchFamily="34" charset="0"/>
                          <a:cs typeface="Arial" pitchFamily="34" charset="0"/>
                        </a:rPr>
                        <a:t>- Nội dung đảm bảo tính chính xác kiến thức bộ môn</a:t>
                      </a:r>
                    </a:p>
                    <a:p>
                      <a:pPr>
                        <a:lnSpc>
                          <a:spcPct val="120000"/>
                        </a:lnSpc>
                        <a:spcAft>
                          <a:spcPts val="0"/>
                        </a:spcAft>
                        <a:tabLst>
                          <a:tab pos="590550" algn="l"/>
                        </a:tabLst>
                      </a:pPr>
                      <a:r>
                        <a:rPr lang="en-US" sz="1000">
                          <a:effectLst/>
                          <a:latin typeface="Arial" pitchFamily="34" charset="0"/>
                          <a:cs typeface="Arial" pitchFamily="34" charset="0"/>
                        </a:rPr>
                        <a:t>- Nhiệm vụ của dự án được trình bày đầy đủ. Tuy nhiên, các bước thực hiện chưa được rõ ràng, hình ảnh minh họa cho các bước ít hoặc chưa phù hợp </a:t>
                      </a:r>
                    </a:p>
                    <a:p>
                      <a:pPr>
                        <a:lnSpc>
                          <a:spcPct val="120000"/>
                        </a:lnSpc>
                        <a:spcAft>
                          <a:spcPts val="0"/>
                        </a:spcAft>
                        <a:tabLst>
                          <a:tab pos="590550" algn="l"/>
                        </a:tabLst>
                      </a:pPr>
                      <a:r>
                        <a:rPr lang="en-US" sz="1000">
                          <a:effectLst/>
                          <a:latin typeface="Arial" pitchFamily="34" charset="0"/>
                          <a:cs typeface="Arial" pitchFamily="34" charset="0"/>
                        </a:rPr>
                        <a:t>(2-4,5 điểm)</a:t>
                      </a:r>
                      <a:endParaRPr lang="en-US" sz="1000">
                        <a:effectLst/>
                        <a:latin typeface="Arial" pitchFamily="34" charset="0"/>
                        <a:ea typeface="Times New Roman"/>
                        <a:cs typeface="Arial" pitchFamily="34" charset="0"/>
                      </a:endParaRPr>
                    </a:p>
                  </a:txBody>
                  <a:tcPr marL="22465" marR="22465" marT="0" marB="0"/>
                </a:tc>
                <a:tc>
                  <a:txBody>
                    <a:bodyPr/>
                    <a:lstStyle/>
                    <a:p>
                      <a:pPr algn="just">
                        <a:lnSpc>
                          <a:spcPct val="120000"/>
                        </a:lnSpc>
                        <a:spcAft>
                          <a:spcPts val="0"/>
                        </a:spcAft>
                        <a:tabLst>
                          <a:tab pos="590550" algn="l"/>
                        </a:tabLst>
                      </a:pPr>
                      <a:r>
                        <a:rPr lang="en-US" sz="1000">
                          <a:effectLst/>
                          <a:latin typeface="Arial" pitchFamily="34" charset="0"/>
                          <a:cs typeface="Arial" pitchFamily="34" charset="0"/>
                        </a:rPr>
                        <a:t>-Nội dung có những chỗ chưa đảm bảo tính chính xác kiến thức bộ môn.</a:t>
                      </a:r>
                    </a:p>
                    <a:p>
                      <a:pPr algn="just">
                        <a:lnSpc>
                          <a:spcPct val="120000"/>
                        </a:lnSpc>
                        <a:spcAft>
                          <a:spcPts val="0"/>
                        </a:spcAft>
                        <a:tabLst>
                          <a:tab pos="590550" algn="l"/>
                        </a:tabLst>
                      </a:pPr>
                      <a:r>
                        <a:rPr lang="en-US" sz="1000">
                          <a:effectLst/>
                          <a:latin typeface="Arial" pitchFamily="34" charset="0"/>
                          <a:cs typeface="Arial" pitchFamily="34" charset="0"/>
                        </a:rPr>
                        <a:t>- Nhiệm vụ của dự án được trình bày một cách sơ sài, không rõ ràng các bước, không có hình ảnh minh họa</a:t>
                      </a:r>
                    </a:p>
                    <a:p>
                      <a:pPr algn="just">
                        <a:lnSpc>
                          <a:spcPct val="120000"/>
                        </a:lnSpc>
                        <a:spcAft>
                          <a:spcPts val="0"/>
                        </a:spcAft>
                        <a:tabLst>
                          <a:tab pos="590550" algn="l"/>
                        </a:tabLst>
                      </a:pPr>
                      <a:r>
                        <a:rPr lang="en-US" sz="1000">
                          <a:effectLst/>
                          <a:latin typeface="Arial" pitchFamily="34" charset="0"/>
                          <a:cs typeface="Arial" pitchFamily="34" charset="0"/>
                        </a:rPr>
                        <a:t>(0,5- 1,5 điểm)</a:t>
                      </a:r>
                      <a:endParaRPr lang="en-US" sz="1000">
                        <a:effectLst/>
                        <a:latin typeface="Arial" pitchFamily="34" charset="0"/>
                        <a:ea typeface="Times New Roman"/>
                        <a:cs typeface="Arial" pitchFamily="34" charset="0"/>
                      </a:endParaRPr>
                    </a:p>
                  </a:txBody>
                  <a:tcPr marL="22465" marR="22465" marT="0" marB="0"/>
                </a:tc>
                <a:tc>
                  <a:txBody>
                    <a:bodyPr/>
                    <a:lstStyle/>
                    <a:p>
                      <a:pPr algn="just">
                        <a:lnSpc>
                          <a:spcPct val="120000"/>
                        </a:lnSpc>
                        <a:spcAft>
                          <a:spcPts val="0"/>
                        </a:spcAft>
                        <a:tabLst>
                          <a:tab pos="590550" algn="l"/>
                        </a:tabLst>
                      </a:pPr>
                      <a:r>
                        <a:rPr lang="en-US" sz="1400">
                          <a:effectLst/>
                          <a:latin typeface="Arial" pitchFamily="34" charset="0"/>
                          <a:cs typeface="Arial" pitchFamily="34" charset="0"/>
                        </a:rPr>
                        <a:t> </a:t>
                      </a:r>
                      <a:endParaRPr lang="en-US" sz="1400">
                        <a:effectLst/>
                        <a:latin typeface="Arial" pitchFamily="34" charset="0"/>
                        <a:ea typeface="Times New Roman"/>
                        <a:cs typeface="Arial" pitchFamily="34" charset="0"/>
                      </a:endParaRPr>
                    </a:p>
                  </a:txBody>
                  <a:tcPr marL="22465" marR="22465" marT="0" marB="0"/>
                </a:tc>
              </a:tr>
              <a:tr h="1821945">
                <a:tc>
                  <a:txBody>
                    <a:bodyPr/>
                    <a:lstStyle/>
                    <a:p>
                      <a:pPr algn="just">
                        <a:lnSpc>
                          <a:spcPct val="120000"/>
                        </a:lnSpc>
                        <a:spcAft>
                          <a:spcPts val="0"/>
                        </a:spcAft>
                        <a:tabLst>
                          <a:tab pos="590550" algn="l"/>
                        </a:tabLst>
                      </a:pPr>
                      <a:r>
                        <a:rPr lang="en-US" sz="1000">
                          <a:effectLst/>
                          <a:latin typeface="Arial" pitchFamily="34" charset="0"/>
                          <a:cs typeface="Arial" pitchFamily="34" charset="0"/>
                        </a:rPr>
                        <a:t> </a:t>
                      </a:r>
                    </a:p>
                    <a:p>
                      <a:pPr algn="just">
                        <a:lnSpc>
                          <a:spcPct val="120000"/>
                        </a:lnSpc>
                        <a:spcAft>
                          <a:spcPts val="0"/>
                        </a:spcAft>
                        <a:tabLst>
                          <a:tab pos="590550" algn="l"/>
                        </a:tabLst>
                      </a:pPr>
                      <a:r>
                        <a:rPr lang="en-US" sz="1000">
                          <a:effectLst/>
                          <a:latin typeface="Arial" pitchFamily="34" charset="0"/>
                          <a:cs typeface="Arial" pitchFamily="34" charset="0"/>
                        </a:rPr>
                        <a:t> </a:t>
                      </a:r>
                    </a:p>
                    <a:p>
                      <a:pPr algn="just">
                        <a:lnSpc>
                          <a:spcPct val="120000"/>
                        </a:lnSpc>
                        <a:spcAft>
                          <a:spcPts val="0"/>
                        </a:spcAft>
                        <a:tabLst>
                          <a:tab pos="590550" algn="l"/>
                        </a:tabLst>
                      </a:pPr>
                      <a:endParaRPr lang="en-US" sz="1000">
                        <a:effectLst/>
                        <a:latin typeface="Arial" pitchFamily="34" charset="0"/>
                        <a:cs typeface="Arial" pitchFamily="34" charset="0"/>
                      </a:endParaRPr>
                    </a:p>
                    <a:p>
                      <a:pPr algn="just">
                        <a:lnSpc>
                          <a:spcPct val="120000"/>
                        </a:lnSpc>
                        <a:spcAft>
                          <a:spcPts val="0"/>
                        </a:spcAft>
                        <a:tabLst>
                          <a:tab pos="590550" algn="l"/>
                        </a:tabLst>
                      </a:pPr>
                      <a:r>
                        <a:rPr lang="en-US" sz="1000">
                          <a:effectLst/>
                          <a:latin typeface="Arial" pitchFamily="34" charset="0"/>
                          <a:cs typeface="Arial" pitchFamily="34" charset="0"/>
                        </a:rPr>
                        <a:t>Hình thức</a:t>
                      </a:r>
                    </a:p>
                    <a:p>
                      <a:pPr algn="just">
                        <a:lnSpc>
                          <a:spcPct val="120000"/>
                        </a:lnSpc>
                        <a:spcAft>
                          <a:spcPts val="0"/>
                        </a:spcAft>
                        <a:tabLst>
                          <a:tab pos="590550" algn="l"/>
                        </a:tabLst>
                      </a:pPr>
                      <a:r>
                        <a:rPr lang="en-US" sz="1000">
                          <a:effectLst/>
                          <a:latin typeface="Arial" pitchFamily="34" charset="0"/>
                          <a:cs typeface="Arial" pitchFamily="34" charset="0"/>
                        </a:rPr>
                        <a:t>(20%)</a:t>
                      </a:r>
                      <a:endParaRPr lang="en-US" sz="1000">
                        <a:effectLst/>
                        <a:latin typeface="Arial" pitchFamily="34" charset="0"/>
                        <a:ea typeface="Times New Roman"/>
                        <a:cs typeface="Arial" pitchFamily="34" charset="0"/>
                      </a:endParaRPr>
                    </a:p>
                  </a:txBody>
                  <a:tcPr marL="22465" marR="22465" marT="0" marB="0"/>
                </a:tc>
                <a:tc>
                  <a:txBody>
                    <a:bodyPr/>
                    <a:lstStyle/>
                    <a:p>
                      <a:pPr algn="just">
                        <a:lnSpc>
                          <a:spcPct val="120000"/>
                        </a:lnSpc>
                        <a:spcAft>
                          <a:spcPts val="0"/>
                        </a:spcAft>
                        <a:tabLst>
                          <a:tab pos="590550" algn="l"/>
                        </a:tabLst>
                      </a:pPr>
                      <a:r>
                        <a:rPr lang="en-US" sz="1000" smtClean="0">
                          <a:effectLst/>
                          <a:latin typeface="Arial" pitchFamily="34" charset="0"/>
                          <a:cs typeface="Arial" pitchFamily="34" charset="0"/>
                        </a:rPr>
                        <a:t>- </a:t>
                      </a:r>
                      <a:r>
                        <a:rPr lang="en-US" sz="1000">
                          <a:effectLst/>
                          <a:latin typeface="Arial" pitchFamily="34" charset="0"/>
                          <a:cs typeface="Arial" pitchFamily="34" charset="0"/>
                        </a:rPr>
                        <a:t>Cấu trúc bài báo cáo được trình bày rõ ràng, đầy đủ cả ba phần: Mở, thân, kết</a:t>
                      </a:r>
                    </a:p>
                    <a:p>
                      <a:pPr algn="just">
                        <a:lnSpc>
                          <a:spcPct val="120000"/>
                        </a:lnSpc>
                        <a:spcAft>
                          <a:spcPts val="0"/>
                        </a:spcAft>
                        <a:tabLst>
                          <a:tab pos="590550" algn="l"/>
                        </a:tabLst>
                      </a:pPr>
                      <a:r>
                        <a:rPr lang="en-US" sz="1000">
                          <a:effectLst/>
                          <a:latin typeface="Arial" pitchFamily="34" charset="0"/>
                          <a:cs typeface="Arial" pitchFamily="34" charset="0"/>
                        </a:rPr>
                        <a:t>- Hình ảnh, âm thanh trong bài báo cáo đẹp, phù hợp. Cách thức trình bày sáng tạo, có điển nhấn.</a:t>
                      </a:r>
                    </a:p>
                    <a:p>
                      <a:pPr algn="just">
                        <a:lnSpc>
                          <a:spcPct val="120000"/>
                        </a:lnSpc>
                        <a:spcAft>
                          <a:spcPts val="0"/>
                        </a:spcAft>
                        <a:tabLst>
                          <a:tab pos="590550" algn="l"/>
                        </a:tabLst>
                      </a:pPr>
                      <a:r>
                        <a:rPr lang="en-US" sz="1000">
                          <a:effectLst/>
                          <a:latin typeface="Arial" pitchFamily="34" charset="0"/>
                          <a:cs typeface="Arial" pitchFamily="34" charset="0"/>
                        </a:rPr>
                        <a:t>- Font chữ chuẩn, màu sắc hài hòa, hiệu ứng vừa đủ</a:t>
                      </a:r>
                    </a:p>
                    <a:p>
                      <a:pPr algn="just">
                        <a:lnSpc>
                          <a:spcPct val="120000"/>
                        </a:lnSpc>
                        <a:spcAft>
                          <a:spcPts val="0"/>
                        </a:spcAft>
                        <a:tabLst>
                          <a:tab pos="590550" algn="l"/>
                        </a:tabLst>
                      </a:pPr>
                      <a:r>
                        <a:rPr lang="en-US" sz="1000">
                          <a:effectLst/>
                          <a:latin typeface="Arial" pitchFamily="34" charset="0"/>
                          <a:cs typeface="Arial" pitchFamily="34" charset="0"/>
                        </a:rPr>
                        <a:t>(8-10 điểm)</a:t>
                      </a:r>
                      <a:endParaRPr lang="en-US" sz="1000">
                        <a:effectLst/>
                        <a:latin typeface="Arial" pitchFamily="34" charset="0"/>
                        <a:ea typeface="Times New Roman"/>
                        <a:cs typeface="Arial" pitchFamily="34" charset="0"/>
                      </a:endParaRPr>
                    </a:p>
                  </a:txBody>
                  <a:tcPr marL="22465" marR="22465" marT="0" marB="0"/>
                </a:tc>
                <a:tc>
                  <a:txBody>
                    <a:bodyPr/>
                    <a:lstStyle/>
                    <a:p>
                      <a:pPr algn="just">
                        <a:lnSpc>
                          <a:spcPct val="120000"/>
                        </a:lnSpc>
                        <a:spcAft>
                          <a:spcPts val="0"/>
                        </a:spcAft>
                        <a:tabLst>
                          <a:tab pos="590550" algn="l"/>
                        </a:tabLst>
                      </a:pPr>
                      <a:endParaRPr lang="en-US" sz="1000">
                        <a:effectLst/>
                        <a:latin typeface="Arial" pitchFamily="34" charset="0"/>
                        <a:cs typeface="Arial" pitchFamily="34" charset="0"/>
                      </a:endParaRPr>
                    </a:p>
                    <a:p>
                      <a:pPr algn="just">
                        <a:lnSpc>
                          <a:spcPct val="120000"/>
                        </a:lnSpc>
                        <a:spcAft>
                          <a:spcPts val="0"/>
                        </a:spcAft>
                        <a:tabLst>
                          <a:tab pos="590550" algn="l"/>
                        </a:tabLst>
                      </a:pPr>
                      <a:r>
                        <a:rPr lang="en-US" sz="1000">
                          <a:effectLst/>
                          <a:latin typeface="Arial" pitchFamily="34" charset="0"/>
                          <a:cs typeface="Arial" pitchFamily="34" charset="0"/>
                        </a:rPr>
                        <a:t>- Cấu trúc bài báo cáo được trình bày rõ ràng, đầy đủ cả ba phần: Mở, thân, kết</a:t>
                      </a:r>
                    </a:p>
                    <a:p>
                      <a:pPr algn="just">
                        <a:lnSpc>
                          <a:spcPct val="120000"/>
                        </a:lnSpc>
                        <a:spcAft>
                          <a:spcPts val="0"/>
                        </a:spcAft>
                        <a:tabLst>
                          <a:tab pos="590550" algn="l"/>
                        </a:tabLst>
                      </a:pPr>
                      <a:r>
                        <a:rPr lang="en-US" sz="1000">
                          <a:effectLst/>
                          <a:latin typeface="Arial" pitchFamily="34" charset="0"/>
                          <a:cs typeface="Arial" pitchFamily="34" charset="0"/>
                        </a:rPr>
                        <a:t>- Hình ảnh, âm thanh trong bài báo cáo đẹp, phù hợp. </a:t>
                      </a:r>
                    </a:p>
                    <a:p>
                      <a:pPr>
                        <a:lnSpc>
                          <a:spcPct val="120000"/>
                        </a:lnSpc>
                        <a:spcAft>
                          <a:spcPts val="0"/>
                        </a:spcAft>
                        <a:tabLst>
                          <a:tab pos="590550" algn="l"/>
                        </a:tabLst>
                      </a:pPr>
                      <a:r>
                        <a:rPr lang="en-US" sz="1000">
                          <a:effectLst/>
                          <a:latin typeface="Arial" pitchFamily="34" charset="0"/>
                          <a:cs typeface="Arial" pitchFamily="34" charset="0"/>
                        </a:rPr>
                        <a:t>- Font chữ, màu sắc, hiệu ứng đôi chỗ chưa phù hợp, hài hòa với nội dung</a:t>
                      </a:r>
                    </a:p>
                    <a:p>
                      <a:pPr>
                        <a:lnSpc>
                          <a:spcPct val="120000"/>
                        </a:lnSpc>
                        <a:spcAft>
                          <a:spcPts val="0"/>
                        </a:spcAft>
                        <a:tabLst>
                          <a:tab pos="590550" algn="l"/>
                        </a:tabLst>
                      </a:pPr>
                      <a:r>
                        <a:rPr lang="en-US" sz="1000">
                          <a:effectLst/>
                          <a:latin typeface="Arial" pitchFamily="34" charset="0"/>
                          <a:cs typeface="Arial" pitchFamily="34" charset="0"/>
                        </a:rPr>
                        <a:t>(5-7,5 điểm</a:t>
                      </a:r>
                      <a:r>
                        <a:rPr lang="en-US" sz="1000" smtClean="0">
                          <a:effectLst/>
                          <a:latin typeface="Arial" pitchFamily="34" charset="0"/>
                          <a:cs typeface="Arial" pitchFamily="34" charset="0"/>
                        </a:rPr>
                        <a:t>)</a:t>
                      </a:r>
                      <a:endParaRPr lang="en-US" sz="1000">
                        <a:effectLst/>
                        <a:latin typeface="Arial" pitchFamily="34" charset="0"/>
                        <a:cs typeface="Arial" pitchFamily="34" charset="0"/>
                      </a:endParaRPr>
                    </a:p>
                  </a:txBody>
                  <a:tcPr marL="22465" marR="22465" marT="0" marB="0"/>
                </a:tc>
                <a:tc>
                  <a:txBody>
                    <a:bodyPr/>
                    <a:lstStyle/>
                    <a:p>
                      <a:pPr algn="just">
                        <a:lnSpc>
                          <a:spcPct val="120000"/>
                        </a:lnSpc>
                        <a:spcAft>
                          <a:spcPts val="0"/>
                        </a:spcAft>
                        <a:tabLst>
                          <a:tab pos="590550" algn="l"/>
                        </a:tabLst>
                      </a:pPr>
                      <a:r>
                        <a:rPr lang="en-US" sz="1000" smtClean="0">
                          <a:effectLst/>
                          <a:latin typeface="Arial" pitchFamily="34" charset="0"/>
                          <a:cs typeface="Arial" pitchFamily="34" charset="0"/>
                        </a:rPr>
                        <a:t>- </a:t>
                      </a:r>
                      <a:r>
                        <a:rPr lang="en-US" sz="1000">
                          <a:effectLst/>
                          <a:latin typeface="Arial" pitchFamily="34" charset="0"/>
                          <a:cs typeface="Arial" pitchFamily="34" charset="0"/>
                        </a:rPr>
                        <a:t>Cấu trúc bài báo cáo được trình bày chưa rõ ràng, không phân biệt đầy đủ cả ba phần: Mở, thân, kết</a:t>
                      </a:r>
                    </a:p>
                    <a:p>
                      <a:pPr algn="just">
                        <a:lnSpc>
                          <a:spcPct val="120000"/>
                        </a:lnSpc>
                        <a:spcAft>
                          <a:spcPts val="0"/>
                        </a:spcAft>
                        <a:tabLst>
                          <a:tab pos="590550" algn="l"/>
                        </a:tabLst>
                      </a:pPr>
                      <a:r>
                        <a:rPr lang="en-US" sz="1000">
                          <a:effectLst/>
                          <a:latin typeface="Arial" pitchFamily="34" charset="0"/>
                          <a:cs typeface="Arial" pitchFamily="34" charset="0"/>
                        </a:rPr>
                        <a:t>- Hình ảnh, âm thanh trong bài báo cáo đôi khi chưa phù hợp</a:t>
                      </a:r>
                    </a:p>
                    <a:p>
                      <a:pPr>
                        <a:lnSpc>
                          <a:spcPct val="120000"/>
                        </a:lnSpc>
                        <a:spcAft>
                          <a:spcPts val="0"/>
                        </a:spcAft>
                        <a:tabLst>
                          <a:tab pos="590550" algn="l"/>
                        </a:tabLst>
                      </a:pPr>
                      <a:r>
                        <a:rPr lang="en-US" sz="1000">
                          <a:effectLst/>
                          <a:latin typeface="Arial" pitchFamily="34" charset="0"/>
                          <a:cs typeface="Arial" pitchFamily="34" charset="0"/>
                        </a:rPr>
                        <a:t>- Font chữ, màu sắc, hiệu ứng phần lớn chưa hài hòa, phù hợp với nội dung</a:t>
                      </a:r>
                    </a:p>
                    <a:p>
                      <a:pPr>
                        <a:lnSpc>
                          <a:spcPct val="120000"/>
                        </a:lnSpc>
                        <a:spcAft>
                          <a:spcPts val="0"/>
                        </a:spcAft>
                        <a:tabLst>
                          <a:tab pos="590550" algn="l"/>
                        </a:tabLst>
                      </a:pPr>
                      <a:r>
                        <a:rPr lang="en-US" sz="1000">
                          <a:effectLst/>
                          <a:latin typeface="Arial" pitchFamily="34" charset="0"/>
                          <a:cs typeface="Arial" pitchFamily="34" charset="0"/>
                        </a:rPr>
                        <a:t>(2-4,5 điểm)</a:t>
                      </a:r>
                      <a:endParaRPr lang="en-US" sz="1000">
                        <a:effectLst/>
                        <a:latin typeface="Arial" pitchFamily="34" charset="0"/>
                        <a:ea typeface="Times New Roman"/>
                        <a:cs typeface="Arial" pitchFamily="34" charset="0"/>
                      </a:endParaRPr>
                    </a:p>
                  </a:txBody>
                  <a:tcPr marL="22465" marR="22465" marT="0" marB="0"/>
                </a:tc>
                <a:tc>
                  <a:txBody>
                    <a:bodyPr/>
                    <a:lstStyle/>
                    <a:p>
                      <a:pPr algn="just">
                        <a:lnSpc>
                          <a:spcPct val="120000"/>
                        </a:lnSpc>
                        <a:spcAft>
                          <a:spcPts val="0"/>
                        </a:spcAft>
                        <a:tabLst>
                          <a:tab pos="590550" algn="l"/>
                        </a:tabLst>
                      </a:pPr>
                      <a:r>
                        <a:rPr lang="en-US" sz="1000" smtClean="0">
                          <a:effectLst/>
                          <a:latin typeface="Arial" pitchFamily="34" charset="0"/>
                          <a:cs typeface="Arial" pitchFamily="34" charset="0"/>
                        </a:rPr>
                        <a:t>- </a:t>
                      </a:r>
                      <a:r>
                        <a:rPr lang="en-US" sz="1000">
                          <a:effectLst/>
                          <a:latin typeface="Arial" pitchFamily="34" charset="0"/>
                          <a:cs typeface="Arial" pitchFamily="34" charset="0"/>
                        </a:rPr>
                        <a:t>Cấu trúc bài báo cáo không đầy đủ</a:t>
                      </a:r>
                    </a:p>
                    <a:p>
                      <a:pPr algn="just">
                        <a:lnSpc>
                          <a:spcPct val="120000"/>
                        </a:lnSpc>
                        <a:spcAft>
                          <a:spcPts val="0"/>
                        </a:spcAft>
                        <a:tabLst>
                          <a:tab pos="590550" algn="l"/>
                        </a:tabLst>
                      </a:pPr>
                      <a:r>
                        <a:rPr lang="en-US" sz="1000">
                          <a:effectLst/>
                          <a:latin typeface="Arial" pitchFamily="34" charset="0"/>
                          <a:cs typeface="Arial" pitchFamily="34" charset="0"/>
                        </a:rPr>
                        <a:t>- Hình ảnh, âm thanh trong bài báo cáo phần lớn chưa phù hợp</a:t>
                      </a:r>
                    </a:p>
                    <a:p>
                      <a:pPr>
                        <a:lnSpc>
                          <a:spcPct val="120000"/>
                        </a:lnSpc>
                        <a:spcAft>
                          <a:spcPts val="0"/>
                        </a:spcAft>
                        <a:tabLst>
                          <a:tab pos="590550" algn="l"/>
                        </a:tabLst>
                      </a:pPr>
                      <a:r>
                        <a:rPr lang="en-US" sz="1000">
                          <a:effectLst/>
                          <a:latin typeface="Arial" pitchFamily="34" charset="0"/>
                          <a:cs typeface="Arial" pitchFamily="34" charset="0"/>
                        </a:rPr>
                        <a:t>- Font chữ, màu sắc, hiệu ứng phần lớn chưa hài hòa, phù hợp với nội dung</a:t>
                      </a:r>
                    </a:p>
                    <a:p>
                      <a:pPr algn="just">
                        <a:lnSpc>
                          <a:spcPct val="120000"/>
                        </a:lnSpc>
                        <a:spcAft>
                          <a:spcPts val="0"/>
                        </a:spcAft>
                        <a:tabLst>
                          <a:tab pos="590550" algn="l"/>
                        </a:tabLst>
                      </a:pPr>
                      <a:r>
                        <a:rPr lang="en-US" sz="1000">
                          <a:effectLst/>
                          <a:latin typeface="Arial" pitchFamily="34" charset="0"/>
                          <a:cs typeface="Arial" pitchFamily="34" charset="0"/>
                        </a:rPr>
                        <a:t>(0,5- 1,5 điểm)</a:t>
                      </a:r>
                      <a:endParaRPr lang="en-US" sz="1000">
                        <a:effectLst/>
                        <a:latin typeface="Arial" pitchFamily="34" charset="0"/>
                        <a:ea typeface="Times New Roman"/>
                        <a:cs typeface="Arial" pitchFamily="34" charset="0"/>
                      </a:endParaRPr>
                    </a:p>
                  </a:txBody>
                  <a:tcPr marL="22465" marR="22465" marT="0" marB="0"/>
                </a:tc>
                <a:tc>
                  <a:txBody>
                    <a:bodyPr/>
                    <a:lstStyle/>
                    <a:p>
                      <a:pPr algn="just">
                        <a:lnSpc>
                          <a:spcPct val="120000"/>
                        </a:lnSpc>
                        <a:spcAft>
                          <a:spcPts val="0"/>
                        </a:spcAft>
                        <a:tabLst>
                          <a:tab pos="590550" algn="l"/>
                        </a:tabLst>
                      </a:pPr>
                      <a:r>
                        <a:rPr lang="en-US" sz="1400">
                          <a:effectLst/>
                          <a:latin typeface="Arial" pitchFamily="34" charset="0"/>
                          <a:cs typeface="Arial" pitchFamily="34" charset="0"/>
                        </a:rPr>
                        <a:t> </a:t>
                      </a:r>
                      <a:endParaRPr lang="en-US" sz="1400">
                        <a:effectLst/>
                        <a:latin typeface="Arial" pitchFamily="34" charset="0"/>
                        <a:ea typeface="Times New Roman"/>
                        <a:cs typeface="Arial" pitchFamily="34" charset="0"/>
                      </a:endParaRPr>
                    </a:p>
                  </a:txBody>
                  <a:tcPr marL="22465" marR="22465" marT="0" marB="0"/>
                </a:tc>
              </a:tr>
              <a:tr h="1600200">
                <a:tc>
                  <a:txBody>
                    <a:bodyPr/>
                    <a:lstStyle/>
                    <a:p>
                      <a:pPr algn="just">
                        <a:lnSpc>
                          <a:spcPct val="120000"/>
                        </a:lnSpc>
                        <a:spcAft>
                          <a:spcPts val="0"/>
                        </a:spcAft>
                        <a:tabLst>
                          <a:tab pos="590550" algn="l"/>
                        </a:tabLst>
                      </a:pPr>
                      <a:r>
                        <a:rPr lang="en-US" sz="1000">
                          <a:effectLst/>
                          <a:latin typeface="Arial" pitchFamily="34" charset="0"/>
                          <a:cs typeface="Arial" pitchFamily="34" charset="0"/>
                        </a:rPr>
                        <a:t> </a:t>
                      </a:r>
                    </a:p>
                    <a:p>
                      <a:pPr algn="just">
                        <a:lnSpc>
                          <a:spcPct val="120000"/>
                        </a:lnSpc>
                        <a:spcAft>
                          <a:spcPts val="0"/>
                        </a:spcAft>
                        <a:tabLst>
                          <a:tab pos="590550" algn="l"/>
                        </a:tabLst>
                      </a:pPr>
                      <a:r>
                        <a:rPr lang="en-US" sz="1000">
                          <a:effectLst/>
                          <a:latin typeface="Arial" pitchFamily="34" charset="0"/>
                          <a:cs typeface="Arial" pitchFamily="34" charset="0"/>
                        </a:rPr>
                        <a:t>Phong cách báo cáo</a:t>
                      </a:r>
                    </a:p>
                    <a:p>
                      <a:pPr algn="just">
                        <a:lnSpc>
                          <a:spcPct val="120000"/>
                        </a:lnSpc>
                        <a:spcAft>
                          <a:spcPts val="0"/>
                        </a:spcAft>
                        <a:tabLst>
                          <a:tab pos="590550" algn="l"/>
                        </a:tabLst>
                      </a:pPr>
                      <a:r>
                        <a:rPr lang="en-US" sz="1000">
                          <a:effectLst/>
                          <a:latin typeface="Arial" pitchFamily="34" charset="0"/>
                          <a:cs typeface="Arial" pitchFamily="34" charset="0"/>
                        </a:rPr>
                        <a:t>(20%)</a:t>
                      </a:r>
                      <a:endParaRPr lang="en-US" sz="1000">
                        <a:effectLst/>
                        <a:latin typeface="Arial" pitchFamily="34" charset="0"/>
                        <a:ea typeface="Times New Roman"/>
                        <a:cs typeface="Arial" pitchFamily="34" charset="0"/>
                      </a:endParaRPr>
                    </a:p>
                  </a:txBody>
                  <a:tcPr marL="22465" marR="22465" marT="0" marB="0"/>
                </a:tc>
                <a:tc>
                  <a:txBody>
                    <a:bodyPr/>
                    <a:lstStyle/>
                    <a:p>
                      <a:pPr algn="just">
                        <a:lnSpc>
                          <a:spcPct val="120000"/>
                        </a:lnSpc>
                        <a:spcAft>
                          <a:spcPts val="0"/>
                        </a:spcAft>
                        <a:tabLst>
                          <a:tab pos="590550" algn="l"/>
                        </a:tabLst>
                      </a:pPr>
                      <a:r>
                        <a:rPr lang="en-US" sz="1000">
                          <a:effectLst/>
                          <a:latin typeface="Arial" pitchFamily="34" charset="0"/>
                          <a:cs typeface="Arial" pitchFamily="34" charset="0"/>
                        </a:rPr>
                        <a:t>- Chủ động, tự tin</a:t>
                      </a:r>
                    </a:p>
                    <a:p>
                      <a:pPr algn="just">
                        <a:lnSpc>
                          <a:spcPct val="120000"/>
                        </a:lnSpc>
                        <a:spcAft>
                          <a:spcPts val="0"/>
                        </a:spcAft>
                        <a:tabLst>
                          <a:tab pos="590550" algn="l"/>
                        </a:tabLst>
                      </a:pPr>
                      <a:r>
                        <a:rPr lang="en-US" sz="1000">
                          <a:effectLst/>
                          <a:latin typeface="Arial" pitchFamily="34" charset="0"/>
                          <a:cs typeface="Arial" pitchFamily="34" charset="0"/>
                        </a:rPr>
                        <a:t>- Giọng nói to, rõ ràng</a:t>
                      </a:r>
                    </a:p>
                    <a:p>
                      <a:pPr algn="just">
                        <a:lnSpc>
                          <a:spcPct val="120000"/>
                        </a:lnSpc>
                        <a:spcAft>
                          <a:spcPts val="0"/>
                        </a:spcAft>
                        <a:tabLst>
                          <a:tab pos="590550" algn="l"/>
                        </a:tabLst>
                      </a:pPr>
                      <a:r>
                        <a:rPr lang="en-US" sz="1000">
                          <a:effectLst/>
                          <a:latin typeface="Arial" pitchFamily="34" charset="0"/>
                          <a:cs typeface="Arial" pitchFamily="34" charset="0"/>
                        </a:rPr>
                        <a:t>- Làm chủ được thời gian và không gian báo cáo</a:t>
                      </a:r>
                    </a:p>
                    <a:p>
                      <a:pPr algn="just">
                        <a:lnSpc>
                          <a:spcPct val="120000"/>
                        </a:lnSpc>
                        <a:spcAft>
                          <a:spcPts val="0"/>
                        </a:spcAft>
                        <a:tabLst>
                          <a:tab pos="590550" algn="l"/>
                        </a:tabLst>
                      </a:pPr>
                      <a:r>
                        <a:rPr lang="en-US" sz="1000">
                          <a:effectLst/>
                          <a:latin typeface="Arial" pitchFamily="34" charset="0"/>
                          <a:cs typeface="Arial" pitchFamily="34" charset="0"/>
                        </a:rPr>
                        <a:t>- Sử dụng phi ngôn ngữ tốt, có sự giao lưu với người nghe</a:t>
                      </a:r>
                    </a:p>
                    <a:p>
                      <a:pPr algn="just">
                        <a:lnSpc>
                          <a:spcPct val="120000"/>
                        </a:lnSpc>
                        <a:spcAft>
                          <a:spcPts val="0"/>
                        </a:spcAft>
                        <a:tabLst>
                          <a:tab pos="590550" algn="l"/>
                        </a:tabLst>
                      </a:pPr>
                      <a:r>
                        <a:rPr lang="en-US" sz="1000">
                          <a:effectLst/>
                          <a:latin typeface="Arial" pitchFamily="34" charset="0"/>
                          <a:cs typeface="Arial" pitchFamily="34" charset="0"/>
                        </a:rPr>
                        <a:t>(8-10 điểm)</a:t>
                      </a:r>
                      <a:endParaRPr lang="en-US" sz="1000">
                        <a:effectLst/>
                        <a:latin typeface="Arial" pitchFamily="34" charset="0"/>
                        <a:ea typeface="Times New Roman"/>
                        <a:cs typeface="Arial" pitchFamily="34" charset="0"/>
                      </a:endParaRPr>
                    </a:p>
                  </a:txBody>
                  <a:tcPr marL="22465" marR="22465" marT="0" marB="0"/>
                </a:tc>
                <a:tc>
                  <a:txBody>
                    <a:bodyPr/>
                    <a:lstStyle/>
                    <a:p>
                      <a:pPr algn="just">
                        <a:lnSpc>
                          <a:spcPct val="120000"/>
                        </a:lnSpc>
                        <a:spcAft>
                          <a:spcPts val="0"/>
                        </a:spcAft>
                        <a:tabLst>
                          <a:tab pos="590550" algn="l"/>
                        </a:tabLst>
                      </a:pPr>
                      <a:r>
                        <a:rPr lang="en-US" sz="1000">
                          <a:effectLst/>
                          <a:latin typeface="Arial" pitchFamily="34" charset="0"/>
                          <a:cs typeface="Arial" pitchFamily="34" charset="0"/>
                        </a:rPr>
                        <a:t>- Chủ động, tự tin</a:t>
                      </a:r>
                    </a:p>
                    <a:p>
                      <a:pPr algn="just">
                        <a:lnSpc>
                          <a:spcPct val="120000"/>
                        </a:lnSpc>
                        <a:spcAft>
                          <a:spcPts val="0"/>
                        </a:spcAft>
                        <a:tabLst>
                          <a:tab pos="590550" algn="l"/>
                        </a:tabLst>
                      </a:pPr>
                      <a:r>
                        <a:rPr lang="en-US" sz="1000">
                          <a:effectLst/>
                          <a:latin typeface="Arial" pitchFamily="34" charset="0"/>
                          <a:cs typeface="Arial" pitchFamily="34" charset="0"/>
                        </a:rPr>
                        <a:t>- Giọng nói rõ ràng nhưng hơi bé.</a:t>
                      </a:r>
                    </a:p>
                    <a:p>
                      <a:pPr algn="just">
                        <a:lnSpc>
                          <a:spcPct val="120000"/>
                        </a:lnSpc>
                        <a:spcAft>
                          <a:spcPts val="0"/>
                        </a:spcAft>
                        <a:tabLst>
                          <a:tab pos="590550" algn="l"/>
                        </a:tabLst>
                      </a:pPr>
                      <a:r>
                        <a:rPr lang="en-US" sz="1000">
                          <a:effectLst/>
                          <a:latin typeface="Arial" pitchFamily="34" charset="0"/>
                          <a:cs typeface="Arial" pitchFamily="34" charset="0"/>
                        </a:rPr>
                        <a:t>- Làm chủ được thời gian nhưng chưa làm chủ được không gian báo cáo</a:t>
                      </a:r>
                    </a:p>
                    <a:p>
                      <a:pPr algn="just">
                        <a:lnSpc>
                          <a:spcPct val="120000"/>
                        </a:lnSpc>
                        <a:spcAft>
                          <a:spcPts val="0"/>
                        </a:spcAft>
                        <a:tabLst>
                          <a:tab pos="590550" algn="l"/>
                        </a:tabLst>
                      </a:pPr>
                      <a:r>
                        <a:rPr lang="en-US" sz="1000">
                          <a:effectLst/>
                          <a:latin typeface="Arial" pitchFamily="34" charset="0"/>
                          <a:cs typeface="Arial" pitchFamily="34" charset="0"/>
                        </a:rPr>
                        <a:t>- Sử dụng phi ngôn ngữ chưa tốt, có sự giao lưu với người </a:t>
                      </a:r>
                      <a:r>
                        <a:rPr lang="en-US" sz="1000" smtClean="0">
                          <a:effectLst/>
                          <a:latin typeface="Arial" pitchFamily="34" charset="0"/>
                          <a:cs typeface="Arial" pitchFamily="34" charset="0"/>
                        </a:rPr>
                        <a:t>nghe</a:t>
                      </a:r>
                      <a:r>
                        <a:rPr lang="en-US" sz="1000" baseline="0" smtClean="0">
                          <a:effectLst/>
                          <a:latin typeface="Arial" pitchFamily="34" charset="0"/>
                          <a:cs typeface="Arial" pitchFamily="34" charset="0"/>
                        </a:rPr>
                        <a:t> </a:t>
                      </a:r>
                      <a:r>
                        <a:rPr lang="en-US" sz="1000" smtClean="0">
                          <a:effectLst/>
                          <a:latin typeface="Arial" pitchFamily="34" charset="0"/>
                          <a:cs typeface="Arial" pitchFamily="34" charset="0"/>
                        </a:rPr>
                        <a:t>(5,5-7,5 </a:t>
                      </a:r>
                      <a:r>
                        <a:rPr lang="en-US" sz="1000">
                          <a:effectLst/>
                          <a:latin typeface="Arial" pitchFamily="34" charset="0"/>
                          <a:cs typeface="Arial" pitchFamily="34" charset="0"/>
                        </a:rPr>
                        <a:t>điểm</a:t>
                      </a:r>
                      <a:r>
                        <a:rPr lang="en-US" sz="1000" smtClean="0">
                          <a:effectLst/>
                          <a:latin typeface="Arial" pitchFamily="34" charset="0"/>
                          <a:cs typeface="Arial" pitchFamily="34" charset="0"/>
                        </a:rPr>
                        <a:t>)</a:t>
                      </a:r>
                      <a:endParaRPr lang="en-US" sz="1000">
                        <a:effectLst/>
                        <a:latin typeface="Arial" pitchFamily="34" charset="0"/>
                        <a:cs typeface="Arial" pitchFamily="34" charset="0"/>
                      </a:endParaRPr>
                    </a:p>
                  </a:txBody>
                  <a:tcPr marL="22465" marR="22465" marT="0" marB="0"/>
                </a:tc>
                <a:tc>
                  <a:txBody>
                    <a:bodyPr/>
                    <a:lstStyle/>
                    <a:p>
                      <a:pPr algn="just">
                        <a:lnSpc>
                          <a:spcPct val="120000"/>
                        </a:lnSpc>
                        <a:spcAft>
                          <a:spcPts val="0"/>
                        </a:spcAft>
                        <a:tabLst>
                          <a:tab pos="590550" algn="l"/>
                        </a:tabLst>
                      </a:pPr>
                      <a:r>
                        <a:rPr lang="en-US" sz="1000">
                          <a:effectLst/>
                          <a:latin typeface="Arial" pitchFamily="34" charset="0"/>
                          <a:cs typeface="Arial" pitchFamily="34" charset="0"/>
                        </a:rPr>
                        <a:t>-Chủ động nhưng rụt rè, chưa tự tin</a:t>
                      </a:r>
                    </a:p>
                    <a:p>
                      <a:pPr algn="just">
                        <a:lnSpc>
                          <a:spcPct val="120000"/>
                        </a:lnSpc>
                        <a:spcAft>
                          <a:spcPts val="0"/>
                        </a:spcAft>
                        <a:tabLst>
                          <a:tab pos="590550" algn="l"/>
                        </a:tabLst>
                      </a:pPr>
                      <a:r>
                        <a:rPr lang="en-US" sz="1000">
                          <a:effectLst/>
                          <a:latin typeface="Arial" pitchFamily="34" charset="0"/>
                          <a:cs typeface="Arial" pitchFamily="34" charset="0"/>
                        </a:rPr>
                        <a:t>- Giọng nói bé, chưa rõ ràng</a:t>
                      </a:r>
                    </a:p>
                    <a:p>
                      <a:pPr algn="just">
                        <a:lnSpc>
                          <a:spcPct val="120000"/>
                        </a:lnSpc>
                        <a:spcAft>
                          <a:spcPts val="0"/>
                        </a:spcAft>
                        <a:tabLst>
                          <a:tab pos="590550" algn="l"/>
                        </a:tabLst>
                      </a:pPr>
                      <a:r>
                        <a:rPr lang="en-US" sz="1000">
                          <a:effectLst/>
                          <a:latin typeface="Arial" pitchFamily="34" charset="0"/>
                          <a:cs typeface="Arial" pitchFamily="34" charset="0"/>
                        </a:rPr>
                        <a:t>- Chưa làm chủ được thời gian, không gian báo cáo.</a:t>
                      </a:r>
                    </a:p>
                    <a:p>
                      <a:pPr algn="just">
                        <a:lnSpc>
                          <a:spcPct val="120000"/>
                        </a:lnSpc>
                        <a:spcAft>
                          <a:spcPts val="0"/>
                        </a:spcAft>
                        <a:tabLst>
                          <a:tab pos="590550" algn="l"/>
                        </a:tabLst>
                      </a:pPr>
                      <a:r>
                        <a:rPr lang="en-US" sz="1000">
                          <a:effectLst/>
                          <a:latin typeface="Arial" pitchFamily="34" charset="0"/>
                          <a:cs typeface="Arial" pitchFamily="34" charset="0"/>
                        </a:rPr>
                        <a:t>- Không sử dụng phi ngôn ngữ, chỉ nhìn vào bài báo cáo, không có sự giao lưu với người nghe</a:t>
                      </a:r>
                    </a:p>
                    <a:p>
                      <a:pPr algn="just">
                        <a:lnSpc>
                          <a:spcPct val="120000"/>
                        </a:lnSpc>
                        <a:spcAft>
                          <a:spcPts val="0"/>
                        </a:spcAft>
                        <a:tabLst>
                          <a:tab pos="590550" algn="l"/>
                        </a:tabLst>
                      </a:pPr>
                      <a:r>
                        <a:rPr lang="en-US" sz="1000">
                          <a:effectLst/>
                          <a:latin typeface="Arial" pitchFamily="34" charset="0"/>
                          <a:cs typeface="Arial" pitchFamily="34" charset="0"/>
                        </a:rPr>
                        <a:t>(3,5-2,5 điểm)</a:t>
                      </a:r>
                      <a:endParaRPr lang="en-US" sz="1000">
                        <a:effectLst/>
                        <a:latin typeface="Arial" pitchFamily="34" charset="0"/>
                        <a:ea typeface="Times New Roman"/>
                        <a:cs typeface="Arial" pitchFamily="34" charset="0"/>
                      </a:endParaRPr>
                    </a:p>
                  </a:txBody>
                  <a:tcPr marL="22465" marR="22465" marT="0" marB="0"/>
                </a:tc>
                <a:tc>
                  <a:txBody>
                    <a:bodyPr/>
                    <a:lstStyle/>
                    <a:p>
                      <a:pPr algn="just">
                        <a:lnSpc>
                          <a:spcPct val="120000"/>
                        </a:lnSpc>
                        <a:spcAft>
                          <a:spcPts val="0"/>
                        </a:spcAft>
                        <a:tabLst>
                          <a:tab pos="590550" algn="l"/>
                        </a:tabLst>
                      </a:pPr>
                      <a:r>
                        <a:rPr lang="en-US" sz="1000">
                          <a:effectLst/>
                          <a:latin typeface="Arial" pitchFamily="34" charset="0"/>
                          <a:cs typeface="Arial" pitchFamily="34" charset="0"/>
                        </a:rPr>
                        <a:t>- Ít sự chủ động, chưa được tự tin</a:t>
                      </a:r>
                    </a:p>
                    <a:p>
                      <a:pPr algn="just">
                        <a:lnSpc>
                          <a:spcPct val="120000"/>
                        </a:lnSpc>
                        <a:spcAft>
                          <a:spcPts val="0"/>
                        </a:spcAft>
                        <a:tabLst>
                          <a:tab pos="590550" algn="l"/>
                        </a:tabLst>
                      </a:pPr>
                      <a:r>
                        <a:rPr lang="en-US" sz="1000">
                          <a:effectLst/>
                          <a:latin typeface="Arial" pitchFamily="34" charset="0"/>
                          <a:cs typeface="Arial" pitchFamily="34" charset="0"/>
                        </a:rPr>
                        <a:t>- Giọng nói bé, rụt rè trong quá trình báo cáo</a:t>
                      </a:r>
                    </a:p>
                    <a:p>
                      <a:pPr algn="just">
                        <a:lnSpc>
                          <a:spcPct val="120000"/>
                        </a:lnSpc>
                        <a:spcAft>
                          <a:spcPts val="0"/>
                        </a:spcAft>
                        <a:tabLst>
                          <a:tab pos="590550" algn="l"/>
                        </a:tabLst>
                      </a:pPr>
                      <a:r>
                        <a:rPr lang="en-US" sz="1000">
                          <a:effectLst/>
                          <a:latin typeface="Arial" pitchFamily="34" charset="0"/>
                          <a:cs typeface="Arial" pitchFamily="34" charset="0"/>
                        </a:rPr>
                        <a:t>- Không làm chủ được không gian và thời gian báo cáo</a:t>
                      </a:r>
                    </a:p>
                    <a:p>
                      <a:pPr algn="just">
                        <a:lnSpc>
                          <a:spcPct val="120000"/>
                        </a:lnSpc>
                        <a:spcAft>
                          <a:spcPts val="0"/>
                        </a:spcAft>
                        <a:tabLst>
                          <a:tab pos="590550" algn="l"/>
                        </a:tabLst>
                      </a:pPr>
                      <a:r>
                        <a:rPr lang="en-US" sz="1000">
                          <a:effectLst/>
                          <a:latin typeface="Arial" pitchFamily="34" charset="0"/>
                          <a:cs typeface="Arial" pitchFamily="34" charset="0"/>
                        </a:rPr>
                        <a:t>- Không sử dụng phi ngôn ngữ, không có sự giao lưu với người </a:t>
                      </a:r>
                      <a:r>
                        <a:rPr lang="en-US" sz="1000" smtClean="0">
                          <a:effectLst/>
                          <a:latin typeface="Arial" pitchFamily="34" charset="0"/>
                          <a:cs typeface="Arial" pitchFamily="34" charset="0"/>
                        </a:rPr>
                        <a:t>nghe(1-3 </a:t>
                      </a:r>
                      <a:r>
                        <a:rPr lang="en-US" sz="1000">
                          <a:effectLst/>
                          <a:latin typeface="Arial" pitchFamily="34" charset="0"/>
                          <a:cs typeface="Arial" pitchFamily="34" charset="0"/>
                        </a:rPr>
                        <a:t>điểm)</a:t>
                      </a:r>
                      <a:endParaRPr lang="en-US" sz="1000">
                        <a:effectLst/>
                        <a:latin typeface="Arial" pitchFamily="34" charset="0"/>
                        <a:ea typeface="Times New Roman"/>
                        <a:cs typeface="Arial" pitchFamily="34" charset="0"/>
                      </a:endParaRPr>
                    </a:p>
                  </a:txBody>
                  <a:tcPr marL="22465" marR="22465" marT="0" marB="0"/>
                </a:tc>
                <a:tc>
                  <a:txBody>
                    <a:bodyPr/>
                    <a:lstStyle/>
                    <a:p>
                      <a:pPr algn="just">
                        <a:lnSpc>
                          <a:spcPct val="120000"/>
                        </a:lnSpc>
                        <a:spcAft>
                          <a:spcPts val="0"/>
                        </a:spcAft>
                        <a:tabLst>
                          <a:tab pos="590550" algn="l"/>
                        </a:tabLst>
                      </a:pPr>
                      <a:r>
                        <a:rPr lang="en-US" sz="1400">
                          <a:effectLst/>
                          <a:latin typeface="Arial" pitchFamily="34" charset="0"/>
                          <a:cs typeface="Arial" pitchFamily="34" charset="0"/>
                        </a:rPr>
                        <a:t> </a:t>
                      </a:r>
                      <a:endParaRPr lang="en-US" sz="1400">
                        <a:effectLst/>
                        <a:latin typeface="Arial" pitchFamily="34" charset="0"/>
                        <a:ea typeface="Times New Roman"/>
                        <a:cs typeface="Arial" pitchFamily="34" charset="0"/>
                      </a:endParaRPr>
                    </a:p>
                  </a:txBody>
                  <a:tcPr marL="22465" marR="22465" marT="0" marB="0"/>
                </a:tc>
              </a:tr>
              <a:tr h="503218">
                <a:tc>
                  <a:txBody>
                    <a:bodyPr/>
                    <a:lstStyle/>
                    <a:p>
                      <a:pPr algn="just">
                        <a:lnSpc>
                          <a:spcPct val="120000"/>
                        </a:lnSpc>
                        <a:spcAft>
                          <a:spcPts val="0"/>
                        </a:spcAft>
                        <a:tabLst>
                          <a:tab pos="590550" algn="l"/>
                        </a:tabLst>
                      </a:pPr>
                      <a:r>
                        <a:rPr lang="en-US" sz="1000">
                          <a:effectLst/>
                          <a:latin typeface="Arial" pitchFamily="34" charset="0"/>
                          <a:cs typeface="Arial" pitchFamily="34" charset="0"/>
                        </a:rPr>
                        <a:t>Trả lời câu hỏi bổ trợ</a:t>
                      </a:r>
                    </a:p>
                    <a:p>
                      <a:pPr algn="just">
                        <a:lnSpc>
                          <a:spcPct val="120000"/>
                        </a:lnSpc>
                        <a:spcAft>
                          <a:spcPts val="0"/>
                        </a:spcAft>
                        <a:tabLst>
                          <a:tab pos="590550" algn="l"/>
                        </a:tabLst>
                      </a:pPr>
                      <a:r>
                        <a:rPr lang="en-US" sz="1000">
                          <a:effectLst/>
                          <a:latin typeface="Arial" pitchFamily="34" charset="0"/>
                          <a:cs typeface="Arial" pitchFamily="34" charset="0"/>
                        </a:rPr>
                        <a:t>(10%)</a:t>
                      </a:r>
                      <a:endParaRPr lang="en-US" sz="1000">
                        <a:effectLst/>
                        <a:latin typeface="Arial" pitchFamily="34" charset="0"/>
                        <a:ea typeface="Times New Roman"/>
                        <a:cs typeface="Arial" pitchFamily="34" charset="0"/>
                      </a:endParaRPr>
                    </a:p>
                  </a:txBody>
                  <a:tcPr marL="22465" marR="22465" marT="0" marB="0"/>
                </a:tc>
                <a:tc>
                  <a:txBody>
                    <a:bodyPr/>
                    <a:lstStyle/>
                    <a:p>
                      <a:pPr algn="just">
                        <a:lnSpc>
                          <a:spcPct val="120000"/>
                        </a:lnSpc>
                        <a:spcAft>
                          <a:spcPts val="0"/>
                        </a:spcAft>
                        <a:tabLst>
                          <a:tab pos="590550" algn="l"/>
                        </a:tabLst>
                      </a:pPr>
                      <a:r>
                        <a:rPr lang="en-US" sz="1000">
                          <a:effectLst/>
                          <a:latin typeface="Arial" pitchFamily="34" charset="0"/>
                          <a:cs typeface="Arial" pitchFamily="34" charset="0"/>
                        </a:rPr>
                        <a:t>-Trả lời câu hỏi chính xác kiến thức bộ môn, tự tin, rõ ràng có sự minh họa</a:t>
                      </a:r>
                    </a:p>
                    <a:p>
                      <a:pPr marL="742950" lvl="1" indent="-285750" algn="just">
                        <a:lnSpc>
                          <a:spcPct val="120000"/>
                        </a:lnSpc>
                        <a:spcAft>
                          <a:spcPts val="0"/>
                        </a:spcAft>
                        <a:buFont typeface="+mj-lt"/>
                        <a:buAutoNum type="arabicPeriod" startAt="10"/>
                        <a:tabLst>
                          <a:tab pos="590550" algn="l"/>
                        </a:tabLst>
                      </a:pPr>
                      <a:r>
                        <a:rPr lang="en-US" sz="1000">
                          <a:effectLst/>
                          <a:latin typeface="Arial" pitchFamily="34" charset="0"/>
                          <a:cs typeface="Arial" pitchFamily="34" charset="0"/>
                        </a:rPr>
                        <a:t>điểm)</a:t>
                      </a:r>
                      <a:endParaRPr lang="en-US" sz="1000">
                        <a:effectLst/>
                        <a:latin typeface="Arial" pitchFamily="34" charset="0"/>
                        <a:ea typeface="Times New Roman"/>
                        <a:cs typeface="Arial" pitchFamily="34" charset="0"/>
                      </a:endParaRPr>
                    </a:p>
                  </a:txBody>
                  <a:tcPr marL="22465" marR="22465" marT="0" marB="0"/>
                </a:tc>
                <a:tc>
                  <a:txBody>
                    <a:bodyPr/>
                    <a:lstStyle/>
                    <a:p>
                      <a:pPr algn="just">
                        <a:lnSpc>
                          <a:spcPct val="120000"/>
                        </a:lnSpc>
                        <a:spcAft>
                          <a:spcPts val="0"/>
                        </a:spcAft>
                        <a:tabLst>
                          <a:tab pos="590550" algn="l"/>
                        </a:tabLst>
                      </a:pPr>
                      <a:r>
                        <a:rPr lang="en-US" sz="1000">
                          <a:effectLst/>
                          <a:latin typeface="Arial" pitchFamily="34" charset="0"/>
                          <a:cs typeface="Arial" pitchFamily="34" charset="0"/>
                        </a:rPr>
                        <a:t>-Trả lời câu hỏi chính xác kiến thức bộ môn</a:t>
                      </a:r>
                    </a:p>
                    <a:p>
                      <a:pPr algn="just">
                        <a:lnSpc>
                          <a:spcPct val="120000"/>
                        </a:lnSpc>
                        <a:spcAft>
                          <a:spcPts val="0"/>
                        </a:spcAft>
                        <a:tabLst>
                          <a:tab pos="590550" algn="l"/>
                        </a:tabLst>
                      </a:pPr>
                      <a:r>
                        <a:rPr lang="en-US" sz="1000">
                          <a:effectLst/>
                          <a:latin typeface="Arial" pitchFamily="34" charset="0"/>
                          <a:cs typeface="Arial" pitchFamily="34" charset="0"/>
                        </a:rPr>
                        <a:t>(5,5-7,5 điểm)</a:t>
                      </a:r>
                    </a:p>
                    <a:p>
                      <a:pPr algn="just">
                        <a:lnSpc>
                          <a:spcPct val="120000"/>
                        </a:lnSpc>
                        <a:spcAft>
                          <a:spcPts val="0"/>
                        </a:spcAft>
                        <a:tabLst>
                          <a:tab pos="590550" algn="l"/>
                        </a:tabLst>
                      </a:pPr>
                      <a:r>
                        <a:rPr lang="en-US" sz="1000">
                          <a:effectLst/>
                          <a:latin typeface="Arial" pitchFamily="34" charset="0"/>
                          <a:cs typeface="Arial" pitchFamily="34" charset="0"/>
                        </a:rPr>
                        <a:t> </a:t>
                      </a:r>
                      <a:endParaRPr lang="en-US" sz="1000">
                        <a:effectLst/>
                        <a:latin typeface="Arial" pitchFamily="34" charset="0"/>
                        <a:ea typeface="Times New Roman"/>
                        <a:cs typeface="Arial" pitchFamily="34" charset="0"/>
                      </a:endParaRPr>
                    </a:p>
                  </a:txBody>
                  <a:tcPr marL="22465" marR="22465" marT="0" marB="0"/>
                </a:tc>
                <a:tc>
                  <a:txBody>
                    <a:bodyPr/>
                    <a:lstStyle/>
                    <a:p>
                      <a:pPr algn="just">
                        <a:lnSpc>
                          <a:spcPct val="120000"/>
                        </a:lnSpc>
                        <a:spcAft>
                          <a:spcPts val="0"/>
                        </a:spcAft>
                        <a:tabLst>
                          <a:tab pos="590550" algn="l"/>
                        </a:tabLst>
                      </a:pPr>
                      <a:r>
                        <a:rPr lang="en-US" sz="1000">
                          <a:effectLst/>
                          <a:latin typeface="Arial" pitchFamily="34" charset="0"/>
                          <a:cs typeface="Arial" pitchFamily="34" charset="0"/>
                        </a:rPr>
                        <a:t>-Trả lời câu hỏi đúng một phần kiến thức bộ môn, chưa tự tin</a:t>
                      </a:r>
                    </a:p>
                    <a:p>
                      <a:pPr algn="just">
                        <a:lnSpc>
                          <a:spcPct val="120000"/>
                        </a:lnSpc>
                        <a:spcAft>
                          <a:spcPts val="0"/>
                        </a:spcAft>
                        <a:tabLst>
                          <a:tab pos="590550" algn="l"/>
                        </a:tabLst>
                      </a:pPr>
                      <a:r>
                        <a:rPr lang="en-US" sz="1000">
                          <a:effectLst/>
                          <a:latin typeface="Arial" pitchFamily="34" charset="0"/>
                          <a:cs typeface="Arial" pitchFamily="34" charset="0"/>
                        </a:rPr>
                        <a:t>(3,5-4,5 điểm)</a:t>
                      </a:r>
                      <a:endParaRPr lang="en-US" sz="1000">
                        <a:effectLst/>
                        <a:latin typeface="Arial" pitchFamily="34" charset="0"/>
                        <a:ea typeface="Times New Roman"/>
                        <a:cs typeface="Arial" pitchFamily="34" charset="0"/>
                      </a:endParaRPr>
                    </a:p>
                  </a:txBody>
                  <a:tcPr marL="22465" marR="22465" marT="0" marB="0"/>
                </a:tc>
                <a:tc>
                  <a:txBody>
                    <a:bodyPr/>
                    <a:lstStyle/>
                    <a:p>
                      <a:pPr>
                        <a:lnSpc>
                          <a:spcPct val="115000"/>
                        </a:lnSpc>
                        <a:spcAft>
                          <a:spcPts val="0"/>
                        </a:spcAft>
                      </a:pPr>
                      <a:r>
                        <a:rPr lang="en-US" sz="1000">
                          <a:effectLst/>
                          <a:latin typeface="Arial" pitchFamily="34" charset="0"/>
                          <a:cs typeface="Arial" pitchFamily="34" charset="0"/>
                        </a:rPr>
                        <a:t>-Không trả lời được câu hỏi</a:t>
                      </a:r>
                    </a:p>
                    <a:p>
                      <a:pPr>
                        <a:lnSpc>
                          <a:spcPct val="115000"/>
                        </a:lnSpc>
                        <a:spcAft>
                          <a:spcPts val="0"/>
                        </a:spcAft>
                      </a:pPr>
                      <a:r>
                        <a:rPr lang="en-US" sz="1000">
                          <a:effectLst/>
                          <a:latin typeface="Arial" pitchFamily="34" charset="0"/>
                          <a:cs typeface="Arial" pitchFamily="34" charset="0"/>
                        </a:rPr>
                        <a:t>(1-3 điểm)</a:t>
                      </a:r>
                      <a:endParaRPr lang="en-US" sz="1000">
                        <a:effectLst/>
                        <a:latin typeface="Arial" pitchFamily="34" charset="0"/>
                        <a:ea typeface="Times New Roman"/>
                        <a:cs typeface="Arial" pitchFamily="34" charset="0"/>
                      </a:endParaRPr>
                    </a:p>
                  </a:txBody>
                  <a:tcPr marL="22465" marR="22465" marT="0" marB="0"/>
                </a:tc>
                <a:tc>
                  <a:txBody>
                    <a:bodyPr/>
                    <a:lstStyle/>
                    <a:p>
                      <a:pPr algn="just">
                        <a:lnSpc>
                          <a:spcPct val="120000"/>
                        </a:lnSpc>
                        <a:spcAft>
                          <a:spcPts val="0"/>
                        </a:spcAft>
                        <a:tabLst>
                          <a:tab pos="590550" algn="l"/>
                        </a:tabLst>
                      </a:pPr>
                      <a:r>
                        <a:rPr lang="en-US" sz="1400">
                          <a:effectLst/>
                          <a:latin typeface="Arial" pitchFamily="34" charset="0"/>
                          <a:cs typeface="Arial" pitchFamily="34" charset="0"/>
                        </a:rPr>
                        <a:t> </a:t>
                      </a:r>
                      <a:endParaRPr lang="en-US" sz="1400">
                        <a:effectLst/>
                        <a:latin typeface="Arial" pitchFamily="34" charset="0"/>
                        <a:ea typeface="Times New Roman"/>
                        <a:cs typeface="Arial" pitchFamily="34" charset="0"/>
                      </a:endParaRPr>
                    </a:p>
                  </a:txBody>
                  <a:tcPr marL="22465" marR="22465" marT="0" marB="0"/>
                </a:tc>
              </a:tr>
            </a:tbl>
          </a:graphicData>
        </a:graphic>
      </p:graphicFrame>
    </p:spTree>
    <p:extLst>
      <p:ext uri="{BB962C8B-B14F-4D97-AF65-F5344CB8AC3E}">
        <p14:creationId xmlns:p14="http://schemas.microsoft.com/office/powerpoint/2010/main" val="57014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1264</Words>
  <Application>Microsoft Office PowerPoint</Application>
  <PresentationFormat>On-screen Show (4:3)</PresentationFormat>
  <Paragraphs>122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17</cp:revision>
  <dcterms:created xsi:type="dcterms:W3CDTF">2022-07-15T07:39:46Z</dcterms:created>
  <dcterms:modified xsi:type="dcterms:W3CDTF">2022-07-22T01:15:53Z</dcterms:modified>
</cp:coreProperties>
</file>