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58" r:id="rId5"/>
    <p:sldId id="285" r:id="rId6"/>
    <p:sldId id="261" r:id="rId7"/>
    <p:sldId id="286" r:id="rId8"/>
    <p:sldId id="262" r:id="rId9"/>
    <p:sldId id="287" r:id="rId10"/>
    <p:sldId id="288" r:id="rId11"/>
    <p:sldId id="283" r:id="rId12"/>
    <p:sldId id="289" r:id="rId13"/>
    <p:sldId id="290" r:id="rId14"/>
    <p:sldId id="292" r:id="rId15"/>
    <p:sldId id="291" r:id="rId16"/>
    <p:sldId id="293" r:id="rId17"/>
    <p:sldId id="294" r:id="rId18"/>
    <p:sldId id="295" r:id="rId19"/>
    <p:sldId id="269" r:id="rId20"/>
    <p:sldId id="296" r:id="rId21"/>
    <p:sldId id="282" r:id="rId22"/>
    <p:sldId id="297"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7/28/2022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47533"/>
            <a:ext cx="8839200" cy="1200329"/>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31.BÀI 13. QUẢN LÝ MÔI TRƯỜNG AO NUÔI THỦY SẢN VÀ PHÒNG TRỊ BỆNH THỦY SẢN</a:t>
            </a:r>
            <a:endParaRPr lang="en-US" sz="2400">
              <a:solidFill>
                <a:srgbClr val="FF0000"/>
              </a:solidFill>
              <a:latin typeface="Arial" pitchFamily="34" charset="0"/>
              <a:cs typeface="Arial" pitchFamily="34" charset="0"/>
            </a:endParaRPr>
          </a:p>
          <a:p>
            <a:pPr algn="ctr"/>
            <a:endParaRPr lang="en-US" sz="2400">
              <a:solidFill>
                <a:srgbClr val="FF0000"/>
              </a:solidFill>
              <a:latin typeface="Arial" pitchFamily="34" charset="0"/>
              <a:cs typeface="Arial" pitchFamily="34" charset="0"/>
            </a:endParaRPr>
          </a:p>
        </p:txBody>
      </p:sp>
      <p:pic>
        <p:nvPicPr>
          <p:cNvPr id="3" name="Picture 2" descr="C:\Users\USER\Desktop\nuoi-trong-thuy-san._anh-dai-dienjpg_64e2d7c1b788414eb57622a8577047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38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02732"/>
            <a:ext cx="8229600" cy="3785652"/>
          </a:xfrm>
          <a:prstGeom prst="rect">
            <a:avLst/>
          </a:prstGeom>
        </p:spPr>
        <p:txBody>
          <a:bodyPr wrap="square">
            <a:spAutoFit/>
          </a:bodyPr>
          <a:lstStyle/>
          <a:p>
            <a:r>
              <a:rPr lang="en-US" sz="2400" b="1">
                <a:latin typeface="Arial" pitchFamily="34" charset="0"/>
                <a:cs typeface="Arial" pitchFamily="34" charset="0"/>
              </a:rPr>
              <a:t>2. Phòng, trị bệnh thủy sản</a:t>
            </a:r>
            <a:endParaRPr lang="en-US" sz="2400">
              <a:latin typeface="Arial" pitchFamily="34" charset="0"/>
              <a:cs typeface="Arial" pitchFamily="34" charset="0"/>
            </a:endParaRPr>
          </a:p>
          <a:p>
            <a:r>
              <a:rPr lang="en-US" sz="2400">
                <a:latin typeface="Arial" pitchFamily="34" charset="0"/>
                <a:cs typeface="Arial" pitchFamily="34" charset="0"/>
              </a:rPr>
              <a:t>- Khái niệm về bệnh: là trạng thái bất bình thường của cơ thể, khi một hay một số hoạt động sống bị rối loạn, ngừng trệ dưới tác động của yếu tố môi trường, dinh dưỡng hoặc mầm bệnh.</a:t>
            </a:r>
          </a:p>
          <a:p>
            <a:r>
              <a:rPr lang="en-US" sz="2400" b="1">
                <a:latin typeface="Arial" pitchFamily="34" charset="0"/>
                <a:cs typeface="Arial" pitchFamily="34" charset="0"/>
              </a:rPr>
              <a:t>2.1. Biểu hiện bệnh:</a:t>
            </a:r>
            <a:endParaRPr lang="en-US" sz="2400">
              <a:latin typeface="Arial" pitchFamily="34" charset="0"/>
              <a:cs typeface="Arial" pitchFamily="34" charset="0"/>
            </a:endParaRPr>
          </a:p>
          <a:p>
            <a:r>
              <a:rPr lang="en-US" sz="2400">
                <a:latin typeface="Arial" pitchFamily="34" charset="0"/>
                <a:cs typeface="Arial" pitchFamily="34" charset="0"/>
              </a:rPr>
              <a:t>- Hoạt động không bình thường (mất thăng bằng, nổi đầu, dạt bờ,..)</a:t>
            </a:r>
          </a:p>
          <a:p>
            <a:r>
              <a:rPr lang="en-US" sz="2400">
                <a:latin typeface="Arial" pitchFamily="34" charset="0"/>
                <a:cs typeface="Arial" pitchFamily="34" charset="0"/>
              </a:rPr>
              <a:t>- Thay đổi màu sắc, tổn thương trên cơ thể</a:t>
            </a:r>
          </a:p>
          <a:p>
            <a:r>
              <a:rPr lang="en-US" sz="2400">
                <a:latin typeface="Arial" pitchFamily="34" charset="0"/>
                <a:cs typeface="Arial" pitchFamily="34" charset="0"/>
              </a:rPr>
              <a:t>- Thể trạng yếu, bỏ hoặc kém ăn.</a:t>
            </a:r>
          </a:p>
        </p:txBody>
      </p:sp>
      <p:sp>
        <p:nvSpPr>
          <p:cNvPr id="6" name="Rectangle 5"/>
          <p:cNvSpPr/>
          <p:nvPr/>
        </p:nvSpPr>
        <p:spPr>
          <a:xfrm>
            <a:off x="335507" y="152400"/>
            <a:ext cx="8839200" cy="1200329"/>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31.BÀI 13. QUẢN LÝ MÔI TRƯỜNG AO NUÔI THỦY SẢN VÀ PHÒNG TRỊ BỆNH THỦY SẢN</a:t>
            </a:r>
            <a:endParaRPr lang="en-US" sz="2400">
              <a:solidFill>
                <a:srgbClr val="FF0000"/>
              </a:solidFill>
              <a:latin typeface="Arial" pitchFamily="34" charset="0"/>
              <a:cs typeface="Arial" pitchFamily="34" charset="0"/>
            </a:endParaRPr>
          </a:p>
          <a:p>
            <a:pPr algn="ct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07688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7413" y="543833"/>
            <a:ext cx="88777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a:solidFill>
                  <a:srgbClr val="0000FF"/>
                </a:solidFill>
                <a:latin typeface="Arial" pitchFamily="34" charset="0"/>
                <a:cs typeface="Arial" pitchFamily="34" charset="0"/>
              </a:rPr>
              <a:t>Em hãy cho biết các yếu tố và nguyên nhân phát sinh bệnh trên động vật thủy sản trong Hình </a:t>
            </a:r>
            <a:r>
              <a:rPr lang="en-US" sz="2400" b="1">
                <a:solidFill>
                  <a:srgbClr val="0000FF"/>
                </a:solidFill>
                <a:latin typeface="Arial" pitchFamily="34" charset="0"/>
                <a:cs typeface="Arial" pitchFamily="34" charset="0"/>
              </a:rPr>
              <a:t>13.6</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5" name="Picture 4" descr="C:\Users\USER\Desktop\screenshot-2022-06-27-141012.png"/>
          <p:cNvPicPr/>
          <p:nvPr/>
        </p:nvPicPr>
        <p:blipFill>
          <a:blip r:embed="rId2">
            <a:extLst>
              <a:ext uri="{28A0092B-C50C-407E-A947-70E740481C1C}">
                <a14:useLocalDpi xmlns:a14="http://schemas.microsoft.com/office/drawing/2010/main" val="0"/>
              </a:ext>
            </a:extLst>
          </a:blip>
          <a:srcRect/>
          <a:stretch>
            <a:fillRect/>
          </a:stretch>
        </p:blipFill>
        <p:spPr bwMode="auto">
          <a:xfrm>
            <a:off x="381001" y="1374830"/>
            <a:ext cx="8229600" cy="4873570"/>
          </a:xfrm>
          <a:prstGeom prst="rect">
            <a:avLst/>
          </a:prstGeom>
          <a:noFill/>
          <a:ln>
            <a:noFill/>
          </a:ln>
        </p:spPr>
      </p:pic>
    </p:spTree>
    <p:extLst>
      <p:ext uri="{BB962C8B-B14F-4D97-AF65-F5344CB8AC3E}">
        <p14:creationId xmlns:p14="http://schemas.microsoft.com/office/powerpoint/2010/main" val="9185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09" y="139904"/>
            <a:ext cx="88777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a:solidFill>
                  <a:srgbClr val="0000FF"/>
                </a:solidFill>
                <a:latin typeface="Arial" pitchFamily="34" charset="0"/>
                <a:cs typeface="Arial" pitchFamily="34" charset="0"/>
              </a:rPr>
              <a:t>Em hãy cho biết các yếu tố và nguyên nhân phát sinh bệnh trên động vật thủy sản trong Hình </a:t>
            </a:r>
            <a:r>
              <a:rPr lang="en-US" sz="2400" b="1">
                <a:solidFill>
                  <a:srgbClr val="0000FF"/>
                </a:solidFill>
                <a:latin typeface="Arial" pitchFamily="34" charset="0"/>
                <a:cs typeface="Arial" pitchFamily="34" charset="0"/>
              </a:rPr>
              <a:t>13.6</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5" name="Picture 4" descr="C:\Users\USER\Desktop\screenshot-2022-06-27-141012.png"/>
          <p:cNvPicPr/>
          <p:nvPr/>
        </p:nvPicPr>
        <p:blipFill>
          <a:blip r:embed="rId2">
            <a:extLst>
              <a:ext uri="{28A0092B-C50C-407E-A947-70E740481C1C}">
                <a14:useLocalDpi xmlns:a14="http://schemas.microsoft.com/office/drawing/2010/main" val="0"/>
              </a:ext>
            </a:extLst>
          </a:blip>
          <a:srcRect/>
          <a:stretch>
            <a:fillRect/>
          </a:stretch>
        </p:blipFill>
        <p:spPr bwMode="auto">
          <a:xfrm>
            <a:off x="471985" y="993647"/>
            <a:ext cx="8229600" cy="3197170"/>
          </a:xfrm>
          <a:prstGeom prst="rect">
            <a:avLst/>
          </a:prstGeom>
          <a:noFill/>
          <a:ln>
            <a:noFill/>
          </a:ln>
        </p:spPr>
      </p:pic>
      <p:sp>
        <p:nvSpPr>
          <p:cNvPr id="2" name="Rectangle 1"/>
          <p:cNvSpPr/>
          <p:nvPr/>
        </p:nvSpPr>
        <p:spPr>
          <a:xfrm>
            <a:off x="304800" y="4227717"/>
            <a:ext cx="8534399" cy="2308324"/>
          </a:xfrm>
          <a:prstGeom prst="rect">
            <a:avLst/>
          </a:prstGeom>
        </p:spPr>
        <p:txBody>
          <a:bodyPr wrap="square">
            <a:spAutoFit/>
          </a:bodyPr>
          <a:lstStyle/>
          <a:p>
            <a:r>
              <a:rPr lang="vi-VN" sz="2400">
                <a:solidFill>
                  <a:srgbClr val="FF0000"/>
                </a:solidFill>
              </a:rPr>
              <a:t>Các yếu tố và nguyên nhân phát sinh bệnh trên động vật thủy </a:t>
            </a:r>
            <a:r>
              <a:rPr lang="vi-VN" sz="2400">
                <a:solidFill>
                  <a:srgbClr val="FF0000"/>
                </a:solidFill>
              </a:rPr>
              <a:t>sản</a:t>
            </a:r>
            <a:r>
              <a:rPr lang="vi-VN" sz="2400" smtClean="0">
                <a:solidFill>
                  <a:srgbClr val="FF0000"/>
                </a:solidFill>
              </a:rPr>
              <a:t>:</a:t>
            </a:r>
            <a:endParaRPr lang="vi-VN" sz="2400">
              <a:solidFill>
                <a:srgbClr val="FF0000"/>
              </a:solidFill>
            </a:endParaRPr>
          </a:p>
          <a:p>
            <a:r>
              <a:rPr lang="vi-VN" sz="2400">
                <a:solidFill>
                  <a:srgbClr val="FF0000"/>
                </a:solidFill>
              </a:rPr>
              <a:t>- Mầm bệnh đã xâm nhập vào cơ thể vật </a:t>
            </a:r>
            <a:r>
              <a:rPr lang="vi-VN" sz="2400">
                <a:solidFill>
                  <a:srgbClr val="FF0000"/>
                </a:solidFill>
              </a:rPr>
              <a:t>chủ</a:t>
            </a:r>
            <a:r>
              <a:rPr lang="vi-VN" sz="2400" smtClean="0">
                <a:solidFill>
                  <a:srgbClr val="FF0000"/>
                </a:solidFill>
              </a:rPr>
              <a:t>;</a:t>
            </a:r>
            <a:endParaRPr lang="vi-VN" sz="2400">
              <a:solidFill>
                <a:srgbClr val="FF0000"/>
              </a:solidFill>
            </a:endParaRPr>
          </a:p>
          <a:p>
            <a:r>
              <a:rPr lang="vi-VN" sz="2400">
                <a:solidFill>
                  <a:srgbClr val="FF0000"/>
                </a:solidFill>
              </a:rPr>
              <a:t>- Sức đề kháng của vật chủ suy </a:t>
            </a:r>
            <a:r>
              <a:rPr lang="vi-VN" sz="2400">
                <a:solidFill>
                  <a:srgbClr val="FF0000"/>
                </a:solidFill>
              </a:rPr>
              <a:t>giảm</a:t>
            </a:r>
            <a:r>
              <a:rPr lang="vi-VN" sz="2400" smtClean="0">
                <a:solidFill>
                  <a:srgbClr val="FF0000"/>
                </a:solidFill>
              </a:rPr>
              <a:t>;</a:t>
            </a:r>
            <a:endParaRPr lang="vi-VN" sz="2400">
              <a:solidFill>
                <a:srgbClr val="FF0000"/>
              </a:solidFill>
            </a:endParaRPr>
          </a:p>
          <a:p>
            <a:r>
              <a:rPr lang="vi-VN" sz="2400">
                <a:solidFill>
                  <a:srgbClr val="FF0000"/>
                </a:solidFill>
              </a:rPr>
              <a:t>- Điều kiện môi trường có những biến đổi bất </a:t>
            </a:r>
            <a:r>
              <a:rPr lang="vi-VN" sz="2400">
                <a:solidFill>
                  <a:srgbClr val="FF0000"/>
                </a:solidFill>
              </a:rPr>
              <a:t>lợi</a:t>
            </a:r>
            <a:r>
              <a:rPr lang="vi-VN" sz="2400" smtClean="0">
                <a:solidFill>
                  <a:srgbClr val="FF0000"/>
                </a:solidFill>
              </a:rPr>
              <a:t>;</a:t>
            </a:r>
            <a:endParaRPr lang="vi-VN" sz="2400">
              <a:solidFill>
                <a:srgbClr val="FF0000"/>
              </a:solidFill>
            </a:endParaRPr>
          </a:p>
          <a:p>
            <a:r>
              <a:rPr lang="vi-VN" sz="2400">
                <a:solidFill>
                  <a:srgbClr val="FF0000"/>
                </a:solidFill>
              </a:rPr>
              <a:t>=&gt; Gây sốc cho vật chủ hoặc làm cho mầm bệnh phát </a:t>
            </a:r>
            <a:r>
              <a:rPr lang="vi-VN" sz="2400">
                <a:solidFill>
                  <a:srgbClr val="FF0000"/>
                </a:solidFill>
              </a:rPr>
              <a:t>triển</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72056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02732"/>
            <a:ext cx="8229600" cy="2308324"/>
          </a:xfrm>
          <a:prstGeom prst="rect">
            <a:avLst/>
          </a:prstGeom>
        </p:spPr>
        <p:txBody>
          <a:bodyPr wrap="square">
            <a:spAutoFit/>
          </a:bodyPr>
          <a:lstStyle/>
          <a:p>
            <a:r>
              <a:rPr lang="en-US" sz="2400" b="1">
                <a:latin typeface="Arial" pitchFamily="34" charset="0"/>
                <a:cs typeface="Arial" pitchFamily="34" charset="0"/>
              </a:rPr>
              <a:t>2.2. Các yếu tố gây bệnh trên động vật thủy sản</a:t>
            </a:r>
            <a:endParaRPr lang="en-US" sz="2400">
              <a:latin typeface="Arial" pitchFamily="34" charset="0"/>
              <a:cs typeface="Arial" pitchFamily="34" charset="0"/>
            </a:endParaRPr>
          </a:p>
          <a:p>
            <a:r>
              <a:rPr lang="en-US" sz="2400">
                <a:latin typeface="Arial" pitchFamily="34" charset="0"/>
                <a:cs typeface="Arial" pitchFamily="34" charset="0"/>
              </a:rPr>
              <a:t>Bệnh xảy ra khi xuất hiện 3 yếu tố:</a:t>
            </a:r>
          </a:p>
          <a:p>
            <a:r>
              <a:rPr lang="en-US" sz="2400">
                <a:latin typeface="Arial" pitchFamily="34" charset="0"/>
                <a:cs typeface="Arial" pitchFamily="34" charset="0"/>
              </a:rPr>
              <a:t>- Mầm bệnh đã xâm nhập vào cơ thể vật chủ;</a:t>
            </a:r>
          </a:p>
          <a:p>
            <a:r>
              <a:rPr lang="en-US" sz="2400">
                <a:latin typeface="Arial" pitchFamily="34" charset="0"/>
                <a:cs typeface="Arial" pitchFamily="34" charset="0"/>
              </a:rPr>
              <a:t>- Sức đề kháng của vật chủ suy giảm;</a:t>
            </a:r>
          </a:p>
          <a:p>
            <a:r>
              <a:rPr lang="en-US" sz="2400">
                <a:latin typeface="Arial" pitchFamily="34" charset="0"/>
                <a:cs typeface="Arial" pitchFamily="34" charset="0"/>
              </a:rPr>
              <a:t>- Điều kiện môi trường có những biến đổi bất lợi, gây sốc cho vật chủ hoặc làm cho mầm bệnh phát triển.</a:t>
            </a:r>
          </a:p>
        </p:txBody>
      </p:sp>
      <p:sp>
        <p:nvSpPr>
          <p:cNvPr id="6" name="Rectangle 5"/>
          <p:cNvSpPr/>
          <p:nvPr/>
        </p:nvSpPr>
        <p:spPr>
          <a:xfrm>
            <a:off x="335507" y="152400"/>
            <a:ext cx="8839200" cy="1200329"/>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31.BÀI 13. QUẢN LÝ MÔI TRƯỜNG AO NUÔI THỦY SẢN VÀ PHÒNG TRỊ BỆNH THỦY SẢN</a:t>
            </a:r>
            <a:endParaRPr lang="en-US" sz="2400">
              <a:solidFill>
                <a:srgbClr val="FF0000"/>
              </a:solidFill>
              <a:latin typeface="Arial" pitchFamily="34" charset="0"/>
              <a:cs typeface="Arial" pitchFamily="34" charset="0"/>
            </a:endParaRPr>
          </a:p>
          <a:p>
            <a:pPr algn="ct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809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507" y="152400"/>
            <a:ext cx="8839200" cy="1569660"/>
          </a:xfrm>
          <a:prstGeom prst="rect">
            <a:avLst/>
          </a:prstGeom>
        </p:spPr>
        <p:txBody>
          <a:bodyPr wrap="square">
            <a:spAutoFit/>
          </a:bodyPr>
          <a:lstStyle/>
          <a:p>
            <a:r>
              <a:rPr lang="en-US" sz="2400" b="1">
                <a:solidFill>
                  <a:srgbClr val="0000FF"/>
                </a:solidFill>
                <a:latin typeface="Arial" pitchFamily="34" charset="0"/>
                <a:cs typeface="Arial" pitchFamily="34" charset="0"/>
              </a:rPr>
              <a:t>1. Vì sao phải phòng bệnh tổng hợp trong nuôi trồng thủy sản?</a:t>
            </a:r>
          </a:p>
          <a:p>
            <a:r>
              <a:rPr lang="en-US" sz="2400" b="1">
                <a:solidFill>
                  <a:srgbClr val="0000FF"/>
                </a:solidFill>
                <a:latin typeface="Arial" pitchFamily="34" charset="0"/>
                <a:cs typeface="Arial" pitchFamily="34" charset="0"/>
              </a:rPr>
              <a:t>2. Biện pháp phòng, trị bệnh tổng hợp gồm những nội dung </a:t>
            </a:r>
            <a:r>
              <a:rPr lang="en-US" sz="2400" b="1">
                <a:solidFill>
                  <a:srgbClr val="0000FF"/>
                </a:solidFill>
                <a:latin typeface="Arial" pitchFamily="34" charset="0"/>
                <a:cs typeface="Arial" pitchFamily="34" charset="0"/>
              </a:rPr>
              <a:t>nào</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4787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507" y="152400"/>
            <a:ext cx="8839200" cy="5632311"/>
          </a:xfrm>
          <a:prstGeom prst="rect">
            <a:avLst/>
          </a:prstGeom>
        </p:spPr>
        <p:txBody>
          <a:bodyPr wrap="square">
            <a:spAutoFit/>
          </a:bodyPr>
          <a:lstStyle/>
          <a:p>
            <a:r>
              <a:rPr lang="vi-VN" sz="2000" b="1">
                <a:solidFill>
                  <a:srgbClr val="FF0000"/>
                </a:solidFill>
              </a:rPr>
              <a:t>1.</a:t>
            </a:r>
            <a:r>
              <a:rPr lang="vi-VN" sz="2000">
                <a:solidFill>
                  <a:srgbClr val="FF0000"/>
                </a:solidFill>
              </a:rPr>
              <a:t> Phải phòng bệnh tổng hợp trong nuôi thủy sản vì:</a:t>
            </a:r>
          </a:p>
          <a:p>
            <a:r>
              <a:rPr lang="vi-VN" sz="2000">
                <a:solidFill>
                  <a:srgbClr val="FF0000"/>
                </a:solidFill>
              </a:rPr>
              <a:t>Mỗi khi trong ao động vật thuỷ sản bị bệnh, không thể chữa từng con mà phải tính cả ao hay trọng lượng cả đàn để chữa bệnh nên tính lượng thuốc khó chính xác, tốn kém nhiều.</a:t>
            </a:r>
          </a:p>
          <a:p>
            <a:r>
              <a:rPr lang="vi-VN" sz="2000">
                <a:solidFill>
                  <a:srgbClr val="FF0000"/>
                </a:solidFill>
              </a:rPr>
              <a:t>Các loại thuốc chữa bệnh ngoài da cho động vật thuỷ sản thường phun trực tiếp xuống nước chỉ áp dụng với các ao diên tích nhỏ, còn các thuỷ vực có diên tích mặt nưóc lớn không sử dụng được.</a:t>
            </a:r>
          </a:p>
          <a:p>
            <a:r>
              <a:rPr lang="vi-VN" sz="2000">
                <a:solidFill>
                  <a:srgbClr val="FF0000"/>
                </a:solidFill>
              </a:rPr>
              <a:t>Các loại thuốc chữa bệnh bên trong cơ thể động vật thuỷ sản thường phải trộn vào thức ăn, nhưng lúc bị bệnh, động vật thuỷ sản không ăn, nên dù có sử dụng loại thuốc tốt sẽ không có hiệu quả.</a:t>
            </a:r>
          </a:p>
          <a:p>
            <a:r>
              <a:rPr lang="vi-VN" sz="2000">
                <a:solidFill>
                  <a:srgbClr val="FF0000"/>
                </a:solidFill>
              </a:rPr>
              <a:t>Có một số thuốc khi chữa bệnh cho động vật thuỷ sản có thể tiêu diệt được nguồn gốc gây bệnh nhưng kèm theo phản ứng phụ. Vậy nên phải phòng bệnh tổng hợp trong nuôi thủy sản.</a:t>
            </a:r>
          </a:p>
          <a:p>
            <a:r>
              <a:rPr lang="vi-VN" sz="2000" b="1">
                <a:solidFill>
                  <a:srgbClr val="FF0000"/>
                </a:solidFill>
              </a:rPr>
              <a:t>2.</a:t>
            </a:r>
            <a:r>
              <a:rPr lang="vi-VN" sz="2000">
                <a:solidFill>
                  <a:srgbClr val="FF0000"/>
                </a:solidFill>
              </a:rPr>
              <a:t> Biện pháp phòng, trị bệnh tổng hợp gồm:</a:t>
            </a:r>
          </a:p>
          <a:p>
            <a:r>
              <a:rPr lang="vi-VN" sz="2000">
                <a:solidFill>
                  <a:srgbClr val="FF0000"/>
                </a:solidFill>
              </a:rPr>
              <a:t>- Nâng cao sức đề kháng của động vật thủy sản</a:t>
            </a:r>
          </a:p>
          <a:p>
            <a:r>
              <a:rPr lang="vi-VN" sz="2000">
                <a:solidFill>
                  <a:srgbClr val="FF0000"/>
                </a:solidFill>
              </a:rPr>
              <a:t>- Ngăn chặn sự xâm nhập của mầm bệnh</a:t>
            </a:r>
          </a:p>
          <a:p>
            <a:r>
              <a:rPr lang="vi-VN" sz="2000">
                <a:solidFill>
                  <a:srgbClr val="FF0000"/>
                </a:solidFill>
              </a:rPr>
              <a:t>- Quản lí môi trường nuôi</a:t>
            </a:r>
          </a:p>
          <a:p>
            <a:r>
              <a:rPr lang="vi-VN" sz="2000">
                <a:solidFill>
                  <a:srgbClr val="FF0000"/>
                </a:solidFill>
              </a:rPr>
              <a:t>- </a:t>
            </a:r>
            <a:r>
              <a:rPr lang="vi-VN" sz="2000">
                <a:solidFill>
                  <a:srgbClr val="FF0000"/>
                </a:solidFill>
              </a:rPr>
              <a:t>Trị </a:t>
            </a:r>
            <a:r>
              <a:rPr lang="vi-VN" sz="2000" smtClean="0">
                <a:solidFill>
                  <a:srgbClr val="FF0000"/>
                </a:solidFill>
              </a:rPr>
              <a:t>bệnh</a:t>
            </a:r>
            <a:endParaRPr lang="vi-VN" sz="2000">
              <a:solidFill>
                <a:srgbClr val="FF0000"/>
              </a:solidFill>
            </a:endParaRPr>
          </a:p>
        </p:txBody>
      </p:sp>
    </p:spTree>
    <p:extLst>
      <p:ext uri="{BB962C8B-B14F-4D97-AF65-F5344CB8AC3E}">
        <p14:creationId xmlns:p14="http://schemas.microsoft.com/office/powerpoint/2010/main" val="7747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507" y="152400"/>
            <a:ext cx="8839200" cy="830997"/>
          </a:xfrm>
          <a:prstGeom prst="rect">
            <a:avLst/>
          </a:prstGeom>
        </p:spPr>
        <p:txBody>
          <a:bodyPr wrap="square">
            <a:spAutoFit/>
          </a:bodyPr>
          <a:lstStyle/>
          <a:p>
            <a:r>
              <a:rPr lang="en-US" sz="2400" b="1" smtClean="0">
                <a:solidFill>
                  <a:srgbClr val="0000FF"/>
                </a:solidFill>
                <a:latin typeface="Arial" pitchFamily="34" charset="0"/>
                <a:cs typeface="Arial" pitchFamily="34" charset="0"/>
              </a:rPr>
              <a:t>3</a:t>
            </a:r>
            <a:r>
              <a:rPr lang="en-US" sz="2400" b="1">
                <a:solidFill>
                  <a:srgbClr val="0000FF"/>
                </a:solidFill>
                <a:latin typeface="Arial" pitchFamily="34" charset="0"/>
                <a:cs typeface="Arial" pitchFamily="34" charset="0"/>
              </a:rPr>
              <a:t>. Mầm bệnh có thể xâm nhập vào ao nuôi bằng những con đường nào?</a:t>
            </a:r>
          </a:p>
        </p:txBody>
      </p:sp>
      <p:pic>
        <p:nvPicPr>
          <p:cNvPr id="2050" name="Picture 2" descr="C:\Users\USER\Desktop\imag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07" y="983397"/>
            <a:ext cx="8427493" cy="587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507" y="152400"/>
            <a:ext cx="8839200" cy="830997"/>
          </a:xfrm>
          <a:prstGeom prst="rect">
            <a:avLst/>
          </a:prstGeom>
        </p:spPr>
        <p:txBody>
          <a:bodyPr wrap="square">
            <a:spAutoFit/>
          </a:bodyPr>
          <a:lstStyle/>
          <a:p>
            <a:r>
              <a:rPr lang="en-US" sz="2400" b="1" smtClean="0">
                <a:solidFill>
                  <a:srgbClr val="0000FF"/>
                </a:solidFill>
                <a:latin typeface="Arial" pitchFamily="34" charset="0"/>
                <a:cs typeface="Arial" pitchFamily="34" charset="0"/>
              </a:rPr>
              <a:t>3</a:t>
            </a:r>
            <a:r>
              <a:rPr lang="en-US" sz="2400" b="1">
                <a:solidFill>
                  <a:srgbClr val="0000FF"/>
                </a:solidFill>
                <a:latin typeface="Arial" pitchFamily="34" charset="0"/>
                <a:cs typeface="Arial" pitchFamily="34" charset="0"/>
              </a:rPr>
              <a:t>. Mầm bệnh có thể xâm nhập vào ao nuôi bằng những con đường nào?</a:t>
            </a:r>
          </a:p>
        </p:txBody>
      </p:sp>
      <p:pic>
        <p:nvPicPr>
          <p:cNvPr id="2050" name="Picture 2" descr="C:\Users\USER\Desktop\imag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40" y="927838"/>
            <a:ext cx="8427493" cy="2937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3865139"/>
            <a:ext cx="8077199" cy="2677656"/>
          </a:xfrm>
          <a:prstGeom prst="rect">
            <a:avLst/>
          </a:prstGeom>
        </p:spPr>
        <p:txBody>
          <a:bodyPr wrap="square">
            <a:spAutoFit/>
          </a:bodyPr>
          <a:lstStyle/>
          <a:p>
            <a:r>
              <a:rPr lang="en-US" sz="2400" smtClean="0">
                <a:solidFill>
                  <a:srgbClr val="FF0000"/>
                </a:solidFill>
              </a:rPr>
              <a:t>- </a:t>
            </a:r>
            <a:r>
              <a:rPr lang="vi-VN" sz="2400" smtClean="0">
                <a:solidFill>
                  <a:srgbClr val="FF0000"/>
                </a:solidFill>
              </a:rPr>
              <a:t>Theo </a:t>
            </a:r>
            <a:r>
              <a:rPr lang="vi-VN" sz="2400">
                <a:solidFill>
                  <a:srgbClr val="FF0000"/>
                </a:solidFill>
              </a:rPr>
              <a:t>thức </a:t>
            </a:r>
            <a:r>
              <a:rPr lang="vi-VN" sz="2400" smtClean="0">
                <a:solidFill>
                  <a:srgbClr val="FF0000"/>
                </a:solidFill>
              </a:rPr>
              <a:t>ăn</a:t>
            </a:r>
            <a:endParaRPr lang="vi-VN" sz="2400">
              <a:solidFill>
                <a:srgbClr val="FF0000"/>
              </a:solidFill>
            </a:endParaRPr>
          </a:p>
          <a:p>
            <a:r>
              <a:rPr lang="vi-VN" sz="2400">
                <a:solidFill>
                  <a:srgbClr val="FF0000"/>
                </a:solidFill>
              </a:rPr>
              <a:t>- Theo các sinh vật mang </a:t>
            </a:r>
            <a:r>
              <a:rPr lang="vi-VN" sz="2400">
                <a:solidFill>
                  <a:srgbClr val="FF0000"/>
                </a:solidFill>
              </a:rPr>
              <a:t>mầm </a:t>
            </a:r>
            <a:r>
              <a:rPr lang="vi-VN" sz="2400" smtClean="0">
                <a:solidFill>
                  <a:srgbClr val="FF0000"/>
                </a:solidFill>
              </a:rPr>
              <a:t>bệnh</a:t>
            </a:r>
            <a:endParaRPr lang="vi-VN" sz="2400">
              <a:solidFill>
                <a:srgbClr val="FF0000"/>
              </a:solidFill>
            </a:endParaRPr>
          </a:p>
          <a:p>
            <a:r>
              <a:rPr lang="vi-VN" sz="2400">
                <a:solidFill>
                  <a:srgbClr val="FF0000"/>
                </a:solidFill>
              </a:rPr>
              <a:t>- Theo các dụng cụ (lưới, </a:t>
            </a:r>
            <a:r>
              <a:rPr lang="vi-VN" sz="2400">
                <a:solidFill>
                  <a:srgbClr val="FF0000"/>
                </a:solidFill>
              </a:rPr>
              <a:t>vợt</a:t>
            </a:r>
            <a:r>
              <a:rPr lang="vi-VN" sz="2400" smtClean="0">
                <a:solidFill>
                  <a:srgbClr val="FF0000"/>
                </a:solidFill>
              </a:rPr>
              <a:t>..)</a:t>
            </a:r>
            <a:endParaRPr lang="vi-VN" sz="2400">
              <a:solidFill>
                <a:srgbClr val="FF0000"/>
              </a:solidFill>
            </a:endParaRPr>
          </a:p>
          <a:p>
            <a:r>
              <a:rPr lang="vi-VN" sz="2400">
                <a:solidFill>
                  <a:srgbClr val="FF0000"/>
                </a:solidFill>
              </a:rPr>
              <a:t>- Theo bố mẹ con </a:t>
            </a:r>
            <a:r>
              <a:rPr lang="vi-VN" sz="2400">
                <a:solidFill>
                  <a:srgbClr val="FF0000"/>
                </a:solidFill>
              </a:rPr>
              <a:t>giống</a:t>
            </a:r>
            <a:r>
              <a:rPr lang="vi-VN" sz="2400" smtClean="0">
                <a:solidFill>
                  <a:srgbClr val="FF0000"/>
                </a:solidFill>
              </a:rPr>
              <a:t>.</a:t>
            </a:r>
            <a:endParaRPr lang="vi-VN" sz="2400">
              <a:solidFill>
                <a:srgbClr val="FF0000"/>
              </a:solidFill>
            </a:endParaRPr>
          </a:p>
          <a:p>
            <a:r>
              <a:rPr lang="vi-VN" sz="2400">
                <a:solidFill>
                  <a:srgbClr val="FF0000"/>
                </a:solidFill>
              </a:rPr>
              <a:t>- Theo các sinh vật mang </a:t>
            </a:r>
            <a:r>
              <a:rPr lang="vi-VN" sz="2400">
                <a:solidFill>
                  <a:srgbClr val="FF0000"/>
                </a:solidFill>
              </a:rPr>
              <a:t>mầm </a:t>
            </a:r>
            <a:r>
              <a:rPr lang="vi-VN" sz="2400" smtClean="0">
                <a:solidFill>
                  <a:srgbClr val="FF0000"/>
                </a:solidFill>
              </a:rPr>
              <a:t>bệnh</a:t>
            </a:r>
            <a:endParaRPr lang="vi-VN" sz="2400">
              <a:solidFill>
                <a:srgbClr val="FF0000"/>
              </a:solidFill>
            </a:endParaRPr>
          </a:p>
          <a:p>
            <a:r>
              <a:rPr lang="vi-VN" sz="2400">
                <a:solidFill>
                  <a:srgbClr val="FF0000"/>
                </a:solidFill>
              </a:rPr>
              <a:t>- Tác nhân có thể tồn tại ngay trong ao</a:t>
            </a:r>
            <a:r>
              <a:rPr lang="vi-VN" sz="2400">
                <a:solidFill>
                  <a:srgbClr val="FF0000"/>
                </a:solidFill>
              </a:rPr>
              <a:t>, </a:t>
            </a:r>
            <a:r>
              <a:rPr lang="vi-VN" sz="2400" smtClean="0">
                <a:solidFill>
                  <a:srgbClr val="FF0000"/>
                </a:solidFill>
              </a:rPr>
              <a:t>bể</a:t>
            </a:r>
            <a:endParaRPr lang="vi-VN" sz="2400">
              <a:solidFill>
                <a:srgbClr val="FF0000"/>
              </a:solidFill>
            </a:endParaRPr>
          </a:p>
          <a:p>
            <a:r>
              <a:rPr lang="vi-VN" sz="2400">
                <a:solidFill>
                  <a:srgbClr val="FF0000"/>
                </a:solidFill>
              </a:rPr>
              <a:t>- Theo nguồn nước cấp vào </a:t>
            </a:r>
            <a:r>
              <a:rPr lang="vi-VN" sz="2400">
                <a:solidFill>
                  <a:srgbClr val="FF0000"/>
                </a:solidFill>
              </a:rPr>
              <a:t>ao</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35432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02732"/>
            <a:ext cx="8229600" cy="3416320"/>
          </a:xfrm>
          <a:prstGeom prst="rect">
            <a:avLst/>
          </a:prstGeom>
        </p:spPr>
        <p:txBody>
          <a:bodyPr wrap="square">
            <a:spAutoFit/>
          </a:bodyPr>
          <a:lstStyle/>
          <a:p>
            <a:r>
              <a:rPr lang="en-US" sz="2400" b="1">
                <a:latin typeface="Arial" pitchFamily="34" charset="0"/>
                <a:cs typeface="Arial" pitchFamily="34" charset="0"/>
              </a:rPr>
              <a:t>2.3. Phòng, trị bệnh tổng hợp trong nuôi trồng thủy sản</a:t>
            </a:r>
            <a:endParaRPr lang="en-US" sz="2400">
              <a:latin typeface="Arial" pitchFamily="34" charset="0"/>
              <a:cs typeface="Arial" pitchFamily="34" charset="0"/>
            </a:endParaRPr>
          </a:p>
          <a:p>
            <a:r>
              <a:rPr lang="en-US" sz="2400">
                <a:latin typeface="Arial" pitchFamily="34" charset="0"/>
                <a:cs typeface="Arial" pitchFamily="34" charset="0"/>
              </a:rPr>
              <a:t>- Nguyên tắc: phòng bệnh là chính, trị bệnh khi cần thiết.</a:t>
            </a:r>
          </a:p>
          <a:p>
            <a:r>
              <a:rPr lang="en-US" sz="2400">
                <a:latin typeface="Arial" pitchFamily="34" charset="0"/>
                <a:cs typeface="Arial" pitchFamily="34" charset="0"/>
              </a:rPr>
              <a:t>- Biện pháp phòng, trị bệnh tổng hợp gồm:</a:t>
            </a:r>
          </a:p>
          <a:p>
            <a:r>
              <a:rPr lang="en-US" sz="2400">
                <a:latin typeface="Arial" pitchFamily="34" charset="0"/>
                <a:cs typeface="Arial" pitchFamily="34" charset="0"/>
              </a:rPr>
              <a:t>+ Nâng cao sức đề kháng của động vật thủy sản</a:t>
            </a:r>
          </a:p>
          <a:p>
            <a:r>
              <a:rPr lang="en-US" sz="2400">
                <a:latin typeface="Arial" pitchFamily="34" charset="0"/>
                <a:cs typeface="Arial" pitchFamily="34" charset="0"/>
              </a:rPr>
              <a:t>+ Ngăn chặn sự xâm nhập của mầm bệnh</a:t>
            </a:r>
          </a:p>
          <a:p>
            <a:r>
              <a:rPr lang="en-US" sz="2400">
                <a:latin typeface="Arial" pitchFamily="34" charset="0"/>
                <a:cs typeface="Arial" pitchFamily="34" charset="0"/>
              </a:rPr>
              <a:t>+ Quản lí môi trường nuôi</a:t>
            </a:r>
          </a:p>
          <a:p>
            <a:r>
              <a:rPr lang="en-US" sz="2400">
                <a:latin typeface="Arial" pitchFamily="34" charset="0"/>
                <a:cs typeface="Arial" pitchFamily="34" charset="0"/>
              </a:rPr>
              <a:t>+ Trị bệnh</a:t>
            </a:r>
          </a:p>
          <a:p>
            <a:r>
              <a:rPr lang="en-US" sz="2400">
                <a:latin typeface="Arial" pitchFamily="34" charset="0"/>
                <a:cs typeface="Arial" pitchFamily="34" charset="0"/>
              </a:rPr>
              <a:t>Lưu ý: hạn chế dùng kháng sinh và hóa chất trong nuôi trồng thủy sản.</a:t>
            </a:r>
          </a:p>
        </p:txBody>
      </p:sp>
      <p:sp>
        <p:nvSpPr>
          <p:cNvPr id="6" name="Rectangle 5"/>
          <p:cNvSpPr/>
          <p:nvPr/>
        </p:nvSpPr>
        <p:spPr>
          <a:xfrm>
            <a:off x="335507" y="152400"/>
            <a:ext cx="8839200" cy="1200329"/>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31.BÀI 13. QUẢN LÝ MÔI TRƯỜNG AO NUÔI THỦY SẢN VÀ PHÒNG TRỊ BỆNH THỦY SẢN</a:t>
            </a:r>
            <a:endParaRPr lang="en-US" sz="2400">
              <a:solidFill>
                <a:srgbClr val="FF0000"/>
              </a:solidFill>
              <a:latin typeface="Arial" pitchFamily="34" charset="0"/>
              <a:cs typeface="Arial" pitchFamily="34" charset="0"/>
            </a:endParaRPr>
          </a:p>
          <a:p>
            <a:pPr algn="ct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173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152400" y="533400"/>
            <a:ext cx="8839200" cy="830997"/>
          </a:xfrm>
          <a:prstGeom prst="rect">
            <a:avLst/>
          </a:prstGeom>
        </p:spPr>
        <p:txBody>
          <a:bodyPr wrap="square">
            <a:spAutoFit/>
          </a:bodyPr>
          <a:lstStyle/>
          <a:p>
            <a:r>
              <a:rPr lang="vi-VN" sz="2400" b="1">
                <a:solidFill>
                  <a:srgbClr val="0000FF"/>
                </a:solidFill>
              </a:rPr>
              <a:t>Em hãy tìm hiểu ngưỡng chịu đựng nhiệt độ và nhiệt độ tối ưu của một số loài cá theo mẫu Bảng </a:t>
            </a:r>
            <a:r>
              <a:rPr lang="vi-VN" sz="2400" b="1">
                <a:solidFill>
                  <a:srgbClr val="0000FF"/>
                </a:solidFill>
              </a:rPr>
              <a:t>13.1</a:t>
            </a:r>
            <a:r>
              <a:rPr lang="vi-VN" sz="2400" b="1" smtClean="0">
                <a:solidFill>
                  <a:srgbClr val="0000FF"/>
                </a:solidFill>
              </a:rPr>
              <a:t>.</a:t>
            </a:r>
            <a:endParaRPr lang="vi-VN" sz="2400" b="1">
              <a:solidFill>
                <a:srgbClr val="0000FF"/>
              </a:solidFill>
            </a:endParaRPr>
          </a:p>
        </p:txBody>
      </p:sp>
      <p:pic>
        <p:nvPicPr>
          <p:cNvPr id="3074" name="Picture 2" descr="C:\Users\USER\Desktop\imag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364396"/>
            <a:ext cx="8839200" cy="526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9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10600" cy="830997"/>
          </a:xfrm>
          <a:prstGeom prst="rect">
            <a:avLst/>
          </a:prstGeom>
        </p:spPr>
        <p:txBody>
          <a:bodyPr wrap="square">
            <a:spAutoFit/>
          </a:bodyPr>
          <a:lstStyle/>
          <a:p>
            <a:r>
              <a:rPr lang="vi-VN" sz="2400" b="1">
                <a:solidFill>
                  <a:srgbClr val="0000FF"/>
                </a:solidFill>
              </a:rPr>
              <a:t>Quan sát Hình 13.1 và cho biết màu nước ở ao nuôi nào phù hợp để nuôi thủy sản?</a:t>
            </a:r>
            <a:endParaRPr lang="en-US" sz="2400" b="1">
              <a:solidFill>
                <a:srgbClr val="0000FF"/>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59598"/>
            <a:ext cx="8610600" cy="5569802"/>
          </a:xfrm>
          <a:prstGeom prst="rect">
            <a:avLst/>
          </a:prstGeom>
          <a:noFill/>
          <a:ln>
            <a:noFill/>
          </a:ln>
        </p:spPr>
      </p:pic>
    </p:spTree>
    <p:extLst>
      <p:ext uri="{BB962C8B-B14F-4D97-AF65-F5344CB8AC3E}">
        <p14:creationId xmlns:p14="http://schemas.microsoft.com/office/powerpoint/2010/main" val="1990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152400" y="533400"/>
            <a:ext cx="8839200" cy="830997"/>
          </a:xfrm>
          <a:prstGeom prst="rect">
            <a:avLst/>
          </a:prstGeom>
        </p:spPr>
        <p:txBody>
          <a:bodyPr wrap="square">
            <a:spAutoFit/>
          </a:bodyPr>
          <a:lstStyle/>
          <a:p>
            <a:r>
              <a:rPr lang="vi-VN" sz="2400" b="1">
                <a:solidFill>
                  <a:srgbClr val="0000FF"/>
                </a:solidFill>
              </a:rPr>
              <a:t>Em hãy tìm hiểu ngưỡng chịu đựng nhiệt độ và nhiệt độ tối ưu của một số loài cá theo mẫu Bảng </a:t>
            </a:r>
            <a:r>
              <a:rPr lang="vi-VN" sz="2400" b="1">
                <a:solidFill>
                  <a:srgbClr val="0000FF"/>
                </a:solidFill>
              </a:rPr>
              <a:t>13.1</a:t>
            </a:r>
            <a:r>
              <a:rPr lang="vi-VN" sz="2400" b="1" smtClean="0">
                <a:solidFill>
                  <a:srgbClr val="0000FF"/>
                </a:solidFill>
              </a:rPr>
              <a:t>.</a:t>
            </a:r>
            <a:endParaRPr lang="vi-VN" sz="2400" b="1">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96349826"/>
              </p:ext>
            </p:extLst>
          </p:nvPr>
        </p:nvGraphicFramePr>
        <p:xfrm>
          <a:off x="533400" y="1523997"/>
          <a:ext cx="8229599" cy="4953002"/>
        </p:xfrm>
        <a:graphic>
          <a:graphicData uri="http://schemas.openxmlformats.org/drawingml/2006/table">
            <a:tbl>
              <a:tblPr/>
              <a:tblGrid>
                <a:gridCol w="1743671"/>
                <a:gridCol w="4623371"/>
                <a:gridCol w="1862557"/>
              </a:tblGrid>
              <a:tr h="962135">
                <a:tc>
                  <a:txBody>
                    <a:bodyPr/>
                    <a:lstStyle/>
                    <a:p>
                      <a:pPr fontAlgn="t"/>
                      <a:r>
                        <a:rPr lang="en-US" sz="2400" b="1" smtClean="0">
                          <a:effectLst/>
                          <a:latin typeface="Arial" pitchFamily="34" charset="0"/>
                          <a:cs typeface="Arial" pitchFamily="34" charset="0"/>
                        </a:rPr>
                        <a:t>Loài cá</a:t>
                      </a:r>
                      <a:endParaRPr lang="en-US"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1">
                          <a:effectLst/>
                          <a:latin typeface="Arial" pitchFamily="34" charset="0"/>
                          <a:cs typeface="Arial" pitchFamily="34" charset="0"/>
                        </a:rPr>
                        <a:t>Ngưỡng nhiệt độ (tối thiểu – tối đa)</a:t>
                      </a:r>
                      <a:endParaRPr lang="vi-VN"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1">
                          <a:effectLst/>
                          <a:latin typeface="Arial" pitchFamily="34" charset="0"/>
                          <a:cs typeface="Arial" pitchFamily="34" charset="0"/>
                        </a:rPr>
                        <a:t>Nhiệt độ tối ưu</a:t>
                      </a:r>
                      <a:endParaRPr lang="vi-VN"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r>
              <a:tr h="552231">
                <a:tc>
                  <a:txBody>
                    <a:bodyPr/>
                    <a:lstStyle/>
                    <a:p>
                      <a:pPr fontAlgn="t"/>
                      <a:r>
                        <a:rPr lang="en-US" sz="2400" b="1">
                          <a:effectLst/>
                          <a:latin typeface="Arial" pitchFamily="34" charset="0"/>
                          <a:cs typeface="Arial" pitchFamily="34" charset="0"/>
                        </a:rPr>
                        <a:t>Cá rô phi</a:t>
                      </a:r>
                      <a:endParaRPr lang="en-US"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en-US" sz="2400" b="0">
                          <a:effectLst/>
                          <a:latin typeface="Arial" pitchFamily="34" charset="0"/>
                          <a:cs typeface="Arial" pitchFamily="34" charset="0"/>
                        </a:rPr>
                        <a:t>5 – 42</a:t>
                      </a:r>
                      <a:r>
                        <a:rPr lang="en-US" sz="2400" b="0" baseline="30000">
                          <a:effectLst/>
                          <a:latin typeface="Arial" pitchFamily="34" charset="0"/>
                          <a:cs typeface="Arial" pitchFamily="34" charset="0"/>
                        </a:rPr>
                        <a:t>0</a:t>
                      </a:r>
                      <a:r>
                        <a:rPr lang="en-US" sz="2400" b="0">
                          <a:effectLst/>
                          <a:latin typeface="Arial" pitchFamily="34" charset="0"/>
                          <a:cs typeface="Arial" pitchFamily="34" charset="0"/>
                        </a:rPr>
                        <a:t>C</a:t>
                      </a: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a:effectLst/>
                          <a:latin typeface="Arial" pitchFamily="34" charset="0"/>
                          <a:cs typeface="Arial" pitchFamily="34" charset="0"/>
                        </a:rPr>
                        <a:t>30 độ C</a:t>
                      </a:r>
                    </a:p>
                  </a:txBody>
                  <a:tcPr marL="47625" marR="47625" marT="47625" marB="47625">
                    <a:lnL>
                      <a:noFill/>
                    </a:lnL>
                    <a:lnR>
                      <a:noFill/>
                    </a:lnR>
                    <a:lnT>
                      <a:noFill/>
                    </a:lnT>
                    <a:lnB>
                      <a:noFill/>
                    </a:lnB>
                    <a:solidFill>
                      <a:schemeClr val="accent1">
                        <a:lumMod val="20000"/>
                        <a:lumOff val="80000"/>
                      </a:schemeClr>
                    </a:solidFill>
                  </a:tcPr>
                </a:tc>
              </a:tr>
              <a:tr h="552231">
                <a:tc>
                  <a:txBody>
                    <a:bodyPr/>
                    <a:lstStyle/>
                    <a:p>
                      <a:pPr fontAlgn="t"/>
                      <a:r>
                        <a:rPr lang="en-US" sz="2400" b="1">
                          <a:effectLst/>
                          <a:latin typeface="Arial" pitchFamily="34" charset="0"/>
                          <a:cs typeface="Arial" pitchFamily="34" charset="0"/>
                        </a:rPr>
                        <a:t>Cá chép</a:t>
                      </a:r>
                      <a:endParaRPr lang="en-US"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a:effectLst/>
                          <a:latin typeface="Arial" pitchFamily="34" charset="0"/>
                          <a:cs typeface="Arial" pitchFamily="34" charset="0"/>
                        </a:rPr>
                        <a:t>3 – 24 độ C</a:t>
                      </a: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a:effectLst/>
                          <a:latin typeface="Arial" pitchFamily="34" charset="0"/>
                          <a:cs typeface="Arial" pitchFamily="34" charset="0"/>
                        </a:rPr>
                        <a:t>28 độ C</a:t>
                      </a:r>
                    </a:p>
                  </a:txBody>
                  <a:tcPr marL="47625" marR="47625" marT="47625" marB="47625">
                    <a:lnL>
                      <a:noFill/>
                    </a:lnL>
                    <a:lnR>
                      <a:noFill/>
                    </a:lnR>
                    <a:lnT>
                      <a:noFill/>
                    </a:lnT>
                    <a:lnB>
                      <a:noFill/>
                    </a:lnB>
                    <a:solidFill>
                      <a:schemeClr val="accent1">
                        <a:lumMod val="20000"/>
                        <a:lumOff val="80000"/>
                      </a:schemeClr>
                    </a:solidFill>
                  </a:tcPr>
                </a:tc>
              </a:tr>
              <a:tr h="962135">
                <a:tc>
                  <a:txBody>
                    <a:bodyPr/>
                    <a:lstStyle/>
                    <a:p>
                      <a:pPr fontAlgn="t"/>
                      <a:r>
                        <a:rPr lang="en-US" sz="2400" b="1">
                          <a:effectLst/>
                          <a:latin typeface="Arial" pitchFamily="34" charset="0"/>
                          <a:cs typeface="Arial" pitchFamily="34" charset="0"/>
                        </a:rPr>
                        <a:t>Cá hồi</a:t>
                      </a:r>
                      <a:endParaRPr lang="en-US"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a:effectLst/>
                          <a:latin typeface="Arial" pitchFamily="34" charset="0"/>
                          <a:cs typeface="Arial" pitchFamily="34" charset="0"/>
                        </a:rPr>
                        <a:t>4 - 24 độ C</a:t>
                      </a: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smtClean="0">
                          <a:effectLst/>
                          <a:latin typeface="Arial" pitchFamily="34" charset="0"/>
                          <a:cs typeface="Arial" pitchFamily="34" charset="0"/>
                        </a:rPr>
                        <a:t>12 – 21 độ C</a:t>
                      </a:r>
                      <a:endParaRPr lang="vi-VN"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r>
              <a:tr h="962135">
                <a:tc>
                  <a:txBody>
                    <a:bodyPr/>
                    <a:lstStyle/>
                    <a:p>
                      <a:pPr fontAlgn="t"/>
                      <a:r>
                        <a:rPr lang="en-US" sz="2400" b="1">
                          <a:effectLst/>
                          <a:latin typeface="Arial" pitchFamily="34" charset="0"/>
                          <a:cs typeface="Arial" pitchFamily="34" charset="0"/>
                        </a:rPr>
                        <a:t>Cá tra</a:t>
                      </a:r>
                      <a:endParaRPr lang="en-US"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a:effectLst/>
                          <a:latin typeface="Arial" pitchFamily="34" charset="0"/>
                          <a:cs typeface="Arial" pitchFamily="34" charset="0"/>
                        </a:rPr>
                        <a:t>15 – 39 độ C</a:t>
                      </a: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a:effectLst/>
                          <a:latin typeface="Arial" pitchFamily="34" charset="0"/>
                          <a:cs typeface="Arial" pitchFamily="34" charset="0"/>
                        </a:rPr>
                        <a:t>25 – 32 độ C</a:t>
                      </a:r>
                    </a:p>
                  </a:txBody>
                  <a:tcPr marL="47625" marR="47625" marT="47625" marB="47625">
                    <a:lnL>
                      <a:noFill/>
                    </a:lnL>
                    <a:lnR>
                      <a:noFill/>
                    </a:lnR>
                    <a:lnT>
                      <a:noFill/>
                    </a:lnT>
                    <a:lnB>
                      <a:noFill/>
                    </a:lnB>
                    <a:solidFill>
                      <a:schemeClr val="accent1">
                        <a:lumMod val="20000"/>
                        <a:lumOff val="80000"/>
                      </a:schemeClr>
                    </a:solidFill>
                  </a:tcPr>
                </a:tc>
              </a:tr>
              <a:tr h="962135">
                <a:tc>
                  <a:txBody>
                    <a:bodyPr/>
                    <a:lstStyle/>
                    <a:p>
                      <a:pPr fontAlgn="t"/>
                      <a:r>
                        <a:rPr lang="en-US" sz="2400" b="1">
                          <a:effectLst/>
                          <a:latin typeface="Arial" pitchFamily="34" charset="0"/>
                          <a:cs typeface="Arial" pitchFamily="34" charset="0"/>
                        </a:rPr>
                        <a:t>Cá tầm</a:t>
                      </a:r>
                      <a:endParaRPr lang="en-US" sz="2400" b="0">
                        <a:effectLst/>
                        <a:latin typeface="Arial" pitchFamily="34" charset="0"/>
                        <a:cs typeface="Arial" pitchFamily="34" charset="0"/>
                      </a:endParaRP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a:effectLst/>
                          <a:latin typeface="Arial" pitchFamily="34" charset="0"/>
                          <a:cs typeface="Arial" pitchFamily="34" charset="0"/>
                        </a:rPr>
                        <a:t>15 – 29 độ C</a:t>
                      </a:r>
                    </a:p>
                  </a:txBody>
                  <a:tcPr marL="47625" marR="47625" marT="47625" marB="47625">
                    <a:lnL>
                      <a:noFill/>
                    </a:lnL>
                    <a:lnR>
                      <a:noFill/>
                    </a:lnR>
                    <a:lnT>
                      <a:noFill/>
                    </a:lnT>
                    <a:lnB>
                      <a:noFill/>
                    </a:lnB>
                    <a:solidFill>
                      <a:schemeClr val="accent1">
                        <a:lumMod val="20000"/>
                        <a:lumOff val="80000"/>
                      </a:schemeClr>
                    </a:solidFill>
                  </a:tcPr>
                </a:tc>
                <a:tc>
                  <a:txBody>
                    <a:bodyPr/>
                    <a:lstStyle/>
                    <a:p>
                      <a:pPr fontAlgn="t"/>
                      <a:r>
                        <a:rPr lang="vi-VN" sz="2400" b="0">
                          <a:effectLst/>
                          <a:latin typeface="Arial" pitchFamily="34" charset="0"/>
                          <a:cs typeface="Arial" pitchFamily="34" charset="0"/>
                        </a:rPr>
                        <a:t>22 – 25 độ C</a:t>
                      </a:r>
                    </a:p>
                  </a:txBody>
                  <a:tcPr marL="47625" marR="47625" marT="47625" marB="47625">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5494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152400" y="533400"/>
            <a:ext cx="3886200" cy="6001643"/>
          </a:xfrm>
          <a:prstGeom prst="rect">
            <a:avLst/>
          </a:prstGeom>
        </p:spPr>
        <p:txBody>
          <a:bodyPr wrap="square">
            <a:spAutoFit/>
          </a:bodyPr>
          <a:lstStyle/>
          <a:p>
            <a:r>
              <a:rPr lang="en-US" sz="2400" b="1">
                <a:solidFill>
                  <a:srgbClr val="0000FF"/>
                </a:solidFill>
                <a:latin typeface="Arial" pitchFamily="34" charset="0"/>
                <a:cs typeface="Arial" pitchFamily="34" charset="0"/>
              </a:rPr>
              <a:t>Em hãy quan sát các biểu hiện bệnh của cá trong Hình 13.5 và ghép với tên bệnh sau:</a:t>
            </a:r>
          </a:p>
          <a:p>
            <a:r>
              <a:rPr lang="en-US" sz="2400" b="1">
                <a:solidFill>
                  <a:srgbClr val="0000FF"/>
                </a:solidFill>
                <a:latin typeface="Arial" pitchFamily="34" charset="0"/>
                <a:cs typeface="Arial" pitchFamily="34" charset="0"/>
              </a:rPr>
              <a:t>1. Bệnh lở loét trên cá chép</a:t>
            </a:r>
          </a:p>
          <a:p>
            <a:r>
              <a:rPr lang="en-US" sz="2400" b="1">
                <a:solidFill>
                  <a:srgbClr val="0000FF"/>
                </a:solidFill>
                <a:latin typeface="Arial" pitchFamily="34" charset="0"/>
                <a:cs typeface="Arial" pitchFamily="34" charset="0"/>
              </a:rPr>
              <a:t>2. Bệnh kí sinh trùng bám trên cá mè</a:t>
            </a:r>
          </a:p>
          <a:p>
            <a:r>
              <a:rPr lang="en-US" sz="2400" b="1">
                <a:solidFill>
                  <a:srgbClr val="0000FF"/>
                </a:solidFill>
                <a:latin typeface="Arial" pitchFamily="34" charset="0"/>
                <a:cs typeface="Arial" pitchFamily="34" charset="0"/>
              </a:rPr>
              <a:t>3. Bệnh lồi mắt trên cá diêu hồng</a:t>
            </a:r>
          </a:p>
          <a:p>
            <a:r>
              <a:rPr lang="en-US" sz="2400" b="1">
                <a:solidFill>
                  <a:srgbClr val="0000FF"/>
                </a:solidFill>
                <a:latin typeface="Arial" pitchFamily="34" charset="0"/>
                <a:cs typeface="Arial" pitchFamily="34" charset="0"/>
              </a:rPr>
              <a:t>4. Bệnh thối mang trên cá diêu hồng</a:t>
            </a:r>
          </a:p>
          <a:p>
            <a:r>
              <a:rPr lang="en-US" sz="2400" b="1">
                <a:solidFill>
                  <a:srgbClr val="0000FF"/>
                </a:solidFill>
                <a:latin typeface="Arial" pitchFamily="34" charset="0"/>
                <a:cs typeface="Arial" pitchFamily="34" charset="0"/>
              </a:rPr>
              <a:t>5. Bệnh chướng bụng trên cá rô phi</a:t>
            </a:r>
          </a:p>
          <a:p>
            <a:r>
              <a:rPr lang="en-US" sz="2400" b="1">
                <a:solidFill>
                  <a:srgbClr val="0000FF"/>
                </a:solidFill>
                <a:latin typeface="Arial" pitchFamily="34" charset="0"/>
                <a:cs typeface="Arial" pitchFamily="34" charset="0"/>
              </a:rPr>
              <a:t>6. Bệnh lở loét trên cá rô đồng.</a:t>
            </a:r>
          </a:p>
        </p:txBody>
      </p:sp>
      <p:pic>
        <p:nvPicPr>
          <p:cNvPr id="5" name="Picture 4" descr="C:\Users\USER\Desktop\image9.png"/>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33400"/>
            <a:ext cx="5029200" cy="6324600"/>
          </a:xfrm>
          <a:prstGeom prst="rect">
            <a:avLst/>
          </a:prstGeom>
          <a:noFill/>
          <a:ln>
            <a:noFill/>
          </a:ln>
        </p:spPr>
      </p:pic>
    </p:spTree>
    <p:extLst>
      <p:ext uri="{BB962C8B-B14F-4D97-AF65-F5344CB8AC3E}">
        <p14:creationId xmlns:p14="http://schemas.microsoft.com/office/powerpoint/2010/main" val="31786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152400" y="533400"/>
            <a:ext cx="3886200" cy="6001643"/>
          </a:xfrm>
          <a:prstGeom prst="rect">
            <a:avLst/>
          </a:prstGeom>
        </p:spPr>
        <p:txBody>
          <a:bodyPr wrap="square">
            <a:spAutoFit/>
          </a:bodyPr>
          <a:lstStyle/>
          <a:p>
            <a:r>
              <a:rPr lang="en-US" sz="2400" b="1">
                <a:solidFill>
                  <a:srgbClr val="0000FF"/>
                </a:solidFill>
                <a:latin typeface="Arial" pitchFamily="34" charset="0"/>
                <a:cs typeface="Arial" pitchFamily="34" charset="0"/>
              </a:rPr>
              <a:t>Em hãy quan sát các biểu hiện bệnh của cá trong Hình 13.5 và ghép với tên bệnh sau:</a:t>
            </a:r>
          </a:p>
          <a:p>
            <a:r>
              <a:rPr lang="en-US" sz="2400" b="1">
                <a:solidFill>
                  <a:srgbClr val="0000FF"/>
                </a:solidFill>
                <a:latin typeface="Arial" pitchFamily="34" charset="0"/>
                <a:cs typeface="Arial" pitchFamily="34" charset="0"/>
              </a:rPr>
              <a:t>1. Bệnh lở loét trên cá chép</a:t>
            </a:r>
          </a:p>
          <a:p>
            <a:r>
              <a:rPr lang="en-US" sz="2400" b="1">
                <a:solidFill>
                  <a:srgbClr val="0000FF"/>
                </a:solidFill>
                <a:latin typeface="Arial" pitchFamily="34" charset="0"/>
                <a:cs typeface="Arial" pitchFamily="34" charset="0"/>
              </a:rPr>
              <a:t>2. Bệnh kí sinh trùng bám trên cá mè</a:t>
            </a:r>
          </a:p>
          <a:p>
            <a:r>
              <a:rPr lang="en-US" sz="2400" b="1">
                <a:solidFill>
                  <a:srgbClr val="0000FF"/>
                </a:solidFill>
                <a:latin typeface="Arial" pitchFamily="34" charset="0"/>
                <a:cs typeface="Arial" pitchFamily="34" charset="0"/>
              </a:rPr>
              <a:t>3. Bệnh lồi mắt trên cá diêu hồng</a:t>
            </a:r>
          </a:p>
          <a:p>
            <a:r>
              <a:rPr lang="en-US" sz="2400" b="1">
                <a:solidFill>
                  <a:srgbClr val="0000FF"/>
                </a:solidFill>
                <a:latin typeface="Arial" pitchFamily="34" charset="0"/>
                <a:cs typeface="Arial" pitchFamily="34" charset="0"/>
              </a:rPr>
              <a:t>4. Bệnh thối mang trên cá diêu hồng</a:t>
            </a:r>
          </a:p>
          <a:p>
            <a:r>
              <a:rPr lang="en-US" sz="2400" b="1">
                <a:solidFill>
                  <a:srgbClr val="0000FF"/>
                </a:solidFill>
                <a:latin typeface="Arial" pitchFamily="34" charset="0"/>
                <a:cs typeface="Arial" pitchFamily="34" charset="0"/>
              </a:rPr>
              <a:t>5. Bệnh chướng bụng trên cá rô phi</a:t>
            </a:r>
          </a:p>
          <a:p>
            <a:r>
              <a:rPr lang="en-US" sz="2400" b="1">
                <a:solidFill>
                  <a:srgbClr val="0000FF"/>
                </a:solidFill>
                <a:latin typeface="Arial" pitchFamily="34" charset="0"/>
                <a:cs typeface="Arial" pitchFamily="34" charset="0"/>
              </a:rPr>
              <a:t>6. Bệnh lở loét trên cá rô đồng.</a:t>
            </a:r>
          </a:p>
        </p:txBody>
      </p:sp>
      <p:pic>
        <p:nvPicPr>
          <p:cNvPr id="5" name="Picture 4" descr="C:\Users\USER\Desktop\image9.png"/>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33401"/>
            <a:ext cx="5029200" cy="2286000"/>
          </a:xfrm>
          <a:prstGeom prst="rect">
            <a:avLst/>
          </a:prstGeom>
          <a:noFill/>
          <a:ln>
            <a:noFill/>
          </a:ln>
        </p:spPr>
      </p:pic>
      <p:sp>
        <p:nvSpPr>
          <p:cNvPr id="4" name="Rectangle 3"/>
          <p:cNvSpPr/>
          <p:nvPr/>
        </p:nvSpPr>
        <p:spPr>
          <a:xfrm>
            <a:off x="3886200" y="2819401"/>
            <a:ext cx="4825621" cy="3816429"/>
          </a:xfrm>
          <a:prstGeom prst="rect">
            <a:avLst/>
          </a:prstGeom>
        </p:spPr>
        <p:txBody>
          <a:bodyPr wrap="square">
            <a:spAutoFit/>
          </a:bodyPr>
          <a:lstStyle/>
          <a:p>
            <a:r>
              <a:rPr lang="vi-VN" sz="2200">
                <a:solidFill>
                  <a:srgbClr val="FF0000"/>
                </a:solidFill>
              </a:rPr>
              <a:t>1. Bệnh lở loét trên cá chép: Hình b</a:t>
            </a:r>
          </a:p>
          <a:p>
            <a:r>
              <a:rPr lang="vi-VN" sz="2200">
                <a:solidFill>
                  <a:srgbClr val="FF0000"/>
                </a:solidFill>
              </a:rPr>
              <a:t>2. Bệnh kí sinh trùng bám trên cá mè: Hình a</a:t>
            </a:r>
          </a:p>
          <a:p>
            <a:r>
              <a:rPr lang="vi-VN" sz="2200">
                <a:solidFill>
                  <a:srgbClr val="FF0000"/>
                </a:solidFill>
              </a:rPr>
              <a:t>3. Bệnh lồi mắt trên cá diêu hồng: Hình g</a:t>
            </a:r>
          </a:p>
          <a:p>
            <a:r>
              <a:rPr lang="vi-VN" sz="2200">
                <a:solidFill>
                  <a:srgbClr val="FF0000"/>
                </a:solidFill>
              </a:rPr>
              <a:t>4. Bệnh thối mang trên cá diêu hồng: Hình d</a:t>
            </a:r>
          </a:p>
          <a:p>
            <a:r>
              <a:rPr lang="vi-VN" sz="2200">
                <a:solidFill>
                  <a:srgbClr val="FF0000"/>
                </a:solidFill>
              </a:rPr>
              <a:t>5. Bệnh chướng bụng trên cá rô phi: Hình e</a:t>
            </a:r>
          </a:p>
          <a:p>
            <a:r>
              <a:rPr lang="vi-VN" sz="2200">
                <a:solidFill>
                  <a:srgbClr val="FF0000"/>
                </a:solidFill>
              </a:rPr>
              <a:t>6. Bệnh lở loét trên cá rô đồng: Hình c</a:t>
            </a:r>
          </a:p>
        </p:txBody>
      </p:sp>
    </p:spTree>
    <p:extLst>
      <p:ext uri="{BB962C8B-B14F-4D97-AF65-F5344CB8AC3E}">
        <p14:creationId xmlns:p14="http://schemas.microsoft.com/office/powerpoint/2010/main" val="315807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6" name="Rectangle 5"/>
          <p:cNvSpPr/>
          <p:nvPr/>
        </p:nvSpPr>
        <p:spPr>
          <a:xfrm>
            <a:off x="406078" y="609600"/>
            <a:ext cx="85344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Hãy nêu các biện pháp để ngăn chặn sự xâm nhập của mầm bệnh vào ao nuôi.</a:t>
            </a:r>
          </a:p>
          <a:p>
            <a:r>
              <a:rPr lang="vi-VN" sz="2400" b="1" smtClean="0">
                <a:solidFill>
                  <a:srgbClr val="0000FF"/>
                </a:solidFill>
              </a:rPr>
              <a:t>Ghi </a:t>
            </a:r>
            <a:r>
              <a:rPr lang="vi-VN" sz="2400" b="1" smtClean="0">
                <a:solidFill>
                  <a:srgbClr val="0000FF"/>
                </a:solidFill>
              </a:rPr>
              <a:t>trên giấy A4. Giờ sau nộp </a:t>
            </a:r>
            <a:r>
              <a:rPr lang="en-US" sz="2400" b="1" smtClean="0">
                <a:solidFill>
                  <a:srgbClr val="0000FF"/>
                </a:solidFill>
              </a:rPr>
              <a:t>GV</a:t>
            </a:r>
            <a:endParaRPr lang="en-US" sz="2400" b="1">
              <a:solidFill>
                <a:srgbClr val="0000FF"/>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10600" cy="830997"/>
          </a:xfrm>
          <a:prstGeom prst="rect">
            <a:avLst/>
          </a:prstGeom>
        </p:spPr>
        <p:txBody>
          <a:bodyPr wrap="square">
            <a:spAutoFit/>
          </a:bodyPr>
          <a:lstStyle/>
          <a:p>
            <a:r>
              <a:rPr lang="vi-VN" sz="2400" b="1">
                <a:solidFill>
                  <a:srgbClr val="0000FF"/>
                </a:solidFill>
              </a:rPr>
              <a:t>Quan sát Hình 13.1 và cho biết màu nước ở ao nuôi nào phù hợp để nuôi thủy sản?</a:t>
            </a:r>
            <a:endParaRPr lang="en-US" sz="2400" b="1">
              <a:solidFill>
                <a:srgbClr val="0000FF"/>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59598"/>
            <a:ext cx="8610600" cy="2217002"/>
          </a:xfrm>
          <a:prstGeom prst="rect">
            <a:avLst/>
          </a:prstGeom>
          <a:noFill/>
          <a:ln>
            <a:noFill/>
          </a:ln>
        </p:spPr>
      </p:pic>
      <p:sp>
        <p:nvSpPr>
          <p:cNvPr id="2" name="Rectangle 1"/>
          <p:cNvSpPr/>
          <p:nvPr/>
        </p:nvSpPr>
        <p:spPr>
          <a:xfrm>
            <a:off x="304800" y="3268639"/>
            <a:ext cx="8839200" cy="3416320"/>
          </a:xfrm>
          <a:prstGeom prst="rect">
            <a:avLst/>
          </a:prstGeom>
        </p:spPr>
        <p:txBody>
          <a:bodyPr wrap="square">
            <a:spAutoFit/>
          </a:bodyPr>
          <a:lstStyle/>
          <a:p>
            <a:r>
              <a:rPr lang="vi-VN" sz="2400">
                <a:solidFill>
                  <a:srgbClr val="FF0000"/>
                </a:solidFill>
              </a:rPr>
              <a:t>Hình 13.1a: màu nước xanh đậm (xanh rêu): Nước có màu xanh đậm là do sự phát triển của tảo lam không tốt cho các loài thủy sản</a:t>
            </a:r>
          </a:p>
          <a:p>
            <a:r>
              <a:rPr lang="vi-VN" sz="2400">
                <a:solidFill>
                  <a:srgbClr val="FF0000"/>
                </a:solidFill>
              </a:rPr>
              <a:t>Hình 13.1b: nước màu xanh nhạt (đọt chuối non): Màu xanh nhạt do sự phát triển của tảo lục =&gt; màu nước thích hợp nhất để nuôi thủy sản.</a:t>
            </a:r>
          </a:p>
          <a:p>
            <a:r>
              <a:rPr lang="vi-VN" sz="2400">
                <a:solidFill>
                  <a:srgbClr val="FF0000"/>
                </a:solidFill>
              </a:rPr>
              <a:t>Hình 13.1c: nước màu đen, mùi thối: có nhiều khí độc như meetan (CH4), hydro sunfua (H2S) nên tôm, cá nuôi dễ bị nhiễm độc và chết.</a:t>
            </a:r>
          </a:p>
        </p:txBody>
      </p:sp>
    </p:spTree>
    <p:extLst>
      <p:ext uri="{BB962C8B-B14F-4D97-AF65-F5344CB8AC3E}">
        <p14:creationId xmlns:p14="http://schemas.microsoft.com/office/powerpoint/2010/main" val="5144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4953" y="152400"/>
            <a:ext cx="853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smtClean="0">
                <a:solidFill>
                  <a:srgbClr val="0000FF"/>
                </a:solidFill>
                <a:latin typeface="Arial" pitchFamily="34" charset="0"/>
                <a:cs typeface="Arial" pitchFamily="34" charset="0"/>
              </a:rPr>
              <a:t>1</a:t>
            </a:r>
            <a:r>
              <a:rPr lang="en-US" sz="2400" b="1">
                <a:solidFill>
                  <a:srgbClr val="0000FF"/>
                </a:solidFill>
                <a:latin typeface="Arial" pitchFamily="34" charset="0"/>
                <a:cs typeface="Arial" pitchFamily="34" charset="0"/>
              </a:rPr>
              <a:t>. Vì sao cần quản lí môi trường ao nuôi?</a:t>
            </a:r>
          </a:p>
          <a:p>
            <a:r>
              <a:rPr lang="en-US" sz="2400" b="1">
                <a:solidFill>
                  <a:srgbClr val="0000FF"/>
                </a:solidFill>
                <a:latin typeface="Arial" pitchFamily="34" charset="0"/>
                <a:cs typeface="Arial" pitchFamily="34" charset="0"/>
              </a:rPr>
              <a:t>2. Môi trường nước ao nuôi thủy sản có những đặc tính nào?</a:t>
            </a:r>
          </a:p>
          <a:p>
            <a:r>
              <a:rPr lang="en-US" sz="2400" b="1">
                <a:solidFill>
                  <a:srgbClr val="0000FF"/>
                </a:solidFill>
                <a:latin typeface="Arial" pitchFamily="34" charset="0"/>
                <a:cs typeface="Arial" pitchFamily="34" charset="0"/>
              </a:rPr>
              <a:t>3.Em hãy nêu một số biện pháp quản lí môi trường ao nuôi thủy sản.</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1869"/>
            <a:ext cx="8610600" cy="6278642"/>
          </a:xfrm>
          <a:prstGeom prst="rect">
            <a:avLst/>
          </a:prstGeom>
        </p:spPr>
        <p:txBody>
          <a:bodyPr wrap="square">
            <a:spAutoFit/>
          </a:bodyPr>
          <a:lstStyle/>
          <a:p>
            <a:r>
              <a:rPr lang="vi-VN" sz="2400" smtClean="0">
                <a:solidFill>
                  <a:srgbClr val="FF0000"/>
                </a:solidFill>
                <a:latin typeface="Arial" pitchFamily="34" charset="0"/>
                <a:cs typeface="Arial" pitchFamily="34" charset="0"/>
              </a:rPr>
              <a:t>1. Quản lí môi trường ao nuôi thích hợp và ổn định sẽ:</a:t>
            </a:r>
          </a:p>
          <a:p>
            <a:r>
              <a:rPr lang="vi-VN" sz="2400" smtClean="0">
                <a:solidFill>
                  <a:srgbClr val="FF0000"/>
                </a:solidFill>
                <a:latin typeface="Arial" pitchFamily="34" charset="0"/>
                <a:cs typeface="Arial" pitchFamily="34" charset="0"/>
              </a:rPr>
              <a:t>+ Làm giảm nguy cơ các bệnh do môi trường; + Tăng sức khỏe;</a:t>
            </a:r>
          </a:p>
          <a:p>
            <a:r>
              <a:rPr lang="vi-VN" sz="2400" smtClean="0">
                <a:solidFill>
                  <a:srgbClr val="FF0000"/>
                </a:solidFill>
                <a:latin typeface="Arial" pitchFamily="34" charset="0"/>
                <a:cs typeface="Arial" pitchFamily="34" charset="0"/>
              </a:rPr>
              <a:t>+ </a:t>
            </a:r>
            <a:r>
              <a:rPr lang="vi-VN" sz="2400">
                <a:solidFill>
                  <a:srgbClr val="FF0000"/>
                </a:solidFill>
                <a:latin typeface="Arial" pitchFamily="34" charset="0"/>
                <a:cs typeface="Arial" pitchFamily="34" charset="0"/>
              </a:rPr>
              <a:t>Tránh gây sốc cho động vật thủy sản;</a:t>
            </a:r>
          </a:p>
          <a:p>
            <a:r>
              <a:rPr lang="vi-VN" sz="2400" smtClean="0">
                <a:solidFill>
                  <a:srgbClr val="FF0000"/>
                </a:solidFill>
                <a:latin typeface="Arial" pitchFamily="34" charset="0"/>
                <a:cs typeface="Arial" pitchFamily="34" charset="0"/>
              </a:rPr>
              <a:t>+ Kìm hãm sự phát triển của tác nhân gây bệnh.</a:t>
            </a:r>
          </a:p>
          <a:p>
            <a:r>
              <a:rPr lang="vi-VN" sz="2400" smtClean="0">
                <a:solidFill>
                  <a:srgbClr val="FF0000"/>
                </a:solidFill>
                <a:latin typeface="Arial" pitchFamily="34" charset="0"/>
                <a:cs typeface="Arial" pitchFamily="34" charset="0"/>
              </a:rPr>
              <a:t>2. Đặc tính của môi trường nước ao nuôi thủy sản bao gồm: lí học, hóa học, sinh học</a:t>
            </a:r>
            <a:endParaRPr lang="en-US" sz="2400" b="1" smtClean="0">
              <a:solidFill>
                <a:srgbClr val="FF0000"/>
              </a:solidFill>
              <a:latin typeface="Arial" pitchFamily="34" charset="0"/>
              <a:cs typeface="Arial" pitchFamily="34" charset="0"/>
            </a:endParaRPr>
          </a:p>
          <a:p>
            <a:r>
              <a:rPr lang="en-US" sz="2400" smtClean="0">
                <a:solidFill>
                  <a:srgbClr val="FF0000"/>
                </a:solidFill>
                <a:latin typeface="Arial" pitchFamily="34" charset="0"/>
                <a:cs typeface="Arial" pitchFamily="34" charset="0"/>
              </a:rPr>
              <a:t>3. số </a:t>
            </a:r>
            <a:r>
              <a:rPr lang="en-US" sz="2400">
                <a:solidFill>
                  <a:srgbClr val="FF0000"/>
                </a:solidFill>
                <a:latin typeface="Arial" pitchFamily="34" charset="0"/>
                <a:cs typeface="Arial" pitchFamily="34" charset="0"/>
              </a:rPr>
              <a:t>biện pháp quản lí môi trường ao nuôi thủy sản</a:t>
            </a:r>
          </a:p>
          <a:p>
            <a:r>
              <a:rPr lang="en-US" sz="2400">
                <a:solidFill>
                  <a:srgbClr val="FF0000"/>
                </a:solidFill>
                <a:latin typeface="Arial" pitchFamily="34" charset="0"/>
                <a:cs typeface="Arial" pitchFamily="34" charset="0"/>
              </a:rPr>
              <a:t>- Thiết kế ao không có góc chết, tạo dòng chảy tự nhiên trong nước.</a:t>
            </a:r>
          </a:p>
          <a:p>
            <a:r>
              <a:rPr lang="en-US" sz="2400">
                <a:solidFill>
                  <a:srgbClr val="FF0000"/>
                </a:solidFill>
                <a:latin typeface="Arial" pitchFamily="34" charset="0"/>
                <a:cs typeface="Arial" pitchFamily="34" charset="0"/>
              </a:rPr>
              <a:t>- Thường xuyên kiểm tra các yếu tố môi trường nước.</a:t>
            </a:r>
          </a:p>
          <a:p>
            <a:r>
              <a:rPr lang="en-US" sz="2400">
                <a:solidFill>
                  <a:srgbClr val="FF0000"/>
                </a:solidFill>
                <a:latin typeface="Arial" pitchFamily="34" charset="0"/>
                <a:cs typeface="Arial" pitchFamily="34" charset="0"/>
              </a:rPr>
              <a:t>- Sục khí, quạt nước, phun mưa khi cần.</a:t>
            </a:r>
          </a:p>
          <a:p>
            <a:r>
              <a:rPr lang="en-US" sz="2400">
                <a:solidFill>
                  <a:srgbClr val="FF0000"/>
                </a:solidFill>
                <a:latin typeface="Arial" pitchFamily="34" charset="0"/>
                <a:cs typeface="Arial" pitchFamily="34" charset="0"/>
              </a:rPr>
              <a:t>- Điều chỉnh mật độ nuôi, lượng thức ăn phù hợp.</a:t>
            </a:r>
          </a:p>
          <a:p>
            <a:r>
              <a:rPr lang="en-US" sz="2400">
                <a:solidFill>
                  <a:srgbClr val="FF0000"/>
                </a:solidFill>
                <a:latin typeface="Arial" pitchFamily="34" charset="0"/>
                <a:cs typeface="Arial" pitchFamily="34" charset="0"/>
              </a:rPr>
              <a:t>- Bơm thêm nước vào ao, thay nước sạch cải thiện môi trường nuôi; tăng tốc độ dòng chảy trong ao.</a:t>
            </a:r>
          </a:p>
          <a:p>
            <a:r>
              <a:rPr lang="en-US" sz="2400">
                <a:solidFill>
                  <a:srgbClr val="FF0000"/>
                </a:solidFill>
                <a:latin typeface="Arial" pitchFamily="34" charset="0"/>
                <a:cs typeface="Arial" pitchFamily="34" charset="0"/>
              </a:rPr>
              <a:t>- Sử dụng chế phẩm sinh học xử lí nước ao</a:t>
            </a:r>
          </a:p>
          <a:p>
            <a:endParaRPr lang="vi-VN">
              <a:solidFill>
                <a:srgbClr val="FF0000"/>
              </a:solidFill>
            </a:endParaRPr>
          </a:p>
        </p:txBody>
      </p:sp>
    </p:spTree>
    <p:extLst>
      <p:ext uri="{BB962C8B-B14F-4D97-AF65-F5344CB8AC3E}">
        <p14:creationId xmlns:p14="http://schemas.microsoft.com/office/powerpoint/2010/main" val="1561415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02732"/>
            <a:ext cx="8229600" cy="4893647"/>
          </a:xfrm>
          <a:prstGeom prst="rect">
            <a:avLst/>
          </a:prstGeom>
        </p:spPr>
        <p:txBody>
          <a:bodyPr wrap="square">
            <a:spAutoFit/>
          </a:bodyPr>
          <a:lstStyle/>
          <a:p>
            <a:r>
              <a:rPr lang="en-US" sz="2400" b="1">
                <a:latin typeface="Arial" pitchFamily="34" charset="0"/>
                <a:cs typeface="Arial" pitchFamily="34" charset="0"/>
              </a:rPr>
              <a:t>1. Quản lí môi trường ao nuôi</a:t>
            </a:r>
            <a:endParaRPr lang="en-US" sz="2400">
              <a:latin typeface="Arial" pitchFamily="34" charset="0"/>
              <a:cs typeface="Arial" pitchFamily="34" charset="0"/>
            </a:endParaRPr>
          </a:p>
          <a:p>
            <a:r>
              <a:rPr lang="en-US" sz="2400">
                <a:latin typeface="Arial" pitchFamily="34" charset="0"/>
                <a:cs typeface="Arial" pitchFamily="34" charset="0"/>
              </a:rPr>
              <a:t>- Mục đích:</a:t>
            </a:r>
          </a:p>
          <a:p>
            <a:r>
              <a:rPr lang="en-US" sz="2400">
                <a:latin typeface="Arial" pitchFamily="34" charset="0"/>
                <a:cs typeface="Arial" pitchFamily="34" charset="0"/>
              </a:rPr>
              <a:t>   + Làm giảm nguy cơ các bệnh do môi trường;</a:t>
            </a:r>
          </a:p>
          <a:p>
            <a:r>
              <a:rPr lang="en-US" sz="2400">
                <a:latin typeface="Arial" pitchFamily="34" charset="0"/>
                <a:cs typeface="Arial" pitchFamily="34" charset="0"/>
              </a:rPr>
              <a:t>   + Tăng sức khỏe;</a:t>
            </a:r>
          </a:p>
          <a:p>
            <a:r>
              <a:rPr lang="en-US" sz="2400">
                <a:latin typeface="Arial" pitchFamily="34" charset="0"/>
                <a:cs typeface="Arial" pitchFamily="34" charset="0"/>
              </a:rPr>
              <a:t>   + Tránh gây sốc cho động vật thủy sản;</a:t>
            </a:r>
          </a:p>
          <a:p>
            <a:r>
              <a:rPr lang="en-US" sz="2400">
                <a:latin typeface="Arial" pitchFamily="34" charset="0"/>
                <a:cs typeface="Arial" pitchFamily="34" charset="0"/>
              </a:rPr>
              <a:t>   + Kìm hãm sự phát triển của tác nhân gây bệnh.</a:t>
            </a:r>
          </a:p>
          <a:p>
            <a:r>
              <a:rPr lang="en-US" sz="2400">
                <a:latin typeface="Arial" pitchFamily="34" charset="0"/>
                <a:cs typeface="Arial" pitchFamily="34" charset="0"/>
              </a:rPr>
              <a:t>- Đặc tính: lí học, hóa học, sinh học</a:t>
            </a:r>
          </a:p>
          <a:p>
            <a:r>
              <a:rPr lang="en-US" sz="2400" b="1">
                <a:latin typeface="Arial" pitchFamily="34" charset="0"/>
                <a:cs typeface="Arial" pitchFamily="34" charset="0"/>
              </a:rPr>
              <a:t>1.1 Đặc tính lí học</a:t>
            </a:r>
            <a:endParaRPr lang="en-US" sz="2400">
              <a:latin typeface="Arial" pitchFamily="34" charset="0"/>
              <a:cs typeface="Arial" pitchFamily="34" charset="0"/>
            </a:endParaRPr>
          </a:p>
          <a:p>
            <a:r>
              <a:rPr lang="en-US" sz="2400">
                <a:latin typeface="Arial" pitchFamily="34" charset="0"/>
                <a:cs typeface="Arial" pitchFamily="34" charset="0"/>
              </a:rPr>
              <a:t>- Nhiệt độ nước: là yếu tố quan trọng ảnh hưởng đến sinh trưởng, sinh sản và phát sinh dịch bệnh của động vật thủy sản.</a:t>
            </a:r>
          </a:p>
          <a:p>
            <a:r>
              <a:rPr lang="en-US" sz="2400">
                <a:latin typeface="Arial" pitchFamily="34" charset="0"/>
                <a:cs typeface="Arial" pitchFamily="34" charset="0"/>
              </a:rPr>
              <a:t>- Độ trong: là một trong những tiêu chí để đánh giá chất lượng nước nuôi thủy sản.</a:t>
            </a:r>
          </a:p>
        </p:txBody>
      </p:sp>
      <p:sp>
        <p:nvSpPr>
          <p:cNvPr id="6" name="Rectangle 5"/>
          <p:cNvSpPr/>
          <p:nvPr/>
        </p:nvSpPr>
        <p:spPr>
          <a:xfrm>
            <a:off x="335507" y="152400"/>
            <a:ext cx="8839200" cy="1200329"/>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31.BÀI 13. QUẢN LÝ MÔI TRƯỜNG AO NUÔI THỦY SẢN VÀ PHÒNG TRỊ BỆNH THỦY SẢN</a:t>
            </a:r>
            <a:endParaRPr lang="en-US" sz="2400">
              <a:solidFill>
                <a:srgbClr val="FF0000"/>
              </a:solidFill>
              <a:latin typeface="Arial" pitchFamily="34" charset="0"/>
              <a:cs typeface="Arial" pitchFamily="34" charset="0"/>
            </a:endParaRPr>
          </a:p>
          <a:p>
            <a:pPr algn="ct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524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02732"/>
            <a:ext cx="8915400" cy="5570756"/>
          </a:xfrm>
          <a:prstGeom prst="rect">
            <a:avLst/>
          </a:prstGeom>
        </p:spPr>
        <p:txBody>
          <a:bodyPr wrap="square">
            <a:spAutoFit/>
          </a:bodyPr>
          <a:lstStyle/>
          <a:p>
            <a:r>
              <a:rPr lang="en-US" sz="2400" b="1">
                <a:latin typeface="Arial" pitchFamily="34" charset="0"/>
                <a:cs typeface="Arial" pitchFamily="34" charset="0"/>
              </a:rPr>
              <a:t>1. Quản lí môi trường ao nuôi</a:t>
            </a:r>
            <a:endParaRPr lang="en-US" sz="2400">
              <a:latin typeface="Arial" pitchFamily="34" charset="0"/>
              <a:cs typeface="Arial" pitchFamily="34" charset="0"/>
            </a:endParaRPr>
          </a:p>
          <a:p>
            <a:r>
              <a:rPr lang="en-US" sz="2400" b="1" smtClean="0"/>
              <a:t> </a:t>
            </a:r>
            <a:r>
              <a:rPr lang="en-US" sz="2200" b="1">
                <a:latin typeface="Arial" pitchFamily="34" charset="0"/>
                <a:cs typeface="Arial" pitchFamily="34" charset="0"/>
              </a:rPr>
              <a:t>1.2. Đặc tính hóa học:</a:t>
            </a:r>
            <a:endParaRPr lang="en-US" sz="2200">
              <a:latin typeface="Arial" pitchFamily="34" charset="0"/>
              <a:cs typeface="Arial" pitchFamily="34" charset="0"/>
            </a:endParaRPr>
          </a:p>
          <a:p>
            <a:r>
              <a:rPr lang="en-US" sz="2200">
                <a:latin typeface="Arial" pitchFamily="34" charset="0"/>
                <a:cs typeface="Arial" pitchFamily="34" charset="0"/>
              </a:rPr>
              <a:t>- Một số yếu tố hóa học quan trọng của nước trong ao nuôi thủy sản gồm: oxygen hòa tan, pH, nitrite, BOD, kim loại nặng, … cần chú ý nhất là sự biến động của oxygen hòa tan trong nước.</a:t>
            </a:r>
          </a:p>
          <a:p>
            <a:r>
              <a:rPr lang="en-US" sz="2200" b="1">
                <a:latin typeface="Arial" pitchFamily="34" charset="0"/>
                <a:cs typeface="Arial" pitchFamily="34" charset="0"/>
              </a:rPr>
              <a:t>1.3. Đặc tính sinh học:</a:t>
            </a:r>
            <a:r>
              <a:rPr lang="en-US" sz="2200">
                <a:latin typeface="Arial" pitchFamily="34" charset="0"/>
                <a:cs typeface="Arial" pitchFamily="34" charset="0"/>
              </a:rPr>
              <a:t> được thể hiện qua thành phần loài và mật độ của các sinh vật sống trong nước bao gồm nhóm vi sinh vật, thực vật phù du, động vật phù du và động vật đáy.</a:t>
            </a:r>
          </a:p>
          <a:p>
            <a:r>
              <a:rPr lang="en-US" sz="2200" b="1">
                <a:latin typeface="Arial" pitchFamily="34" charset="0"/>
                <a:cs typeface="Arial" pitchFamily="34" charset="0"/>
              </a:rPr>
              <a:t>1.4. Một số biện pháp quản lí môi trường ao nuôi thủy sản</a:t>
            </a:r>
            <a:endParaRPr lang="en-US" sz="2200">
              <a:latin typeface="Arial" pitchFamily="34" charset="0"/>
              <a:cs typeface="Arial" pitchFamily="34" charset="0"/>
            </a:endParaRPr>
          </a:p>
          <a:p>
            <a:r>
              <a:rPr lang="en-US" sz="2200">
                <a:latin typeface="Arial" pitchFamily="34" charset="0"/>
                <a:cs typeface="Arial" pitchFamily="34" charset="0"/>
              </a:rPr>
              <a:t>- Thiết kế ao không có góc chết, tạo dòng chảy tự nhiên trong nước.</a:t>
            </a:r>
          </a:p>
          <a:p>
            <a:r>
              <a:rPr lang="en-US" sz="2200">
                <a:latin typeface="Arial" pitchFamily="34" charset="0"/>
                <a:cs typeface="Arial" pitchFamily="34" charset="0"/>
              </a:rPr>
              <a:t>- Thường xuyên kiểm tra các yếu tố môi trường nước.</a:t>
            </a:r>
          </a:p>
          <a:p>
            <a:r>
              <a:rPr lang="en-US" sz="2200">
                <a:latin typeface="Arial" pitchFamily="34" charset="0"/>
                <a:cs typeface="Arial" pitchFamily="34" charset="0"/>
              </a:rPr>
              <a:t>- Sục khí, quạt nước, phun mưa khi cần.</a:t>
            </a:r>
          </a:p>
          <a:p>
            <a:r>
              <a:rPr lang="en-US" sz="2200">
                <a:latin typeface="Arial" pitchFamily="34" charset="0"/>
                <a:cs typeface="Arial" pitchFamily="34" charset="0"/>
              </a:rPr>
              <a:t>- Điều chỉnh mật độ nuôi, lượng thức ăn phù hợp.</a:t>
            </a:r>
          </a:p>
          <a:p>
            <a:r>
              <a:rPr lang="en-US" sz="2200">
                <a:latin typeface="Arial" pitchFamily="34" charset="0"/>
                <a:cs typeface="Arial" pitchFamily="34" charset="0"/>
              </a:rPr>
              <a:t>- Bơm thêm nước vào ao, thay nước sạch cải thiện môi trường nuôi; tăng tốc độ dòng chảy trong ao.</a:t>
            </a:r>
          </a:p>
          <a:p>
            <a:r>
              <a:rPr lang="en-US" sz="2200">
                <a:latin typeface="Arial" pitchFamily="34" charset="0"/>
                <a:cs typeface="Arial" pitchFamily="34" charset="0"/>
              </a:rPr>
              <a:t>- Sử dụng chế phẩm sinh học xử lí nước ao</a:t>
            </a:r>
          </a:p>
        </p:txBody>
      </p:sp>
      <p:sp>
        <p:nvSpPr>
          <p:cNvPr id="6" name="Rectangle 5"/>
          <p:cNvSpPr/>
          <p:nvPr/>
        </p:nvSpPr>
        <p:spPr>
          <a:xfrm>
            <a:off x="335507" y="152400"/>
            <a:ext cx="8839200" cy="1200329"/>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a:t>
            </a:r>
            <a:r>
              <a:rPr lang="en-US" sz="2400" b="1">
                <a:solidFill>
                  <a:srgbClr val="FF0000"/>
                </a:solidFill>
                <a:latin typeface="Arial" pitchFamily="34" charset="0"/>
                <a:cs typeface="Arial" pitchFamily="34" charset="0"/>
              </a:rPr>
              <a:t>31.BÀI 13. QUẢN LÝ MÔI TRƯỜNG AO NUÔI THỦY SẢN VÀ PHÒNG TRỊ BỆNH THỦY SẢN</a:t>
            </a:r>
            <a:endParaRPr lang="en-US" sz="2400">
              <a:solidFill>
                <a:srgbClr val="FF0000"/>
              </a:solidFill>
              <a:latin typeface="Arial" pitchFamily="34" charset="0"/>
              <a:cs typeface="Arial" pitchFamily="34" charset="0"/>
            </a:endParaRPr>
          </a:p>
          <a:p>
            <a:pPr algn="ct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5473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597932"/>
            <a:ext cx="887778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a:solidFill>
                  <a:srgbClr val="0000FF"/>
                </a:solidFill>
                <a:latin typeface="Arial" pitchFamily="34" charset="0"/>
                <a:cs typeface="Arial" pitchFamily="34" charset="0"/>
              </a:rPr>
              <a:t>Động vật thủy sản bị bệnh thường có những biểu hiện </a:t>
            </a:r>
            <a:r>
              <a:rPr lang="en-US" sz="2400" b="1">
                <a:solidFill>
                  <a:srgbClr val="0000FF"/>
                </a:solidFill>
                <a:latin typeface="Arial" pitchFamily="34" charset="0"/>
                <a:cs typeface="Arial" pitchFamily="34" charset="0"/>
              </a:rPr>
              <a:t>nào</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p:txBody>
      </p:sp>
      <p:pic>
        <p:nvPicPr>
          <p:cNvPr id="1026" name="Picture 2" descr="C:\Users\USE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17511"/>
            <a:ext cx="754379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597932"/>
            <a:ext cx="887778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a:solidFill>
                  <a:srgbClr val="0000FF"/>
                </a:solidFill>
                <a:latin typeface="Arial" pitchFamily="34" charset="0"/>
                <a:cs typeface="Arial" pitchFamily="34" charset="0"/>
              </a:rPr>
              <a:t>Động vật thủy sản bị bệnh thường có những biểu hiện </a:t>
            </a:r>
            <a:r>
              <a:rPr lang="en-US" sz="2400" b="1">
                <a:solidFill>
                  <a:srgbClr val="0000FF"/>
                </a:solidFill>
                <a:latin typeface="Arial" pitchFamily="34" charset="0"/>
                <a:cs typeface="Arial" pitchFamily="34" charset="0"/>
              </a:rPr>
              <a:t>nào</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endParaRPr lang="en-US" sz="2400" b="1">
              <a:solidFill>
                <a:srgbClr val="0000FF"/>
              </a:solidFill>
              <a:latin typeface="Arial" pitchFamily="34" charset="0"/>
              <a:cs typeface="Arial" pitchFamily="34" charset="0"/>
            </a:endParaRPr>
          </a:p>
        </p:txBody>
      </p:sp>
      <p:pic>
        <p:nvPicPr>
          <p:cNvPr id="1026" name="Picture 2" descr="C:\Users\USER\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17511"/>
            <a:ext cx="5410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600" y="1537942"/>
            <a:ext cx="3086582" cy="4524315"/>
          </a:xfrm>
          <a:prstGeom prst="rect">
            <a:avLst/>
          </a:prstGeom>
        </p:spPr>
        <p:txBody>
          <a:bodyPr wrap="square">
            <a:spAutoFit/>
          </a:bodyPr>
          <a:lstStyle/>
          <a:p>
            <a:r>
              <a:rPr lang="vi-VN" sz="2400">
                <a:solidFill>
                  <a:srgbClr val="FF0000"/>
                </a:solidFill>
              </a:rPr>
              <a:t>Động vật thủy sản bị bệnh thường có những biểu </a:t>
            </a:r>
            <a:r>
              <a:rPr lang="vi-VN" sz="2400">
                <a:solidFill>
                  <a:srgbClr val="FF0000"/>
                </a:solidFill>
              </a:rPr>
              <a:t>hiện</a:t>
            </a:r>
            <a:r>
              <a:rPr lang="vi-VN" sz="2400" smtClean="0">
                <a:solidFill>
                  <a:srgbClr val="FF0000"/>
                </a:solidFill>
              </a:rPr>
              <a:t>:</a:t>
            </a:r>
            <a:endParaRPr lang="vi-VN" sz="2400">
              <a:solidFill>
                <a:srgbClr val="FF0000"/>
              </a:solidFill>
            </a:endParaRPr>
          </a:p>
          <a:p>
            <a:r>
              <a:rPr lang="vi-VN" sz="2400">
                <a:solidFill>
                  <a:srgbClr val="FF0000"/>
                </a:solidFill>
              </a:rPr>
              <a:t>- Hoạt động không bình thường (mất thăng bằng, nổi đầu, dạt </a:t>
            </a:r>
            <a:r>
              <a:rPr lang="vi-VN" sz="2400">
                <a:solidFill>
                  <a:srgbClr val="FF0000"/>
                </a:solidFill>
              </a:rPr>
              <a:t>bờ</a:t>
            </a:r>
            <a:r>
              <a:rPr lang="vi-VN" sz="2400" smtClean="0">
                <a:solidFill>
                  <a:srgbClr val="FF0000"/>
                </a:solidFill>
              </a:rPr>
              <a:t>,..)</a:t>
            </a:r>
            <a:endParaRPr lang="vi-VN" sz="2400">
              <a:solidFill>
                <a:srgbClr val="FF0000"/>
              </a:solidFill>
            </a:endParaRPr>
          </a:p>
          <a:p>
            <a:r>
              <a:rPr lang="vi-VN" sz="2400">
                <a:solidFill>
                  <a:srgbClr val="FF0000"/>
                </a:solidFill>
              </a:rPr>
              <a:t>- Thay đổi màu sắc, tổn thương trên </a:t>
            </a:r>
            <a:r>
              <a:rPr lang="vi-VN" sz="2400">
                <a:solidFill>
                  <a:srgbClr val="FF0000"/>
                </a:solidFill>
              </a:rPr>
              <a:t>cơ </a:t>
            </a:r>
            <a:r>
              <a:rPr lang="vi-VN" sz="2400" smtClean="0">
                <a:solidFill>
                  <a:srgbClr val="FF0000"/>
                </a:solidFill>
              </a:rPr>
              <a:t>thể</a:t>
            </a:r>
            <a:endParaRPr lang="vi-VN" sz="2400">
              <a:solidFill>
                <a:srgbClr val="FF0000"/>
              </a:solidFill>
            </a:endParaRPr>
          </a:p>
          <a:p>
            <a:r>
              <a:rPr lang="vi-VN" sz="2400">
                <a:solidFill>
                  <a:srgbClr val="FF0000"/>
                </a:solidFill>
              </a:rPr>
              <a:t>- Thể trạng yếu, bỏ hoặc kém </a:t>
            </a:r>
            <a:r>
              <a:rPr lang="vi-VN" sz="2400">
                <a:solidFill>
                  <a:srgbClr val="FF0000"/>
                </a:solidFill>
              </a:rPr>
              <a:t>ăn</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292469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1403</Words>
  <Application>Microsoft Office PowerPoint</Application>
  <PresentationFormat>On-screen Show (4:3)</PresentationFormat>
  <Paragraphs>167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27</cp:revision>
  <dcterms:created xsi:type="dcterms:W3CDTF">2022-07-15T07:39:46Z</dcterms:created>
  <dcterms:modified xsi:type="dcterms:W3CDTF">2022-07-28T07:57:42Z</dcterms:modified>
</cp:coreProperties>
</file>