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58" r:id="rId5"/>
    <p:sldId id="261" r:id="rId6"/>
    <p:sldId id="262" r:id="rId7"/>
    <p:sldId id="284" r:id="rId8"/>
    <p:sldId id="283" r:id="rId9"/>
    <p:sldId id="281" r:id="rId10"/>
    <p:sldId id="269" r:id="rId11"/>
    <p:sldId id="282"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423288"/>
            <a:ext cx="8839200" cy="461665"/>
          </a:xfrm>
          <a:prstGeom prst="rect">
            <a:avLst/>
          </a:prstGeom>
        </p:spPr>
        <p:txBody>
          <a:bodyPr wrap="square">
            <a:spAutoFit/>
          </a:bodyPr>
          <a:lstStyle/>
          <a:p>
            <a:r>
              <a:rPr lang="en-US" sz="2400" b="1">
                <a:solidFill>
                  <a:srgbClr val="FF0000"/>
                </a:solidFill>
                <a:latin typeface="Arial" pitchFamily="34" charset="0"/>
                <a:cs typeface="Arial" pitchFamily="34" charset="0"/>
              </a:rPr>
              <a:t>TIẾT 30. BÀI 12. QUY TRÌNH NUÔI CÁ NƯỚC NGỌT(TIẾP)</a:t>
            </a:r>
            <a:endParaRPr lang="en-US" sz="2400">
              <a:solidFill>
                <a:srgbClr val="FF0000"/>
              </a:solidFill>
              <a:latin typeface="Arial" pitchFamily="34" charset="0"/>
              <a:cs typeface="Arial" pitchFamily="34" charset="0"/>
            </a:endParaRPr>
          </a:p>
        </p:txBody>
      </p:sp>
      <p:pic>
        <p:nvPicPr>
          <p:cNvPr id="1026" name="Picture 2" descr="C:\Users\USER\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066800"/>
            <a:ext cx="83820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3" name="Rectangle 2"/>
          <p:cNvSpPr/>
          <p:nvPr/>
        </p:nvSpPr>
        <p:spPr>
          <a:xfrm>
            <a:off x="152400" y="533400"/>
            <a:ext cx="8839200" cy="1569660"/>
          </a:xfrm>
          <a:prstGeom prst="rect">
            <a:avLst/>
          </a:prstGeom>
        </p:spPr>
        <p:txBody>
          <a:bodyPr wrap="square">
            <a:spAutoFit/>
          </a:bodyPr>
          <a:lstStyle/>
          <a:p>
            <a:r>
              <a:rPr lang="en-US" sz="2400" b="1">
                <a:solidFill>
                  <a:srgbClr val="0000FF"/>
                </a:solidFill>
                <a:latin typeface="Arial" pitchFamily="34" charset="0"/>
                <a:cs typeface="Arial" pitchFamily="34" charset="0"/>
              </a:rPr>
              <a:t>1.Khi nuôi cá mật độ cao (thâm canh) bắt buộc phải sử dụng quạt nước. Hãy giải thích tác dụng của quạt nước trong đầm nuôi tôm.</a:t>
            </a:r>
            <a:br>
              <a:rPr lang="en-US" sz="2400" b="1">
                <a:solidFill>
                  <a:srgbClr val="0000FF"/>
                </a:solidFill>
                <a:latin typeface="Arial" pitchFamily="34" charset="0"/>
                <a:cs typeface="Arial" pitchFamily="34" charset="0"/>
              </a:rPr>
            </a:br>
            <a:endParaRPr lang="vi-VN" sz="2400" b="1" smtClean="0">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1021994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4" name="Rectangle 3"/>
          <p:cNvSpPr/>
          <p:nvPr/>
        </p:nvSpPr>
        <p:spPr>
          <a:xfrm>
            <a:off x="304800" y="1981200"/>
            <a:ext cx="8534400" cy="2308324"/>
          </a:xfrm>
          <a:prstGeom prst="rect">
            <a:avLst/>
          </a:prstGeom>
        </p:spPr>
        <p:txBody>
          <a:bodyPr wrap="square">
            <a:spAutoFit/>
          </a:bodyPr>
          <a:lstStyle/>
          <a:p>
            <a:r>
              <a:rPr lang="en-US" sz="2400" b="1">
                <a:solidFill>
                  <a:srgbClr val="FF0000"/>
                </a:solidFill>
                <a:latin typeface="Arial" pitchFamily="34" charset="0"/>
                <a:cs typeface="Arial" pitchFamily="34" charset="0"/>
              </a:rPr>
              <a:t>1.Quạt nước giúp:</a:t>
            </a:r>
          </a:p>
          <a:p>
            <a:r>
              <a:rPr lang="en-US" sz="2400" b="1">
                <a:solidFill>
                  <a:srgbClr val="FF0000"/>
                </a:solidFill>
                <a:latin typeface="Arial" pitchFamily="34" charset="0"/>
                <a:cs typeface="Arial" pitchFamily="34" charset="0"/>
              </a:rPr>
              <a:t>- Tạo dòng chảy và cung cấp oxy cho ao nuôi.</a:t>
            </a:r>
          </a:p>
          <a:p>
            <a:r>
              <a:rPr lang="en-US" sz="2400" b="1">
                <a:solidFill>
                  <a:srgbClr val="FF0000"/>
                </a:solidFill>
                <a:latin typeface="Arial" pitchFamily="34" charset="0"/>
                <a:cs typeface="Arial" pitchFamily="34" charset="0"/>
              </a:rPr>
              <a:t>- Điều hòa và làm cân bằng các yếu tố môi trường trong ao</a:t>
            </a:r>
          </a:p>
          <a:p>
            <a:r>
              <a:rPr lang="en-US" sz="2400" b="1">
                <a:solidFill>
                  <a:srgbClr val="FF0000"/>
                </a:solidFill>
                <a:latin typeface="Arial" pitchFamily="34" charset="0"/>
                <a:cs typeface="Arial" pitchFamily="34" charset="0"/>
              </a:rPr>
              <a:t>-&gt; Tăng cường hoạt động của tôm, giúp tôm tiêu hóa và hấp thụ thức ăn tốt hơn.</a:t>
            </a:r>
          </a:p>
        </p:txBody>
      </p:sp>
      <p:sp>
        <p:nvSpPr>
          <p:cNvPr id="5" name="Rectangle 4"/>
          <p:cNvSpPr/>
          <p:nvPr/>
        </p:nvSpPr>
        <p:spPr>
          <a:xfrm>
            <a:off x="152400" y="533400"/>
            <a:ext cx="8839200" cy="1569660"/>
          </a:xfrm>
          <a:prstGeom prst="rect">
            <a:avLst/>
          </a:prstGeom>
        </p:spPr>
        <p:txBody>
          <a:bodyPr wrap="square">
            <a:spAutoFit/>
          </a:bodyPr>
          <a:lstStyle/>
          <a:p>
            <a:r>
              <a:rPr lang="en-US" sz="2400" b="1">
                <a:solidFill>
                  <a:srgbClr val="0000FF"/>
                </a:solidFill>
                <a:latin typeface="Arial" pitchFamily="34" charset="0"/>
                <a:cs typeface="Arial" pitchFamily="34" charset="0"/>
              </a:rPr>
              <a:t>1.Khi nuôi cá mật độ cao (thâm canh) bắt buộc phải sử dụng quạt nước. Hãy giải thích tác dụng của quạt nước trong đầm nuôi tôm.</a:t>
            </a:r>
            <a:br>
              <a:rPr lang="en-US" sz="2400" b="1">
                <a:solidFill>
                  <a:srgbClr val="0000FF"/>
                </a:solidFill>
                <a:latin typeface="Arial" pitchFamily="34" charset="0"/>
                <a:cs typeface="Arial" pitchFamily="34" charset="0"/>
              </a:rPr>
            </a:br>
            <a:endParaRPr lang="vi-VN" sz="2400" b="1" smtClean="0">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3178686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VẬN DỤNG</a:t>
            </a:r>
            <a:endParaRPr lang="en-US" sz="2800" b="1">
              <a:solidFill>
                <a:srgbClr val="FF0000"/>
              </a:solidFill>
              <a:latin typeface="Arial" pitchFamily="34" charset="0"/>
              <a:cs typeface="Arial" pitchFamily="34" charset="0"/>
            </a:endParaRPr>
          </a:p>
        </p:txBody>
      </p:sp>
      <p:sp>
        <p:nvSpPr>
          <p:cNvPr id="6" name="Rectangle 5"/>
          <p:cNvSpPr/>
          <p:nvPr/>
        </p:nvSpPr>
        <p:spPr>
          <a:xfrm>
            <a:off x="406078" y="609600"/>
            <a:ext cx="8534400" cy="1569660"/>
          </a:xfrm>
          <a:prstGeom prst="rect">
            <a:avLst/>
          </a:prstGeom>
        </p:spPr>
        <p:txBody>
          <a:bodyPr wrap="square">
            <a:spAutoFit/>
          </a:bodyPr>
          <a:lstStyle/>
          <a:p>
            <a:r>
              <a:rPr lang="nl-NL" sz="2400" b="1">
                <a:solidFill>
                  <a:srgbClr val="0000FF"/>
                </a:solidFill>
                <a:latin typeface="Arial" pitchFamily="34" charset="0"/>
                <a:cs typeface="Arial" pitchFamily="34" charset="0"/>
              </a:rPr>
              <a:t>1.</a:t>
            </a:r>
            <a:r>
              <a:rPr lang="en-US" sz="2400" b="1">
                <a:solidFill>
                  <a:srgbClr val="0000FF"/>
                </a:solidFill>
                <a:latin typeface="Arial" pitchFamily="34" charset="0"/>
                <a:cs typeface="Arial" pitchFamily="34" charset="0"/>
              </a:rPr>
              <a:t> Hãy lập kế hoạch tính toán chi phí cho việc nuôi và chăm sóc một loại thủy sản phổ biến ở địa phương em.</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Ghi trên giấy A4. Giờ sau nộp gv.</a:t>
            </a:r>
          </a:p>
          <a:p>
            <a:r>
              <a:rPr lang="vi-VN" sz="2400" b="1" smtClean="0">
                <a:solidFill>
                  <a:srgbClr val="0000FF"/>
                </a:solidFill>
              </a:rPr>
              <a:t>Ghi </a:t>
            </a:r>
            <a:r>
              <a:rPr lang="vi-VN" sz="2400" b="1" smtClean="0">
                <a:solidFill>
                  <a:srgbClr val="0000FF"/>
                </a:solidFill>
              </a:rPr>
              <a:t>trên giấy A4. Giờ sau nộp </a:t>
            </a:r>
            <a:r>
              <a:rPr lang="en-US" sz="2400" b="1" smtClean="0">
                <a:solidFill>
                  <a:srgbClr val="0000FF"/>
                </a:solidFill>
              </a:rPr>
              <a:t>GV</a:t>
            </a:r>
            <a:endParaRPr lang="en-US" sz="2400" b="1">
              <a:solidFill>
                <a:srgbClr val="0000FF"/>
              </a:solidFill>
            </a:endParaRPr>
          </a:p>
        </p:txBody>
      </p:sp>
    </p:spTree>
    <p:extLst>
      <p:ext uri="{BB962C8B-B14F-4D97-AF65-F5344CB8AC3E}">
        <p14:creationId xmlns:p14="http://schemas.microsoft.com/office/powerpoint/2010/main" val="14757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5105400" y="457200"/>
            <a:ext cx="3733800" cy="4572000"/>
          </a:xfrm>
          <a:prstGeom prst="cloudCallout">
            <a:avLst>
              <a:gd name="adj1" fmla="val -53013"/>
              <a:gd name="adj2" fmla="val 5591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2400" b="1">
                <a:solidFill>
                  <a:srgbClr val="0000FF"/>
                </a:solidFill>
                <a:latin typeface="Arial" pitchFamily="34" charset="0"/>
                <a:cs typeface="Arial" pitchFamily="34" charset="0"/>
              </a:rPr>
              <a:t>Nhà bạn Lan nuôi cá rô phi. Để nuôi dưỡng và chăm sóc cá rô phi đó thì nhà bạn Lan cần phải làm gì</a:t>
            </a:r>
            <a:endParaRPr lang="en-US" sz="2400" b="1">
              <a:solidFill>
                <a:srgbClr val="0000FF"/>
              </a:solidFill>
              <a:latin typeface="Arial" pitchFamily="34" charset="0"/>
              <a:cs typeface="Arial" pitchFamily="34" charset="0"/>
            </a:endParaRPr>
          </a:p>
        </p:txBody>
      </p:sp>
      <p:pic>
        <p:nvPicPr>
          <p:cNvPr id="1026" name="Picture 2" descr="C:\Users\USER\Desktop\ca-giong-2-xuon-triß¦¦u-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81000"/>
            <a:ext cx="47625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0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114800"/>
            <a:ext cx="8839200" cy="1569660"/>
          </a:xfrm>
          <a:prstGeom prst="rect">
            <a:avLst/>
          </a:prstGeom>
        </p:spPr>
        <p:txBody>
          <a:bodyPr wrap="square">
            <a:spAutoFit/>
          </a:bodyPr>
          <a:lstStyle/>
          <a:p>
            <a:r>
              <a:rPr lang="nl-NL" sz="2400">
                <a:solidFill>
                  <a:srgbClr val="FF0000"/>
                </a:solidFill>
                <a:latin typeface="Arial" pitchFamily="34" charset="0"/>
                <a:cs typeface="Arial" pitchFamily="34" charset="0"/>
              </a:rPr>
              <a:t>Để nuôi dưỡng và chăm sóc cá rô phi đó thì nhà bạn Lan cần phải chuẩn bị các điều kiện về ao nuôi, cá giống, máy bơm dục khí, bộ lọc, dụng cụ, thức ăn, phòng trị bệnh và tính toán chi phí nuôi dưỡng.</a:t>
            </a:r>
            <a:endParaRPr lang="en-US" sz="2400">
              <a:solidFill>
                <a:srgbClr val="FF0000"/>
              </a:solidFill>
              <a:latin typeface="Arial" pitchFamily="34" charset="0"/>
              <a:cs typeface="Arial" pitchFamily="34" charset="0"/>
            </a:endParaRPr>
          </a:p>
        </p:txBody>
      </p:sp>
      <p:sp>
        <p:nvSpPr>
          <p:cNvPr id="4" name="Cloud Callout 3"/>
          <p:cNvSpPr/>
          <p:nvPr/>
        </p:nvSpPr>
        <p:spPr>
          <a:xfrm>
            <a:off x="5105400" y="0"/>
            <a:ext cx="3733800" cy="3962400"/>
          </a:xfrm>
          <a:prstGeom prst="cloudCallout">
            <a:avLst>
              <a:gd name="adj1" fmla="val -53013"/>
              <a:gd name="adj2" fmla="val 5591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2400" b="1">
                <a:solidFill>
                  <a:srgbClr val="0000FF"/>
                </a:solidFill>
                <a:latin typeface="Arial" pitchFamily="34" charset="0"/>
                <a:cs typeface="Arial" pitchFamily="34" charset="0"/>
              </a:rPr>
              <a:t>Nhà bạn Lan nuôi cá rô phi. Để nuôi dưỡng và chăm sóc cá rô phi đó thì nhà bạn Lan cần phải làm gì</a:t>
            </a:r>
            <a:endParaRPr lang="en-US" sz="2400" b="1">
              <a:solidFill>
                <a:srgbClr val="0000FF"/>
              </a:solidFill>
              <a:latin typeface="Arial" pitchFamily="34" charset="0"/>
              <a:cs typeface="Arial" pitchFamily="34" charset="0"/>
            </a:endParaRPr>
          </a:p>
        </p:txBody>
      </p:sp>
      <p:pic>
        <p:nvPicPr>
          <p:cNvPr id="2050" name="Picture 2" descr="C:\Users\USER\Desktop\ca-giong-2-xuon-triß¦¦u-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690" y="533400"/>
            <a:ext cx="47625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776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28601" y="607371"/>
            <a:ext cx="8534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nl-NL" sz="2400" b="1">
                <a:solidFill>
                  <a:srgbClr val="0000FF"/>
                </a:solidFill>
                <a:latin typeface="Arial" pitchFamily="34" charset="0"/>
                <a:cs typeface="Arial" pitchFamily="34" charset="0"/>
              </a:rPr>
              <a:t>L</a:t>
            </a:r>
            <a:r>
              <a:rPr lang="nl-NL" sz="2400" b="1" smtClean="0">
                <a:solidFill>
                  <a:srgbClr val="0000FF"/>
                </a:solidFill>
                <a:latin typeface="Arial" pitchFamily="34" charset="0"/>
                <a:cs typeface="Arial" pitchFamily="34" charset="0"/>
              </a:rPr>
              <a:t>iệt </a:t>
            </a:r>
            <a:r>
              <a:rPr lang="nl-NL" sz="2400" b="1">
                <a:solidFill>
                  <a:srgbClr val="0000FF"/>
                </a:solidFill>
                <a:latin typeface="Arial" pitchFamily="34" charset="0"/>
                <a:cs typeface="Arial" pitchFamily="34" charset="0"/>
              </a:rPr>
              <a:t>kê các cơ sở vật chất, vật tư, dụng cụ cần thiết</a:t>
            </a:r>
            <a:endParaRPr lang="en-US" sz="24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1597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02732"/>
            <a:ext cx="8229600" cy="3416320"/>
          </a:xfrm>
          <a:prstGeom prst="rect">
            <a:avLst/>
          </a:prstGeom>
        </p:spPr>
        <p:txBody>
          <a:bodyPr wrap="square">
            <a:spAutoFit/>
          </a:bodyPr>
          <a:lstStyle/>
          <a:p>
            <a:r>
              <a:rPr lang="en-US" sz="2400" b="1">
                <a:latin typeface="Arial" pitchFamily="34" charset="0"/>
                <a:cs typeface="Arial" pitchFamily="34" charset="0"/>
              </a:rPr>
              <a:t>3.Lập kế hoạch, tính toán chi phí cho việc nuôi dưỡng và chăm sóc cá rô phi</a:t>
            </a:r>
          </a:p>
          <a:p>
            <a:r>
              <a:rPr lang="en-US" sz="2400" b="1">
                <a:latin typeface="Arial" pitchFamily="34" charset="0"/>
                <a:cs typeface="Arial" pitchFamily="34" charset="0"/>
              </a:rPr>
              <a:t>Bước 1. Liệt kê cơ sở vật chất, vật tư, dụng cụ</a:t>
            </a:r>
          </a:p>
          <a:p>
            <a:r>
              <a:rPr lang="en-US" sz="2400" b="1">
                <a:latin typeface="Arial" pitchFamily="34" charset="0"/>
                <a:cs typeface="Arial" pitchFamily="34" charset="0"/>
              </a:rPr>
              <a:t>-Ao nuôi</a:t>
            </a:r>
          </a:p>
          <a:p>
            <a:r>
              <a:rPr lang="en-US" sz="2400" b="1">
                <a:latin typeface="Arial" pitchFamily="34" charset="0"/>
                <a:cs typeface="Arial" pitchFamily="34" charset="0"/>
              </a:rPr>
              <a:t>- Vôi bột</a:t>
            </a:r>
          </a:p>
          <a:p>
            <a:r>
              <a:rPr lang="en-US" sz="2400" b="1">
                <a:latin typeface="Arial" pitchFamily="34" charset="0"/>
                <a:cs typeface="Arial" pitchFamily="34" charset="0"/>
              </a:rPr>
              <a:t>- Cá giống</a:t>
            </a:r>
          </a:p>
          <a:p>
            <a:r>
              <a:rPr lang="en-US" sz="2400" b="1">
                <a:latin typeface="Arial" pitchFamily="34" charset="0"/>
                <a:cs typeface="Arial" pitchFamily="34" charset="0"/>
              </a:rPr>
              <a:t>- Thức ăn công nghiệp</a:t>
            </a:r>
          </a:p>
          <a:p>
            <a:r>
              <a:rPr lang="en-US" sz="2400" b="1">
                <a:latin typeface="Arial" pitchFamily="34" charset="0"/>
                <a:cs typeface="Arial" pitchFamily="34" charset="0"/>
              </a:rPr>
              <a:t>- Hóa chất xử lý môi trường</a:t>
            </a:r>
          </a:p>
          <a:p>
            <a:r>
              <a:rPr lang="en-US" sz="2400" b="1">
                <a:latin typeface="Arial" pitchFamily="34" charset="0"/>
                <a:cs typeface="Arial" pitchFamily="34" charset="0"/>
              </a:rPr>
              <a:t>- Máy bơm, máy quạt nước, lưới kéo cá</a:t>
            </a:r>
          </a:p>
        </p:txBody>
      </p:sp>
      <p:sp>
        <p:nvSpPr>
          <p:cNvPr id="6" name="Rectangle 5"/>
          <p:cNvSpPr/>
          <p:nvPr/>
        </p:nvSpPr>
        <p:spPr>
          <a:xfrm>
            <a:off x="381000" y="304800"/>
            <a:ext cx="8839200" cy="461665"/>
          </a:xfrm>
          <a:prstGeom prst="rect">
            <a:avLst/>
          </a:prstGeom>
        </p:spPr>
        <p:txBody>
          <a:bodyPr wrap="square">
            <a:spAutoFit/>
          </a:bodyPr>
          <a:lstStyle/>
          <a:p>
            <a:r>
              <a:rPr lang="en-US" sz="2400" b="1">
                <a:solidFill>
                  <a:srgbClr val="FF0000"/>
                </a:solidFill>
                <a:latin typeface="Arial" pitchFamily="34" charset="0"/>
                <a:cs typeface="Arial" pitchFamily="34" charset="0"/>
              </a:rPr>
              <a:t>TIẾT 30. BÀI 12. QUY TRÌNH NUÔI CÁ NƯỚC NGỌT(TIẾP)</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25248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52400" y="304800"/>
            <a:ext cx="8877782"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b="1">
                <a:solidFill>
                  <a:srgbClr val="0000FF"/>
                </a:solidFill>
                <a:latin typeface="Arial" pitchFamily="34" charset="0"/>
                <a:cs typeface="Arial" pitchFamily="34" charset="0"/>
              </a:rPr>
              <a:t>Em hãy đọc nội dung mục 3 và trả lời câu hỏi sau:</a:t>
            </a:r>
          </a:p>
          <a:p>
            <a:r>
              <a:rPr lang="en-US" sz="2400" b="1">
                <a:solidFill>
                  <a:srgbClr val="0000FF"/>
                </a:solidFill>
                <a:latin typeface="Arial" pitchFamily="34" charset="0"/>
                <a:cs typeface="Arial" pitchFamily="34" charset="0"/>
              </a:rPr>
              <a:t>1. Vì sao phải chuẩn bị tốt ao nuôi?</a:t>
            </a:r>
          </a:p>
          <a:p>
            <a:r>
              <a:rPr lang="en-US" sz="2400" b="1">
                <a:solidFill>
                  <a:srgbClr val="0000FF"/>
                </a:solidFill>
                <a:latin typeface="Arial" pitchFamily="34" charset="0"/>
                <a:cs typeface="Arial" pitchFamily="34" charset="0"/>
              </a:rPr>
              <a:t>2. Em hãy nêu tác dụng của vôi bột trong quá trình chuẩn bị ao nuôi.</a:t>
            </a:r>
          </a:p>
          <a:p>
            <a:r>
              <a:rPr lang="en-US" sz="2400" b="1">
                <a:solidFill>
                  <a:srgbClr val="0000FF"/>
                </a:solidFill>
                <a:latin typeface="Arial" pitchFamily="34" charset="0"/>
                <a:cs typeface="Arial" pitchFamily="34" charset="0"/>
              </a:rPr>
              <a:t>3. Khi lập kế hoạch nuôi cá rô phi, em cần lưu ý gì về mùa vụ thả cá?</a:t>
            </a:r>
          </a:p>
          <a:p>
            <a:r>
              <a:rPr lang="en-US" sz="2400" b="1">
                <a:solidFill>
                  <a:srgbClr val="0000FF"/>
                </a:solidFill>
                <a:latin typeface="Arial" pitchFamily="34" charset="0"/>
                <a:cs typeface="Arial" pitchFamily="34" charset="0"/>
              </a:rPr>
              <a:t>4. Em hãy cho biết mật độ thả cá thích hợp khi nuôi cá rô phi.</a:t>
            </a:r>
          </a:p>
          <a:p>
            <a:r>
              <a:rPr lang="en-US" sz="2400" b="1">
                <a:solidFill>
                  <a:srgbClr val="0000FF"/>
                </a:solidFill>
                <a:latin typeface="Arial" pitchFamily="34" charset="0"/>
                <a:cs typeface="Arial" pitchFamily="34" charset="0"/>
              </a:rPr>
              <a:t>5. Vì sao cần chuẩn bị máy quạt nước khi nuôi cá rô phi?</a:t>
            </a:r>
          </a:p>
          <a:p>
            <a:r>
              <a:rPr lang="en-US" sz="2400" b="1">
                <a:solidFill>
                  <a:srgbClr val="0000FF"/>
                </a:solidFill>
                <a:latin typeface="Arial" pitchFamily="34" charset="0"/>
                <a:cs typeface="Arial" pitchFamily="34" charset="0"/>
              </a:rPr>
              <a:t>6. Nêu cách tính toán chi phí khi nuôi </a:t>
            </a:r>
            <a:r>
              <a:rPr lang="en-US" sz="2400" b="1">
                <a:solidFill>
                  <a:srgbClr val="0000FF"/>
                </a:solidFill>
                <a:latin typeface="Arial" pitchFamily="34" charset="0"/>
                <a:cs typeface="Arial" pitchFamily="34" charset="0"/>
              </a:rPr>
              <a:t>cá </a:t>
            </a:r>
            <a:r>
              <a:rPr lang="en-US" sz="2400" b="1" smtClean="0">
                <a:solidFill>
                  <a:srgbClr val="0000FF"/>
                </a:solidFill>
                <a:latin typeface="Arial" pitchFamily="34" charset="0"/>
                <a:cs typeface="Arial" pitchFamily="34" charset="0"/>
              </a:rPr>
              <a:t>thịt</a:t>
            </a:r>
            <a:endParaRPr lang="en-US" sz="24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397167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02732"/>
            <a:ext cx="8229600" cy="5262979"/>
          </a:xfrm>
          <a:prstGeom prst="rect">
            <a:avLst/>
          </a:prstGeom>
        </p:spPr>
        <p:txBody>
          <a:bodyPr wrap="square">
            <a:spAutoFit/>
          </a:bodyPr>
          <a:lstStyle/>
          <a:p>
            <a:r>
              <a:rPr lang="en-US" sz="2400" b="1">
                <a:latin typeface="Arial" pitchFamily="34" charset="0"/>
                <a:cs typeface="Arial" pitchFamily="34" charset="0"/>
              </a:rPr>
              <a:t>3.Lập kế hoạch, tính toán chi phí cho việc nuôi dưỡng và chăm sóc cá rô phi</a:t>
            </a:r>
          </a:p>
          <a:p>
            <a:r>
              <a:rPr lang="en-US" sz="2400" b="1">
                <a:latin typeface="Arial" pitchFamily="34" charset="0"/>
                <a:cs typeface="Arial" pitchFamily="34" charset="0"/>
              </a:rPr>
              <a:t>Bước 2: Dự kiến kĩ thuật nuôi và chăm sóc</a:t>
            </a:r>
          </a:p>
          <a:p>
            <a:r>
              <a:rPr lang="en-US" sz="2400" b="1">
                <a:latin typeface="Arial" pitchFamily="34" charset="0"/>
                <a:cs typeface="Arial" pitchFamily="34" charset="0"/>
              </a:rPr>
              <a:t>(1) Thời vụ nuôi</a:t>
            </a:r>
          </a:p>
          <a:p>
            <a:r>
              <a:rPr lang="en-US" sz="2400" b="1">
                <a:latin typeface="Arial" pitchFamily="34" charset="0"/>
                <a:cs typeface="Arial" pitchFamily="34" charset="0"/>
              </a:rPr>
              <a:t>(2) Chuẩn bị ao nuôi</a:t>
            </a:r>
          </a:p>
          <a:p>
            <a:r>
              <a:rPr lang="en-US" sz="2400" b="1">
                <a:latin typeface="Arial" pitchFamily="34" charset="0"/>
                <a:cs typeface="Arial" pitchFamily="34" charset="0"/>
              </a:rPr>
              <a:t>(3) Thả giống</a:t>
            </a:r>
          </a:p>
          <a:p>
            <a:r>
              <a:rPr lang="en-US" sz="2400" b="1">
                <a:latin typeface="Arial" pitchFamily="34" charset="0"/>
                <a:cs typeface="Arial" pitchFamily="34" charset="0"/>
              </a:rPr>
              <a:t>(4) Chăm sóc, quản lí cá sau khi thả</a:t>
            </a:r>
          </a:p>
          <a:p>
            <a:r>
              <a:rPr lang="en-US" sz="2400" b="1">
                <a:latin typeface="Arial" pitchFamily="34" charset="0"/>
                <a:cs typeface="Arial" pitchFamily="34" charset="0"/>
              </a:rPr>
              <a:t>(5) Thu hoạch</a:t>
            </a:r>
          </a:p>
          <a:p>
            <a:r>
              <a:rPr lang="en-US" sz="2400" b="1">
                <a:latin typeface="Arial" pitchFamily="34" charset="0"/>
                <a:cs typeface="Arial" pitchFamily="34" charset="0"/>
              </a:rPr>
              <a:t>Bước 3: Tính toán chi phí</a:t>
            </a:r>
          </a:p>
          <a:p>
            <a:r>
              <a:rPr lang="en-US" sz="2400" b="1">
                <a:latin typeface="Arial" pitchFamily="34" charset="0"/>
                <a:cs typeface="Arial" pitchFamily="34" charset="0"/>
              </a:rPr>
              <a:t>Tổng chi phí = Chi phí giống + Chi phí thức ăn + Chi phí vôi bột + Chi phí chất xử lí môi trường + Chi phí điện, xăng dầu + Chi phí khác.</a:t>
            </a:r>
          </a:p>
          <a:p>
            <a:r>
              <a:rPr lang="en-US" sz="2400"/>
              <a:t/>
            </a:r>
            <a:br>
              <a:rPr lang="en-US" sz="2400"/>
            </a:br>
            <a:endParaRPr lang="en-US" sz="2400" b="1">
              <a:latin typeface="Arial" pitchFamily="34" charset="0"/>
              <a:cs typeface="Arial" pitchFamily="34" charset="0"/>
            </a:endParaRPr>
          </a:p>
        </p:txBody>
      </p:sp>
      <p:sp>
        <p:nvSpPr>
          <p:cNvPr id="6" name="Rectangle 5"/>
          <p:cNvSpPr/>
          <p:nvPr/>
        </p:nvSpPr>
        <p:spPr>
          <a:xfrm>
            <a:off x="381000" y="304800"/>
            <a:ext cx="8839200" cy="461665"/>
          </a:xfrm>
          <a:prstGeom prst="rect">
            <a:avLst/>
          </a:prstGeom>
        </p:spPr>
        <p:txBody>
          <a:bodyPr wrap="square">
            <a:spAutoFit/>
          </a:bodyPr>
          <a:lstStyle/>
          <a:p>
            <a:r>
              <a:rPr lang="en-US" sz="2400" b="1">
                <a:solidFill>
                  <a:srgbClr val="FF0000"/>
                </a:solidFill>
                <a:latin typeface="Arial" pitchFamily="34" charset="0"/>
                <a:cs typeface="Arial" pitchFamily="34" charset="0"/>
              </a:rPr>
              <a:t>TIẾT 30. BÀI 12. QUY TRÌNH NUÔI CÁ NƯỚC NGỌT(TIẾP)</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984526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24944" y="304800"/>
            <a:ext cx="8877782"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b="1">
                <a:solidFill>
                  <a:srgbClr val="0000FF"/>
                </a:solidFill>
                <a:latin typeface="Arial" pitchFamily="34" charset="0"/>
                <a:cs typeface="Arial" pitchFamily="34" charset="0"/>
              </a:rPr>
              <a:t>Để nuôi một vụ cá rô phi trong ao có diện tích 1000 m2, cần: 3 000 con giống và sử dụng 4 000 kg thức ăn; 100 kg vôi bột cải tạo ao; chi phí điện, xăng dầu là 2 triệu đồng; chi phí chất xử lí môi trường là 2 triệu đồng; chi phí khác là 300 000 đồng. Biết giá cá giống là 1 000 đồng/con, giá thức ăn là 15 000 đồng/kg, giá vôi bột 5 000 đồng/kg. Hãy tính toán chi phí của vụ nuôi cá theo mẫu Bảng </a:t>
            </a:r>
            <a:r>
              <a:rPr lang="en-US" sz="2400" b="1">
                <a:solidFill>
                  <a:srgbClr val="0000FF"/>
                </a:solidFill>
                <a:latin typeface="Arial" pitchFamily="34" charset="0"/>
                <a:cs typeface="Arial" pitchFamily="34" charset="0"/>
              </a:rPr>
              <a:t>12.1</a:t>
            </a:r>
            <a:r>
              <a:rPr lang="en-US" sz="2400" b="1" smtClean="0">
                <a:solidFill>
                  <a:srgbClr val="0000FF"/>
                </a:solidFill>
                <a:latin typeface="Arial" pitchFamily="34" charset="0"/>
                <a:cs typeface="Arial" pitchFamily="34" charset="0"/>
              </a:rPr>
              <a:t>.</a:t>
            </a:r>
            <a:endParaRPr lang="en-US" sz="2400" b="1">
              <a:solidFill>
                <a:srgbClr val="0000FF"/>
              </a:solidFill>
              <a:latin typeface="Arial" pitchFamily="34" charset="0"/>
              <a:cs typeface="Arial" pitchFamily="34" charset="0"/>
            </a:endParaRPr>
          </a:p>
        </p:txBody>
      </p:sp>
      <p:pic>
        <p:nvPicPr>
          <p:cNvPr id="5" name="Picture 4" descr="C:\Users\USER\Desktop\image4 (1).png"/>
          <p:cNvPicPr/>
          <p:nvPr/>
        </p:nvPicPr>
        <p:blipFill>
          <a:blip r:embed="rId2">
            <a:extLst>
              <a:ext uri="{28A0092B-C50C-407E-A947-70E740481C1C}">
                <a14:useLocalDpi xmlns:a14="http://schemas.microsoft.com/office/drawing/2010/main" val="0"/>
              </a:ext>
            </a:extLst>
          </a:blip>
          <a:srcRect/>
          <a:stretch>
            <a:fillRect/>
          </a:stretch>
        </p:blipFill>
        <p:spPr bwMode="auto">
          <a:xfrm>
            <a:off x="124944" y="2982456"/>
            <a:ext cx="8877782" cy="3875544"/>
          </a:xfrm>
          <a:prstGeom prst="rect">
            <a:avLst/>
          </a:prstGeom>
          <a:noFill/>
          <a:ln>
            <a:noFill/>
          </a:ln>
        </p:spPr>
      </p:pic>
    </p:spTree>
    <p:extLst>
      <p:ext uri="{BB962C8B-B14F-4D97-AF65-F5344CB8AC3E}">
        <p14:creationId xmlns:p14="http://schemas.microsoft.com/office/powerpoint/2010/main" val="918571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90871979"/>
              </p:ext>
            </p:extLst>
          </p:nvPr>
        </p:nvGraphicFramePr>
        <p:xfrm>
          <a:off x="457200" y="304797"/>
          <a:ext cx="8382000" cy="5855077"/>
        </p:xfrm>
        <a:graphic>
          <a:graphicData uri="http://schemas.openxmlformats.org/drawingml/2006/table">
            <a:tbl>
              <a:tblPr/>
              <a:tblGrid>
                <a:gridCol w="631336"/>
                <a:gridCol w="2162664"/>
                <a:gridCol w="1397000"/>
                <a:gridCol w="1397000"/>
                <a:gridCol w="1397000"/>
                <a:gridCol w="1397000"/>
              </a:tblGrid>
              <a:tr h="1103408">
                <a:tc>
                  <a:txBody>
                    <a:bodyPr/>
                    <a:lstStyle/>
                    <a:p>
                      <a:pPr algn="ctr" fontAlgn="t"/>
                      <a:r>
                        <a:rPr lang="en-US" sz="2000" b="1">
                          <a:effectLst/>
                          <a:latin typeface="Arial" pitchFamily="34" charset="0"/>
                          <a:cs typeface="Arial" pitchFamily="34" charset="0"/>
                        </a:rPr>
                        <a:t>TT</a:t>
                      </a:r>
                      <a:endParaRPr lang="en-US" sz="2000" b="0">
                        <a:effectLst/>
                        <a:latin typeface="Arial" pitchFamily="34" charset="0"/>
                        <a:cs typeface="Arial" pitchFamily="34" charset="0"/>
                      </a:endParaRPr>
                    </a:p>
                  </a:txBody>
                  <a:tcPr marL="44199" marR="44199" marT="44199" marB="44199">
                    <a:lnL>
                      <a:noFill/>
                    </a:lnL>
                    <a:lnR>
                      <a:noFill/>
                    </a:lnR>
                    <a:lnT>
                      <a:noFill/>
                    </a:lnT>
                    <a:lnB>
                      <a:noFill/>
                    </a:lnB>
                    <a:solidFill>
                      <a:schemeClr val="accent1">
                        <a:lumMod val="20000"/>
                        <a:lumOff val="80000"/>
                      </a:schemeClr>
                    </a:solidFill>
                  </a:tcPr>
                </a:tc>
                <a:tc>
                  <a:txBody>
                    <a:bodyPr/>
                    <a:lstStyle/>
                    <a:p>
                      <a:pPr algn="ctr" fontAlgn="t"/>
                      <a:r>
                        <a:rPr lang="vi-VN" sz="2000" b="1">
                          <a:effectLst/>
                          <a:latin typeface="Arial" pitchFamily="34" charset="0"/>
                          <a:cs typeface="Arial" pitchFamily="34" charset="0"/>
                        </a:rPr>
                        <a:t>Vật tư, đầu vào</a:t>
                      </a:r>
                      <a:endParaRPr lang="vi-VN" sz="2000" b="0">
                        <a:effectLst/>
                        <a:latin typeface="Arial" pitchFamily="34" charset="0"/>
                        <a:cs typeface="Arial" pitchFamily="34" charset="0"/>
                      </a:endParaRPr>
                    </a:p>
                  </a:txBody>
                  <a:tcPr marL="44199" marR="44199" marT="44199" marB="44199">
                    <a:lnL>
                      <a:noFill/>
                    </a:lnL>
                    <a:lnR>
                      <a:noFill/>
                    </a:lnR>
                    <a:lnT>
                      <a:noFill/>
                    </a:lnT>
                    <a:lnB>
                      <a:noFill/>
                    </a:lnB>
                    <a:solidFill>
                      <a:schemeClr val="accent1">
                        <a:lumMod val="20000"/>
                        <a:lumOff val="80000"/>
                      </a:schemeClr>
                    </a:solidFill>
                  </a:tcPr>
                </a:tc>
                <a:tc>
                  <a:txBody>
                    <a:bodyPr/>
                    <a:lstStyle/>
                    <a:p>
                      <a:pPr algn="ctr" fontAlgn="t"/>
                      <a:r>
                        <a:rPr lang="vi-VN" sz="2000" b="1">
                          <a:effectLst/>
                          <a:latin typeface="Arial" pitchFamily="34" charset="0"/>
                          <a:cs typeface="Arial" pitchFamily="34" charset="0"/>
                        </a:rPr>
                        <a:t>Số lượng</a:t>
                      </a:r>
                      <a:endParaRPr lang="vi-VN" sz="2000" b="0">
                        <a:effectLst/>
                        <a:latin typeface="Arial" pitchFamily="34" charset="0"/>
                        <a:cs typeface="Arial" pitchFamily="34" charset="0"/>
                      </a:endParaRPr>
                    </a:p>
                  </a:txBody>
                  <a:tcPr marL="44199" marR="44199" marT="44199" marB="44199">
                    <a:lnL>
                      <a:noFill/>
                    </a:lnL>
                    <a:lnR>
                      <a:noFill/>
                    </a:lnR>
                    <a:lnT>
                      <a:noFill/>
                    </a:lnT>
                    <a:lnB>
                      <a:noFill/>
                    </a:lnB>
                    <a:solidFill>
                      <a:schemeClr val="accent1">
                        <a:lumMod val="20000"/>
                        <a:lumOff val="80000"/>
                      </a:schemeClr>
                    </a:solidFill>
                  </a:tcPr>
                </a:tc>
                <a:tc>
                  <a:txBody>
                    <a:bodyPr/>
                    <a:lstStyle/>
                    <a:p>
                      <a:pPr algn="ctr" fontAlgn="t"/>
                      <a:r>
                        <a:rPr lang="vi-VN" sz="2000" b="1">
                          <a:effectLst/>
                          <a:latin typeface="Arial" pitchFamily="34" charset="0"/>
                          <a:cs typeface="Arial" pitchFamily="34" charset="0"/>
                        </a:rPr>
                        <a:t>Đơn vị tính</a:t>
                      </a:r>
                      <a:endParaRPr lang="vi-VN" sz="2000" b="0">
                        <a:effectLst/>
                        <a:latin typeface="Arial" pitchFamily="34" charset="0"/>
                        <a:cs typeface="Arial" pitchFamily="34" charset="0"/>
                      </a:endParaRPr>
                    </a:p>
                  </a:txBody>
                  <a:tcPr marL="44199" marR="44199" marT="44199" marB="44199">
                    <a:lnL>
                      <a:noFill/>
                    </a:lnL>
                    <a:lnR>
                      <a:noFill/>
                    </a:lnR>
                    <a:lnT>
                      <a:noFill/>
                    </a:lnT>
                    <a:lnB>
                      <a:noFill/>
                    </a:lnB>
                    <a:solidFill>
                      <a:schemeClr val="accent1">
                        <a:lumMod val="20000"/>
                        <a:lumOff val="80000"/>
                      </a:schemeClr>
                    </a:solidFill>
                  </a:tcPr>
                </a:tc>
                <a:tc>
                  <a:txBody>
                    <a:bodyPr/>
                    <a:lstStyle/>
                    <a:p>
                      <a:pPr algn="ctr" fontAlgn="t"/>
                      <a:r>
                        <a:rPr lang="vi-VN" sz="2000" b="1">
                          <a:effectLst/>
                          <a:latin typeface="Arial" pitchFamily="34" charset="0"/>
                          <a:cs typeface="Arial" pitchFamily="34" charset="0"/>
                        </a:rPr>
                        <a:t>Đơn giá (đồng)</a:t>
                      </a:r>
                      <a:endParaRPr lang="vi-VN" sz="2000" b="0">
                        <a:effectLst/>
                        <a:latin typeface="Arial" pitchFamily="34" charset="0"/>
                        <a:cs typeface="Arial" pitchFamily="34" charset="0"/>
                      </a:endParaRPr>
                    </a:p>
                  </a:txBody>
                  <a:tcPr marL="44199" marR="44199" marT="44199" marB="44199">
                    <a:lnL>
                      <a:noFill/>
                    </a:lnL>
                    <a:lnR>
                      <a:noFill/>
                    </a:lnR>
                    <a:lnT>
                      <a:noFill/>
                    </a:lnT>
                    <a:lnB>
                      <a:noFill/>
                    </a:lnB>
                    <a:solidFill>
                      <a:schemeClr val="accent1">
                        <a:lumMod val="20000"/>
                        <a:lumOff val="80000"/>
                      </a:schemeClr>
                    </a:solidFill>
                  </a:tcPr>
                </a:tc>
                <a:tc>
                  <a:txBody>
                    <a:bodyPr/>
                    <a:lstStyle/>
                    <a:p>
                      <a:pPr algn="ctr" fontAlgn="t"/>
                      <a:r>
                        <a:rPr lang="vi-VN" sz="2000" b="1">
                          <a:effectLst/>
                          <a:latin typeface="Arial" pitchFamily="34" charset="0"/>
                          <a:cs typeface="Arial" pitchFamily="34" charset="0"/>
                        </a:rPr>
                        <a:t>Thành tiền (đồng)</a:t>
                      </a:r>
                      <a:endParaRPr lang="vi-VN" sz="2000" b="0">
                        <a:effectLst/>
                        <a:latin typeface="Arial" pitchFamily="34" charset="0"/>
                        <a:cs typeface="Arial" pitchFamily="34" charset="0"/>
                      </a:endParaRPr>
                    </a:p>
                  </a:txBody>
                  <a:tcPr marL="44199" marR="44199" marT="44199" marB="44199">
                    <a:lnL>
                      <a:noFill/>
                    </a:lnL>
                    <a:lnR>
                      <a:noFill/>
                    </a:lnR>
                    <a:lnT>
                      <a:noFill/>
                    </a:lnT>
                    <a:lnB>
                      <a:noFill/>
                    </a:lnB>
                    <a:solidFill>
                      <a:schemeClr val="accent1">
                        <a:lumMod val="20000"/>
                        <a:lumOff val="80000"/>
                      </a:schemeClr>
                    </a:solidFill>
                  </a:tcPr>
                </a:tc>
              </a:tr>
              <a:tr h="773165">
                <a:tc>
                  <a:txBody>
                    <a:bodyPr/>
                    <a:lstStyle/>
                    <a:p>
                      <a:pPr fontAlgn="t"/>
                      <a:r>
                        <a:rPr lang="en-US" sz="2000" b="0">
                          <a:effectLst/>
                          <a:latin typeface="Arial" pitchFamily="34" charset="0"/>
                          <a:cs typeface="Arial" pitchFamily="34" charset="0"/>
                        </a:rPr>
                        <a:t>1</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Con giống</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3 000</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con</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1 000</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3 000 000</a:t>
                      </a:r>
                    </a:p>
                  </a:txBody>
                  <a:tcPr marL="44199" marR="44199" marT="44199" marB="44199">
                    <a:lnL>
                      <a:noFill/>
                    </a:lnL>
                    <a:lnR>
                      <a:noFill/>
                    </a:lnR>
                    <a:lnT>
                      <a:noFill/>
                    </a:lnT>
                    <a:lnB>
                      <a:noFill/>
                    </a:lnB>
                    <a:solidFill>
                      <a:schemeClr val="accent1">
                        <a:lumMod val="20000"/>
                        <a:lumOff val="80000"/>
                      </a:schemeClr>
                    </a:solidFill>
                  </a:tcPr>
                </a:tc>
              </a:tr>
              <a:tr h="773165">
                <a:tc>
                  <a:txBody>
                    <a:bodyPr/>
                    <a:lstStyle/>
                    <a:p>
                      <a:pPr fontAlgn="t"/>
                      <a:r>
                        <a:rPr lang="en-US" sz="2000" b="0">
                          <a:effectLst/>
                          <a:latin typeface="Arial" pitchFamily="34" charset="0"/>
                          <a:cs typeface="Arial" pitchFamily="34" charset="0"/>
                        </a:rPr>
                        <a:t>2</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vi-VN" sz="2000" b="0">
                          <a:effectLst/>
                          <a:latin typeface="Arial" pitchFamily="34" charset="0"/>
                          <a:cs typeface="Arial" pitchFamily="34" charset="0"/>
                        </a:rPr>
                        <a:t>Thức ăn</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4 000</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kg</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15 000</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60 000 000</a:t>
                      </a:r>
                    </a:p>
                  </a:txBody>
                  <a:tcPr marL="44199" marR="44199" marT="44199" marB="44199">
                    <a:lnL>
                      <a:noFill/>
                    </a:lnL>
                    <a:lnR>
                      <a:noFill/>
                    </a:lnR>
                    <a:lnT>
                      <a:noFill/>
                    </a:lnT>
                    <a:lnB>
                      <a:noFill/>
                    </a:lnB>
                    <a:solidFill>
                      <a:schemeClr val="accent1">
                        <a:lumMod val="20000"/>
                        <a:lumOff val="80000"/>
                      </a:schemeClr>
                    </a:solidFill>
                  </a:tcPr>
                </a:tc>
              </a:tr>
              <a:tr h="442922">
                <a:tc>
                  <a:txBody>
                    <a:bodyPr/>
                    <a:lstStyle/>
                    <a:p>
                      <a:pPr fontAlgn="t"/>
                      <a:r>
                        <a:rPr lang="en-US" sz="2000" b="0">
                          <a:effectLst/>
                          <a:latin typeface="Arial" pitchFamily="34" charset="0"/>
                          <a:cs typeface="Arial" pitchFamily="34" charset="0"/>
                        </a:rPr>
                        <a:t>3</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Vôi bột</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100</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kg</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5 000</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500 000</a:t>
                      </a:r>
                    </a:p>
                  </a:txBody>
                  <a:tcPr marL="44199" marR="44199" marT="44199" marB="44199">
                    <a:lnL>
                      <a:noFill/>
                    </a:lnL>
                    <a:lnR>
                      <a:noFill/>
                    </a:lnR>
                    <a:lnT>
                      <a:noFill/>
                    </a:lnT>
                    <a:lnB>
                      <a:noFill/>
                    </a:lnB>
                    <a:solidFill>
                      <a:schemeClr val="accent1">
                        <a:lumMod val="20000"/>
                        <a:lumOff val="80000"/>
                      </a:schemeClr>
                    </a:solidFill>
                  </a:tcPr>
                </a:tc>
              </a:tr>
              <a:tr h="773165">
                <a:tc>
                  <a:txBody>
                    <a:bodyPr/>
                    <a:lstStyle/>
                    <a:p>
                      <a:pPr fontAlgn="t"/>
                      <a:r>
                        <a:rPr lang="en-US" sz="2000" b="0">
                          <a:effectLst/>
                          <a:latin typeface="Arial" pitchFamily="34" charset="0"/>
                          <a:cs typeface="Arial" pitchFamily="34" charset="0"/>
                        </a:rPr>
                        <a:t>4</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vi-VN" sz="2000" b="0">
                          <a:effectLst/>
                          <a:latin typeface="Arial" pitchFamily="34" charset="0"/>
                          <a:cs typeface="Arial" pitchFamily="34" charset="0"/>
                        </a:rPr>
                        <a:t>Chất xử lí môi trường</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2 000 000</a:t>
                      </a:r>
                    </a:p>
                  </a:txBody>
                  <a:tcPr marL="44199" marR="44199" marT="44199" marB="44199">
                    <a:lnL>
                      <a:noFill/>
                    </a:lnL>
                    <a:lnR>
                      <a:noFill/>
                    </a:lnR>
                    <a:lnT>
                      <a:noFill/>
                    </a:lnT>
                    <a:lnB>
                      <a:noFill/>
                    </a:lnB>
                    <a:solidFill>
                      <a:schemeClr val="accent1">
                        <a:lumMod val="20000"/>
                        <a:lumOff val="80000"/>
                      </a:schemeClr>
                    </a:solidFill>
                  </a:tcPr>
                </a:tc>
              </a:tr>
              <a:tr h="773165">
                <a:tc>
                  <a:txBody>
                    <a:bodyPr/>
                    <a:lstStyle/>
                    <a:p>
                      <a:pPr fontAlgn="t"/>
                      <a:r>
                        <a:rPr lang="en-US" sz="2000" b="0">
                          <a:effectLst/>
                          <a:latin typeface="Arial" pitchFamily="34" charset="0"/>
                          <a:cs typeface="Arial" pitchFamily="34" charset="0"/>
                        </a:rPr>
                        <a:t>5</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vi-VN" sz="2000" b="0">
                          <a:effectLst/>
                          <a:latin typeface="Arial" pitchFamily="34" charset="0"/>
                          <a:cs typeface="Arial" pitchFamily="34" charset="0"/>
                        </a:rPr>
                        <a:t>Điện, xăng dầu</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2 000 000</a:t>
                      </a:r>
                    </a:p>
                  </a:txBody>
                  <a:tcPr marL="44199" marR="44199" marT="44199" marB="44199">
                    <a:lnL>
                      <a:noFill/>
                    </a:lnL>
                    <a:lnR>
                      <a:noFill/>
                    </a:lnR>
                    <a:lnT>
                      <a:noFill/>
                    </a:lnT>
                    <a:lnB>
                      <a:noFill/>
                    </a:lnB>
                    <a:solidFill>
                      <a:schemeClr val="accent1">
                        <a:lumMod val="20000"/>
                        <a:lumOff val="80000"/>
                      </a:schemeClr>
                    </a:solidFill>
                  </a:tcPr>
                </a:tc>
              </a:tr>
              <a:tr h="442922">
                <a:tc>
                  <a:txBody>
                    <a:bodyPr/>
                    <a:lstStyle/>
                    <a:p>
                      <a:pPr fontAlgn="t"/>
                      <a:r>
                        <a:rPr lang="en-US" sz="2000" b="0">
                          <a:effectLst/>
                          <a:latin typeface="Arial" pitchFamily="34" charset="0"/>
                          <a:cs typeface="Arial" pitchFamily="34" charset="0"/>
                        </a:rPr>
                        <a:t>6</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Chi phí khác</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 </a:t>
                      </a:r>
                    </a:p>
                  </a:txBody>
                  <a:tcPr marL="44199" marR="44199" marT="44199" marB="44199">
                    <a:lnL>
                      <a:noFill/>
                    </a:lnL>
                    <a:lnR>
                      <a:noFill/>
                    </a:lnR>
                    <a:lnT>
                      <a:noFill/>
                    </a:lnT>
                    <a:lnB>
                      <a:noFill/>
                    </a:lnB>
                    <a:solidFill>
                      <a:schemeClr val="accent1">
                        <a:lumMod val="20000"/>
                        <a:lumOff val="80000"/>
                      </a:schemeClr>
                    </a:solidFill>
                  </a:tcPr>
                </a:tc>
                <a:tc>
                  <a:txBody>
                    <a:bodyPr/>
                    <a:lstStyle/>
                    <a:p>
                      <a:pPr fontAlgn="t"/>
                      <a:r>
                        <a:rPr lang="en-US" sz="2000" b="0">
                          <a:effectLst/>
                          <a:latin typeface="Arial" pitchFamily="34" charset="0"/>
                          <a:cs typeface="Arial" pitchFamily="34" charset="0"/>
                        </a:rPr>
                        <a:t>300 000</a:t>
                      </a:r>
                    </a:p>
                  </a:txBody>
                  <a:tcPr marL="44199" marR="44199" marT="44199" marB="44199">
                    <a:lnL>
                      <a:noFill/>
                    </a:lnL>
                    <a:lnR>
                      <a:noFill/>
                    </a:lnR>
                    <a:lnT>
                      <a:noFill/>
                    </a:lnT>
                    <a:lnB>
                      <a:noFill/>
                    </a:lnB>
                    <a:solidFill>
                      <a:schemeClr val="accent1">
                        <a:lumMod val="20000"/>
                        <a:lumOff val="80000"/>
                      </a:schemeClr>
                    </a:solidFill>
                  </a:tcPr>
                </a:tc>
              </a:tr>
              <a:tr h="773165">
                <a:tc gridSpan="5">
                  <a:txBody>
                    <a:bodyPr/>
                    <a:lstStyle/>
                    <a:p>
                      <a:pPr algn="ctr" fontAlgn="t"/>
                      <a:r>
                        <a:rPr lang="en-US" sz="2000" b="0">
                          <a:effectLst/>
                          <a:latin typeface="Arial" pitchFamily="34" charset="0"/>
                          <a:cs typeface="Arial" pitchFamily="34" charset="0"/>
                        </a:rPr>
                        <a:t>Tổng chi phí</a:t>
                      </a:r>
                    </a:p>
                  </a:txBody>
                  <a:tcPr marL="44199" marR="44199" marT="44199" marB="44199">
                    <a:lnL>
                      <a:noFill/>
                    </a:lnL>
                    <a:lnR>
                      <a:noFill/>
                    </a:lnR>
                    <a:lnT>
                      <a:noFill/>
                    </a:lnT>
                    <a:lnB>
                      <a:noFill/>
                    </a:lnB>
                    <a:solidFill>
                      <a:schemeClr val="accent1">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fontAlgn="t"/>
                      <a:r>
                        <a:rPr lang="en-US" sz="2000" b="0">
                          <a:effectLst/>
                          <a:latin typeface="Arial" pitchFamily="34" charset="0"/>
                          <a:cs typeface="Arial" pitchFamily="34" charset="0"/>
                        </a:rPr>
                        <a:t> 67 800 000</a:t>
                      </a:r>
                    </a:p>
                  </a:txBody>
                  <a:tcPr marL="44199" marR="44199" marT="44199" marB="44199">
                    <a:lnL>
                      <a:noFill/>
                    </a:lnL>
                    <a:lnR>
                      <a:noFill/>
                    </a:lnR>
                    <a:lnT>
                      <a:noFill/>
                    </a:lnT>
                    <a:lnB>
                      <a:noFill/>
                    </a:lnB>
                    <a:solidFill>
                      <a:schemeClr val="accent1">
                        <a:lumMod val="20000"/>
                        <a:lumOff val="80000"/>
                      </a:schemeClr>
                    </a:solidFill>
                  </a:tcPr>
                </a:tc>
              </a:tr>
            </a:tbl>
          </a:graphicData>
        </a:graphic>
      </p:graphicFrame>
    </p:spTree>
    <p:extLst>
      <p:ext uri="{BB962C8B-B14F-4D97-AF65-F5344CB8AC3E}">
        <p14:creationId xmlns:p14="http://schemas.microsoft.com/office/powerpoint/2010/main" val="2698263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773</Words>
  <Application>Microsoft Office PowerPoint</Application>
  <PresentationFormat>On-screen Show (4:3)</PresentationFormat>
  <Paragraphs>88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VẬN DỤNG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24</cp:revision>
  <dcterms:created xsi:type="dcterms:W3CDTF">2022-07-15T07:39:46Z</dcterms:created>
  <dcterms:modified xsi:type="dcterms:W3CDTF">2022-07-28T08:10:46Z</dcterms:modified>
</cp:coreProperties>
</file>