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60" r:id="rId5"/>
    <p:sldId id="280" r:id="rId6"/>
    <p:sldId id="287" r:id="rId7"/>
    <p:sldId id="281" r:id="rId8"/>
    <p:sldId id="288" r:id="rId9"/>
    <p:sldId id="289" r:id="rId10"/>
    <p:sldId id="282" r:id="rId11"/>
    <p:sldId id="261" r:id="rId12"/>
    <p:sldId id="273" r:id="rId13"/>
    <p:sldId id="290" r:id="rId14"/>
    <p:sldId id="285" r:id="rId15"/>
    <p:sldId id="286"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3820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23. BÀI </a:t>
            </a:r>
            <a:r>
              <a:rPr lang="en-US" sz="2400" b="1">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 NUÔI DƯỠNG VÀ CHĂM SÓC VẬT NUÔI (TIẾP)</a:t>
            </a:r>
            <a:endParaRPr lang="en-US" sz="2400">
              <a:solidFill>
                <a:srgbClr val="FF0000"/>
              </a:solidFill>
              <a:latin typeface="Arial" pitchFamily="34" charset="0"/>
              <a:cs typeface="Arial" pitchFamily="34" charset="0"/>
            </a:endParaRPr>
          </a:p>
        </p:txBody>
      </p:sp>
      <p:pic>
        <p:nvPicPr>
          <p:cNvPr id="1026" name="Picture 2" descr="C:\Users\USER\Desktop\quy-trinh-va-ky-thuat-chan-nuoi-ga-thit-tha-vuon-hieu-qua-ky-thuat-chan-nuoi-ga-tha-vu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059597"/>
            <a:ext cx="8610600" cy="563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7006" y="152400"/>
            <a:ext cx="8678393" cy="3785652"/>
          </a:xfrm>
          <a:prstGeom prst="rect">
            <a:avLst/>
          </a:prstGeom>
        </p:spPr>
        <p:txBody>
          <a:bodyPr wrap="square">
            <a:spAutoFit/>
          </a:bodyPr>
          <a:lstStyle/>
          <a:p>
            <a:r>
              <a:rPr lang="en-US" sz="2400" b="1">
                <a:solidFill>
                  <a:srgbClr val="0000FF"/>
                </a:solidFill>
                <a:latin typeface="Arial" pitchFamily="34" charset="0"/>
                <a:cs typeface="Arial" pitchFamily="34" charset="0"/>
              </a:rPr>
              <a:t>Để nuôi dưỡng và chăm sóc 100 con gà từ giai đoạn 1 ngày tuổi cho đến khi xuất bán (120 ngày tuổi) tại nông hộ đã có sẵn chuồng nuôi nhưng cần thêm chất độn chuồng hết 100 000 đồng/lứa, cần dùng 550kg thức ăn hỗn hợp; đủ loại thuốc thú y và vaccine cần thiết, trung bình 5000 đồng/con; tiền điện, nước trong 1 tháng khoảng 100 000 đồng; chi phí khác khoảng 450.000 đồng/lứa. Biết giá gà con giống 12 000đồng/con, thức ăn giá 10.000 đồng/kg. Hãy tính toán chi phí nuôi 100 con gà trên theo mẫu Bảng </a:t>
            </a:r>
            <a:r>
              <a:rPr lang="en-US" sz="2400" b="1">
                <a:solidFill>
                  <a:srgbClr val="0000FF"/>
                </a:solidFill>
                <a:latin typeface="Arial" pitchFamily="34" charset="0"/>
                <a:cs typeface="Arial" pitchFamily="34" charset="0"/>
              </a:rPr>
              <a:t>9.3</a:t>
            </a:r>
            <a:r>
              <a:rPr lang="en-US" sz="2400" b="1" smtClean="0">
                <a:solidFill>
                  <a:srgbClr val="0000FF"/>
                </a:solidFill>
                <a:latin typeface="Arial" pitchFamily="34" charset="0"/>
                <a:cs typeface="Arial" pitchFamily="34" charset="0"/>
              </a:rPr>
              <a:t>.</a:t>
            </a:r>
            <a:endParaRPr lang="en-US" sz="2400" b="1">
              <a:solidFill>
                <a:srgbClr val="0000FF"/>
              </a:solidFill>
              <a:latin typeface="Arial" pitchFamily="34" charset="0"/>
              <a:cs typeface="Arial" pitchFamily="34" charset="0"/>
            </a:endParaRPr>
          </a:p>
        </p:txBody>
      </p:sp>
      <p:pic>
        <p:nvPicPr>
          <p:cNvPr id="5" name="Picture 4" descr="C:\Users\USER\Desktop\pasted image 0.png"/>
          <p:cNvPicPr/>
          <p:nvPr/>
        </p:nvPicPr>
        <p:blipFill>
          <a:blip r:embed="rId2">
            <a:extLst>
              <a:ext uri="{28A0092B-C50C-407E-A947-70E740481C1C}">
                <a14:useLocalDpi xmlns:a14="http://schemas.microsoft.com/office/drawing/2010/main" val="0"/>
              </a:ext>
            </a:extLst>
          </a:blip>
          <a:srcRect/>
          <a:stretch>
            <a:fillRect/>
          </a:stretch>
        </p:blipFill>
        <p:spPr bwMode="auto">
          <a:xfrm>
            <a:off x="351305" y="3960798"/>
            <a:ext cx="8564094" cy="2667000"/>
          </a:xfrm>
          <a:prstGeom prst="rect">
            <a:avLst/>
          </a:prstGeom>
          <a:noFill/>
          <a:ln>
            <a:noFill/>
          </a:ln>
        </p:spPr>
      </p:pic>
    </p:spTree>
    <p:extLst>
      <p:ext uri="{BB962C8B-B14F-4D97-AF65-F5344CB8AC3E}">
        <p14:creationId xmlns:p14="http://schemas.microsoft.com/office/powerpoint/2010/main" val="49218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pasted image 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04800"/>
            <a:ext cx="8534400" cy="655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248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5" name="Rectangle 4"/>
          <p:cNvSpPr/>
          <p:nvPr/>
        </p:nvSpPr>
        <p:spPr>
          <a:xfrm>
            <a:off x="403185" y="533400"/>
            <a:ext cx="83820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1. Em hãy liệt kê những công việc nuôi dưỡng và chăm sóc một loại vật nuôi phổ biến. Hãy đề xuất với gia đình hoặc những người chăn nuôi xung quanh cùng thực </a:t>
            </a:r>
            <a:r>
              <a:rPr lang="en-US" sz="2400" b="1">
                <a:solidFill>
                  <a:srgbClr val="0000FF"/>
                </a:solidFill>
                <a:latin typeface="Arial" pitchFamily="34" charset="0"/>
                <a:cs typeface="Arial" pitchFamily="34" charset="0"/>
              </a:rPr>
              <a:t>hiện</a:t>
            </a:r>
            <a:r>
              <a:rPr lang="en-US" sz="2400" b="1" smtClean="0">
                <a:solidFill>
                  <a:srgbClr val="0000FF"/>
                </a:solidFill>
                <a:latin typeface="Arial" pitchFamily="34" charset="0"/>
                <a:cs typeface="Arial" pitchFamily="34" charset="0"/>
              </a:rPr>
              <a:t>.</a:t>
            </a:r>
            <a:endParaRPr lang="en-US"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3344911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5" name="Rectangle 4"/>
          <p:cNvSpPr/>
          <p:nvPr/>
        </p:nvSpPr>
        <p:spPr>
          <a:xfrm>
            <a:off x="403185" y="533400"/>
            <a:ext cx="83820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1. Em hãy liệt kê những công việc nuôi dưỡng và chăm sóc một loại vật nuôi phổ biến. Hãy đề xuất với gia đình hoặc những người chăn nuôi xung quanh cùng thực </a:t>
            </a:r>
            <a:r>
              <a:rPr lang="en-US" sz="2400" b="1">
                <a:solidFill>
                  <a:srgbClr val="0000FF"/>
                </a:solidFill>
                <a:latin typeface="Arial" pitchFamily="34" charset="0"/>
                <a:cs typeface="Arial" pitchFamily="34" charset="0"/>
              </a:rPr>
              <a:t>hiện</a:t>
            </a:r>
            <a:r>
              <a:rPr lang="en-US" sz="2400" b="1" smtClean="0">
                <a:solidFill>
                  <a:srgbClr val="0000FF"/>
                </a:solidFill>
                <a:latin typeface="Arial" pitchFamily="34" charset="0"/>
                <a:cs typeface="Arial" pitchFamily="34" charset="0"/>
              </a:rPr>
              <a:t>.</a:t>
            </a:r>
            <a:endParaRPr lang="en-US" sz="2400" b="1">
              <a:solidFill>
                <a:srgbClr val="0000FF"/>
              </a:solidFill>
              <a:latin typeface="Arial" pitchFamily="34" charset="0"/>
              <a:cs typeface="Arial" pitchFamily="34" charset="0"/>
            </a:endParaRPr>
          </a:p>
        </p:txBody>
      </p:sp>
      <p:sp>
        <p:nvSpPr>
          <p:cNvPr id="4" name="Rectangle 3"/>
          <p:cNvSpPr/>
          <p:nvPr/>
        </p:nvSpPr>
        <p:spPr>
          <a:xfrm>
            <a:off x="403185" y="2133935"/>
            <a:ext cx="8382000" cy="3046988"/>
          </a:xfrm>
          <a:prstGeom prst="rect">
            <a:avLst/>
          </a:prstGeom>
        </p:spPr>
        <p:txBody>
          <a:bodyPr wrap="square">
            <a:spAutoFit/>
          </a:bodyPr>
          <a:lstStyle/>
          <a:p>
            <a:r>
              <a:rPr lang="en-US" sz="2400" b="1">
                <a:solidFill>
                  <a:srgbClr val="FF0000"/>
                </a:solidFill>
                <a:latin typeface="Arial" pitchFamily="34" charset="0"/>
                <a:cs typeface="Arial" pitchFamily="34" charset="0"/>
              </a:rPr>
              <a:t>1.</a:t>
            </a:r>
            <a:r>
              <a:rPr lang="en-US" sz="2400">
                <a:solidFill>
                  <a:srgbClr val="FF0000"/>
                </a:solidFill>
                <a:latin typeface="Arial" pitchFamily="34" charset="0"/>
                <a:cs typeface="Arial" pitchFamily="34" charset="0"/>
              </a:rPr>
              <a:t> Ví dụ về nuôi dưỡng và chăm sóc chó con cảnh:</a:t>
            </a:r>
          </a:p>
          <a:p>
            <a:r>
              <a:rPr lang="en-US" sz="2400">
                <a:solidFill>
                  <a:srgbClr val="FF0000"/>
                </a:solidFill>
                <a:latin typeface="Arial" pitchFamily="34" charset="0"/>
                <a:cs typeface="Arial" pitchFamily="34" charset="0"/>
              </a:rPr>
              <a:t>- Thức ăn cho chó và nước uống</a:t>
            </a:r>
          </a:p>
          <a:p>
            <a:r>
              <a:rPr lang="en-US" sz="2400">
                <a:solidFill>
                  <a:srgbClr val="FF0000"/>
                </a:solidFill>
                <a:latin typeface="Arial" pitchFamily="34" charset="0"/>
                <a:cs typeface="Arial" pitchFamily="34" charset="0"/>
              </a:rPr>
              <a:t>- Không gian</a:t>
            </a:r>
          </a:p>
          <a:p>
            <a:r>
              <a:rPr lang="en-US" sz="2400">
                <a:solidFill>
                  <a:srgbClr val="FF0000"/>
                </a:solidFill>
                <a:latin typeface="Arial" pitchFamily="34" charset="0"/>
                <a:cs typeface="Arial" pitchFamily="34" charset="0"/>
              </a:rPr>
              <a:t>- Tập thể dục</a:t>
            </a:r>
          </a:p>
          <a:p>
            <a:r>
              <a:rPr lang="en-US" sz="2400">
                <a:solidFill>
                  <a:srgbClr val="FF0000"/>
                </a:solidFill>
                <a:latin typeface="Arial" pitchFamily="34" charset="0"/>
                <a:cs typeface="Arial" pitchFamily="34" charset="0"/>
              </a:rPr>
              <a:t>- Chải lông</a:t>
            </a:r>
          </a:p>
          <a:p>
            <a:r>
              <a:rPr lang="en-US" sz="2400">
                <a:solidFill>
                  <a:srgbClr val="FF0000"/>
                </a:solidFill>
                <a:latin typeface="Arial" pitchFamily="34" charset="0"/>
                <a:cs typeface="Arial" pitchFamily="34" charset="0"/>
              </a:rPr>
              <a:t>- Huấn luyện</a:t>
            </a:r>
          </a:p>
          <a:p>
            <a:r>
              <a:rPr lang="en-US" sz="2400">
                <a:solidFill>
                  <a:srgbClr val="FF0000"/>
                </a:solidFill>
                <a:latin typeface="Arial" pitchFamily="34" charset="0"/>
                <a:cs typeface="Arial" pitchFamily="34" charset="0"/>
              </a:rPr>
              <a:t>- Chăm sóc răng miệng, chân, khớp, </a:t>
            </a:r>
          </a:p>
          <a:p>
            <a:r>
              <a:rPr lang="en-US" sz="2400">
                <a:solidFill>
                  <a:srgbClr val="FF0000"/>
                </a:solidFill>
                <a:latin typeface="Arial" pitchFamily="34" charset="0"/>
                <a:cs typeface="Arial" pitchFamily="34" charset="0"/>
              </a:rPr>
              <a:t>- Đi khám sức khỏe</a:t>
            </a:r>
            <a:endParaRPr lang="en-US" sz="24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73126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barn(inVertical)">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5" name="Rectangle 4"/>
          <p:cNvSpPr/>
          <p:nvPr/>
        </p:nvSpPr>
        <p:spPr>
          <a:xfrm>
            <a:off x="403185" y="381000"/>
            <a:ext cx="8382000" cy="1938992"/>
          </a:xfrm>
          <a:prstGeom prst="rect">
            <a:avLst/>
          </a:prstGeom>
        </p:spPr>
        <p:txBody>
          <a:bodyPr wrap="square">
            <a:spAutoFit/>
          </a:bodyPr>
          <a:lstStyle/>
          <a:p>
            <a:r>
              <a:rPr lang="en-US" sz="2400" b="1">
                <a:solidFill>
                  <a:srgbClr val="0000FF"/>
                </a:solidFill>
                <a:latin typeface="Arial" pitchFamily="34" charset="0"/>
                <a:cs typeface="Arial" pitchFamily="34" charset="0"/>
              </a:rPr>
              <a:t>1.Hãy cho biết tác dụng của việc thả gà ra vườn chăn thả khi mặt trời mọc và lùa gà về chuồng trước lúc mặt trời lặn.</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2.Hãy nêu đặc điểm của chuồng nuôi gà hợp vệ sinh. Tại sao chuồng nuôi cần cách xa khu vực người ở?</a:t>
            </a:r>
          </a:p>
        </p:txBody>
      </p:sp>
      <p:sp>
        <p:nvSpPr>
          <p:cNvPr id="3" name="Rectangle 2"/>
          <p:cNvSpPr/>
          <p:nvPr/>
        </p:nvSpPr>
        <p:spPr>
          <a:xfrm>
            <a:off x="430194" y="2319992"/>
            <a:ext cx="8381999" cy="4093428"/>
          </a:xfrm>
          <a:prstGeom prst="rect">
            <a:avLst/>
          </a:prstGeom>
        </p:spPr>
        <p:txBody>
          <a:bodyPr wrap="square">
            <a:spAutoFit/>
          </a:bodyPr>
          <a:lstStyle/>
          <a:p>
            <a:r>
              <a:rPr lang="vi-VN" sz="2000" b="1">
                <a:solidFill>
                  <a:srgbClr val="FF0000"/>
                </a:solidFill>
              </a:rPr>
              <a:t>1.Thả gà ra vườn chăn thả khi mặt trời mọc và lùa gà về chuồng trước lúc mặt trời lặn bởi vì:</a:t>
            </a:r>
          </a:p>
          <a:p>
            <a:r>
              <a:rPr lang="vi-VN" sz="2000" b="1">
                <a:solidFill>
                  <a:srgbClr val="FF0000"/>
                </a:solidFill>
              </a:rPr>
              <a:t>- Ánh nắng có ảnh hưởng rất tốt đến thể trạng của gà.</a:t>
            </a:r>
          </a:p>
          <a:p>
            <a:r>
              <a:rPr lang="vi-VN" sz="2000" b="1">
                <a:solidFill>
                  <a:srgbClr val="FF0000"/>
                </a:solidFill>
              </a:rPr>
              <a:t>- Gà khi được phơi nắng sẽ giúp ích rất nhiều trong quá trình nuôi gà, giúp gà tăng trưởng cả về mặt thể chất cũng như tinh thần:</a:t>
            </a:r>
          </a:p>
          <a:p>
            <a:r>
              <a:rPr lang="vi-VN" sz="2000" b="1">
                <a:solidFill>
                  <a:srgbClr val="FF0000"/>
                </a:solidFill>
              </a:rPr>
              <a:t>- Anh nắng sẽ giúp gà làm sạch cơ thể, thải trừ bọ mạt. Công tác vệ sinh cũng tinh khiết hơn khi gà sinh hoạt tại vùng có ánh nắng.</a:t>
            </a:r>
          </a:p>
          <a:p>
            <a:r>
              <a:rPr lang="vi-VN" sz="2000" b="1">
                <a:solidFill>
                  <a:srgbClr val="FF0000"/>
                </a:solidFill>
              </a:rPr>
              <a:t>- Gà sẽ hấp thụ được ánh nắng nắng mặt trời giúp chuyển hoá, đàm đạo đổi chất tốt hơn, da đỏ, xương cứng cáp</a:t>
            </a:r>
          </a:p>
          <a:p>
            <a:r>
              <a:rPr lang="vi-VN" sz="2000" b="1">
                <a:solidFill>
                  <a:srgbClr val="FF0000"/>
                </a:solidFill>
              </a:rPr>
              <a:t>- Việc giam cầm và phơi nắng sẽ khiến cho gà tiêu hao năng lượng khi hoạt động dưới trời nắng giúp cơ thể chúng săn chắc hơn</a:t>
            </a:r>
          </a:p>
          <a:p>
            <a:r>
              <a:rPr lang="vi-VN" sz="2000" b="1">
                <a:solidFill>
                  <a:srgbClr val="FF0000"/>
                </a:solidFill>
              </a:rPr>
              <a:t>- Lùa gà về chuồng trước khi mặt trời mọc đảm bảo cho gà con không bị lạnh khi ra khỏi chuồng dẫn đến bệnh chết</a:t>
            </a:r>
          </a:p>
        </p:txBody>
      </p:sp>
    </p:spTree>
    <p:extLst>
      <p:ext uri="{BB962C8B-B14F-4D97-AF65-F5344CB8AC3E}">
        <p14:creationId xmlns:p14="http://schemas.microsoft.com/office/powerpoint/2010/main" val="756158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
        <p:nvSpPr>
          <p:cNvPr id="5" name="Rectangle 4"/>
          <p:cNvSpPr/>
          <p:nvPr/>
        </p:nvSpPr>
        <p:spPr>
          <a:xfrm>
            <a:off x="403185" y="381000"/>
            <a:ext cx="8382000" cy="1938992"/>
          </a:xfrm>
          <a:prstGeom prst="rect">
            <a:avLst/>
          </a:prstGeom>
        </p:spPr>
        <p:txBody>
          <a:bodyPr wrap="square">
            <a:spAutoFit/>
          </a:bodyPr>
          <a:lstStyle/>
          <a:p>
            <a:r>
              <a:rPr lang="en-US" sz="2400" b="1">
                <a:solidFill>
                  <a:srgbClr val="0000FF"/>
                </a:solidFill>
                <a:latin typeface="Arial" pitchFamily="34" charset="0"/>
                <a:cs typeface="Arial" pitchFamily="34" charset="0"/>
              </a:rPr>
              <a:t>1.Hãy cho biết tác dụng của việc thả gà ra vườn chăn thả khi mặt trời mọc và lùa gà về chuồng trước lúc mặt trời lặn.</a:t>
            </a:r>
            <a:br>
              <a:rPr lang="en-US" sz="2400" b="1">
                <a:solidFill>
                  <a:srgbClr val="0000FF"/>
                </a:solidFill>
                <a:latin typeface="Arial" pitchFamily="34" charset="0"/>
                <a:cs typeface="Arial" pitchFamily="34" charset="0"/>
              </a:rPr>
            </a:br>
            <a:r>
              <a:rPr lang="en-US" sz="2400" b="1">
                <a:solidFill>
                  <a:srgbClr val="0000FF"/>
                </a:solidFill>
                <a:latin typeface="Arial" pitchFamily="34" charset="0"/>
                <a:cs typeface="Arial" pitchFamily="34" charset="0"/>
              </a:rPr>
              <a:t>2.Hãy nêu đặc điểm của chuồng nuôi gà hợp vệ sinh. Tại sao chuồng nuôi cần cách xa khu vực người ở?</a:t>
            </a:r>
          </a:p>
        </p:txBody>
      </p:sp>
      <p:sp>
        <p:nvSpPr>
          <p:cNvPr id="3" name="Rectangle 2"/>
          <p:cNvSpPr/>
          <p:nvPr/>
        </p:nvSpPr>
        <p:spPr>
          <a:xfrm>
            <a:off x="228600" y="2209800"/>
            <a:ext cx="8839200" cy="4524315"/>
          </a:xfrm>
          <a:prstGeom prst="rect">
            <a:avLst/>
          </a:prstGeom>
        </p:spPr>
        <p:txBody>
          <a:bodyPr wrap="square">
            <a:spAutoFit/>
          </a:bodyPr>
          <a:lstStyle/>
          <a:p>
            <a:r>
              <a:rPr lang="en-US" b="1">
                <a:solidFill>
                  <a:srgbClr val="FF0000"/>
                </a:solidFill>
                <a:latin typeface="Arial" pitchFamily="34" charset="0"/>
                <a:cs typeface="Arial" pitchFamily="34" charset="0"/>
              </a:rPr>
              <a:t>2. Đặc điểm của chuồng nuôi gà hợp vệ sinh</a:t>
            </a:r>
          </a:p>
          <a:p>
            <a:r>
              <a:rPr lang="en-US" b="1">
                <a:solidFill>
                  <a:srgbClr val="FF0000"/>
                </a:solidFill>
                <a:latin typeface="Arial" pitchFamily="34" charset="0"/>
                <a:cs typeface="Arial" pitchFamily="34" charset="0"/>
              </a:rPr>
              <a:t>- Lượng khí độc ít.</a:t>
            </a:r>
          </a:p>
          <a:p>
            <a:r>
              <a:rPr lang="en-US" b="1">
                <a:solidFill>
                  <a:srgbClr val="FF0000"/>
                </a:solidFill>
                <a:latin typeface="Arial" pitchFamily="34" charset="0"/>
                <a:cs typeface="Arial" pitchFamily="34" charset="0"/>
              </a:rPr>
              <a:t>- Có hệ thống cống rãnh đầy đủ giúp dễ dàng thoát nước và chất thải</a:t>
            </a:r>
          </a:p>
          <a:p>
            <a:r>
              <a:rPr lang="en-US" b="1">
                <a:solidFill>
                  <a:srgbClr val="FF0000"/>
                </a:solidFill>
                <a:latin typeface="Arial" pitchFamily="34" charset="0"/>
                <a:cs typeface="Arial" pitchFamily="34" charset="0"/>
              </a:rPr>
              <a:t>- Đảm bảo nhiệt độ và độ ẩm thích hợp.</a:t>
            </a:r>
          </a:p>
          <a:p>
            <a:r>
              <a:rPr lang="en-US" b="1">
                <a:solidFill>
                  <a:srgbClr val="FF0000"/>
                </a:solidFill>
                <a:latin typeface="Arial" pitchFamily="34" charset="0"/>
                <a:cs typeface="Arial" pitchFamily="34" charset="0"/>
              </a:rPr>
              <a:t>- Cao ráo, thoáng mát phù hợp với thời tiết.</a:t>
            </a:r>
          </a:p>
          <a:p>
            <a:r>
              <a:rPr lang="en-US" b="1">
                <a:solidFill>
                  <a:srgbClr val="FF0000"/>
                </a:solidFill>
                <a:latin typeface="Arial" pitchFamily="34" charset="0"/>
                <a:cs typeface="Arial" pitchFamily="34" charset="0"/>
              </a:rPr>
              <a:t>- Các thiết bị khác chuồng cần được bố trí hợp lý.</a:t>
            </a:r>
          </a:p>
          <a:p>
            <a:r>
              <a:rPr lang="en-US" b="1">
                <a:solidFill>
                  <a:srgbClr val="FF0000"/>
                </a:solidFill>
                <a:latin typeface="Arial" pitchFamily="34" charset="0"/>
                <a:cs typeface="Arial" pitchFamily="34" charset="0"/>
              </a:rPr>
              <a:t>- Chuồng nên quay về hướng đông nam, mùa hè mát mẻ, mùa đông ấm áp.</a:t>
            </a:r>
          </a:p>
          <a:p>
            <a:r>
              <a:rPr lang="en-US" b="1">
                <a:solidFill>
                  <a:srgbClr val="FF0000"/>
                </a:solidFill>
                <a:latin typeface="Arial" pitchFamily="34" charset="0"/>
                <a:cs typeface="Arial" pitchFamily="34" charset="0"/>
              </a:rPr>
              <a:t>- Nền chuồng cao, tránh gây trơn trượt và ẩm ướt khi vào mùa mưa.</a:t>
            </a:r>
          </a:p>
          <a:p>
            <a:r>
              <a:rPr lang="en-US" b="1">
                <a:solidFill>
                  <a:srgbClr val="FF0000"/>
                </a:solidFill>
                <a:latin typeface="Arial" pitchFamily="34" charset="0"/>
                <a:cs typeface="Arial" pitchFamily="34" charset="0"/>
              </a:rPr>
              <a:t>- Chọn địa điểm phải cách xa khu dân cư theo khoảng cách đúng quy định.</a:t>
            </a:r>
            <a:br>
              <a:rPr lang="en-US" b="1">
                <a:solidFill>
                  <a:srgbClr val="FF0000"/>
                </a:solidFill>
                <a:latin typeface="Arial" pitchFamily="34" charset="0"/>
                <a:cs typeface="Arial" pitchFamily="34" charset="0"/>
              </a:rPr>
            </a:br>
            <a:r>
              <a:rPr lang="en-US" b="1">
                <a:solidFill>
                  <a:srgbClr val="FF0000"/>
                </a:solidFill>
                <a:latin typeface="Arial" pitchFamily="34" charset="0"/>
                <a:cs typeface="Arial" pitchFamily="34" charset="0"/>
              </a:rPr>
              <a:t>- Tường nên xây bằng gạch để ủ ấm vật nuôi, mái che nên thiết kế dốc để thoát nước nhanh (Thiết kế hệ thống thoát nước xung quanh, tránh đọng nước gây ô nhiễm sau này)</a:t>
            </a:r>
          </a:p>
          <a:p>
            <a:r>
              <a:rPr lang="en-US" b="1">
                <a:solidFill>
                  <a:srgbClr val="FF0000"/>
                </a:solidFill>
                <a:latin typeface="Arial" pitchFamily="34" charset="0"/>
                <a:cs typeface="Arial" pitchFamily="34" charset="0"/>
              </a:rPr>
              <a:t>- Chuồng đảm bảo vệ sinh, quét vôi sáng sủa, phòng chuột, rắn, ruồi, muỗi…</a:t>
            </a:r>
          </a:p>
          <a:p>
            <a:r>
              <a:rPr lang="en-US" b="1">
                <a:solidFill>
                  <a:srgbClr val="FF0000"/>
                </a:solidFill>
                <a:latin typeface="Arial" pitchFamily="34" charset="0"/>
                <a:cs typeface="Arial" pitchFamily="34" charset="0"/>
              </a:rPr>
              <a:t>Chuồng nuôi cần cách xa khu vực người ở để: đảm bảo về mức độ ô nhiễm không khí, đảm bảo vệ sinh và an toàn dịch bệnh cho vật nuôi và sức khỏe cho con người, cũng như nguồn nước cho người dân sống ở các vùng lân cận.</a:t>
            </a:r>
            <a:endParaRPr lang="vi-VN"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92661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1569660"/>
          </a:xfrm>
          <a:prstGeom prst="rect">
            <a:avLst/>
          </a:prstGeom>
        </p:spPr>
        <p:txBody>
          <a:bodyPr wrap="square">
            <a:spAutoFit/>
          </a:bodyPr>
          <a:lstStyle/>
          <a:p>
            <a:r>
              <a:rPr lang="en-US" sz="2400" b="1">
                <a:solidFill>
                  <a:srgbClr val="0000FF"/>
                </a:solidFill>
                <a:latin typeface="Arial" pitchFamily="34" charset="0"/>
                <a:cs typeface="Arial" pitchFamily="34" charset="0"/>
              </a:rPr>
              <a:t>Hãy lập kế hoạch và tính toán chi phí cho việc nuôi dưỡng và chăm sóc một vật nuôi phổ biến ở địa phương em.</a:t>
            </a:r>
            <a:br>
              <a:rPr lang="en-US" sz="2400" b="1">
                <a:solidFill>
                  <a:srgbClr val="0000FF"/>
                </a:solidFill>
                <a:latin typeface="Arial" pitchFamily="34" charset="0"/>
                <a:cs typeface="Arial" pitchFamily="34" charset="0"/>
              </a:rPr>
            </a:br>
            <a:r>
              <a:rPr lang="vi-VN" sz="2400" b="1" smtClean="0">
                <a:solidFill>
                  <a:srgbClr val="0000FF"/>
                </a:solidFill>
                <a:latin typeface="Arial" pitchFamily="34" charset="0"/>
                <a:cs typeface="Arial" pitchFamily="34" charset="0"/>
              </a:rPr>
              <a:t>Ghi </a:t>
            </a:r>
            <a:r>
              <a:rPr lang="vi-VN" sz="2400" b="1" smtClean="0">
                <a:solidFill>
                  <a:srgbClr val="0000FF"/>
                </a:solidFill>
                <a:latin typeface="Arial" pitchFamily="34" charset="0"/>
                <a:cs typeface="Arial" pitchFamily="34" charset="0"/>
              </a:rPr>
              <a:t>trên giấy A4. Giờ sau nộp </a:t>
            </a:r>
            <a:r>
              <a:rPr lang="en-US" sz="2400" b="1" smtClean="0">
                <a:solidFill>
                  <a:srgbClr val="0000FF"/>
                </a:solidFill>
                <a:latin typeface="Arial" pitchFamily="34" charset="0"/>
                <a:cs typeface="Arial" pitchFamily="34" charset="0"/>
              </a:rPr>
              <a:t>GV</a:t>
            </a:r>
            <a:endParaRPr lang="en-US" sz="2400" b="1">
              <a:solidFill>
                <a:srgbClr val="0000FF"/>
              </a:solidFill>
              <a:latin typeface="Arial" pitchFamily="34" charset="0"/>
              <a:cs typeface="Arial" pitchFamily="34" charset="0"/>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28600" y="838200"/>
            <a:ext cx="4343400" cy="3477228"/>
          </a:xfrm>
          <a:prstGeom prst="cloudCallout">
            <a:avLst>
              <a:gd name="adj1" fmla="val 59179"/>
              <a:gd name="adj2" fmla="val 7693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FF"/>
                </a:solidFill>
                <a:latin typeface="Arial" pitchFamily="34" charset="0"/>
                <a:cs typeface="Arial" pitchFamily="34" charset="0"/>
              </a:rPr>
              <a:t>Làm thế nào để nuôi gà thịt thả vườn mau lớn, khỏe mạnh?</a:t>
            </a:r>
            <a:br>
              <a:rPr lang="en-US" sz="2400" b="1">
                <a:solidFill>
                  <a:srgbClr val="0000FF"/>
                </a:solidFill>
                <a:latin typeface="Arial" pitchFamily="34" charset="0"/>
                <a:cs typeface="Arial" pitchFamily="34" charset="0"/>
              </a:rPr>
            </a:br>
            <a:endParaRPr lang="en-US" sz="2400" b="1">
              <a:solidFill>
                <a:srgbClr val="0000FF"/>
              </a:solidFill>
              <a:latin typeface="Arial" pitchFamily="34" charset="0"/>
              <a:cs typeface="Arial" pitchFamily="34" charset="0"/>
            </a:endParaRPr>
          </a:p>
        </p:txBody>
      </p:sp>
      <p:pic>
        <p:nvPicPr>
          <p:cNvPr id="2050" name="Picture 2" descr="C:\Users\USER\Desktop\quy-trinh-va-ky-thuat-chan-nuoi-ga-thit-tha-vuon-hieu-qua-ky-thuat-chan-nuoi-ga-tha-vu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381000"/>
            <a:ext cx="3581400"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000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barn(inVertical)">
                                      <p:cBhvr>
                                        <p:cTn id="10"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152400" y="228600"/>
            <a:ext cx="4343400" cy="2590800"/>
          </a:xfrm>
          <a:prstGeom prst="cloudCallout">
            <a:avLst>
              <a:gd name="adj1" fmla="val 45055"/>
              <a:gd name="adj2" fmla="val 37651"/>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FF"/>
                </a:solidFill>
                <a:latin typeface="Arial" pitchFamily="34" charset="0"/>
                <a:cs typeface="Arial" pitchFamily="34" charset="0"/>
              </a:rPr>
              <a:t>Làm thế nào để nuôi gà thịt thả vườn mau lớn, khỏe mạnh?</a:t>
            </a:r>
            <a:br>
              <a:rPr lang="en-US" sz="2400" b="1">
                <a:solidFill>
                  <a:srgbClr val="0000FF"/>
                </a:solidFill>
                <a:latin typeface="Arial" pitchFamily="34" charset="0"/>
                <a:cs typeface="Arial" pitchFamily="34" charset="0"/>
              </a:rPr>
            </a:br>
            <a:endParaRPr lang="en-US" sz="2400" b="1">
              <a:solidFill>
                <a:srgbClr val="0000FF"/>
              </a:solidFill>
              <a:latin typeface="Arial" pitchFamily="34" charset="0"/>
              <a:cs typeface="Arial" pitchFamily="34" charset="0"/>
            </a:endParaRPr>
          </a:p>
        </p:txBody>
      </p:sp>
      <p:sp>
        <p:nvSpPr>
          <p:cNvPr id="2" name="Rectangle 1"/>
          <p:cNvSpPr/>
          <p:nvPr/>
        </p:nvSpPr>
        <p:spPr>
          <a:xfrm>
            <a:off x="190500" y="2895600"/>
            <a:ext cx="8610600" cy="3816429"/>
          </a:xfrm>
          <a:prstGeom prst="rect">
            <a:avLst/>
          </a:prstGeom>
        </p:spPr>
        <p:txBody>
          <a:bodyPr wrap="square">
            <a:spAutoFit/>
          </a:bodyPr>
          <a:lstStyle/>
          <a:p>
            <a:r>
              <a:rPr lang="vi-VN" sz="2200" b="1">
                <a:solidFill>
                  <a:srgbClr val="FF0000"/>
                </a:solidFill>
              </a:rPr>
              <a:t>Nuôi gà thịt thả vườn hiệu quả cần lưu ý các yêu cầu sau:</a:t>
            </a:r>
          </a:p>
          <a:p>
            <a:r>
              <a:rPr lang="vi-VN" sz="2200" b="1">
                <a:solidFill>
                  <a:srgbClr val="FF0000"/>
                </a:solidFill>
              </a:rPr>
              <a:t>- Chuồng nuôi, bãi chăn thả phải đảm bảo khô ráo, thoáng mát, dễ dọn vệ sinh, có máng ăn, máng uống để gà dễ dàng ăn và uống nước</a:t>
            </a:r>
          </a:p>
          <a:p>
            <a:r>
              <a:rPr lang="vi-VN" sz="2200" b="1">
                <a:solidFill>
                  <a:srgbClr val="FF0000"/>
                </a:solidFill>
              </a:rPr>
              <a:t>- Chọn giống gà cho năng suất cao, dễ nuôi; gà con giống khỏe mạnh, nhanh nhẹn</a:t>
            </a:r>
          </a:p>
          <a:p>
            <a:r>
              <a:rPr lang="vi-VN" sz="2200" b="1">
                <a:solidFill>
                  <a:srgbClr val="FF0000"/>
                </a:solidFill>
              </a:rPr>
              <a:t>- Trong quá trình nuôi dưỡng cần cung cấp dinh dưỡng phù hợp cho từng giai đoạn phát triển của gà</a:t>
            </a:r>
          </a:p>
          <a:p>
            <a:r>
              <a:rPr lang="vi-VN" sz="2200" b="1">
                <a:solidFill>
                  <a:srgbClr val="FF0000"/>
                </a:solidFill>
              </a:rPr>
              <a:t>- Để phòng bệnh cần thực hiện: tiêu độc, khử trùng, giữ vệ sinh chuồng và vườn chăn thả, tiêm phòng cho gà theo định kì, bổ sung vitamin để nâng cao sức đề kháng của gà.</a:t>
            </a:r>
          </a:p>
        </p:txBody>
      </p:sp>
      <p:pic>
        <p:nvPicPr>
          <p:cNvPr id="3074" name="Picture 2" descr="C:\Users\USER\Desktop\quy-trinh-va-ky-thuat-chan-nuoi-ga-thit-tha-vuon-hieu-qua-ky-thuat-chan-nuoi-ga-tha-vu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28600"/>
            <a:ext cx="40767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653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5632311"/>
          </a:xfrm>
          <a:prstGeom prst="rect">
            <a:avLst/>
          </a:prstGeom>
        </p:spPr>
        <p:txBody>
          <a:bodyPr wrap="square">
            <a:spAutoFit/>
          </a:bodyPr>
          <a:lstStyle/>
          <a:p>
            <a:r>
              <a:rPr lang="en-US" sz="2400" b="1" smtClean="0">
                <a:solidFill>
                  <a:srgbClr val="0000FF"/>
                </a:solidFill>
                <a:latin typeface="Arial" pitchFamily="34" charset="0"/>
                <a:cs typeface="Arial" pitchFamily="34" charset="0"/>
              </a:rPr>
              <a:t>Liệt kê dụng cụ, vật tư cần thiết để chăn nuôi gà thả vườn</a:t>
            </a:r>
            <a:endParaRPr lang="en-US" sz="2400" b="1" smtClean="0">
              <a:solidFill>
                <a:srgbClr val="0000FF"/>
              </a:solidFill>
              <a:latin typeface="Arial" pitchFamily="34" charset="0"/>
              <a:cs typeface="Arial" pitchFamily="34" charset="0"/>
            </a:endParaRPr>
          </a:p>
          <a:p>
            <a:endParaRPr lang="en-US" sz="2400" b="1">
              <a:solidFill>
                <a:srgbClr val="0000FF"/>
              </a:solidFill>
            </a:endParaRPr>
          </a:p>
          <a:p>
            <a:endParaRPr lang="en-US" sz="2400" b="1" smtClean="0">
              <a:solidFill>
                <a:srgbClr val="0000FF"/>
              </a:solidFill>
            </a:endParaRPr>
          </a:p>
          <a:p>
            <a:endParaRPr lang="en-US" sz="2400" b="1">
              <a:solidFill>
                <a:srgbClr val="0000FF"/>
              </a:solidFill>
            </a:endParaRPr>
          </a:p>
          <a:p>
            <a:endParaRPr lang="en-US" sz="2400" b="1" smtClean="0">
              <a:solidFill>
                <a:srgbClr val="0000FF"/>
              </a:solidFill>
            </a:endParaRPr>
          </a:p>
          <a:p>
            <a:endParaRPr lang="en-US" sz="2400" b="1">
              <a:solidFill>
                <a:srgbClr val="0000FF"/>
              </a:solidFill>
            </a:endParaRPr>
          </a:p>
          <a:p>
            <a:endParaRPr lang="en-US" sz="2400" b="1" smtClean="0">
              <a:solidFill>
                <a:srgbClr val="0000FF"/>
              </a:solidFill>
            </a:endParaRPr>
          </a:p>
          <a:p>
            <a:endParaRPr lang="en-US" sz="2400" b="1">
              <a:solidFill>
                <a:srgbClr val="0000FF"/>
              </a:solidFill>
            </a:endParaRPr>
          </a:p>
          <a:p>
            <a:endParaRPr lang="en-US" sz="2400" b="1" smtClean="0">
              <a:solidFill>
                <a:srgbClr val="0000FF"/>
              </a:solidFill>
            </a:endParaRPr>
          </a:p>
          <a:p>
            <a:endParaRPr lang="en-US" sz="2400" b="1">
              <a:solidFill>
                <a:srgbClr val="0000FF"/>
              </a:solidFill>
            </a:endParaRPr>
          </a:p>
          <a:p>
            <a:endParaRPr lang="en-US" sz="2400" b="1" smtClean="0">
              <a:solidFill>
                <a:srgbClr val="0000FF"/>
              </a:solidFill>
            </a:endParaRPr>
          </a:p>
          <a:p>
            <a:endParaRPr lang="en-US" sz="2400" b="1">
              <a:solidFill>
                <a:srgbClr val="0000FF"/>
              </a:solidFill>
            </a:endParaRPr>
          </a:p>
          <a:p>
            <a:endParaRPr lang="en-US" sz="2400" b="1" smtClean="0">
              <a:solidFill>
                <a:srgbClr val="0000FF"/>
              </a:solidFill>
            </a:endParaRPr>
          </a:p>
          <a:p>
            <a:endParaRPr lang="vi-VN" sz="2400" b="1">
              <a:solidFill>
                <a:srgbClr val="0000FF"/>
              </a:solidFill>
            </a:endParaRPr>
          </a:p>
        </p:txBody>
      </p:sp>
      <p:pic>
        <p:nvPicPr>
          <p:cNvPr id="4098" name="Picture 2" descr="C:\Users\USER\Desktop\image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310" y="1164608"/>
            <a:ext cx="8458201" cy="5312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124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4098"/>
                                        </p:tgtEl>
                                        <p:attrNameLst>
                                          <p:attrName>style.visibility</p:attrName>
                                        </p:attrNameLst>
                                      </p:cBhvr>
                                      <p:to>
                                        <p:strVal val="visible"/>
                                      </p:to>
                                    </p:set>
                                    <p:animEffect transition="in" filter="barn(inVertical)">
                                      <p:cBhvr>
                                        <p:cTn id="10"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053429"/>
            <a:ext cx="8382000" cy="2677656"/>
          </a:xfrm>
          <a:prstGeom prst="rect">
            <a:avLst/>
          </a:prstGeom>
        </p:spPr>
        <p:txBody>
          <a:bodyPr wrap="square">
            <a:spAutoFit/>
          </a:bodyPr>
          <a:lstStyle/>
          <a:p>
            <a:r>
              <a:rPr lang="en-US" sz="2400" b="1">
                <a:latin typeface="Arial" pitchFamily="34" charset="0"/>
                <a:cs typeface="Arial" pitchFamily="34" charset="0"/>
              </a:rPr>
              <a:t>3.Lập kế hoạch, tính toán chi phí cho việc nuôi dưỡng và chăm sóc gà thịt thả vườn</a:t>
            </a:r>
          </a:p>
          <a:p>
            <a:r>
              <a:rPr lang="en-US" sz="2400" b="1">
                <a:latin typeface="Arial" pitchFamily="34" charset="0"/>
                <a:cs typeface="Arial" pitchFamily="34" charset="0"/>
              </a:rPr>
              <a:t>Bước 1. Liệt kê cơ sở vật chất, vật tư, dụng cụ</a:t>
            </a:r>
          </a:p>
          <a:p>
            <a:r>
              <a:rPr lang="en-US" sz="2400" b="1">
                <a:latin typeface="Arial" pitchFamily="34" charset="0"/>
                <a:cs typeface="Arial" pitchFamily="34" charset="0"/>
              </a:rPr>
              <a:t>- Chuồng nuôi, dụng cụ chăn nuôi</a:t>
            </a:r>
          </a:p>
          <a:p>
            <a:r>
              <a:rPr lang="en-US" sz="2400" b="1">
                <a:latin typeface="Arial" pitchFamily="34" charset="0"/>
                <a:cs typeface="Arial" pitchFamily="34" charset="0"/>
              </a:rPr>
              <a:t>- Con giống: Chủng loại, số lượng</a:t>
            </a:r>
          </a:p>
          <a:p>
            <a:r>
              <a:rPr lang="en-US" sz="2400" b="1">
                <a:latin typeface="Arial" pitchFamily="34" charset="0"/>
                <a:cs typeface="Arial" pitchFamily="34" charset="0"/>
              </a:rPr>
              <a:t>- Thức ăn, nước uống</a:t>
            </a:r>
          </a:p>
          <a:p>
            <a:r>
              <a:rPr lang="en-US" sz="2400" b="1">
                <a:latin typeface="Arial" pitchFamily="34" charset="0"/>
                <a:cs typeface="Arial" pitchFamily="34" charset="0"/>
              </a:rPr>
              <a:t>- Vaccine, thuốc thú ý</a:t>
            </a:r>
          </a:p>
        </p:txBody>
      </p:sp>
      <p:sp>
        <p:nvSpPr>
          <p:cNvPr id="5" name="Rectangle 4"/>
          <p:cNvSpPr/>
          <p:nvPr/>
        </p:nvSpPr>
        <p:spPr>
          <a:xfrm>
            <a:off x="368490" y="222432"/>
            <a:ext cx="83820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23. BÀI </a:t>
            </a:r>
            <a:r>
              <a:rPr lang="en-US" sz="2400" b="1">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 NUÔI DƯỠNG VÀ CHĂM SÓC VẬT NUÔI (TIẾP)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068200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458200" cy="2308324"/>
          </a:xfrm>
          <a:prstGeom prst="rect">
            <a:avLst/>
          </a:prstGeom>
        </p:spPr>
        <p:txBody>
          <a:bodyPr wrap="square">
            <a:spAutoFit/>
          </a:bodyPr>
          <a:lstStyle/>
          <a:p>
            <a:r>
              <a:rPr lang="en-US" sz="2400" b="1">
                <a:solidFill>
                  <a:srgbClr val="0000FF"/>
                </a:solidFill>
                <a:latin typeface="Arial" pitchFamily="34" charset="0"/>
                <a:cs typeface="Arial" pitchFamily="34" charset="0"/>
              </a:rPr>
              <a:t>1. Chuồng nuôi như thế nào là thích hợp cho nuôi gà thịt thả vườn?</a:t>
            </a:r>
          </a:p>
          <a:p>
            <a:r>
              <a:rPr lang="en-US" sz="2400" b="1">
                <a:solidFill>
                  <a:srgbClr val="0000FF"/>
                </a:solidFill>
                <a:latin typeface="Arial" pitchFamily="34" charset="0"/>
                <a:cs typeface="Arial" pitchFamily="34" charset="0"/>
              </a:rPr>
              <a:t>2. Giống gà nào là thích hợp để nuôi thả vườn?</a:t>
            </a:r>
          </a:p>
          <a:p>
            <a:r>
              <a:rPr lang="en-US" sz="2400" b="1">
                <a:solidFill>
                  <a:srgbClr val="0000FF"/>
                </a:solidFill>
                <a:latin typeface="Arial" pitchFamily="34" charset="0"/>
                <a:cs typeface="Arial" pitchFamily="34" charset="0"/>
              </a:rPr>
              <a:t>3. Em hãy nêu các công việc trong nuôi dưỡng và chăm sóc gà thịt thả vườn.</a:t>
            </a:r>
          </a:p>
          <a:p>
            <a:r>
              <a:rPr lang="en-US" sz="2400" b="1">
                <a:solidFill>
                  <a:srgbClr val="0000FF"/>
                </a:solidFill>
                <a:latin typeface="Arial" pitchFamily="34" charset="0"/>
                <a:cs typeface="Arial" pitchFamily="34" charset="0"/>
              </a:rPr>
              <a:t>4. Nêu cách tính toán chi phí cho một vụ </a:t>
            </a:r>
            <a:r>
              <a:rPr lang="en-US" sz="2400" b="1">
                <a:solidFill>
                  <a:srgbClr val="0000FF"/>
                </a:solidFill>
                <a:latin typeface="Arial" pitchFamily="34" charset="0"/>
                <a:cs typeface="Arial" pitchFamily="34" charset="0"/>
              </a:rPr>
              <a:t>chăn </a:t>
            </a:r>
            <a:r>
              <a:rPr lang="en-US" sz="2400" b="1" smtClean="0">
                <a:solidFill>
                  <a:srgbClr val="0000FF"/>
                </a:solidFill>
                <a:latin typeface="Arial" pitchFamily="34" charset="0"/>
                <a:cs typeface="Arial" pitchFamily="34" charset="0"/>
              </a:rPr>
              <a:t>nuôi</a:t>
            </a:r>
            <a:endParaRPr lang="en-US" sz="2400" b="1">
              <a:solidFill>
                <a:srgbClr val="0000FF"/>
              </a:solidFill>
            </a:endParaRPr>
          </a:p>
        </p:txBody>
      </p:sp>
    </p:spTree>
    <p:extLst>
      <p:ext uri="{BB962C8B-B14F-4D97-AF65-F5344CB8AC3E}">
        <p14:creationId xmlns:p14="http://schemas.microsoft.com/office/powerpoint/2010/main" val="185997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6991" y="31887"/>
            <a:ext cx="8610600" cy="4524315"/>
          </a:xfrm>
          <a:prstGeom prst="rect">
            <a:avLst/>
          </a:prstGeom>
        </p:spPr>
        <p:txBody>
          <a:bodyPr wrap="square">
            <a:spAutoFit/>
          </a:bodyPr>
          <a:lstStyle/>
          <a:p>
            <a:r>
              <a:rPr lang="vi-VN" sz="2400" b="1">
                <a:solidFill>
                  <a:srgbClr val="FF0000"/>
                </a:solidFill>
              </a:rPr>
              <a:t>1.</a:t>
            </a:r>
            <a:r>
              <a:rPr lang="vi-VN" sz="2400">
                <a:solidFill>
                  <a:srgbClr val="FF0000"/>
                </a:solidFill>
              </a:rPr>
              <a:t> Chuồng nuôi thích hợp cho gà thịt thả vườn là:</a:t>
            </a:r>
          </a:p>
          <a:p>
            <a:r>
              <a:rPr lang="vi-VN" sz="2400">
                <a:solidFill>
                  <a:srgbClr val="FF0000"/>
                </a:solidFill>
              </a:rPr>
              <a:t>- Chuồng nuôi kiểu thông thoáng tự nhiên, đảm bảo thoáng mát vào mùa hè và ấm áp vào mùa đông; nền chuồng có thể sử dụng lớp đệm lót (trấu, dăm bào sạch, …); có hệ thống đèn điện sưởi.</a:t>
            </a:r>
          </a:p>
          <a:p>
            <a:r>
              <a:rPr lang="vi-VN" sz="2400">
                <a:solidFill>
                  <a:srgbClr val="FF0000"/>
                </a:solidFill>
              </a:rPr>
              <a:t>- Vườn thả dạng phẳng hoặc vườn đồi dốc, có cây bóng mát và cỏ xanh, có hố tắm cát và mảng sỏi, có tường rào bao quanh.</a:t>
            </a:r>
          </a:p>
          <a:p>
            <a:r>
              <a:rPr lang="vi-VN" sz="2400" b="1">
                <a:solidFill>
                  <a:srgbClr val="FF0000"/>
                </a:solidFill>
              </a:rPr>
              <a:t>2.</a:t>
            </a:r>
            <a:r>
              <a:rPr lang="vi-VN" sz="2400">
                <a:solidFill>
                  <a:srgbClr val="FF0000"/>
                </a:solidFill>
              </a:rPr>
              <a:t> Giống gà thích hợp để nuôi thả vườn là: </a:t>
            </a:r>
          </a:p>
          <a:p>
            <a:r>
              <a:rPr lang="vi-VN" sz="2400">
                <a:solidFill>
                  <a:srgbClr val="FF0000"/>
                </a:solidFill>
              </a:rPr>
              <a:t>- Chọn các giống gà lấy thịt có chất lượng tốt và được ưa chuộng như gà ta (Mía, Đông Tảo, Ri, …) hoặc gà lai ta.</a:t>
            </a:r>
          </a:p>
          <a:p>
            <a:r>
              <a:rPr lang="vi-VN" sz="2400">
                <a:solidFill>
                  <a:srgbClr val="FF0000"/>
                </a:solidFill>
              </a:rPr>
              <a:t>- Con giống 01 ngày tuổi đảm bảo khỏe </a:t>
            </a:r>
            <a:r>
              <a:rPr lang="vi-VN" sz="2400">
                <a:solidFill>
                  <a:srgbClr val="FF0000"/>
                </a:solidFill>
              </a:rPr>
              <a:t>mạnh</a:t>
            </a:r>
            <a:r>
              <a:rPr lang="vi-VN" sz="2400" smtClean="0">
                <a:solidFill>
                  <a:srgbClr val="FF0000"/>
                </a:solidFill>
              </a:rPr>
              <a:t>.</a:t>
            </a:r>
            <a:endParaRPr lang="vi-VN" sz="2400">
              <a:solidFill>
                <a:srgbClr val="FF0000"/>
              </a:solidFill>
            </a:endParaRPr>
          </a:p>
        </p:txBody>
      </p:sp>
    </p:spTree>
    <p:extLst>
      <p:ext uri="{BB962C8B-B14F-4D97-AF65-F5344CB8AC3E}">
        <p14:creationId xmlns:p14="http://schemas.microsoft.com/office/powerpoint/2010/main" val="2257822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6991" y="31887"/>
            <a:ext cx="8610600" cy="6001643"/>
          </a:xfrm>
          <a:prstGeom prst="rect">
            <a:avLst/>
          </a:prstGeom>
        </p:spPr>
        <p:txBody>
          <a:bodyPr wrap="square">
            <a:spAutoFit/>
          </a:bodyPr>
          <a:lstStyle/>
          <a:p>
            <a:r>
              <a:rPr lang="vi-VN" sz="2000" b="1">
                <a:solidFill>
                  <a:srgbClr val="FF0000"/>
                </a:solidFill>
              </a:rPr>
              <a:t>3.</a:t>
            </a:r>
            <a:r>
              <a:rPr lang="vi-VN" sz="2000">
                <a:solidFill>
                  <a:srgbClr val="FF0000"/>
                </a:solidFill>
              </a:rPr>
              <a:t> Các công việc nuôi dưỡng và chăm sóc gà thịt thả vườn:</a:t>
            </a:r>
          </a:p>
          <a:p>
            <a:r>
              <a:rPr lang="vi-VN" sz="2000">
                <a:solidFill>
                  <a:srgbClr val="FF0000"/>
                </a:solidFill>
              </a:rPr>
              <a:t>* Nuôi dưỡng:</a:t>
            </a:r>
          </a:p>
          <a:p>
            <a:r>
              <a:rPr lang="vi-VN" sz="2000">
                <a:solidFill>
                  <a:srgbClr val="FF0000"/>
                </a:solidFill>
              </a:rPr>
              <a:t>+ Thức ăn: sử dụng ngô, thóc, cám gạo, cám ngô, …; thức ăn công nghiệp; và thức ăn tự nhiên trong vườn.</a:t>
            </a:r>
          </a:p>
          <a:p>
            <a:r>
              <a:rPr lang="vi-VN" sz="2000">
                <a:solidFill>
                  <a:srgbClr val="FF0000"/>
                </a:solidFill>
              </a:rPr>
              <a:t>+ Cho ăn phù hợp với từng giai đoạn tuổi:</a:t>
            </a:r>
          </a:p>
          <a:p>
            <a:r>
              <a:rPr lang="vi-VN" sz="2000">
                <a:solidFill>
                  <a:srgbClr val="FF0000"/>
                </a:solidFill>
              </a:rPr>
              <a:t>- Giai đoạn từ 1 đến 21 ngày tuổi: sử dụng thức ăn công nghiệp hoặc gạo tấm, bột ngô, rải mỏng thức ăn, cho ăn nhiều lần trong ngày.</a:t>
            </a:r>
          </a:p>
          <a:p>
            <a:r>
              <a:rPr lang="vi-VN" sz="2000">
                <a:solidFill>
                  <a:srgbClr val="FF0000"/>
                </a:solidFill>
              </a:rPr>
              <a:t>- Giai đoạn từ 21 đến 42 ngày tuổi: sử dụng thức ăn công nghiệp và phối trộn thêm thóc, gạo, ngô, rau, … cho ăn tự do, ngày 2 lần (sáng, chiều tối).</a:t>
            </a:r>
          </a:p>
          <a:p>
            <a:r>
              <a:rPr lang="vi-VN" sz="2000">
                <a:solidFill>
                  <a:srgbClr val="FF0000"/>
                </a:solidFill>
              </a:rPr>
              <a:t>- Giai đoạn từ 43 ngày tuổi đến xuất chuồng: tăng lượng thức ăn gấp đôi so với giai đoạn trước, cho ăn tự do, ngày 2 lần (sáng, chiều tối).</a:t>
            </a:r>
          </a:p>
          <a:p>
            <a:r>
              <a:rPr lang="vi-VN" sz="2000">
                <a:solidFill>
                  <a:srgbClr val="FF0000"/>
                </a:solidFill>
              </a:rPr>
              <a:t>+ Nước uống: đảm bảo sạch, thay nước hằng ngày, cho uống tự do.</a:t>
            </a:r>
          </a:p>
          <a:p>
            <a:r>
              <a:rPr lang="vi-VN" sz="2000">
                <a:solidFill>
                  <a:srgbClr val="FF0000"/>
                </a:solidFill>
              </a:rPr>
              <a:t>* Chăm sóc:</a:t>
            </a:r>
          </a:p>
          <a:p>
            <a:r>
              <a:rPr lang="vi-VN" sz="2000">
                <a:solidFill>
                  <a:srgbClr val="FF0000"/>
                </a:solidFill>
              </a:rPr>
              <a:t>- Sau khi gà được một tháng tuổi, cần thường xuyên thả ra vườn để vận động và kiếm thức ăn.</a:t>
            </a:r>
          </a:p>
          <a:p>
            <a:r>
              <a:rPr lang="vi-VN" sz="2000">
                <a:solidFill>
                  <a:srgbClr val="FF0000"/>
                </a:solidFill>
              </a:rPr>
              <a:t>- Vệ sinh chuồng trại, máng ăn, máng uống hằng ngày.</a:t>
            </a:r>
          </a:p>
          <a:p>
            <a:r>
              <a:rPr lang="vi-VN" sz="2000">
                <a:solidFill>
                  <a:srgbClr val="FF0000"/>
                </a:solidFill>
              </a:rPr>
              <a:t>- Thường xuyên quan sát gà để phát hiện những bất thường và xử lí kịp thời.</a:t>
            </a:r>
          </a:p>
          <a:p>
            <a:r>
              <a:rPr lang="vi-VN" sz="2000">
                <a:solidFill>
                  <a:srgbClr val="FF0000"/>
                </a:solidFill>
              </a:rPr>
              <a:t>- Tiêm phòng đầy đủ các loại </a:t>
            </a:r>
            <a:r>
              <a:rPr lang="vi-VN" sz="2000">
                <a:solidFill>
                  <a:srgbClr val="FF0000"/>
                </a:solidFill>
              </a:rPr>
              <a:t>vaccine</a:t>
            </a:r>
            <a:r>
              <a:rPr lang="vi-VN" sz="2400" smtClean="0"/>
              <a:t>.</a:t>
            </a:r>
            <a:endParaRPr lang="vi-VN" sz="2400"/>
          </a:p>
        </p:txBody>
      </p:sp>
    </p:spTree>
    <p:extLst>
      <p:ext uri="{BB962C8B-B14F-4D97-AF65-F5344CB8AC3E}">
        <p14:creationId xmlns:p14="http://schemas.microsoft.com/office/powerpoint/2010/main" val="3847808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1053429"/>
            <a:ext cx="8382000" cy="3046988"/>
          </a:xfrm>
          <a:prstGeom prst="rect">
            <a:avLst/>
          </a:prstGeom>
        </p:spPr>
        <p:txBody>
          <a:bodyPr wrap="square">
            <a:spAutoFit/>
          </a:bodyPr>
          <a:lstStyle/>
          <a:p>
            <a:r>
              <a:rPr lang="en-US" sz="2400" b="1">
                <a:latin typeface="Arial" pitchFamily="34" charset="0"/>
                <a:cs typeface="Arial" pitchFamily="34" charset="0"/>
              </a:rPr>
              <a:t>Bước 2. Dự kiến kỹ thuật nuôi dưỡng, chăm sóc</a:t>
            </a:r>
          </a:p>
          <a:p>
            <a:r>
              <a:rPr lang="en-US" sz="2400" b="1" smtClean="0">
                <a:latin typeface="Arial" pitchFamily="34" charset="0"/>
                <a:cs typeface="Arial" pitchFamily="34" charset="0"/>
              </a:rPr>
              <a:t>- Chuẩn </a:t>
            </a:r>
            <a:r>
              <a:rPr lang="en-US" sz="2400" b="1">
                <a:latin typeface="Arial" pitchFamily="34" charset="0"/>
                <a:cs typeface="Arial" pitchFamily="34" charset="0"/>
              </a:rPr>
              <a:t>bị chuồng nuôi, dụng cụ chăn nuôi</a:t>
            </a:r>
          </a:p>
          <a:p>
            <a:r>
              <a:rPr lang="en-US" sz="2400" b="1">
                <a:latin typeface="Arial" pitchFamily="34" charset="0"/>
                <a:cs typeface="Arial" pitchFamily="34" charset="0"/>
              </a:rPr>
              <a:t>- Chọn gà giống</a:t>
            </a:r>
          </a:p>
          <a:p>
            <a:r>
              <a:rPr lang="en-US" sz="2400" b="1">
                <a:latin typeface="Arial" pitchFamily="34" charset="0"/>
                <a:cs typeface="Arial" pitchFamily="34" charset="0"/>
              </a:rPr>
              <a:t>- Nuôi dưỡng và chăm sóc</a:t>
            </a:r>
          </a:p>
          <a:p>
            <a:r>
              <a:rPr lang="en-US" sz="2400" b="1">
                <a:latin typeface="Arial" pitchFamily="34" charset="0"/>
                <a:cs typeface="Arial" pitchFamily="34" charset="0"/>
              </a:rPr>
              <a:t>Bước 3. Tính toán </a:t>
            </a:r>
            <a:r>
              <a:rPr lang="en-US" sz="2400" b="1">
                <a:latin typeface="Arial" pitchFamily="34" charset="0"/>
                <a:cs typeface="Arial" pitchFamily="34" charset="0"/>
              </a:rPr>
              <a:t>chi </a:t>
            </a:r>
            <a:r>
              <a:rPr lang="en-US" sz="2400" b="1" smtClean="0">
                <a:latin typeface="Arial" pitchFamily="34" charset="0"/>
                <a:cs typeface="Arial" pitchFamily="34" charset="0"/>
              </a:rPr>
              <a:t>phí</a:t>
            </a:r>
          </a:p>
          <a:p>
            <a:r>
              <a:rPr lang="vi-VN" sz="2400" b="1"/>
              <a:t>Tổng chi phí = Chi phí con giống + Chi phí chuẩn bị chuồng trại + Chi phí thức ăn + Chi phí thuốc thú y + Chi phí điện, nước + Chi phí </a:t>
            </a:r>
            <a:r>
              <a:rPr lang="vi-VN" sz="2400" b="1"/>
              <a:t>khác</a:t>
            </a:r>
            <a:r>
              <a:rPr lang="vi-VN" sz="2400" b="1" smtClean="0"/>
              <a:t>.</a:t>
            </a:r>
            <a:endParaRPr lang="en-US" sz="2400" b="1">
              <a:latin typeface="Arial" pitchFamily="34" charset="0"/>
              <a:cs typeface="Arial" pitchFamily="34" charset="0"/>
            </a:endParaRPr>
          </a:p>
        </p:txBody>
      </p:sp>
      <p:sp>
        <p:nvSpPr>
          <p:cNvPr id="5" name="Rectangle 4"/>
          <p:cNvSpPr/>
          <p:nvPr/>
        </p:nvSpPr>
        <p:spPr>
          <a:xfrm>
            <a:off x="368490" y="222432"/>
            <a:ext cx="8382000" cy="830997"/>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23. BÀI </a:t>
            </a:r>
            <a:r>
              <a:rPr lang="en-US" sz="2400" b="1">
                <a:solidFill>
                  <a:srgbClr val="FF0000"/>
                </a:solidFill>
                <a:latin typeface="Arial" pitchFamily="34" charset="0"/>
                <a:cs typeface="Arial" pitchFamily="34" charset="0"/>
              </a:rPr>
              <a:t>9</a:t>
            </a:r>
            <a:r>
              <a:rPr lang="en-US" sz="2400" b="1" smtClean="0">
                <a:solidFill>
                  <a:srgbClr val="FF0000"/>
                </a:solidFill>
                <a:latin typeface="Arial" pitchFamily="34" charset="0"/>
                <a:cs typeface="Arial" pitchFamily="34" charset="0"/>
              </a:rPr>
              <a:t>. NUÔI DƯỠNG VÀ CHĂM SÓC VẬT NUÔI (TIẾP)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465276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2887</TotalTime>
  <Words>891</Words>
  <Application>Microsoft Office PowerPoint</Application>
  <PresentationFormat>On-screen Show (4:3)</PresentationFormat>
  <Paragraphs>94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LUYỆN TẬP</vt:lpstr>
      <vt:lpstr>LUYỆN TẬP</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27</cp:revision>
  <dcterms:created xsi:type="dcterms:W3CDTF">2022-07-15T07:39:46Z</dcterms:created>
  <dcterms:modified xsi:type="dcterms:W3CDTF">2022-07-29T01:02:57Z</dcterms:modified>
</cp:coreProperties>
</file>