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72" r:id="rId6"/>
    <p:sldId id="264" r:id="rId7"/>
    <p:sldId id="266" r:id="rId8"/>
    <p:sldId id="282" r:id="rId9"/>
    <p:sldId id="283" r:id="rId10"/>
    <p:sldId id="284" r:id="rId11"/>
    <p:sldId id="285" r:id="rId12"/>
    <p:sldId id="268" r:id="rId13"/>
    <p:sldId id="281" r:id="rId14"/>
    <p:sldId id="286" r:id="rId15"/>
    <p:sldId id="287"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82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658376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63892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341369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59274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35D361-C83D-4B21-B9BA-39D5EC9F62A9}" type="datetimeFigureOut">
              <a:rPr lang="en-US" smtClean="0"/>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729992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35D361-C83D-4B21-B9BA-39D5EC9F62A9}" type="datetimeFigureOut">
              <a:rPr lang="en-US" smtClean="0"/>
              <a:t>7/29/2022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04252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35D361-C83D-4B21-B9BA-39D5EC9F62A9}" type="datetimeFigureOut">
              <a:rPr lang="en-US" smtClean="0"/>
              <a:t>7/29/2022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15253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35D361-C83D-4B21-B9BA-39D5EC9F62A9}" type="datetimeFigureOut">
              <a:rPr lang="en-US" smtClean="0"/>
              <a:t>7/29/2022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72922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35D361-C83D-4B21-B9BA-39D5EC9F62A9}" type="datetimeFigureOut">
              <a:rPr lang="en-US" smtClean="0"/>
              <a:t>7/29/2022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72591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22834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261776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5D361-C83D-4B21-B9BA-39D5EC9F62A9}" type="datetimeFigureOut">
              <a:rPr lang="en-US" smtClean="0"/>
              <a:t>7/29/2022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2D9DFE-99BD-466A-B255-FBBCDD4D466E}" type="slidenum">
              <a:rPr lang="en-US" smtClean="0"/>
              <a:t>‹#›</a:t>
            </a:fld>
            <a:endParaRPr lang="en-US"/>
          </a:p>
        </p:txBody>
      </p:sp>
    </p:spTree>
    <p:extLst>
      <p:ext uri="{BB962C8B-B14F-4D97-AF65-F5344CB8AC3E}">
        <p14:creationId xmlns:p14="http://schemas.microsoft.com/office/powerpoint/2010/main" val="1342245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228600"/>
            <a:ext cx="7924800" cy="830997"/>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TIẾT 20. BÀI </a:t>
            </a:r>
            <a:r>
              <a:rPr lang="en-US" sz="2400" b="1" smtClean="0">
                <a:solidFill>
                  <a:srgbClr val="FF0000"/>
                </a:solidFill>
                <a:latin typeface="Arial" pitchFamily="34" charset="0"/>
                <a:cs typeface="Arial" pitchFamily="34" charset="0"/>
              </a:rPr>
              <a:t>9</a:t>
            </a:r>
            <a:r>
              <a:rPr lang="en-US" sz="2400" b="1" smtClean="0">
                <a:solidFill>
                  <a:srgbClr val="FF0000"/>
                </a:solidFill>
                <a:latin typeface="Arial" pitchFamily="34" charset="0"/>
                <a:cs typeface="Arial" pitchFamily="34" charset="0"/>
              </a:rPr>
              <a:t>.NUÔI </a:t>
            </a:r>
            <a:r>
              <a:rPr lang="en-US" sz="2400" b="1">
                <a:solidFill>
                  <a:srgbClr val="FF0000"/>
                </a:solidFill>
                <a:latin typeface="Arial" pitchFamily="34" charset="0"/>
                <a:cs typeface="Arial" pitchFamily="34" charset="0"/>
              </a:rPr>
              <a:t>DƯỠNG VÀ CHĂM SÓC VẬT NUÔI</a:t>
            </a:r>
            <a:endParaRPr lang="en-US" sz="2400">
              <a:solidFill>
                <a:srgbClr val="FF0000"/>
              </a:solidFill>
              <a:latin typeface="Arial" pitchFamily="34" charset="0"/>
              <a:cs typeface="Arial" pitchFamily="34" charset="0"/>
            </a:endParaRPr>
          </a:p>
        </p:txBody>
      </p:sp>
      <p:pic>
        <p:nvPicPr>
          <p:cNvPr id="1026" name="Picture 2" descr="C:\Users\USER\Desktop\tải xuố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219200"/>
            <a:ext cx="8458200" cy="533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4601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1000"/>
                                        <p:tgtEl>
                                          <p:spTgt spid="1026"/>
                                        </p:tgtEl>
                                      </p:cBhvr>
                                    </p:animEffect>
                                    <p:anim calcmode="lin" valueType="num">
                                      <p:cBhvr>
                                        <p:cTn id="13" dur="1000" fill="hold"/>
                                        <p:tgtEl>
                                          <p:spTgt spid="1026"/>
                                        </p:tgtEl>
                                        <p:attrNameLst>
                                          <p:attrName>ppt_x</p:attrName>
                                        </p:attrNameLst>
                                      </p:cBhvr>
                                      <p:tavLst>
                                        <p:tav tm="0">
                                          <p:val>
                                            <p:strVal val="#ppt_x"/>
                                          </p:val>
                                        </p:tav>
                                        <p:tav tm="100000">
                                          <p:val>
                                            <p:strVal val="#ppt_x"/>
                                          </p:val>
                                        </p:tav>
                                      </p:tavLst>
                                    </p:anim>
                                    <p:anim calcmode="lin" valueType="num">
                                      <p:cBhvr>
                                        <p:cTn id="14"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56909" y="198486"/>
            <a:ext cx="887778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b="1" smtClean="0">
                <a:solidFill>
                  <a:srgbClr val="000099"/>
                </a:solidFill>
                <a:latin typeface="Arial" pitchFamily="34" charset="0"/>
                <a:cs typeface="Arial" pitchFamily="34" charset="0"/>
              </a:rPr>
              <a:t>1</a:t>
            </a:r>
            <a:r>
              <a:rPr lang="en-US" sz="2400" b="1">
                <a:solidFill>
                  <a:srgbClr val="000099"/>
                </a:solidFill>
                <a:latin typeface="Arial" pitchFamily="34" charset="0"/>
                <a:cs typeface="Arial" pitchFamily="34" charset="0"/>
              </a:rPr>
              <a:t>. Em hãy nêu tên các công việc nuôi dưỡng và chăm sóc vật nuôi trong Hình 9.2.</a:t>
            </a:r>
          </a:p>
        </p:txBody>
      </p:sp>
      <p:sp>
        <p:nvSpPr>
          <p:cNvPr id="2" name="Rectangle 1"/>
          <p:cNvSpPr/>
          <p:nvPr/>
        </p:nvSpPr>
        <p:spPr>
          <a:xfrm>
            <a:off x="228600" y="642691"/>
            <a:ext cx="8534400" cy="923330"/>
          </a:xfrm>
          <a:prstGeom prst="rect">
            <a:avLst/>
          </a:prstGeom>
        </p:spPr>
        <p:txBody>
          <a:bodyPr wrap="square">
            <a:spAutoFit/>
          </a:bodyPr>
          <a:lstStyle/>
          <a:p>
            <a:r>
              <a:rPr lang="en-US"/>
              <a:t/>
            </a:r>
            <a:br>
              <a:rPr lang="en-US"/>
            </a:br>
            <a:r>
              <a:rPr lang="en-US"/>
              <a:t/>
            </a:r>
            <a:br>
              <a:rPr lang="en-US"/>
            </a:br>
            <a:endParaRPr lang="en-US"/>
          </a:p>
        </p:txBody>
      </p:sp>
      <p:pic>
        <p:nvPicPr>
          <p:cNvPr id="20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909" y="1104356"/>
            <a:ext cx="8877781" cy="5601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5970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par>
                          <p:cTn id="15" fill="hold">
                            <p:stCondLst>
                              <p:cond delay="1000"/>
                            </p:stCondLst>
                            <p:childTnLst>
                              <p:par>
                                <p:cTn id="16" presetID="16" presetClass="entr" presetSubtype="21" fill="hold" nodeType="afterEffect">
                                  <p:stCondLst>
                                    <p:cond delay="0"/>
                                  </p:stCondLst>
                                  <p:childTnLst>
                                    <p:set>
                                      <p:cBhvr>
                                        <p:cTn id="17" dur="1" fill="hold">
                                          <p:stCondLst>
                                            <p:cond delay="0"/>
                                          </p:stCondLst>
                                        </p:cTn>
                                        <p:tgtEl>
                                          <p:spTgt spid="2053"/>
                                        </p:tgtEl>
                                        <p:attrNameLst>
                                          <p:attrName>style.visibility</p:attrName>
                                        </p:attrNameLst>
                                      </p:cBhvr>
                                      <p:to>
                                        <p:strVal val="visible"/>
                                      </p:to>
                                    </p:set>
                                    <p:animEffect transition="in" filter="barn(inVertical)">
                                      <p:cBhvr>
                                        <p:cTn id="18" dur="500"/>
                                        <p:tgtEl>
                                          <p:spTgt spid="20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56909" y="198486"/>
            <a:ext cx="887778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b="1" smtClean="0">
                <a:solidFill>
                  <a:srgbClr val="000099"/>
                </a:solidFill>
                <a:latin typeface="Arial" pitchFamily="34" charset="0"/>
                <a:cs typeface="Arial" pitchFamily="34" charset="0"/>
              </a:rPr>
              <a:t>1</a:t>
            </a:r>
            <a:r>
              <a:rPr lang="en-US" sz="2400" b="1">
                <a:solidFill>
                  <a:srgbClr val="000099"/>
                </a:solidFill>
                <a:latin typeface="Arial" pitchFamily="34" charset="0"/>
                <a:cs typeface="Arial" pitchFamily="34" charset="0"/>
              </a:rPr>
              <a:t>. Em hãy nêu tên các công việc nuôi dưỡng và chăm sóc vật nuôi trong Hình 9.2.</a:t>
            </a:r>
          </a:p>
        </p:txBody>
      </p:sp>
      <p:sp>
        <p:nvSpPr>
          <p:cNvPr id="2" name="Rectangle 1"/>
          <p:cNvSpPr/>
          <p:nvPr/>
        </p:nvSpPr>
        <p:spPr>
          <a:xfrm>
            <a:off x="228600" y="642691"/>
            <a:ext cx="8534400" cy="923330"/>
          </a:xfrm>
          <a:prstGeom prst="rect">
            <a:avLst/>
          </a:prstGeom>
        </p:spPr>
        <p:txBody>
          <a:bodyPr wrap="square">
            <a:spAutoFit/>
          </a:bodyPr>
          <a:lstStyle/>
          <a:p>
            <a:r>
              <a:rPr lang="en-US"/>
              <a:t/>
            </a:r>
            <a:br>
              <a:rPr lang="en-US"/>
            </a:br>
            <a:r>
              <a:rPr lang="en-US"/>
              <a:t/>
            </a:r>
            <a:br>
              <a:rPr lang="en-US"/>
            </a:br>
            <a:endParaRPr lang="en-US"/>
          </a:p>
        </p:txBody>
      </p:sp>
      <p:pic>
        <p:nvPicPr>
          <p:cNvPr id="20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909" y="1104356"/>
            <a:ext cx="5810491" cy="5601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5887872" y="642691"/>
            <a:ext cx="2819400" cy="5170646"/>
          </a:xfrm>
          <a:prstGeom prst="rect">
            <a:avLst/>
          </a:prstGeom>
        </p:spPr>
        <p:txBody>
          <a:bodyPr wrap="square">
            <a:spAutoFit/>
          </a:bodyPr>
          <a:lstStyle/>
          <a:p>
            <a:r>
              <a:rPr lang="vi-VN" sz="2200">
                <a:solidFill>
                  <a:srgbClr val="FF0000"/>
                </a:solidFill>
              </a:rPr>
              <a:t>Hình a: Tập cho vật nuôi non ăn sớm với các loại thức ăn đủ chất dinh dưỡng.</a:t>
            </a:r>
          </a:p>
          <a:p>
            <a:r>
              <a:rPr lang="vi-VN" sz="2200">
                <a:solidFill>
                  <a:srgbClr val="FF0000"/>
                </a:solidFill>
              </a:rPr>
              <a:t>Hình b: Tiêm vaccine cho vật nuôi</a:t>
            </a:r>
          </a:p>
          <a:p>
            <a:r>
              <a:rPr lang="vi-VN" sz="2200">
                <a:solidFill>
                  <a:srgbClr val="FF0000"/>
                </a:solidFill>
              </a:rPr>
              <a:t>Hình c: Vệ sinh nơi ở, chuồng nuôi cho vật nuôi</a:t>
            </a:r>
          </a:p>
          <a:p>
            <a:r>
              <a:rPr lang="vi-VN" sz="2200">
                <a:solidFill>
                  <a:srgbClr val="FF0000"/>
                </a:solidFill>
              </a:rPr>
              <a:t>Hình d: Cho vật nuôi vận động, tắm nắng</a:t>
            </a:r>
          </a:p>
          <a:p>
            <a:r>
              <a:rPr lang="vi-VN" sz="2200">
                <a:solidFill>
                  <a:srgbClr val="FF0000"/>
                </a:solidFill>
              </a:rPr>
              <a:t>Hình e: Cho vật nuôi bú sữa đầu</a:t>
            </a:r>
          </a:p>
          <a:p>
            <a:r>
              <a:rPr lang="vi-VN" sz="2200">
                <a:solidFill>
                  <a:srgbClr val="FF0000"/>
                </a:solidFill>
              </a:rPr>
              <a:t>Hình g: Sưởi ấm cho vật nuôi</a:t>
            </a:r>
          </a:p>
        </p:txBody>
      </p:sp>
    </p:spTree>
    <p:extLst>
      <p:ext uri="{BB962C8B-B14F-4D97-AF65-F5344CB8AC3E}">
        <p14:creationId xmlns:p14="http://schemas.microsoft.com/office/powerpoint/2010/main" val="1095559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4" name="Rectangle 3"/>
          <p:cNvSpPr/>
          <p:nvPr/>
        </p:nvSpPr>
        <p:spPr>
          <a:xfrm>
            <a:off x="213166" y="457200"/>
            <a:ext cx="8778433" cy="830997"/>
          </a:xfrm>
          <a:prstGeom prst="rect">
            <a:avLst/>
          </a:prstGeom>
        </p:spPr>
        <p:txBody>
          <a:bodyPr wrap="square">
            <a:spAutoFit/>
          </a:bodyPr>
          <a:lstStyle/>
          <a:p>
            <a:r>
              <a:rPr lang="en-US" sz="2400" b="1">
                <a:solidFill>
                  <a:srgbClr val="000099"/>
                </a:solidFill>
                <a:latin typeface="Arial" pitchFamily="34" charset="0"/>
                <a:cs typeface="Arial" pitchFamily="34" charset="0"/>
              </a:rPr>
              <a:t>1.Vì sao chăm sóc, phòng và trị bệnh cho vật nuôi lại ảnh hưởng đến năng suất, chất lượng sản phẩm chăn nuôi?</a:t>
            </a:r>
          </a:p>
        </p:txBody>
      </p:sp>
    </p:spTree>
    <p:extLst>
      <p:ext uri="{BB962C8B-B14F-4D97-AF65-F5344CB8AC3E}">
        <p14:creationId xmlns:p14="http://schemas.microsoft.com/office/powerpoint/2010/main" val="3014788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4" name="Rectangle 3"/>
          <p:cNvSpPr/>
          <p:nvPr/>
        </p:nvSpPr>
        <p:spPr>
          <a:xfrm>
            <a:off x="213166" y="457200"/>
            <a:ext cx="8778433" cy="830997"/>
          </a:xfrm>
          <a:prstGeom prst="rect">
            <a:avLst/>
          </a:prstGeom>
        </p:spPr>
        <p:txBody>
          <a:bodyPr wrap="square">
            <a:spAutoFit/>
          </a:bodyPr>
          <a:lstStyle/>
          <a:p>
            <a:r>
              <a:rPr lang="en-US" sz="2400" b="1">
                <a:solidFill>
                  <a:srgbClr val="000099"/>
                </a:solidFill>
                <a:latin typeface="Arial" pitchFamily="34" charset="0"/>
                <a:cs typeface="Arial" pitchFamily="34" charset="0"/>
              </a:rPr>
              <a:t>1.Vì sao chăm sóc, phòng và trị bệnh cho vật nuôi lại ảnh hưởng đến năng suất, chất lượng sản phẩm chăn nuôi?</a:t>
            </a:r>
          </a:p>
        </p:txBody>
      </p:sp>
      <p:sp>
        <p:nvSpPr>
          <p:cNvPr id="3" name="Rectangle 2"/>
          <p:cNvSpPr/>
          <p:nvPr/>
        </p:nvSpPr>
        <p:spPr>
          <a:xfrm>
            <a:off x="304800" y="1600200"/>
            <a:ext cx="8229600" cy="3046988"/>
          </a:xfrm>
          <a:prstGeom prst="rect">
            <a:avLst/>
          </a:prstGeom>
        </p:spPr>
        <p:txBody>
          <a:bodyPr wrap="square">
            <a:spAutoFit/>
          </a:bodyPr>
          <a:lstStyle/>
          <a:p>
            <a:r>
              <a:rPr lang="vi-VN" sz="2400" b="1" smtClean="0">
                <a:solidFill>
                  <a:srgbClr val="FF0000"/>
                </a:solidFill>
              </a:rPr>
              <a:t>Vì</a:t>
            </a:r>
            <a:r>
              <a:rPr lang="vi-VN" sz="2400" b="1">
                <a:solidFill>
                  <a:srgbClr val="FF0000"/>
                </a:solidFill>
              </a:rPr>
              <a:t>: Nếu chăm sóc, phòng và điều trị bệnh không tốt dẫn đến vật nuôi có hệ miễn dịch không tốt, sức đề kháng kém, sức khỏe yếu, không đáp ứng được nhu cầu người tiêu dùng. Ảnh hưởng rất lớn đến năng suất cũng như chất lượng sản phẩm chăn nuôi; nguồn sản phẩm không còn sạch và an toàn. Thậm chí sự sống vật nuôi ngắn hạn dẫn đến tổn thất kinh tế cho người nuôi.</a:t>
            </a:r>
            <a:endParaRPr lang="en-US" sz="2400" b="1">
              <a:solidFill>
                <a:srgbClr val="FF0000"/>
              </a:solidFill>
            </a:endParaRPr>
          </a:p>
        </p:txBody>
      </p:sp>
    </p:spTree>
    <p:extLst>
      <p:ext uri="{BB962C8B-B14F-4D97-AF65-F5344CB8AC3E}">
        <p14:creationId xmlns:p14="http://schemas.microsoft.com/office/powerpoint/2010/main" val="3164948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4" name="Rectangle 3"/>
          <p:cNvSpPr/>
          <p:nvPr/>
        </p:nvSpPr>
        <p:spPr>
          <a:xfrm>
            <a:off x="213166" y="457200"/>
            <a:ext cx="8778433" cy="1200329"/>
          </a:xfrm>
          <a:prstGeom prst="rect">
            <a:avLst/>
          </a:prstGeom>
        </p:spPr>
        <p:txBody>
          <a:bodyPr wrap="square">
            <a:spAutoFit/>
          </a:bodyPr>
          <a:lstStyle/>
          <a:p>
            <a:r>
              <a:rPr lang="en-US" sz="2400" b="1">
                <a:solidFill>
                  <a:srgbClr val="000099"/>
                </a:solidFill>
                <a:latin typeface="Arial" pitchFamily="34" charset="0"/>
                <a:cs typeface="Arial" pitchFamily="34" charset="0"/>
              </a:rPr>
              <a:t>2. Hãy nêu những công việc đã làm tốt, chưa tốt trong hoạt động chăn nuôi vật nuôi non tại địa phương em và đưa ra biện pháp khắc phục.</a:t>
            </a:r>
            <a:endParaRPr lang="en-US" sz="2400" b="1">
              <a:solidFill>
                <a:srgbClr val="000099"/>
              </a:solidFill>
              <a:latin typeface="Arial" pitchFamily="34" charset="0"/>
              <a:cs typeface="Arial" pitchFamily="34" charset="0"/>
            </a:endParaRPr>
          </a:p>
        </p:txBody>
      </p:sp>
    </p:spTree>
    <p:extLst>
      <p:ext uri="{BB962C8B-B14F-4D97-AF65-F5344CB8AC3E}">
        <p14:creationId xmlns:p14="http://schemas.microsoft.com/office/powerpoint/2010/main" val="287900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4" name="Rectangle 3"/>
          <p:cNvSpPr/>
          <p:nvPr/>
        </p:nvSpPr>
        <p:spPr>
          <a:xfrm>
            <a:off x="213166" y="457200"/>
            <a:ext cx="8778433" cy="1200329"/>
          </a:xfrm>
          <a:prstGeom prst="rect">
            <a:avLst/>
          </a:prstGeom>
        </p:spPr>
        <p:txBody>
          <a:bodyPr wrap="square">
            <a:spAutoFit/>
          </a:bodyPr>
          <a:lstStyle/>
          <a:p>
            <a:r>
              <a:rPr lang="en-US" sz="2400" b="1">
                <a:solidFill>
                  <a:srgbClr val="000099"/>
                </a:solidFill>
                <a:latin typeface="Arial" pitchFamily="34" charset="0"/>
                <a:cs typeface="Arial" pitchFamily="34" charset="0"/>
              </a:rPr>
              <a:t>2. Hãy nêu những công việc đã làm tốt, chưa tốt trong hoạt động chăn nuôi vật nuôi non tại địa phương em và đưa ra biện pháp khắc phục.</a:t>
            </a:r>
            <a:endParaRPr lang="en-US" sz="2400" b="1">
              <a:solidFill>
                <a:srgbClr val="000099"/>
              </a:solidFill>
              <a:latin typeface="Arial" pitchFamily="34" charset="0"/>
              <a:cs typeface="Arial" pitchFamily="34" charset="0"/>
            </a:endParaRPr>
          </a:p>
        </p:txBody>
      </p:sp>
      <p:sp>
        <p:nvSpPr>
          <p:cNvPr id="3" name="Rectangle 2"/>
          <p:cNvSpPr/>
          <p:nvPr/>
        </p:nvSpPr>
        <p:spPr>
          <a:xfrm>
            <a:off x="216578" y="1657529"/>
            <a:ext cx="8626034" cy="5170646"/>
          </a:xfrm>
          <a:prstGeom prst="rect">
            <a:avLst/>
          </a:prstGeom>
        </p:spPr>
        <p:txBody>
          <a:bodyPr wrap="square">
            <a:spAutoFit/>
          </a:bodyPr>
          <a:lstStyle/>
          <a:p>
            <a:r>
              <a:rPr lang="en-US" smtClean="0"/>
              <a:t>2</a:t>
            </a:r>
            <a:r>
              <a:rPr lang="vi-VN" smtClean="0"/>
              <a:t>. </a:t>
            </a:r>
            <a:endParaRPr lang="vi-VN" sz="2400">
              <a:solidFill>
                <a:srgbClr val="FF0000"/>
              </a:solidFill>
            </a:endParaRPr>
          </a:p>
          <a:p>
            <a:r>
              <a:rPr lang="vi-VN" sz="2400">
                <a:solidFill>
                  <a:srgbClr val="FF0000"/>
                </a:solidFill>
              </a:rPr>
              <a:t>+ Những công việc đã làm tốt: </a:t>
            </a:r>
          </a:p>
          <a:p>
            <a:r>
              <a:rPr lang="vi-VN" sz="2400">
                <a:solidFill>
                  <a:srgbClr val="FF0000"/>
                </a:solidFill>
              </a:rPr>
              <a:t>- Tiêm phòng đầy đủ</a:t>
            </a:r>
          </a:p>
          <a:p>
            <a:r>
              <a:rPr lang="vi-VN" sz="2400">
                <a:solidFill>
                  <a:srgbClr val="FF0000"/>
                </a:solidFill>
              </a:rPr>
              <a:t>- Cho vật nuôi vận động thường xuyên</a:t>
            </a:r>
          </a:p>
          <a:p>
            <a:r>
              <a:rPr lang="vi-VN" sz="2400">
                <a:solidFill>
                  <a:srgbClr val="FF0000"/>
                </a:solidFill>
              </a:rPr>
              <a:t>- Cho vật nuôi ăn đủ các chất dinh dưỡng</a:t>
            </a:r>
          </a:p>
          <a:p>
            <a:r>
              <a:rPr lang="vi-VN" sz="2400">
                <a:solidFill>
                  <a:srgbClr val="FF0000"/>
                </a:solidFill>
              </a:rPr>
              <a:t>- Chuồng trại thông thoáng, khô sạch về mùa hè và ấm áp về mùa đông.</a:t>
            </a:r>
          </a:p>
          <a:p>
            <a:r>
              <a:rPr lang="vi-VN" sz="2400">
                <a:solidFill>
                  <a:srgbClr val="FF0000"/>
                </a:solidFill>
              </a:rPr>
              <a:t>+ Những công việc chưa tốt:</a:t>
            </a:r>
          </a:p>
          <a:p>
            <a:r>
              <a:rPr lang="vi-VN" sz="2400">
                <a:solidFill>
                  <a:srgbClr val="FF0000"/>
                </a:solidFill>
              </a:rPr>
              <a:t>- Cho ăn thức ăn có mức năng lượng và protein cao, đầy đủ chất khoáng và vitamin</a:t>
            </a:r>
          </a:p>
          <a:p>
            <a:r>
              <a:rPr lang="vi-VN" sz="2400">
                <a:solidFill>
                  <a:srgbClr val="FF0000"/>
                </a:solidFill>
              </a:rPr>
              <a:t>- Cho vật nuôi tắm chải thường xuyên</a:t>
            </a:r>
          </a:p>
          <a:p>
            <a:r>
              <a:rPr lang="vi-VN" sz="2400">
                <a:solidFill>
                  <a:srgbClr val="FF0000"/>
                </a:solidFill>
              </a:rPr>
              <a:t>+ Biện pháp khắc phục: Cần chú ý phân chia các gia đoạn của vật nuôi cái sinh sản ra rõ ràng hơn để chăm sóc chu đáo, phù hợp cho từng giai đoạn.</a:t>
            </a:r>
          </a:p>
        </p:txBody>
      </p:sp>
    </p:spTree>
    <p:extLst>
      <p:ext uri="{BB962C8B-B14F-4D97-AF65-F5344CB8AC3E}">
        <p14:creationId xmlns:p14="http://schemas.microsoft.com/office/powerpoint/2010/main" val="3977103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CỦNG CỐ</a:t>
            </a:r>
            <a:endParaRPr lang="en-US" sz="2800" b="1">
              <a:solidFill>
                <a:srgbClr val="FF0000"/>
              </a:solidFill>
              <a:latin typeface="Arial" pitchFamily="34" charset="0"/>
              <a:cs typeface="Arial" pitchFamily="34" charset="0"/>
            </a:endParaRPr>
          </a:p>
        </p:txBody>
      </p:sp>
      <p:sp>
        <p:nvSpPr>
          <p:cNvPr id="6" name="Rectangle 5"/>
          <p:cNvSpPr/>
          <p:nvPr/>
        </p:nvSpPr>
        <p:spPr>
          <a:xfrm>
            <a:off x="406078" y="609600"/>
            <a:ext cx="8534400" cy="1200329"/>
          </a:xfrm>
          <a:prstGeom prst="rect">
            <a:avLst/>
          </a:prstGeom>
        </p:spPr>
        <p:txBody>
          <a:bodyPr wrap="square">
            <a:spAutoFit/>
          </a:bodyPr>
          <a:lstStyle/>
          <a:p>
            <a:r>
              <a:rPr lang="en-US" sz="2400" b="1">
                <a:solidFill>
                  <a:srgbClr val="000099"/>
                </a:solidFill>
                <a:latin typeface="Arial" pitchFamily="34" charset="0"/>
                <a:cs typeface="Arial" pitchFamily="34" charset="0"/>
              </a:rPr>
              <a:t>Em hãy chỉ ra lợi ích của từng công việc nuôi dưỡng và chăm sóc vật nuôi non ở địa phương em</a:t>
            </a:r>
          </a:p>
          <a:p>
            <a:r>
              <a:rPr lang="vi-VN" sz="2400" b="1" smtClean="0">
                <a:solidFill>
                  <a:srgbClr val="000099"/>
                </a:solidFill>
              </a:rPr>
              <a:t>Ghi </a:t>
            </a:r>
            <a:r>
              <a:rPr lang="vi-VN" sz="2400" b="1" smtClean="0">
                <a:solidFill>
                  <a:srgbClr val="000099"/>
                </a:solidFill>
              </a:rPr>
              <a:t>trên giấy A4. Giờ sau nộp </a:t>
            </a:r>
            <a:r>
              <a:rPr lang="en-US" sz="2400" b="1" smtClean="0">
                <a:solidFill>
                  <a:srgbClr val="000099"/>
                </a:solidFill>
              </a:rPr>
              <a:t>GV</a:t>
            </a:r>
            <a:endParaRPr lang="en-US" sz="2400" b="1">
              <a:solidFill>
                <a:srgbClr val="000099"/>
              </a:solidFill>
            </a:endParaRPr>
          </a:p>
        </p:txBody>
      </p:sp>
    </p:spTree>
    <p:extLst>
      <p:ext uri="{BB962C8B-B14F-4D97-AF65-F5344CB8AC3E}">
        <p14:creationId xmlns:p14="http://schemas.microsoft.com/office/powerpoint/2010/main" val="147571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4800600" y="762000"/>
            <a:ext cx="4343400" cy="4648200"/>
          </a:xfrm>
          <a:prstGeom prst="cloudCallout">
            <a:avLst>
              <a:gd name="adj1" fmla="val -48603"/>
              <a:gd name="adj2" fmla="val 61741"/>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rgbClr val="000099"/>
                </a:solidFill>
                <a:latin typeface="Arial" pitchFamily="34" charset="0"/>
                <a:cs typeface="Arial" pitchFamily="34" charset="0"/>
              </a:rPr>
              <a:t>Gia đình em đã hoặc đang chăn nuôi loại vật nuôi nào? Hãy kể một số công việc trong nuôi dưỡng và chăm sóc vật nuôi đó.</a:t>
            </a:r>
            <a:br>
              <a:rPr lang="en-US" sz="2400" b="1">
                <a:solidFill>
                  <a:srgbClr val="000099"/>
                </a:solidFill>
                <a:latin typeface="Arial" pitchFamily="34" charset="0"/>
                <a:cs typeface="Arial" pitchFamily="34" charset="0"/>
              </a:rPr>
            </a:br>
            <a:endParaRPr lang="en-US" sz="2400" b="1">
              <a:solidFill>
                <a:srgbClr val="000099"/>
              </a:solidFill>
              <a:latin typeface="Arial" pitchFamily="34" charset="0"/>
              <a:cs typeface="Arial" pitchFamily="34" charset="0"/>
            </a:endParaRPr>
          </a:p>
        </p:txBody>
      </p:sp>
      <p:pic>
        <p:nvPicPr>
          <p:cNvPr id="5" name="Picture 2" descr="C:\Users\USER\Desktop\tải xuố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381000"/>
            <a:ext cx="4495800" cy="609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000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6969"/>
            <a:ext cx="8839200" cy="1938992"/>
          </a:xfrm>
          <a:prstGeom prst="rect">
            <a:avLst/>
          </a:prstGeom>
        </p:spPr>
        <p:txBody>
          <a:bodyPr wrap="square">
            <a:spAutoFit/>
          </a:bodyPr>
          <a:lstStyle/>
          <a:p>
            <a:r>
              <a:rPr lang="en-US" sz="2400" b="1">
                <a:solidFill>
                  <a:srgbClr val="000099"/>
                </a:solidFill>
                <a:latin typeface="Arial" pitchFamily="34" charset="0"/>
                <a:cs typeface="Arial" pitchFamily="34" charset="0"/>
              </a:rPr>
              <a:t>1.Em hãy quan sát Hình 9.1 và chọn từ hoặc cụm từ thích hợp vào …. với Các cụm từ gợi ý sau: (a) khả năng sinh sản; (b) sức đề kháng; (c) nhiều; (d) sản phẩm; (e) chất lượng đàn con tốt; (g) khỏe mạnh.</a:t>
            </a:r>
            <a:br>
              <a:rPr lang="en-US" sz="2400" b="1">
                <a:solidFill>
                  <a:srgbClr val="000099"/>
                </a:solidFill>
                <a:latin typeface="Arial" pitchFamily="34" charset="0"/>
                <a:cs typeface="Arial" pitchFamily="34" charset="0"/>
              </a:rPr>
            </a:br>
            <a:endParaRPr lang="en-US" sz="2400" b="1">
              <a:solidFill>
                <a:srgbClr val="000099"/>
              </a:solidFill>
              <a:latin typeface="Arial" pitchFamily="34" charset="0"/>
              <a:cs typeface="Arial" pitchFamily="34" charset="0"/>
            </a:endParaRPr>
          </a:p>
        </p:txBody>
      </p:sp>
      <p:pic>
        <p:nvPicPr>
          <p:cNvPr id="5" name="Picture 4" descr="C:\Users\USER\Desktop\pasted image 0 (4).png"/>
          <p:cNvPicPr/>
          <p:nvPr/>
        </p:nvPicPr>
        <p:blipFill>
          <a:blip r:embed="rId2">
            <a:extLst>
              <a:ext uri="{28A0092B-C50C-407E-A947-70E740481C1C}">
                <a14:useLocalDpi xmlns:a14="http://schemas.microsoft.com/office/drawing/2010/main" val="0"/>
              </a:ext>
            </a:extLst>
          </a:blip>
          <a:srcRect/>
          <a:stretch>
            <a:fillRect/>
          </a:stretch>
        </p:blipFill>
        <p:spPr bwMode="auto">
          <a:xfrm>
            <a:off x="166048" y="1676400"/>
            <a:ext cx="8686800" cy="3986212"/>
          </a:xfrm>
          <a:prstGeom prst="rect">
            <a:avLst/>
          </a:prstGeom>
          <a:noFill/>
          <a:ln>
            <a:noFill/>
          </a:ln>
        </p:spPr>
      </p:pic>
      <p:sp>
        <p:nvSpPr>
          <p:cNvPr id="6" name="Rectangle 5"/>
          <p:cNvSpPr/>
          <p:nvPr/>
        </p:nvSpPr>
        <p:spPr>
          <a:xfrm>
            <a:off x="166048" y="5919842"/>
            <a:ext cx="8524164" cy="830997"/>
          </a:xfrm>
          <a:prstGeom prst="rect">
            <a:avLst/>
          </a:prstGeom>
        </p:spPr>
        <p:txBody>
          <a:bodyPr wrap="square">
            <a:spAutoFit/>
          </a:bodyPr>
          <a:lstStyle/>
          <a:p>
            <a:r>
              <a:rPr lang="vi-VN" sz="2400" b="1">
                <a:solidFill>
                  <a:srgbClr val="000099"/>
                </a:solidFill>
              </a:rPr>
              <a:t>2. Em hãy cho biết vai trò của việc nuôi dưỡng và chăm sóc vật nuôi</a:t>
            </a:r>
            <a:endParaRPr lang="en-US" sz="2400" b="1">
              <a:solidFill>
                <a:srgbClr val="000099"/>
              </a:solidFill>
            </a:endParaRPr>
          </a:p>
        </p:txBody>
      </p:sp>
    </p:spTree>
    <p:extLst>
      <p:ext uri="{BB962C8B-B14F-4D97-AF65-F5344CB8AC3E}">
        <p14:creationId xmlns:p14="http://schemas.microsoft.com/office/powerpoint/2010/main" val="1597424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4" fill="hold"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00"/>
                                        <p:tgtEl>
                                          <p:spTgt spid="5"/>
                                        </p:tgtEl>
                                      </p:cBhvr>
                                    </p:animEffect>
                                  </p:childTnLst>
                                </p:cTn>
                              </p:par>
                            </p:childTnLst>
                          </p:cTn>
                        </p:par>
                        <p:par>
                          <p:cTn id="14" fill="hold">
                            <p:stCondLst>
                              <p:cond delay="1500"/>
                            </p:stCondLst>
                            <p:childTnLst>
                              <p:par>
                                <p:cTn id="15" presetID="22" presetClass="entr" presetSubtype="4"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52400"/>
            <a:ext cx="8763000" cy="5632311"/>
          </a:xfrm>
          <a:prstGeom prst="rect">
            <a:avLst/>
          </a:prstGeom>
        </p:spPr>
        <p:txBody>
          <a:bodyPr wrap="square">
            <a:spAutoFit/>
          </a:bodyPr>
          <a:lstStyle/>
          <a:p>
            <a:r>
              <a:rPr lang="vi-VN" sz="2400" b="1">
                <a:solidFill>
                  <a:srgbClr val="FF0000"/>
                </a:solidFill>
              </a:rPr>
              <a:t>1.</a:t>
            </a:r>
            <a:endParaRPr lang="vi-VN" sz="2400">
              <a:solidFill>
                <a:srgbClr val="FF0000"/>
              </a:solidFill>
            </a:endParaRPr>
          </a:p>
          <a:p>
            <a:r>
              <a:rPr lang="vi-VN" sz="2400">
                <a:solidFill>
                  <a:srgbClr val="FF0000"/>
                </a:solidFill>
              </a:rPr>
              <a:t>1 – (g) khỏe mạnh</a:t>
            </a:r>
          </a:p>
          <a:p>
            <a:r>
              <a:rPr lang="vi-VN" sz="2400">
                <a:solidFill>
                  <a:srgbClr val="FF0000"/>
                </a:solidFill>
              </a:rPr>
              <a:t>2 – (b) sức đề kháng</a:t>
            </a:r>
          </a:p>
          <a:p>
            <a:r>
              <a:rPr lang="vi-VN" sz="2400">
                <a:solidFill>
                  <a:srgbClr val="FF0000"/>
                </a:solidFill>
              </a:rPr>
              <a:t>3 – (d) sản phẩm</a:t>
            </a:r>
          </a:p>
          <a:p>
            <a:r>
              <a:rPr lang="vi-VN" sz="2400">
                <a:solidFill>
                  <a:srgbClr val="FF0000"/>
                </a:solidFill>
              </a:rPr>
              <a:t>4 – (a) khả năng sinh sản</a:t>
            </a:r>
          </a:p>
          <a:p>
            <a:r>
              <a:rPr lang="vi-VN" sz="2400">
                <a:solidFill>
                  <a:srgbClr val="FF0000"/>
                </a:solidFill>
              </a:rPr>
              <a:t>5- (c) nhiều</a:t>
            </a:r>
          </a:p>
          <a:p>
            <a:r>
              <a:rPr lang="vi-VN" sz="2400">
                <a:solidFill>
                  <a:srgbClr val="FF0000"/>
                </a:solidFill>
              </a:rPr>
              <a:t>5 – (e) chất lượng đàn con tốt.</a:t>
            </a:r>
          </a:p>
          <a:p>
            <a:r>
              <a:rPr lang="vi-VN" sz="2400" b="1">
                <a:solidFill>
                  <a:srgbClr val="FF0000"/>
                </a:solidFill>
              </a:rPr>
              <a:t>2.</a:t>
            </a:r>
            <a:r>
              <a:rPr lang="vi-VN" sz="2400">
                <a:solidFill>
                  <a:srgbClr val="FF0000"/>
                </a:solidFill>
              </a:rPr>
              <a:t> Vai trò của việc nuôi dưỡng và chăm sóc vật nuôi để:</a:t>
            </a:r>
          </a:p>
          <a:p>
            <a:r>
              <a:rPr lang="vi-VN" sz="2400">
                <a:solidFill>
                  <a:srgbClr val="FF0000"/>
                </a:solidFill>
              </a:rPr>
              <a:t>   + Vật nuôi khỏe mạnh có sức đề kháng tốt chống lại bệnh tật.</a:t>
            </a:r>
          </a:p>
          <a:p>
            <a:r>
              <a:rPr lang="vi-VN" sz="2400">
                <a:solidFill>
                  <a:srgbClr val="FF0000"/>
                </a:solidFill>
              </a:rPr>
              <a:t>   + Vật nuôi sinh trưởng và phát triển tốt, tạo ra sản phẩm chất lượng cao.</a:t>
            </a:r>
          </a:p>
          <a:p>
            <a:r>
              <a:rPr lang="vi-VN" sz="2400">
                <a:solidFill>
                  <a:srgbClr val="FF0000"/>
                </a:solidFill>
              </a:rPr>
              <a:t>   + Vật nuôi sinh sản có khả năng sinh sản tốt cho ra số lượng con nhiều và chất lượng đàn con tốt.</a:t>
            </a:r>
          </a:p>
          <a:p>
            <a:r>
              <a:rPr lang="vi-VN" sz="2400">
                <a:solidFill>
                  <a:srgbClr val="FF0000"/>
                </a:solidFill>
              </a:rPr>
              <a:t>=&gt; Nuôi dưỡng và chăm sóc có ý nghĩa quan trọng để nâng cao năng suất và chất lượng vật </a:t>
            </a:r>
            <a:r>
              <a:rPr lang="vi-VN" sz="2400">
                <a:solidFill>
                  <a:srgbClr val="FF0000"/>
                </a:solidFill>
              </a:rPr>
              <a:t>nuôi</a:t>
            </a:r>
            <a:r>
              <a:rPr lang="vi-VN" sz="2400" smtClean="0">
                <a:solidFill>
                  <a:srgbClr val="FF0000"/>
                </a:solidFill>
              </a:rPr>
              <a:t>.</a:t>
            </a:r>
            <a:endParaRPr lang="vi-VN" sz="2400">
              <a:solidFill>
                <a:srgbClr val="FF0000"/>
              </a:solidFill>
            </a:endParaRPr>
          </a:p>
        </p:txBody>
      </p:sp>
    </p:spTree>
    <p:extLst>
      <p:ext uri="{BB962C8B-B14F-4D97-AF65-F5344CB8AC3E}">
        <p14:creationId xmlns:p14="http://schemas.microsoft.com/office/powerpoint/2010/main" val="3252482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5800" y="228600"/>
            <a:ext cx="7924800" cy="830997"/>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TIẾT </a:t>
            </a:r>
            <a:r>
              <a:rPr lang="en-US" sz="2400" b="1" smtClean="0">
                <a:solidFill>
                  <a:srgbClr val="FF0000"/>
                </a:solidFill>
                <a:latin typeface="Arial" pitchFamily="34" charset="0"/>
                <a:cs typeface="Arial" pitchFamily="34" charset="0"/>
              </a:rPr>
              <a:t>21. </a:t>
            </a:r>
            <a:r>
              <a:rPr lang="en-US" sz="2400" b="1">
                <a:solidFill>
                  <a:srgbClr val="FF0000"/>
                </a:solidFill>
                <a:latin typeface="Arial" pitchFamily="34" charset="0"/>
                <a:cs typeface="Arial" pitchFamily="34" charset="0"/>
              </a:rPr>
              <a:t>BÀI </a:t>
            </a:r>
            <a:r>
              <a:rPr lang="en-US" sz="2400" b="1" smtClean="0">
                <a:solidFill>
                  <a:srgbClr val="FF0000"/>
                </a:solidFill>
                <a:latin typeface="Arial" pitchFamily="34" charset="0"/>
                <a:cs typeface="Arial" pitchFamily="34" charset="0"/>
              </a:rPr>
              <a:t>9</a:t>
            </a:r>
            <a:r>
              <a:rPr lang="en-US" sz="2400" b="1" smtClean="0">
                <a:solidFill>
                  <a:srgbClr val="FF0000"/>
                </a:solidFill>
                <a:latin typeface="Arial" pitchFamily="34" charset="0"/>
                <a:cs typeface="Arial" pitchFamily="34" charset="0"/>
              </a:rPr>
              <a:t>.NUÔI </a:t>
            </a:r>
            <a:r>
              <a:rPr lang="en-US" sz="2400" b="1">
                <a:solidFill>
                  <a:srgbClr val="FF0000"/>
                </a:solidFill>
                <a:latin typeface="Arial" pitchFamily="34" charset="0"/>
                <a:cs typeface="Arial" pitchFamily="34" charset="0"/>
              </a:rPr>
              <a:t>DƯỠNG VÀ CHĂM SÓC VẬT NUÔI</a:t>
            </a:r>
            <a:endParaRPr lang="en-US" sz="2400">
              <a:solidFill>
                <a:srgbClr val="FF0000"/>
              </a:solidFill>
              <a:latin typeface="Arial" pitchFamily="34" charset="0"/>
              <a:cs typeface="Arial" pitchFamily="34" charset="0"/>
            </a:endParaRPr>
          </a:p>
        </p:txBody>
      </p:sp>
      <p:sp>
        <p:nvSpPr>
          <p:cNvPr id="4" name="Rectangle 3"/>
          <p:cNvSpPr/>
          <p:nvPr/>
        </p:nvSpPr>
        <p:spPr>
          <a:xfrm>
            <a:off x="228600" y="1059597"/>
            <a:ext cx="8686800" cy="3416320"/>
          </a:xfrm>
          <a:prstGeom prst="rect">
            <a:avLst/>
          </a:prstGeom>
        </p:spPr>
        <p:txBody>
          <a:bodyPr wrap="square">
            <a:spAutoFit/>
          </a:bodyPr>
          <a:lstStyle/>
          <a:p>
            <a:r>
              <a:rPr lang="en-US" sz="2400" b="1">
                <a:latin typeface="Arial" pitchFamily="34" charset="0"/>
                <a:cs typeface="Arial" pitchFamily="34" charset="0"/>
              </a:rPr>
              <a:t>1.Vai trò của việc nuôi dưỡng, chăm sóc vật nuôi</a:t>
            </a:r>
          </a:p>
          <a:p>
            <a:r>
              <a:rPr lang="en-US" sz="2400" b="1">
                <a:latin typeface="Arial" pitchFamily="34" charset="0"/>
                <a:cs typeface="Arial" pitchFamily="34" charset="0"/>
              </a:rPr>
              <a:t>- Vật nuôi khỏe mạnh có sức đề kháng tốt chống lại bệnh tật.</a:t>
            </a:r>
          </a:p>
          <a:p>
            <a:r>
              <a:rPr lang="en-US" sz="2400" b="1">
                <a:latin typeface="Arial" pitchFamily="34" charset="0"/>
                <a:cs typeface="Arial" pitchFamily="34" charset="0"/>
              </a:rPr>
              <a:t>- Vật nuôi sinh trưởng và phát triển tốt, tạo ra sản phẩm chất lượng cao.</a:t>
            </a:r>
          </a:p>
          <a:p>
            <a:r>
              <a:rPr lang="en-US" sz="2400" b="1">
                <a:latin typeface="Arial" pitchFamily="34" charset="0"/>
                <a:cs typeface="Arial" pitchFamily="34" charset="0"/>
              </a:rPr>
              <a:t>- Vật nuôi sinh sản có khả năng sinh sản tốt cho ra số lượng con nhiều và chất lượng đàn con tốt.</a:t>
            </a:r>
          </a:p>
          <a:p>
            <a:r>
              <a:rPr lang="en-US" sz="2400" b="1">
                <a:latin typeface="Arial" pitchFamily="34" charset="0"/>
                <a:cs typeface="Arial" pitchFamily="34" charset="0"/>
              </a:rPr>
              <a:t>=&gt; Nuôi dưỡng và chăm sóc có ý nghĩa quan trọng để nâng cao năng suất và chất lượng vật nuôi.</a:t>
            </a:r>
          </a:p>
        </p:txBody>
      </p:sp>
    </p:spTree>
    <p:extLst>
      <p:ext uri="{BB962C8B-B14F-4D97-AF65-F5344CB8AC3E}">
        <p14:creationId xmlns:p14="http://schemas.microsoft.com/office/powerpoint/2010/main" val="2936442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60405" y="0"/>
            <a:ext cx="887778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PHIẾU HỌC TẬP </a:t>
            </a:r>
            <a:r>
              <a:rPr lang="en-US" sz="2400" b="1">
                <a:solidFill>
                  <a:srgbClr val="FF0000"/>
                </a:solidFill>
                <a:latin typeface="Arial" pitchFamily="34" charset="0"/>
                <a:ea typeface="Times New Roman" pitchFamily="18" charset="0"/>
                <a:cs typeface="Arial" pitchFamily="34" charset="0"/>
              </a:rPr>
              <a:t>1</a:t>
            </a:r>
            <a:endParaRPr kumimoji="0" lang="en-US"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endParaRPr>
          </a:p>
        </p:txBody>
      </p:sp>
      <p:sp>
        <p:nvSpPr>
          <p:cNvPr id="2" name="Rectangle 1"/>
          <p:cNvSpPr/>
          <p:nvPr/>
        </p:nvSpPr>
        <p:spPr>
          <a:xfrm>
            <a:off x="228600" y="642691"/>
            <a:ext cx="8534400" cy="923330"/>
          </a:xfrm>
          <a:prstGeom prst="rect">
            <a:avLst/>
          </a:prstGeom>
        </p:spPr>
        <p:txBody>
          <a:bodyPr wrap="square">
            <a:spAutoFit/>
          </a:bodyPr>
          <a:lstStyle/>
          <a:p>
            <a:r>
              <a:rPr lang="en-US"/>
              <a:t/>
            </a:r>
            <a:br>
              <a:rPr lang="en-US"/>
            </a:br>
            <a:r>
              <a:rPr lang="en-US"/>
              <a:t/>
            </a:r>
            <a:br>
              <a:rPr lang="en-US"/>
            </a:br>
            <a:endParaRPr lang="en-US"/>
          </a:p>
        </p:txBody>
      </p:sp>
      <p:sp>
        <p:nvSpPr>
          <p:cNvPr id="3" name="Rectangle 2"/>
          <p:cNvSpPr/>
          <p:nvPr/>
        </p:nvSpPr>
        <p:spPr>
          <a:xfrm>
            <a:off x="342898" y="461665"/>
            <a:ext cx="8595287" cy="3785652"/>
          </a:xfrm>
          <a:prstGeom prst="rect">
            <a:avLst/>
          </a:prstGeom>
        </p:spPr>
        <p:txBody>
          <a:bodyPr wrap="square">
            <a:spAutoFit/>
          </a:bodyPr>
          <a:lstStyle/>
          <a:p>
            <a:r>
              <a:rPr lang="en-US" sz="2000" b="1">
                <a:solidFill>
                  <a:srgbClr val="000099"/>
                </a:solidFill>
                <a:latin typeface="Arial" pitchFamily="34" charset="0"/>
                <a:cs typeface="Arial" pitchFamily="34" charset="0"/>
              </a:rPr>
              <a:t>1.Hãy nêu các đặc điểm cơ thể của vật nuôi non mà biết trong từng trường hợp được minh họa ở hình </a:t>
            </a:r>
            <a:r>
              <a:rPr lang="en-US" sz="2000" b="1" smtClean="0">
                <a:solidFill>
                  <a:srgbClr val="000099"/>
                </a:solidFill>
                <a:latin typeface="Arial" pitchFamily="34" charset="0"/>
                <a:cs typeface="Arial" pitchFamily="34" charset="0"/>
              </a:rPr>
              <a:t>sau</a:t>
            </a:r>
            <a:endParaRPr lang="en-US" sz="2000" b="1">
              <a:solidFill>
                <a:srgbClr val="000099"/>
              </a:solidFill>
              <a:latin typeface="Arial" pitchFamily="34" charset="0"/>
              <a:cs typeface="Arial" pitchFamily="34" charset="0"/>
            </a:endParaRPr>
          </a:p>
          <a:p>
            <a:endParaRPr lang="en-US" sz="2400" b="1" smtClean="0">
              <a:solidFill>
                <a:srgbClr val="000099"/>
              </a:solidFill>
            </a:endParaRPr>
          </a:p>
          <a:p>
            <a:endParaRPr lang="en-US" sz="2400" b="1">
              <a:solidFill>
                <a:srgbClr val="000099"/>
              </a:solidFill>
            </a:endParaRPr>
          </a:p>
          <a:p>
            <a:endParaRPr lang="en-US" sz="2400" b="1" smtClean="0">
              <a:solidFill>
                <a:srgbClr val="000099"/>
              </a:solidFill>
            </a:endParaRPr>
          </a:p>
          <a:p>
            <a:endParaRPr lang="en-US" sz="2400" b="1">
              <a:solidFill>
                <a:srgbClr val="000099"/>
              </a:solidFill>
            </a:endParaRPr>
          </a:p>
          <a:p>
            <a:endParaRPr lang="en-US" sz="2400" b="1" smtClean="0">
              <a:solidFill>
                <a:srgbClr val="000099"/>
              </a:solidFill>
            </a:endParaRPr>
          </a:p>
          <a:p>
            <a:endParaRPr lang="en-US" sz="2400" b="1" smtClean="0">
              <a:solidFill>
                <a:srgbClr val="000099"/>
              </a:solidFill>
            </a:endParaRPr>
          </a:p>
          <a:p>
            <a:endParaRPr lang="vi-VN" sz="2400" b="1" smtClean="0">
              <a:solidFill>
                <a:srgbClr val="000099"/>
              </a:solidFill>
            </a:endParaRPr>
          </a:p>
          <a:p>
            <a:r>
              <a:rPr lang="vi-VN" sz="2400" b="1" smtClean="0">
                <a:solidFill>
                  <a:srgbClr val="000099"/>
                </a:solidFill>
              </a:rPr>
              <a:t> </a:t>
            </a:r>
            <a:endParaRPr lang="vi-VN" sz="2400" b="1">
              <a:solidFill>
                <a:srgbClr val="000099"/>
              </a:solidFill>
            </a:endParaRPr>
          </a:p>
        </p:txBody>
      </p:sp>
      <p:pic>
        <p:nvPicPr>
          <p:cNvPr id="9" name="Picture 8" descr="C:\Users\USER\Desktop\image3.png"/>
          <p:cNvPicPr/>
          <p:nvPr/>
        </p:nvPicPr>
        <p:blipFill>
          <a:blip r:embed="rId2">
            <a:extLst>
              <a:ext uri="{28A0092B-C50C-407E-A947-70E740481C1C}">
                <a14:useLocalDpi xmlns:a14="http://schemas.microsoft.com/office/drawing/2010/main" val="0"/>
              </a:ext>
            </a:extLst>
          </a:blip>
          <a:srcRect/>
          <a:stretch>
            <a:fillRect/>
          </a:stretch>
        </p:blipFill>
        <p:spPr bwMode="auto">
          <a:xfrm>
            <a:off x="363154" y="1104356"/>
            <a:ext cx="8191501" cy="1866900"/>
          </a:xfrm>
          <a:prstGeom prst="rect">
            <a:avLst/>
          </a:prstGeom>
          <a:noFill/>
          <a:ln>
            <a:noFill/>
          </a:ln>
        </p:spPr>
      </p:pic>
      <p:sp>
        <p:nvSpPr>
          <p:cNvPr id="5" name="Rectangle 4"/>
          <p:cNvSpPr/>
          <p:nvPr/>
        </p:nvSpPr>
        <p:spPr>
          <a:xfrm>
            <a:off x="342896" y="2907915"/>
            <a:ext cx="8595287" cy="707886"/>
          </a:xfrm>
          <a:prstGeom prst="rect">
            <a:avLst/>
          </a:prstGeom>
        </p:spPr>
        <p:txBody>
          <a:bodyPr wrap="square">
            <a:spAutoFit/>
          </a:bodyPr>
          <a:lstStyle/>
          <a:p>
            <a:r>
              <a:rPr lang="en-US" sz="2000" b="1">
                <a:solidFill>
                  <a:srgbClr val="000099"/>
                </a:solidFill>
                <a:latin typeface="Arial" pitchFamily="34" charset="0"/>
                <a:cs typeface="Arial" pitchFamily="34" charset="0"/>
              </a:rPr>
              <a:t>2.Em hãy lựa chọn những công việc nuôi dưỡng và chăm sóc phù hợp cho gia súc, gia cầm non trong Bảng </a:t>
            </a:r>
            <a:r>
              <a:rPr lang="en-US" sz="2000" b="1">
                <a:solidFill>
                  <a:srgbClr val="000099"/>
                </a:solidFill>
                <a:latin typeface="Arial" pitchFamily="34" charset="0"/>
                <a:cs typeface="Arial" pitchFamily="34" charset="0"/>
              </a:rPr>
              <a:t>9.1</a:t>
            </a:r>
            <a:r>
              <a:rPr lang="en-US" sz="2000" b="1" smtClean="0">
                <a:solidFill>
                  <a:srgbClr val="000099"/>
                </a:solidFill>
                <a:latin typeface="Arial" pitchFamily="34" charset="0"/>
                <a:cs typeface="Arial" pitchFamily="34" charset="0"/>
              </a:rPr>
              <a:t>.</a:t>
            </a:r>
            <a:endParaRPr lang="vi-VN" sz="2000" b="1">
              <a:solidFill>
                <a:srgbClr val="000099"/>
              </a:solidFill>
              <a:latin typeface="Arial" pitchFamily="34" charset="0"/>
              <a:cs typeface="Arial" pitchFamily="34" charset="0"/>
            </a:endParaRPr>
          </a:p>
        </p:txBody>
      </p:sp>
      <p:pic>
        <p:nvPicPr>
          <p:cNvPr id="8" name="Picture 7" descr="C:\Users\USER\Desktop\image2 (2).png"/>
          <p:cNvPicPr/>
          <p:nvPr/>
        </p:nvPicPr>
        <p:blipFill>
          <a:blip r:embed="rId3">
            <a:extLst>
              <a:ext uri="{28A0092B-C50C-407E-A947-70E740481C1C}">
                <a14:useLocalDpi xmlns:a14="http://schemas.microsoft.com/office/drawing/2010/main" val="0"/>
              </a:ext>
            </a:extLst>
          </a:blip>
          <a:srcRect/>
          <a:stretch>
            <a:fillRect/>
          </a:stretch>
        </p:blipFill>
        <p:spPr bwMode="auto">
          <a:xfrm>
            <a:off x="228600" y="3615801"/>
            <a:ext cx="8534400" cy="3032649"/>
          </a:xfrm>
          <a:prstGeom prst="rect">
            <a:avLst/>
          </a:prstGeom>
          <a:noFill/>
          <a:ln>
            <a:noFill/>
          </a:ln>
        </p:spPr>
      </p:pic>
    </p:spTree>
    <p:extLst>
      <p:ext uri="{BB962C8B-B14F-4D97-AF65-F5344CB8AC3E}">
        <p14:creationId xmlns:p14="http://schemas.microsoft.com/office/powerpoint/2010/main" val="57014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1000"/>
                                        <p:tgtEl>
                                          <p:spTgt spid="3"/>
                                        </p:tgtEl>
                                      </p:cBhvr>
                                    </p:animEffect>
                                    <p:anim calcmode="lin" valueType="num">
                                      <p:cBhvr>
                                        <p:cTn id="18" dur="1000" fill="hold"/>
                                        <p:tgtEl>
                                          <p:spTgt spid="3"/>
                                        </p:tgtEl>
                                        <p:attrNameLst>
                                          <p:attrName>ppt_x</p:attrName>
                                        </p:attrNameLst>
                                      </p:cBhvr>
                                      <p:tavLst>
                                        <p:tav tm="0">
                                          <p:val>
                                            <p:strVal val="#ppt_x"/>
                                          </p:val>
                                        </p:tav>
                                        <p:tav tm="100000">
                                          <p:val>
                                            <p:strVal val="#ppt_x"/>
                                          </p:val>
                                        </p:tav>
                                      </p:tavLst>
                                    </p:anim>
                                    <p:anim calcmode="lin" valueType="num">
                                      <p:cBhvr>
                                        <p:cTn id="19" dur="1000" fill="hold"/>
                                        <p:tgtEl>
                                          <p:spTgt spid="3"/>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1000"/>
                                        <p:tgtEl>
                                          <p:spTgt spid="9"/>
                                        </p:tgtEl>
                                      </p:cBhvr>
                                    </p:animEffect>
                                    <p:anim calcmode="lin" valueType="num">
                                      <p:cBhvr>
                                        <p:cTn id="23" dur="1000" fill="hold"/>
                                        <p:tgtEl>
                                          <p:spTgt spid="9"/>
                                        </p:tgtEl>
                                        <p:attrNameLst>
                                          <p:attrName>ppt_x</p:attrName>
                                        </p:attrNameLst>
                                      </p:cBhvr>
                                      <p:tavLst>
                                        <p:tav tm="0">
                                          <p:val>
                                            <p:strVal val="#ppt_x"/>
                                          </p:val>
                                        </p:tav>
                                        <p:tav tm="100000">
                                          <p:val>
                                            <p:strVal val="#ppt_x"/>
                                          </p:val>
                                        </p:tav>
                                      </p:tavLst>
                                    </p:anim>
                                    <p:anim calcmode="lin" valueType="num">
                                      <p:cBhvr>
                                        <p:cTn id="24" dur="1000" fill="hold"/>
                                        <p:tgtEl>
                                          <p:spTgt spid="9"/>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1000"/>
                                        <p:tgtEl>
                                          <p:spTgt spid="5"/>
                                        </p:tgtEl>
                                      </p:cBhvr>
                                    </p:animEffect>
                                    <p:anim calcmode="lin" valueType="num">
                                      <p:cBhvr>
                                        <p:cTn id="28" dur="1000" fill="hold"/>
                                        <p:tgtEl>
                                          <p:spTgt spid="5"/>
                                        </p:tgtEl>
                                        <p:attrNameLst>
                                          <p:attrName>ppt_x</p:attrName>
                                        </p:attrNameLst>
                                      </p:cBhvr>
                                      <p:tavLst>
                                        <p:tav tm="0">
                                          <p:val>
                                            <p:strVal val="#ppt_x"/>
                                          </p:val>
                                        </p:tav>
                                        <p:tav tm="100000">
                                          <p:val>
                                            <p:strVal val="#ppt_x"/>
                                          </p:val>
                                        </p:tav>
                                      </p:tavLst>
                                    </p:anim>
                                    <p:anim calcmode="lin" valueType="num">
                                      <p:cBhvr>
                                        <p:cTn id="29" dur="1000" fill="hold"/>
                                        <p:tgtEl>
                                          <p:spTgt spid="5"/>
                                        </p:tgtEl>
                                        <p:attrNameLst>
                                          <p:attrName>ppt_y</p:attrName>
                                        </p:attrNameLst>
                                      </p:cBhvr>
                                      <p:tavLst>
                                        <p:tav tm="0">
                                          <p:val>
                                            <p:strVal val="#ppt_y+.1"/>
                                          </p:val>
                                        </p:tav>
                                        <p:tav tm="100000">
                                          <p:val>
                                            <p:strVal val="#ppt_y"/>
                                          </p:val>
                                        </p:tav>
                                      </p:tavLst>
                                    </p:anim>
                                  </p:childTnLst>
                                </p:cTn>
                              </p:par>
                            </p:childTnLst>
                          </p:cTn>
                        </p:par>
                        <p:par>
                          <p:cTn id="30" fill="hold">
                            <p:stCondLst>
                              <p:cond delay="1000"/>
                            </p:stCondLst>
                            <p:childTnLst>
                              <p:par>
                                <p:cTn id="31" presetID="16" presetClass="entr" presetSubtype="21" fill="hold" nodeType="after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barn(inVertical)">
                                      <p:cBhvr>
                                        <p:cTn id="3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3"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94841" y="0"/>
            <a:ext cx="887778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PHIẾU HỌC TẬP </a:t>
            </a:r>
            <a:r>
              <a:rPr lang="en-US" sz="2400" b="1">
                <a:solidFill>
                  <a:srgbClr val="FF0000"/>
                </a:solidFill>
                <a:latin typeface="Arial" pitchFamily="34" charset="0"/>
                <a:ea typeface="Times New Roman" pitchFamily="18" charset="0"/>
                <a:cs typeface="Arial" pitchFamily="34" charset="0"/>
              </a:rPr>
              <a:t>1</a:t>
            </a:r>
            <a:endParaRPr kumimoji="0" lang="en-US"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endParaRPr>
          </a:p>
        </p:txBody>
      </p:sp>
      <p:sp>
        <p:nvSpPr>
          <p:cNvPr id="2" name="Rectangle 1"/>
          <p:cNvSpPr/>
          <p:nvPr/>
        </p:nvSpPr>
        <p:spPr>
          <a:xfrm>
            <a:off x="228600" y="642691"/>
            <a:ext cx="8534400" cy="923330"/>
          </a:xfrm>
          <a:prstGeom prst="rect">
            <a:avLst/>
          </a:prstGeom>
        </p:spPr>
        <p:txBody>
          <a:bodyPr wrap="square">
            <a:spAutoFit/>
          </a:bodyPr>
          <a:lstStyle/>
          <a:p>
            <a:r>
              <a:rPr lang="en-US"/>
              <a:t/>
            </a:r>
            <a:br>
              <a:rPr lang="en-US"/>
            </a:br>
            <a:r>
              <a:rPr lang="en-US"/>
              <a:t/>
            </a:r>
            <a:br>
              <a:rPr lang="en-US"/>
            </a:br>
            <a:endParaRPr lang="en-US"/>
          </a:p>
        </p:txBody>
      </p:sp>
      <p:sp>
        <p:nvSpPr>
          <p:cNvPr id="3" name="Rectangle 2"/>
          <p:cNvSpPr/>
          <p:nvPr/>
        </p:nvSpPr>
        <p:spPr>
          <a:xfrm>
            <a:off x="342899" y="647514"/>
            <a:ext cx="8595287" cy="461665"/>
          </a:xfrm>
          <a:prstGeom prst="rect">
            <a:avLst/>
          </a:prstGeom>
        </p:spPr>
        <p:txBody>
          <a:bodyPr wrap="square">
            <a:spAutoFit/>
          </a:bodyPr>
          <a:lstStyle/>
          <a:p>
            <a:r>
              <a:rPr lang="vi-VN" sz="2400" b="1" smtClean="0">
                <a:solidFill>
                  <a:srgbClr val="000099"/>
                </a:solidFill>
              </a:rPr>
              <a:t> </a:t>
            </a:r>
            <a:endParaRPr lang="vi-VN" sz="2400" b="1">
              <a:solidFill>
                <a:srgbClr val="000099"/>
              </a:solidFill>
            </a:endParaRPr>
          </a:p>
        </p:txBody>
      </p:sp>
      <p:sp>
        <p:nvSpPr>
          <p:cNvPr id="5" name="Rectangle 4"/>
          <p:cNvSpPr/>
          <p:nvPr/>
        </p:nvSpPr>
        <p:spPr>
          <a:xfrm>
            <a:off x="0" y="640712"/>
            <a:ext cx="8938186" cy="5355312"/>
          </a:xfrm>
          <a:prstGeom prst="rect">
            <a:avLst/>
          </a:prstGeom>
        </p:spPr>
        <p:txBody>
          <a:bodyPr wrap="square">
            <a:spAutoFit/>
          </a:bodyPr>
          <a:lstStyle/>
          <a:p>
            <a:r>
              <a:rPr lang="en-US" b="1" smtClean="0">
                <a:solidFill>
                  <a:srgbClr val="FF0000"/>
                </a:solidFill>
                <a:latin typeface="Arial" pitchFamily="34" charset="0"/>
                <a:cs typeface="Arial" pitchFamily="34" charset="0"/>
              </a:rPr>
              <a:t>1.</a:t>
            </a:r>
            <a:r>
              <a:rPr lang="vi-VN" b="1" smtClean="0">
                <a:solidFill>
                  <a:srgbClr val="FF0000"/>
                </a:solidFill>
                <a:latin typeface="Arial" pitchFamily="34" charset="0"/>
                <a:cs typeface="Arial" pitchFamily="34" charset="0"/>
              </a:rPr>
              <a:t>Hình </a:t>
            </a:r>
            <a:r>
              <a:rPr lang="vi-VN" b="1">
                <a:solidFill>
                  <a:srgbClr val="FF0000"/>
                </a:solidFill>
                <a:latin typeface="Arial" pitchFamily="34" charset="0"/>
                <a:cs typeface="Arial" pitchFamily="34" charset="0"/>
              </a:rPr>
              <a:t>10.2a: Lợn con: </a:t>
            </a:r>
          </a:p>
          <a:p>
            <a:r>
              <a:rPr lang="vi-VN" b="1">
                <a:solidFill>
                  <a:srgbClr val="FF0000"/>
                </a:solidFill>
                <a:latin typeface="Arial" pitchFamily="34" charset="0"/>
                <a:cs typeface="Arial" pitchFamily="34" charset="0"/>
              </a:rPr>
              <a:t>- Lợn con có tốc độ sinh trưởng phát triển </a:t>
            </a:r>
            <a:r>
              <a:rPr lang="vi-VN" b="1" smtClean="0">
                <a:solidFill>
                  <a:srgbClr val="FF0000"/>
                </a:solidFill>
                <a:latin typeface="Arial" pitchFamily="34" charset="0"/>
                <a:cs typeface="Arial" pitchFamily="34" charset="0"/>
              </a:rPr>
              <a:t>nhanh</a:t>
            </a:r>
            <a:endParaRPr lang="vi-VN" b="1">
              <a:solidFill>
                <a:srgbClr val="FF0000"/>
              </a:solidFill>
              <a:latin typeface="Arial" pitchFamily="34" charset="0"/>
              <a:cs typeface="Arial" pitchFamily="34" charset="0"/>
            </a:endParaRPr>
          </a:p>
          <a:p>
            <a:r>
              <a:rPr lang="vi-VN" b="1">
                <a:solidFill>
                  <a:srgbClr val="FF0000"/>
                </a:solidFill>
                <a:latin typeface="Arial" pitchFamily="34" charset="0"/>
                <a:cs typeface="Arial" pitchFamily="34" charset="0"/>
              </a:rPr>
              <a:t>- Hệ thần kinh điều khiển cân bằng nhiệt chưa hoàn chỉnh</a:t>
            </a:r>
            <a:r>
              <a:rPr lang="vi-VN" b="1" smtClean="0">
                <a:solidFill>
                  <a:srgbClr val="FF0000"/>
                </a:solidFill>
                <a:latin typeface="Arial" pitchFamily="34" charset="0"/>
                <a:cs typeface="Arial" pitchFamily="34" charset="0"/>
              </a:rPr>
              <a:t>.</a:t>
            </a:r>
            <a:endParaRPr lang="vi-VN" b="1">
              <a:solidFill>
                <a:srgbClr val="FF0000"/>
              </a:solidFill>
              <a:latin typeface="Arial" pitchFamily="34" charset="0"/>
              <a:cs typeface="Arial" pitchFamily="34" charset="0"/>
            </a:endParaRPr>
          </a:p>
          <a:p>
            <a:r>
              <a:rPr lang="vi-VN" b="1">
                <a:solidFill>
                  <a:srgbClr val="FF0000"/>
                </a:solidFill>
                <a:latin typeface="Arial" pitchFamily="34" charset="0"/>
                <a:cs typeface="Arial" pitchFamily="34" charset="0"/>
              </a:rPr>
              <a:t>- Bộ máy tiêu hóa của lợn con phát triển nhanh nhưng chưa hoàn thiện về chức năng, khả năng tiêu hóa của lợn con rất hạn chế</a:t>
            </a:r>
            <a:r>
              <a:rPr lang="vi-VN" b="1" smtClean="0">
                <a:solidFill>
                  <a:srgbClr val="FF0000"/>
                </a:solidFill>
                <a:latin typeface="Arial" pitchFamily="34" charset="0"/>
                <a:cs typeface="Arial" pitchFamily="34" charset="0"/>
              </a:rPr>
              <a:t>.</a:t>
            </a:r>
            <a:endParaRPr lang="vi-VN" b="1">
              <a:solidFill>
                <a:srgbClr val="FF0000"/>
              </a:solidFill>
              <a:latin typeface="Arial" pitchFamily="34" charset="0"/>
              <a:cs typeface="Arial" pitchFamily="34" charset="0"/>
            </a:endParaRPr>
          </a:p>
          <a:p>
            <a:r>
              <a:rPr lang="vi-VN" b="1">
                <a:solidFill>
                  <a:srgbClr val="FF0000"/>
                </a:solidFill>
                <a:latin typeface="Arial" pitchFamily="34" charset="0"/>
                <a:cs typeface="Arial" pitchFamily="34" charset="0"/>
              </a:rPr>
              <a:t>- Chức năng miễn dịch chưa tốt</a:t>
            </a:r>
            <a:r>
              <a:rPr lang="vi-VN" b="1" smtClean="0">
                <a:solidFill>
                  <a:srgbClr val="FF0000"/>
                </a:solidFill>
                <a:latin typeface="Arial" pitchFamily="34" charset="0"/>
                <a:cs typeface="Arial" pitchFamily="34" charset="0"/>
              </a:rPr>
              <a:t>.</a:t>
            </a:r>
            <a:endParaRPr lang="vi-VN" b="1">
              <a:solidFill>
                <a:srgbClr val="FF0000"/>
              </a:solidFill>
              <a:latin typeface="Arial" pitchFamily="34" charset="0"/>
              <a:cs typeface="Arial" pitchFamily="34" charset="0"/>
            </a:endParaRPr>
          </a:p>
          <a:p>
            <a:r>
              <a:rPr lang="vi-VN" b="1">
                <a:solidFill>
                  <a:srgbClr val="FF0000"/>
                </a:solidFill>
                <a:latin typeface="Arial" pitchFamily="34" charset="0"/>
                <a:cs typeface="Arial" pitchFamily="34" charset="0"/>
              </a:rPr>
              <a:t>- Khả năng điều hòa thân nhiệt kém (do lớp mỡ dưới còn mỏng, lượng mỡ và đường glycogen dự trữ còn ít nên khả năng cung cấp năng lượng bị hạn chế</a:t>
            </a:r>
            <a:r>
              <a:rPr lang="vi-VN" b="1" smtClean="0">
                <a:solidFill>
                  <a:srgbClr val="FF0000"/>
                </a:solidFill>
                <a:latin typeface="Arial" pitchFamily="34" charset="0"/>
                <a:cs typeface="Arial" pitchFamily="34" charset="0"/>
              </a:rPr>
              <a:t>)</a:t>
            </a:r>
            <a:endParaRPr lang="vi-VN" b="1">
              <a:solidFill>
                <a:srgbClr val="FF0000"/>
              </a:solidFill>
              <a:latin typeface="Arial" pitchFamily="34" charset="0"/>
              <a:cs typeface="Arial" pitchFamily="34" charset="0"/>
            </a:endParaRPr>
          </a:p>
          <a:p>
            <a:r>
              <a:rPr lang="vi-VN" b="1" smtClean="0">
                <a:solidFill>
                  <a:srgbClr val="FF0000"/>
                </a:solidFill>
                <a:latin typeface="Arial" pitchFamily="34" charset="0"/>
                <a:cs typeface="Arial" pitchFamily="34" charset="0"/>
              </a:rPr>
              <a:t>Hìn</a:t>
            </a:r>
            <a:r>
              <a:rPr lang="en-US" b="1" smtClean="0">
                <a:solidFill>
                  <a:srgbClr val="FF0000"/>
                </a:solidFill>
                <a:latin typeface="Arial" pitchFamily="34" charset="0"/>
                <a:cs typeface="Arial" pitchFamily="34" charset="0"/>
              </a:rPr>
              <a:t>h</a:t>
            </a:r>
            <a:r>
              <a:rPr lang="vi-VN" b="1" smtClean="0">
                <a:solidFill>
                  <a:srgbClr val="FF0000"/>
                </a:solidFill>
                <a:latin typeface="Arial" pitchFamily="34" charset="0"/>
                <a:cs typeface="Arial" pitchFamily="34" charset="0"/>
              </a:rPr>
              <a:t> </a:t>
            </a:r>
            <a:r>
              <a:rPr lang="vi-VN" b="1">
                <a:solidFill>
                  <a:srgbClr val="FF0000"/>
                </a:solidFill>
                <a:latin typeface="Arial" pitchFamily="34" charset="0"/>
                <a:cs typeface="Arial" pitchFamily="34" charset="0"/>
              </a:rPr>
              <a:t>10.2b: Gà </a:t>
            </a:r>
            <a:r>
              <a:rPr lang="vi-VN" b="1" smtClean="0">
                <a:solidFill>
                  <a:srgbClr val="FF0000"/>
                </a:solidFill>
                <a:latin typeface="Arial" pitchFamily="34" charset="0"/>
                <a:cs typeface="Arial" pitchFamily="34" charset="0"/>
              </a:rPr>
              <a:t>con</a:t>
            </a:r>
            <a:endParaRPr lang="vi-VN" b="1">
              <a:solidFill>
                <a:srgbClr val="FF0000"/>
              </a:solidFill>
              <a:latin typeface="Arial" pitchFamily="34" charset="0"/>
              <a:cs typeface="Arial" pitchFamily="34" charset="0"/>
            </a:endParaRPr>
          </a:p>
          <a:p>
            <a:r>
              <a:rPr lang="vi-VN" b="1">
                <a:solidFill>
                  <a:srgbClr val="FF0000"/>
                </a:solidFill>
                <a:latin typeface="Arial" pitchFamily="34" charset="0"/>
                <a:cs typeface="Arial" pitchFamily="34" charset="0"/>
              </a:rPr>
              <a:t>- Gà con mới nở có thân nhiệt chưa ổn định, khả năng điều tiết thân nhiệt kém (lớp lông tơ mỏng manh và khả năng sinh nhiệt kém nên dễ mất nhiệt, giảm thân nhiệt và chết vì lạnh</a:t>
            </a:r>
            <a:r>
              <a:rPr lang="vi-VN" b="1" smtClean="0">
                <a:solidFill>
                  <a:srgbClr val="FF0000"/>
                </a:solidFill>
                <a:latin typeface="Arial" pitchFamily="34" charset="0"/>
                <a:cs typeface="Arial" pitchFamily="34" charset="0"/>
              </a:rPr>
              <a:t>)</a:t>
            </a:r>
            <a:endParaRPr lang="vi-VN" b="1">
              <a:solidFill>
                <a:srgbClr val="FF0000"/>
              </a:solidFill>
              <a:latin typeface="Arial" pitchFamily="34" charset="0"/>
              <a:cs typeface="Arial" pitchFamily="34" charset="0"/>
            </a:endParaRPr>
          </a:p>
          <a:p>
            <a:r>
              <a:rPr lang="vi-VN" b="1">
                <a:solidFill>
                  <a:srgbClr val="FF0000"/>
                </a:solidFill>
                <a:latin typeface="Arial" pitchFamily="34" charset="0"/>
                <a:cs typeface="Arial" pitchFamily="34" charset="0"/>
              </a:rPr>
              <a:t>- Sức đề kháng kém, chức năng miễn dịch chưa tốt</a:t>
            </a:r>
            <a:r>
              <a:rPr lang="vi-VN" b="1" smtClean="0">
                <a:solidFill>
                  <a:srgbClr val="FF0000"/>
                </a:solidFill>
                <a:latin typeface="Arial" pitchFamily="34" charset="0"/>
                <a:cs typeface="Arial" pitchFamily="34" charset="0"/>
              </a:rPr>
              <a:t>.</a:t>
            </a:r>
            <a:endParaRPr lang="vi-VN" b="1">
              <a:solidFill>
                <a:srgbClr val="FF0000"/>
              </a:solidFill>
              <a:latin typeface="Arial" pitchFamily="34" charset="0"/>
              <a:cs typeface="Arial" pitchFamily="34" charset="0"/>
            </a:endParaRPr>
          </a:p>
          <a:p>
            <a:r>
              <a:rPr lang="vi-VN" b="1">
                <a:solidFill>
                  <a:srgbClr val="FF0000"/>
                </a:solidFill>
                <a:latin typeface="Arial" pitchFamily="34" charset="0"/>
                <a:cs typeface="Arial" pitchFamily="34" charset="0"/>
              </a:rPr>
              <a:t>- Gà con có tốc độ sinh trưởng cao nhất nên nhu cầu dinh dưỡng cao nhưng do kích thước và chức năng hệ tiêu hóa chưa hoàn chỉnh</a:t>
            </a:r>
            <a:r>
              <a:rPr lang="vi-VN" b="1" smtClean="0">
                <a:solidFill>
                  <a:srgbClr val="FF0000"/>
                </a:solidFill>
                <a:latin typeface="Arial" pitchFamily="34" charset="0"/>
                <a:cs typeface="Arial" pitchFamily="34" charset="0"/>
              </a:rPr>
              <a:t>.</a:t>
            </a:r>
            <a:endParaRPr lang="vi-VN" b="1">
              <a:solidFill>
                <a:srgbClr val="FF0000"/>
              </a:solidFill>
              <a:latin typeface="Arial" pitchFamily="34" charset="0"/>
              <a:cs typeface="Arial" pitchFamily="34" charset="0"/>
            </a:endParaRPr>
          </a:p>
          <a:p>
            <a:r>
              <a:rPr lang="vi-VN" b="1">
                <a:solidFill>
                  <a:srgbClr val="FF0000"/>
                </a:solidFill>
                <a:latin typeface="Arial" pitchFamily="34" charset="0"/>
                <a:cs typeface="Arial" pitchFamily="34" charset="0"/>
              </a:rPr>
              <a:t>Hình 10.2c: Bê (Bò con</a:t>
            </a:r>
            <a:r>
              <a:rPr lang="vi-VN" b="1" smtClean="0">
                <a:solidFill>
                  <a:srgbClr val="FF0000"/>
                </a:solidFill>
                <a:latin typeface="Arial" pitchFamily="34" charset="0"/>
                <a:cs typeface="Arial" pitchFamily="34" charset="0"/>
              </a:rPr>
              <a:t>)</a:t>
            </a:r>
            <a:endParaRPr lang="vi-VN" b="1">
              <a:solidFill>
                <a:srgbClr val="FF0000"/>
              </a:solidFill>
              <a:latin typeface="Arial" pitchFamily="34" charset="0"/>
              <a:cs typeface="Arial" pitchFamily="34" charset="0"/>
            </a:endParaRPr>
          </a:p>
          <a:p>
            <a:r>
              <a:rPr lang="vi-VN" b="1">
                <a:solidFill>
                  <a:srgbClr val="FF0000"/>
                </a:solidFill>
                <a:latin typeface="Arial" pitchFamily="34" charset="0"/>
                <a:cs typeface="Arial" pitchFamily="34" charset="0"/>
              </a:rPr>
              <a:t>- Chưa có sừng</a:t>
            </a:r>
            <a:r>
              <a:rPr lang="vi-VN" b="1" smtClean="0">
                <a:solidFill>
                  <a:srgbClr val="FF0000"/>
                </a:solidFill>
                <a:latin typeface="Arial" pitchFamily="34" charset="0"/>
                <a:cs typeface="Arial" pitchFamily="34" charset="0"/>
              </a:rPr>
              <a:t>.</a:t>
            </a:r>
            <a:endParaRPr lang="vi-VN" b="1">
              <a:solidFill>
                <a:srgbClr val="FF0000"/>
              </a:solidFill>
              <a:latin typeface="Arial" pitchFamily="34" charset="0"/>
              <a:cs typeface="Arial" pitchFamily="34" charset="0"/>
            </a:endParaRPr>
          </a:p>
          <a:p>
            <a:r>
              <a:rPr lang="vi-VN" b="1">
                <a:solidFill>
                  <a:srgbClr val="FF0000"/>
                </a:solidFill>
                <a:latin typeface="Arial" pitchFamily="34" charset="0"/>
                <a:cs typeface="Arial" pitchFamily="34" charset="0"/>
              </a:rPr>
              <a:t>- Sức đề kháng của bê con vẫn còn </a:t>
            </a:r>
            <a:r>
              <a:rPr lang="vi-VN" b="1" smtClean="0">
                <a:solidFill>
                  <a:srgbClr val="FF0000"/>
                </a:solidFill>
                <a:latin typeface="Arial" pitchFamily="34" charset="0"/>
                <a:cs typeface="Arial" pitchFamily="34" charset="0"/>
              </a:rPr>
              <a:t>yếu</a:t>
            </a:r>
            <a:endParaRPr lang="vi-VN" b="1">
              <a:solidFill>
                <a:srgbClr val="FF0000"/>
              </a:solidFill>
              <a:latin typeface="Arial" pitchFamily="34" charset="0"/>
              <a:cs typeface="Arial" pitchFamily="34" charset="0"/>
            </a:endParaRPr>
          </a:p>
          <a:p>
            <a:r>
              <a:rPr lang="vi-VN" b="1">
                <a:solidFill>
                  <a:srgbClr val="FF0000"/>
                </a:solidFill>
                <a:latin typeface="Arial" pitchFamily="34" charset="0"/>
                <a:cs typeface="Arial" pitchFamily="34" charset="0"/>
              </a:rPr>
              <a:t>- </a:t>
            </a:r>
            <a:r>
              <a:rPr lang="vi-VN" b="1" smtClean="0">
                <a:solidFill>
                  <a:srgbClr val="FF0000"/>
                </a:solidFill>
                <a:latin typeface="Arial" pitchFamily="34" charset="0"/>
                <a:cs typeface="Arial" pitchFamily="34" charset="0"/>
              </a:rPr>
              <a:t>C</a:t>
            </a:r>
            <a:r>
              <a:rPr lang="en-US" b="1" smtClean="0">
                <a:solidFill>
                  <a:srgbClr val="FF0000"/>
                </a:solidFill>
                <a:latin typeface="Arial" pitchFamily="34" charset="0"/>
                <a:cs typeface="Arial" pitchFamily="34" charset="0"/>
              </a:rPr>
              <a:t>h</a:t>
            </a:r>
            <a:r>
              <a:rPr lang="vi-VN" b="1" smtClean="0">
                <a:solidFill>
                  <a:srgbClr val="FF0000"/>
                </a:solidFill>
                <a:latin typeface="Arial" pitchFamily="34" charset="0"/>
                <a:cs typeface="Arial" pitchFamily="34" charset="0"/>
              </a:rPr>
              <a:t>ức </a:t>
            </a:r>
            <a:r>
              <a:rPr lang="vi-VN" b="1">
                <a:solidFill>
                  <a:srgbClr val="FF0000"/>
                </a:solidFill>
                <a:latin typeface="Arial" pitchFamily="34" charset="0"/>
                <a:cs typeface="Arial" pitchFamily="34" charset="0"/>
              </a:rPr>
              <a:t>năng hệ tiêu hóa chưa hoàn chỉnh</a:t>
            </a:r>
            <a:r>
              <a:rPr lang="vi-VN" b="1" smtClean="0">
                <a:solidFill>
                  <a:srgbClr val="FF0000"/>
                </a:solidFill>
                <a:latin typeface="Arial" pitchFamily="34" charset="0"/>
                <a:cs typeface="Arial" pitchFamily="34" charset="0"/>
              </a:rPr>
              <a:t>.</a:t>
            </a:r>
            <a:endParaRPr lang="vi-VN" b="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8055317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94841" y="0"/>
            <a:ext cx="887778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PHIẾU HỌC TẬP </a:t>
            </a:r>
            <a:r>
              <a:rPr lang="en-US" sz="2400" b="1">
                <a:solidFill>
                  <a:srgbClr val="FF0000"/>
                </a:solidFill>
                <a:latin typeface="Arial" pitchFamily="34" charset="0"/>
                <a:ea typeface="Times New Roman" pitchFamily="18" charset="0"/>
                <a:cs typeface="Arial" pitchFamily="34" charset="0"/>
              </a:rPr>
              <a:t>1</a:t>
            </a:r>
            <a:endParaRPr kumimoji="0" lang="en-US"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endParaRPr>
          </a:p>
        </p:txBody>
      </p:sp>
      <p:sp>
        <p:nvSpPr>
          <p:cNvPr id="2" name="Rectangle 1"/>
          <p:cNvSpPr/>
          <p:nvPr/>
        </p:nvSpPr>
        <p:spPr>
          <a:xfrm>
            <a:off x="228600" y="642691"/>
            <a:ext cx="8534400" cy="923330"/>
          </a:xfrm>
          <a:prstGeom prst="rect">
            <a:avLst/>
          </a:prstGeom>
        </p:spPr>
        <p:txBody>
          <a:bodyPr wrap="square">
            <a:spAutoFit/>
          </a:bodyPr>
          <a:lstStyle/>
          <a:p>
            <a:r>
              <a:rPr lang="en-US"/>
              <a:t/>
            </a:r>
            <a:br>
              <a:rPr lang="en-US"/>
            </a:br>
            <a:r>
              <a:rPr lang="en-US"/>
              <a:t/>
            </a:r>
            <a:br>
              <a:rPr lang="en-US"/>
            </a:br>
            <a:endParaRPr lang="en-US"/>
          </a:p>
        </p:txBody>
      </p:sp>
      <p:sp>
        <p:nvSpPr>
          <p:cNvPr id="3" name="Rectangle 2"/>
          <p:cNvSpPr/>
          <p:nvPr/>
        </p:nvSpPr>
        <p:spPr>
          <a:xfrm>
            <a:off x="342899" y="647514"/>
            <a:ext cx="8595287" cy="461665"/>
          </a:xfrm>
          <a:prstGeom prst="rect">
            <a:avLst/>
          </a:prstGeom>
        </p:spPr>
        <p:txBody>
          <a:bodyPr wrap="square">
            <a:spAutoFit/>
          </a:bodyPr>
          <a:lstStyle/>
          <a:p>
            <a:r>
              <a:rPr lang="vi-VN" sz="2400" b="1" smtClean="0">
                <a:solidFill>
                  <a:srgbClr val="000099"/>
                </a:solidFill>
              </a:rPr>
              <a:t> </a:t>
            </a:r>
            <a:endParaRPr lang="vi-VN" sz="2400" b="1">
              <a:solidFill>
                <a:srgbClr val="000099"/>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879718493"/>
              </p:ext>
            </p:extLst>
          </p:nvPr>
        </p:nvGraphicFramePr>
        <p:xfrm>
          <a:off x="342900" y="671338"/>
          <a:ext cx="8267700" cy="5419367"/>
        </p:xfrm>
        <a:graphic>
          <a:graphicData uri="http://schemas.openxmlformats.org/drawingml/2006/table">
            <a:tbl>
              <a:tblPr/>
              <a:tblGrid>
                <a:gridCol w="2066925"/>
                <a:gridCol w="2066925"/>
                <a:gridCol w="2066925"/>
                <a:gridCol w="2066925"/>
              </a:tblGrid>
              <a:tr h="276112">
                <a:tc gridSpan="2">
                  <a:txBody>
                    <a:bodyPr/>
                    <a:lstStyle/>
                    <a:p>
                      <a:pPr fontAlgn="t"/>
                      <a:r>
                        <a:rPr lang="en-US" sz="2000" b="1" smtClean="0">
                          <a:solidFill>
                            <a:srgbClr val="000099"/>
                          </a:solidFill>
                          <a:effectLst/>
                          <a:latin typeface="Arial" pitchFamily="34" charset="0"/>
                          <a:cs typeface="Arial" pitchFamily="34" charset="0"/>
                        </a:rPr>
                        <a:t>Công việc</a:t>
                      </a:r>
                      <a:endParaRPr lang="en-US" sz="2000" b="1">
                        <a:solidFill>
                          <a:srgbClr val="000099"/>
                        </a:solidFill>
                        <a:effectLst/>
                        <a:latin typeface="Arial" pitchFamily="34" charset="0"/>
                        <a:cs typeface="Arial" pitchFamily="34" charset="0"/>
                      </a:endParaRPr>
                    </a:p>
                  </a:txBody>
                  <a:tcPr marL="35581" marR="35581" marT="35581" marB="35581">
                    <a:lnL>
                      <a:noFill/>
                    </a:lnL>
                    <a:lnR>
                      <a:noFill/>
                    </a:lnR>
                    <a:lnT>
                      <a:noFill/>
                    </a:lnT>
                    <a:lnB>
                      <a:noFill/>
                    </a:lnB>
                    <a:solidFill>
                      <a:schemeClr val="accent1">
                        <a:lumMod val="20000"/>
                        <a:lumOff val="80000"/>
                      </a:schemeClr>
                    </a:solidFill>
                  </a:tcPr>
                </a:tc>
                <a:tc hMerge="1">
                  <a:txBody>
                    <a:bodyPr/>
                    <a:lstStyle/>
                    <a:p>
                      <a:endParaRPr lang="en-US"/>
                    </a:p>
                  </a:txBody>
                  <a:tcPr/>
                </a:tc>
                <a:tc>
                  <a:txBody>
                    <a:bodyPr/>
                    <a:lstStyle/>
                    <a:p>
                      <a:pPr fontAlgn="t"/>
                      <a:r>
                        <a:rPr lang="en-US" sz="2000" b="1">
                          <a:solidFill>
                            <a:srgbClr val="000099"/>
                          </a:solidFill>
                          <a:effectLst/>
                          <a:latin typeface="Arial" pitchFamily="34" charset="0"/>
                          <a:cs typeface="Arial" pitchFamily="34" charset="0"/>
                        </a:rPr>
                        <a:t>Gia súc</a:t>
                      </a:r>
                    </a:p>
                  </a:txBody>
                  <a:tcPr marL="35581" marR="35581" marT="35581" marB="35581">
                    <a:lnL>
                      <a:noFill/>
                    </a:lnL>
                    <a:lnR>
                      <a:noFill/>
                    </a:lnR>
                    <a:lnT>
                      <a:noFill/>
                    </a:lnT>
                    <a:lnB>
                      <a:noFill/>
                    </a:lnB>
                    <a:solidFill>
                      <a:schemeClr val="accent1">
                        <a:lumMod val="20000"/>
                        <a:lumOff val="80000"/>
                      </a:schemeClr>
                    </a:solidFill>
                  </a:tcPr>
                </a:tc>
                <a:tc>
                  <a:txBody>
                    <a:bodyPr/>
                    <a:lstStyle/>
                    <a:p>
                      <a:pPr fontAlgn="t"/>
                      <a:r>
                        <a:rPr lang="en-US" sz="2000" b="1">
                          <a:solidFill>
                            <a:srgbClr val="000099"/>
                          </a:solidFill>
                          <a:effectLst/>
                          <a:latin typeface="Arial" pitchFamily="34" charset="0"/>
                          <a:cs typeface="Arial" pitchFamily="34" charset="0"/>
                        </a:rPr>
                        <a:t>Gia cầm</a:t>
                      </a:r>
                    </a:p>
                  </a:txBody>
                  <a:tcPr marL="35581" marR="35581" marT="35581" marB="35581">
                    <a:lnL>
                      <a:noFill/>
                    </a:lnL>
                    <a:lnR>
                      <a:noFill/>
                    </a:lnR>
                    <a:lnT>
                      <a:noFill/>
                    </a:lnT>
                    <a:lnB>
                      <a:noFill/>
                    </a:lnB>
                    <a:solidFill>
                      <a:schemeClr val="accent1">
                        <a:lumMod val="20000"/>
                        <a:lumOff val="80000"/>
                      </a:schemeClr>
                    </a:solidFill>
                  </a:tcPr>
                </a:tc>
              </a:tr>
              <a:tr h="1300858">
                <a:tc rowSpan="2">
                  <a:txBody>
                    <a:bodyPr/>
                    <a:lstStyle/>
                    <a:p>
                      <a:pPr fontAlgn="t"/>
                      <a:r>
                        <a:rPr lang="vi-VN" sz="2000" b="1" smtClean="0">
                          <a:solidFill>
                            <a:srgbClr val="000099"/>
                          </a:solidFill>
                          <a:effectLst/>
                          <a:latin typeface="Arial" pitchFamily="34" charset="0"/>
                          <a:cs typeface="Arial" pitchFamily="34" charset="0"/>
                        </a:rPr>
                        <a:t>Nuôi dưỡng</a:t>
                      </a:r>
                      <a:endParaRPr lang="vi-VN" sz="2000" b="1">
                        <a:solidFill>
                          <a:srgbClr val="000099"/>
                        </a:solidFill>
                        <a:effectLst/>
                        <a:latin typeface="Arial" pitchFamily="34" charset="0"/>
                        <a:cs typeface="Arial" pitchFamily="34" charset="0"/>
                      </a:endParaRPr>
                    </a:p>
                  </a:txBody>
                  <a:tcPr marL="35581" marR="35581" marT="35581" marB="35581">
                    <a:lnL>
                      <a:noFill/>
                    </a:lnL>
                    <a:lnR>
                      <a:noFill/>
                    </a:lnR>
                    <a:lnT>
                      <a:noFill/>
                    </a:lnT>
                    <a:lnB>
                      <a:noFill/>
                    </a:lnB>
                    <a:solidFill>
                      <a:schemeClr val="accent1">
                        <a:lumMod val="20000"/>
                        <a:lumOff val="80000"/>
                      </a:schemeClr>
                    </a:solidFill>
                  </a:tcPr>
                </a:tc>
                <a:tc>
                  <a:txBody>
                    <a:bodyPr/>
                    <a:lstStyle/>
                    <a:p>
                      <a:pPr fontAlgn="t"/>
                      <a:r>
                        <a:rPr lang="vi-VN" sz="2000" b="1">
                          <a:solidFill>
                            <a:srgbClr val="000099"/>
                          </a:solidFill>
                          <a:effectLst/>
                          <a:latin typeface="Arial" pitchFamily="34" charset="0"/>
                          <a:cs typeface="Arial" pitchFamily="34" charset="0"/>
                        </a:rPr>
                        <a:t>Cho vật nuôi bú sữa đầu (sữa mẹ trong vài ngày sau khi đẻ)</a:t>
                      </a:r>
                    </a:p>
                  </a:txBody>
                  <a:tcPr marL="35581" marR="35581" marT="35581" marB="35581">
                    <a:lnL>
                      <a:noFill/>
                    </a:lnL>
                    <a:lnR>
                      <a:noFill/>
                    </a:lnR>
                    <a:lnT>
                      <a:noFill/>
                    </a:lnT>
                    <a:lnB>
                      <a:noFill/>
                    </a:lnB>
                    <a:solidFill>
                      <a:schemeClr val="accent1">
                        <a:lumMod val="20000"/>
                        <a:lumOff val="80000"/>
                      </a:schemeClr>
                    </a:solidFill>
                  </a:tcPr>
                </a:tc>
                <a:tc>
                  <a:txBody>
                    <a:bodyPr/>
                    <a:lstStyle/>
                    <a:p>
                      <a:pPr algn="ctr" fontAlgn="t"/>
                      <a:r>
                        <a:rPr lang="en-US" sz="2000" b="1">
                          <a:solidFill>
                            <a:srgbClr val="000099"/>
                          </a:solidFill>
                          <a:effectLst/>
                          <a:latin typeface="Arial" pitchFamily="34" charset="0"/>
                          <a:cs typeface="Arial" pitchFamily="34" charset="0"/>
                        </a:rPr>
                        <a:t>X</a:t>
                      </a:r>
                    </a:p>
                  </a:txBody>
                  <a:tcPr marL="35581" marR="35581" marT="35581" marB="35581">
                    <a:lnL>
                      <a:noFill/>
                    </a:lnL>
                    <a:lnR>
                      <a:noFill/>
                    </a:lnR>
                    <a:lnT>
                      <a:noFill/>
                    </a:lnT>
                    <a:lnB>
                      <a:noFill/>
                    </a:lnB>
                    <a:solidFill>
                      <a:schemeClr val="accent1">
                        <a:lumMod val="20000"/>
                        <a:lumOff val="80000"/>
                      </a:schemeClr>
                    </a:solidFill>
                  </a:tcPr>
                </a:tc>
                <a:tc>
                  <a:txBody>
                    <a:bodyPr/>
                    <a:lstStyle/>
                    <a:p>
                      <a:pPr algn="ctr" fontAlgn="t"/>
                      <a:r>
                        <a:rPr lang="en-US" sz="2000" b="1">
                          <a:solidFill>
                            <a:srgbClr val="000099"/>
                          </a:solidFill>
                          <a:effectLst/>
                          <a:latin typeface="Arial" pitchFamily="34" charset="0"/>
                          <a:cs typeface="Arial" pitchFamily="34" charset="0"/>
                        </a:rPr>
                        <a:t> </a:t>
                      </a:r>
                    </a:p>
                  </a:txBody>
                  <a:tcPr marL="35581" marR="35581" marT="35581" marB="35581">
                    <a:lnL>
                      <a:noFill/>
                    </a:lnL>
                    <a:lnR>
                      <a:noFill/>
                    </a:lnR>
                    <a:lnT>
                      <a:noFill/>
                    </a:lnT>
                    <a:lnB>
                      <a:noFill/>
                    </a:lnB>
                    <a:solidFill>
                      <a:schemeClr val="accent1">
                        <a:lumMod val="20000"/>
                        <a:lumOff val="80000"/>
                      </a:schemeClr>
                    </a:solidFill>
                  </a:tcPr>
                </a:tc>
              </a:tr>
              <a:tr h="1095909">
                <a:tc vMerge="1">
                  <a:txBody>
                    <a:bodyPr/>
                    <a:lstStyle/>
                    <a:p>
                      <a:endParaRPr lang="en-US"/>
                    </a:p>
                  </a:txBody>
                  <a:tcPr/>
                </a:tc>
                <a:tc>
                  <a:txBody>
                    <a:bodyPr/>
                    <a:lstStyle/>
                    <a:p>
                      <a:pPr fontAlgn="t"/>
                      <a:r>
                        <a:rPr lang="vi-VN" sz="2000" b="1">
                          <a:solidFill>
                            <a:srgbClr val="000099"/>
                          </a:solidFill>
                          <a:effectLst/>
                          <a:latin typeface="Arial" pitchFamily="34" charset="0"/>
                          <a:cs typeface="Arial" pitchFamily="34" charset="0"/>
                        </a:rPr>
                        <a:t>Tập ăn sớm với các loại thức ăn đủ chất dinh dưỡng</a:t>
                      </a:r>
                    </a:p>
                  </a:txBody>
                  <a:tcPr marL="35581" marR="35581" marT="35581" marB="35581">
                    <a:lnL>
                      <a:noFill/>
                    </a:lnL>
                    <a:lnR>
                      <a:noFill/>
                    </a:lnR>
                    <a:lnT>
                      <a:noFill/>
                    </a:lnT>
                    <a:lnB>
                      <a:noFill/>
                    </a:lnB>
                    <a:solidFill>
                      <a:schemeClr val="accent1">
                        <a:lumMod val="20000"/>
                        <a:lumOff val="80000"/>
                      </a:schemeClr>
                    </a:solidFill>
                  </a:tcPr>
                </a:tc>
                <a:tc>
                  <a:txBody>
                    <a:bodyPr/>
                    <a:lstStyle/>
                    <a:p>
                      <a:pPr algn="ctr" fontAlgn="t"/>
                      <a:r>
                        <a:rPr lang="en-US" sz="2000" b="1" smtClean="0">
                          <a:solidFill>
                            <a:srgbClr val="000099"/>
                          </a:solidFill>
                          <a:effectLst/>
                          <a:latin typeface="Arial" pitchFamily="34" charset="0"/>
                          <a:cs typeface="Arial" pitchFamily="34" charset="0"/>
                        </a:rPr>
                        <a:t>X</a:t>
                      </a:r>
                      <a:endParaRPr lang="en-US" sz="2000" b="1">
                        <a:solidFill>
                          <a:srgbClr val="000099"/>
                        </a:solidFill>
                        <a:effectLst/>
                        <a:latin typeface="Arial" pitchFamily="34" charset="0"/>
                        <a:cs typeface="Arial" pitchFamily="34" charset="0"/>
                      </a:endParaRPr>
                    </a:p>
                  </a:txBody>
                  <a:tcPr marL="35581" marR="35581" marT="35581" marB="35581">
                    <a:lnL>
                      <a:noFill/>
                    </a:lnL>
                    <a:lnR>
                      <a:noFill/>
                    </a:lnR>
                    <a:lnT>
                      <a:noFill/>
                    </a:lnT>
                    <a:lnB>
                      <a:noFill/>
                    </a:lnB>
                    <a:solidFill>
                      <a:schemeClr val="accent1">
                        <a:lumMod val="20000"/>
                        <a:lumOff val="80000"/>
                      </a:schemeClr>
                    </a:solidFill>
                  </a:tcPr>
                </a:tc>
                <a:tc>
                  <a:txBody>
                    <a:bodyPr/>
                    <a:lstStyle/>
                    <a:p>
                      <a:pPr algn="ctr" fontAlgn="t"/>
                      <a:r>
                        <a:rPr lang="en-US" sz="2000" b="1">
                          <a:solidFill>
                            <a:srgbClr val="000099"/>
                          </a:solidFill>
                          <a:effectLst/>
                          <a:latin typeface="Arial" pitchFamily="34" charset="0"/>
                          <a:cs typeface="Arial" pitchFamily="34" charset="0"/>
                        </a:rPr>
                        <a:t>X</a:t>
                      </a:r>
                    </a:p>
                  </a:txBody>
                  <a:tcPr marL="35581" marR="35581" marT="35581" marB="35581">
                    <a:lnL>
                      <a:noFill/>
                    </a:lnL>
                    <a:lnR>
                      <a:noFill/>
                    </a:lnR>
                    <a:lnT>
                      <a:noFill/>
                    </a:lnT>
                    <a:lnB>
                      <a:noFill/>
                    </a:lnB>
                    <a:solidFill>
                      <a:schemeClr val="accent1">
                        <a:lumMod val="20000"/>
                        <a:lumOff val="80000"/>
                      </a:schemeClr>
                    </a:solidFill>
                  </a:tcPr>
                </a:tc>
              </a:tr>
              <a:tr h="481061">
                <a:tc rowSpan="3">
                  <a:txBody>
                    <a:bodyPr/>
                    <a:lstStyle/>
                    <a:p>
                      <a:pPr fontAlgn="t"/>
                      <a:r>
                        <a:rPr lang="vi-VN" sz="2000" b="1">
                          <a:solidFill>
                            <a:srgbClr val="000099"/>
                          </a:solidFill>
                          <a:effectLst/>
                          <a:latin typeface="Arial" pitchFamily="34" charset="0"/>
                          <a:cs typeface="Arial" pitchFamily="34" charset="0"/>
                        </a:rPr>
                        <a:t>Chăm sóc</a:t>
                      </a:r>
                    </a:p>
                  </a:txBody>
                  <a:tcPr marL="35581" marR="35581" marT="35581" marB="35581">
                    <a:lnL>
                      <a:noFill/>
                    </a:lnL>
                    <a:lnR>
                      <a:noFill/>
                    </a:lnR>
                    <a:lnT>
                      <a:noFill/>
                    </a:lnT>
                    <a:lnB>
                      <a:noFill/>
                    </a:lnB>
                    <a:solidFill>
                      <a:schemeClr val="accent1">
                        <a:lumMod val="20000"/>
                        <a:lumOff val="80000"/>
                      </a:schemeClr>
                    </a:solidFill>
                  </a:tcPr>
                </a:tc>
                <a:tc>
                  <a:txBody>
                    <a:bodyPr/>
                    <a:lstStyle/>
                    <a:p>
                      <a:pPr fontAlgn="t"/>
                      <a:r>
                        <a:rPr lang="vi-VN" sz="2000" b="1">
                          <a:solidFill>
                            <a:srgbClr val="000099"/>
                          </a:solidFill>
                          <a:effectLst/>
                          <a:latin typeface="Arial" pitchFamily="34" charset="0"/>
                          <a:cs typeface="Arial" pitchFamily="34" charset="0"/>
                        </a:rPr>
                        <a:t>Giữ ấm cơ thể</a:t>
                      </a:r>
                    </a:p>
                  </a:txBody>
                  <a:tcPr marL="35581" marR="35581" marT="35581" marB="35581">
                    <a:lnL>
                      <a:noFill/>
                    </a:lnL>
                    <a:lnR>
                      <a:noFill/>
                    </a:lnR>
                    <a:lnT>
                      <a:noFill/>
                    </a:lnT>
                    <a:lnB>
                      <a:noFill/>
                    </a:lnB>
                    <a:solidFill>
                      <a:schemeClr val="accent1">
                        <a:lumMod val="20000"/>
                        <a:lumOff val="80000"/>
                      </a:schemeClr>
                    </a:solidFill>
                  </a:tcPr>
                </a:tc>
                <a:tc>
                  <a:txBody>
                    <a:bodyPr/>
                    <a:lstStyle/>
                    <a:p>
                      <a:pPr algn="ctr" fontAlgn="t"/>
                      <a:r>
                        <a:rPr lang="en-US" sz="2000" b="1">
                          <a:solidFill>
                            <a:srgbClr val="000099"/>
                          </a:solidFill>
                          <a:effectLst/>
                          <a:latin typeface="Arial" pitchFamily="34" charset="0"/>
                          <a:cs typeface="Arial" pitchFamily="34" charset="0"/>
                        </a:rPr>
                        <a:t>X</a:t>
                      </a:r>
                    </a:p>
                  </a:txBody>
                  <a:tcPr marL="35581" marR="35581" marT="35581" marB="35581">
                    <a:lnL>
                      <a:noFill/>
                    </a:lnL>
                    <a:lnR>
                      <a:noFill/>
                    </a:lnR>
                    <a:lnT>
                      <a:noFill/>
                    </a:lnT>
                    <a:lnB>
                      <a:noFill/>
                    </a:lnB>
                    <a:solidFill>
                      <a:schemeClr val="accent1">
                        <a:lumMod val="20000"/>
                        <a:lumOff val="80000"/>
                      </a:schemeClr>
                    </a:solidFill>
                  </a:tcPr>
                </a:tc>
                <a:tc>
                  <a:txBody>
                    <a:bodyPr/>
                    <a:lstStyle/>
                    <a:p>
                      <a:pPr algn="ctr" fontAlgn="t"/>
                      <a:r>
                        <a:rPr lang="en-US" sz="2000" b="1">
                          <a:solidFill>
                            <a:srgbClr val="000099"/>
                          </a:solidFill>
                          <a:effectLst/>
                          <a:latin typeface="Arial" pitchFamily="34" charset="0"/>
                          <a:cs typeface="Arial" pitchFamily="34" charset="0"/>
                        </a:rPr>
                        <a:t>X</a:t>
                      </a:r>
                    </a:p>
                  </a:txBody>
                  <a:tcPr marL="35581" marR="35581" marT="35581" marB="35581">
                    <a:lnL>
                      <a:noFill/>
                    </a:lnL>
                    <a:lnR>
                      <a:noFill/>
                    </a:lnR>
                    <a:lnT>
                      <a:noFill/>
                    </a:lnT>
                    <a:lnB>
                      <a:noFill/>
                    </a:lnB>
                    <a:solidFill>
                      <a:schemeClr val="accent1">
                        <a:lumMod val="20000"/>
                        <a:lumOff val="80000"/>
                      </a:schemeClr>
                    </a:solidFill>
                  </a:tcPr>
                </a:tc>
              </a:tr>
              <a:tr h="686011">
                <a:tc vMerge="1">
                  <a:txBody>
                    <a:bodyPr/>
                    <a:lstStyle/>
                    <a:p>
                      <a:endParaRPr lang="en-US"/>
                    </a:p>
                  </a:txBody>
                  <a:tcPr/>
                </a:tc>
                <a:tc>
                  <a:txBody>
                    <a:bodyPr/>
                    <a:lstStyle/>
                    <a:p>
                      <a:pPr fontAlgn="t"/>
                      <a:r>
                        <a:rPr lang="vi-VN" sz="2000" b="1">
                          <a:solidFill>
                            <a:srgbClr val="000099"/>
                          </a:solidFill>
                          <a:effectLst/>
                          <a:latin typeface="Arial" pitchFamily="34" charset="0"/>
                          <a:cs typeface="Arial" pitchFamily="34" charset="0"/>
                        </a:rPr>
                        <a:t>Cho vật nuôi vận động, tắm nắng</a:t>
                      </a:r>
                    </a:p>
                  </a:txBody>
                  <a:tcPr marL="35581" marR="35581" marT="35581" marB="35581">
                    <a:lnL>
                      <a:noFill/>
                    </a:lnL>
                    <a:lnR>
                      <a:noFill/>
                    </a:lnR>
                    <a:lnT>
                      <a:noFill/>
                    </a:lnT>
                    <a:lnB>
                      <a:noFill/>
                    </a:lnB>
                    <a:solidFill>
                      <a:schemeClr val="accent1">
                        <a:lumMod val="20000"/>
                        <a:lumOff val="80000"/>
                      </a:schemeClr>
                    </a:solidFill>
                  </a:tcPr>
                </a:tc>
                <a:tc>
                  <a:txBody>
                    <a:bodyPr/>
                    <a:lstStyle/>
                    <a:p>
                      <a:pPr algn="ctr" fontAlgn="t"/>
                      <a:r>
                        <a:rPr lang="en-US" sz="2000" b="1">
                          <a:solidFill>
                            <a:srgbClr val="000099"/>
                          </a:solidFill>
                          <a:effectLst/>
                          <a:latin typeface="Arial" pitchFamily="34" charset="0"/>
                          <a:cs typeface="Arial" pitchFamily="34" charset="0"/>
                        </a:rPr>
                        <a:t>X</a:t>
                      </a:r>
                    </a:p>
                  </a:txBody>
                  <a:tcPr marL="35581" marR="35581" marT="35581" marB="35581">
                    <a:lnL>
                      <a:noFill/>
                    </a:lnL>
                    <a:lnR>
                      <a:noFill/>
                    </a:lnR>
                    <a:lnT>
                      <a:noFill/>
                    </a:lnT>
                    <a:lnB>
                      <a:noFill/>
                    </a:lnB>
                    <a:solidFill>
                      <a:schemeClr val="accent1">
                        <a:lumMod val="20000"/>
                        <a:lumOff val="80000"/>
                      </a:schemeClr>
                    </a:solidFill>
                  </a:tcPr>
                </a:tc>
                <a:tc>
                  <a:txBody>
                    <a:bodyPr/>
                    <a:lstStyle/>
                    <a:p>
                      <a:pPr algn="ctr" fontAlgn="t"/>
                      <a:r>
                        <a:rPr lang="en-US" sz="2000" b="1">
                          <a:solidFill>
                            <a:srgbClr val="000099"/>
                          </a:solidFill>
                          <a:effectLst/>
                          <a:latin typeface="Arial" pitchFamily="34" charset="0"/>
                          <a:cs typeface="Arial" pitchFamily="34" charset="0"/>
                        </a:rPr>
                        <a:t>X</a:t>
                      </a:r>
                    </a:p>
                  </a:txBody>
                  <a:tcPr marL="35581" marR="35581" marT="35581" marB="35581">
                    <a:lnL>
                      <a:noFill/>
                    </a:lnL>
                    <a:lnR>
                      <a:noFill/>
                    </a:lnR>
                    <a:lnT>
                      <a:noFill/>
                    </a:lnT>
                    <a:lnB>
                      <a:noFill/>
                    </a:lnB>
                    <a:solidFill>
                      <a:schemeClr val="accent1">
                        <a:lumMod val="20000"/>
                        <a:lumOff val="80000"/>
                      </a:schemeClr>
                    </a:solidFill>
                  </a:tcPr>
                </a:tc>
              </a:tr>
              <a:tr h="686011">
                <a:tc vMerge="1">
                  <a:txBody>
                    <a:bodyPr/>
                    <a:lstStyle/>
                    <a:p>
                      <a:endParaRPr lang="en-US"/>
                    </a:p>
                  </a:txBody>
                  <a:tcPr/>
                </a:tc>
                <a:tc>
                  <a:txBody>
                    <a:bodyPr/>
                    <a:lstStyle/>
                    <a:p>
                      <a:pPr fontAlgn="t"/>
                      <a:r>
                        <a:rPr lang="en-US" sz="2000" b="1">
                          <a:solidFill>
                            <a:srgbClr val="000099"/>
                          </a:solidFill>
                          <a:effectLst/>
                          <a:latin typeface="Arial" pitchFamily="34" charset="0"/>
                          <a:cs typeface="Arial" pitchFamily="34" charset="0"/>
                        </a:rPr>
                        <a:t>Tiêm vaccine và vệ sinh phòng bệnh</a:t>
                      </a:r>
                    </a:p>
                  </a:txBody>
                  <a:tcPr marL="35581" marR="35581" marT="35581" marB="35581">
                    <a:lnL>
                      <a:noFill/>
                    </a:lnL>
                    <a:lnR>
                      <a:noFill/>
                    </a:lnR>
                    <a:lnT>
                      <a:noFill/>
                    </a:lnT>
                    <a:lnB>
                      <a:noFill/>
                    </a:lnB>
                    <a:solidFill>
                      <a:schemeClr val="accent1">
                        <a:lumMod val="20000"/>
                        <a:lumOff val="80000"/>
                      </a:schemeClr>
                    </a:solidFill>
                  </a:tcPr>
                </a:tc>
                <a:tc>
                  <a:txBody>
                    <a:bodyPr/>
                    <a:lstStyle/>
                    <a:p>
                      <a:pPr algn="ctr" fontAlgn="t"/>
                      <a:r>
                        <a:rPr lang="en-US" sz="2000" b="1">
                          <a:solidFill>
                            <a:srgbClr val="000099"/>
                          </a:solidFill>
                          <a:effectLst/>
                          <a:latin typeface="Arial" pitchFamily="34" charset="0"/>
                          <a:cs typeface="Arial" pitchFamily="34" charset="0"/>
                        </a:rPr>
                        <a:t>X</a:t>
                      </a:r>
                    </a:p>
                  </a:txBody>
                  <a:tcPr marL="35581" marR="35581" marT="35581" marB="35581">
                    <a:lnL>
                      <a:noFill/>
                    </a:lnL>
                    <a:lnR>
                      <a:noFill/>
                    </a:lnR>
                    <a:lnT>
                      <a:noFill/>
                    </a:lnT>
                    <a:lnB>
                      <a:noFill/>
                    </a:lnB>
                    <a:solidFill>
                      <a:schemeClr val="accent1">
                        <a:lumMod val="20000"/>
                        <a:lumOff val="80000"/>
                      </a:schemeClr>
                    </a:solidFill>
                  </a:tcPr>
                </a:tc>
                <a:tc>
                  <a:txBody>
                    <a:bodyPr/>
                    <a:lstStyle/>
                    <a:p>
                      <a:pPr algn="ctr" fontAlgn="t"/>
                      <a:r>
                        <a:rPr lang="en-US" sz="2000" b="1">
                          <a:solidFill>
                            <a:srgbClr val="000099"/>
                          </a:solidFill>
                          <a:effectLst/>
                          <a:latin typeface="Arial" pitchFamily="34" charset="0"/>
                          <a:cs typeface="Arial" pitchFamily="34" charset="0"/>
                        </a:rPr>
                        <a:t>X</a:t>
                      </a:r>
                    </a:p>
                  </a:txBody>
                  <a:tcPr marL="35581" marR="35581" marT="35581" marB="35581">
                    <a:lnL>
                      <a:noFill/>
                    </a:lnL>
                    <a:lnR>
                      <a:noFill/>
                    </a:lnR>
                    <a:lnT>
                      <a:noFill/>
                    </a:lnT>
                    <a:lnB>
                      <a:noFill/>
                    </a:lnB>
                    <a:solidFill>
                      <a:schemeClr val="accent1">
                        <a:lumMod val="20000"/>
                        <a:lumOff val="80000"/>
                      </a:schemeClr>
                    </a:solidFill>
                  </a:tcPr>
                </a:tc>
              </a:tr>
            </a:tbl>
          </a:graphicData>
        </a:graphic>
      </p:graphicFrame>
    </p:spTree>
    <p:extLst>
      <p:ext uri="{BB962C8B-B14F-4D97-AF65-F5344CB8AC3E}">
        <p14:creationId xmlns:p14="http://schemas.microsoft.com/office/powerpoint/2010/main" val="2069575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5800" y="0"/>
            <a:ext cx="8233012" cy="461665"/>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TIẾT </a:t>
            </a:r>
            <a:r>
              <a:rPr lang="en-US" sz="2400" b="1" smtClean="0">
                <a:solidFill>
                  <a:srgbClr val="FF0000"/>
                </a:solidFill>
                <a:latin typeface="Arial" pitchFamily="34" charset="0"/>
                <a:cs typeface="Arial" pitchFamily="34" charset="0"/>
              </a:rPr>
              <a:t>21. </a:t>
            </a:r>
            <a:r>
              <a:rPr lang="en-US" sz="2400" b="1">
                <a:solidFill>
                  <a:srgbClr val="FF0000"/>
                </a:solidFill>
                <a:latin typeface="Arial" pitchFamily="34" charset="0"/>
                <a:cs typeface="Arial" pitchFamily="34" charset="0"/>
              </a:rPr>
              <a:t>BÀI </a:t>
            </a:r>
            <a:r>
              <a:rPr lang="en-US" sz="2400" b="1" smtClean="0">
                <a:solidFill>
                  <a:srgbClr val="FF0000"/>
                </a:solidFill>
                <a:latin typeface="Arial" pitchFamily="34" charset="0"/>
                <a:cs typeface="Arial" pitchFamily="34" charset="0"/>
              </a:rPr>
              <a:t>9</a:t>
            </a:r>
            <a:r>
              <a:rPr lang="en-US" sz="2400" b="1" smtClean="0">
                <a:solidFill>
                  <a:srgbClr val="FF0000"/>
                </a:solidFill>
                <a:latin typeface="Arial" pitchFamily="34" charset="0"/>
                <a:cs typeface="Arial" pitchFamily="34" charset="0"/>
              </a:rPr>
              <a:t>.NUÔI </a:t>
            </a:r>
            <a:r>
              <a:rPr lang="en-US" sz="2400" b="1">
                <a:solidFill>
                  <a:srgbClr val="FF0000"/>
                </a:solidFill>
                <a:latin typeface="Arial" pitchFamily="34" charset="0"/>
                <a:cs typeface="Arial" pitchFamily="34" charset="0"/>
              </a:rPr>
              <a:t>DƯỠNG VÀ CHĂM SÓC VẬT NUÔI</a:t>
            </a:r>
            <a:endParaRPr lang="en-US" sz="2400">
              <a:solidFill>
                <a:srgbClr val="FF0000"/>
              </a:solidFill>
              <a:latin typeface="Arial" pitchFamily="34" charset="0"/>
              <a:cs typeface="Arial" pitchFamily="34" charset="0"/>
            </a:endParaRPr>
          </a:p>
        </p:txBody>
      </p:sp>
      <p:sp>
        <p:nvSpPr>
          <p:cNvPr id="4" name="Rectangle 3"/>
          <p:cNvSpPr/>
          <p:nvPr/>
        </p:nvSpPr>
        <p:spPr>
          <a:xfrm>
            <a:off x="232012" y="501092"/>
            <a:ext cx="8686800" cy="5940088"/>
          </a:xfrm>
          <a:prstGeom prst="rect">
            <a:avLst/>
          </a:prstGeom>
        </p:spPr>
        <p:txBody>
          <a:bodyPr wrap="square">
            <a:spAutoFit/>
          </a:bodyPr>
          <a:lstStyle/>
          <a:p>
            <a:r>
              <a:rPr lang="en-US" sz="2000" b="1">
                <a:latin typeface="Arial" pitchFamily="34" charset="0"/>
                <a:cs typeface="Arial" pitchFamily="34" charset="0"/>
              </a:rPr>
              <a:t>2.Nuôi dưỡng và chăm sóc vật nuôi</a:t>
            </a:r>
          </a:p>
          <a:p>
            <a:r>
              <a:rPr lang="en-US" sz="2000" b="1">
                <a:latin typeface="Arial" pitchFamily="34" charset="0"/>
                <a:cs typeface="Arial" pitchFamily="34" charset="0"/>
              </a:rPr>
              <a:t>2.1. Nuôi dưỡng và chăm sóc vật nuôi non</a:t>
            </a:r>
          </a:p>
          <a:p>
            <a:r>
              <a:rPr lang="en-US" sz="2000" b="1">
                <a:latin typeface="Arial" pitchFamily="34" charset="0"/>
                <a:cs typeface="Arial" pitchFamily="34" charset="0"/>
              </a:rPr>
              <a:t>*Một số đặc điểm sinh lí cơ thể của vật nuôi non</a:t>
            </a:r>
          </a:p>
          <a:p>
            <a:r>
              <a:rPr lang="en-US" sz="2000" b="1">
                <a:latin typeface="Arial" pitchFamily="34" charset="0"/>
                <a:cs typeface="Arial" pitchFamily="34" charset="0"/>
              </a:rPr>
              <a:t> - Sự điều tiết thân nhiệt chưa hoàn chỉnh</a:t>
            </a:r>
          </a:p>
          <a:p>
            <a:r>
              <a:rPr lang="en-US" sz="2000" b="1">
                <a:latin typeface="Arial" pitchFamily="34" charset="0"/>
                <a:cs typeface="Arial" pitchFamily="34" charset="0"/>
              </a:rPr>
              <a:t>- Chức năng của cơ quan tiêu hóa chưa hoàn chỉnh</a:t>
            </a:r>
          </a:p>
          <a:p>
            <a:r>
              <a:rPr lang="en-US" sz="2000" b="1">
                <a:latin typeface="Arial" pitchFamily="34" charset="0"/>
                <a:cs typeface="Arial" pitchFamily="34" charset="0"/>
              </a:rPr>
              <a:t>- Khả năng miễn dịch yếu</a:t>
            </a:r>
          </a:p>
          <a:p>
            <a:r>
              <a:rPr lang="en-US" sz="2000" b="1">
                <a:latin typeface="Arial" pitchFamily="34" charset="0"/>
                <a:cs typeface="Arial" pitchFamily="34" charset="0"/>
              </a:rPr>
              <a:t>- Cường độ sinh trưởng mạnh</a:t>
            </a:r>
          </a:p>
          <a:p>
            <a:r>
              <a:rPr lang="en-US" sz="2000" b="1">
                <a:latin typeface="Arial" pitchFamily="34" charset="0"/>
                <a:cs typeface="Arial" pitchFamily="34" charset="0"/>
              </a:rPr>
              <a:t>- Thường bị thiếu máu</a:t>
            </a:r>
          </a:p>
          <a:p>
            <a:r>
              <a:rPr lang="en-US" sz="2000" b="1">
                <a:latin typeface="Arial" pitchFamily="34" charset="0"/>
                <a:cs typeface="Arial" pitchFamily="34" charset="0"/>
              </a:rPr>
              <a:t>*Nuôi dưỡng, chăm sóc vật nuôi non</a:t>
            </a:r>
          </a:p>
          <a:p>
            <a:r>
              <a:rPr lang="en-US" sz="2000" b="1">
                <a:latin typeface="Arial" pitchFamily="34" charset="0"/>
                <a:cs typeface="Arial" pitchFamily="34" charset="0"/>
              </a:rPr>
              <a:t>*Nuôi dưỡng</a:t>
            </a:r>
          </a:p>
          <a:p>
            <a:r>
              <a:rPr lang="en-US" sz="2000" b="1">
                <a:latin typeface="Arial" pitchFamily="34" charset="0"/>
                <a:cs typeface="Arial" pitchFamily="34" charset="0"/>
              </a:rPr>
              <a:t>- Cho bú sữa đầu có đủ chất dinh dưỡng, nhiều kháng thể giúp cho cơ thể vật nuôi non chống lại bệnh tật.</a:t>
            </a:r>
          </a:p>
          <a:p>
            <a:r>
              <a:rPr lang="en-US" sz="2000" b="1">
                <a:latin typeface="Arial" pitchFamily="34" charset="0"/>
                <a:cs typeface="Arial" pitchFamily="34" charset="0"/>
              </a:rPr>
              <a:t>- Tập cho ăn sớm để cung cấp dinh dưỡng cho vật nuôi non và giúp hệ tiêu hóa phát triển hoàn thiện.</a:t>
            </a:r>
          </a:p>
          <a:p>
            <a:r>
              <a:rPr lang="en-US" sz="2000" b="1">
                <a:latin typeface="Arial" pitchFamily="34" charset="0"/>
                <a:cs typeface="Arial" pitchFamily="34" charset="0"/>
              </a:rPr>
              <a:t>* Chăm sóc</a:t>
            </a:r>
          </a:p>
          <a:p>
            <a:r>
              <a:rPr lang="en-US" sz="2000" b="1">
                <a:latin typeface="Arial" pitchFamily="34" charset="0"/>
                <a:cs typeface="Arial" pitchFamily="34" charset="0"/>
              </a:rPr>
              <a:t>- Giữ ấm cho cơ thể</a:t>
            </a:r>
          </a:p>
          <a:p>
            <a:r>
              <a:rPr lang="en-US" sz="2000" b="1">
                <a:latin typeface="Arial" pitchFamily="34" charset="0"/>
                <a:cs typeface="Arial" pitchFamily="34" charset="0"/>
              </a:rPr>
              <a:t>-  Cho vật nuôi non vận động, tiếp xúc nhiều với nắng sớm để cơ thể khỏe mạnh và trao đổi chất tốt.</a:t>
            </a:r>
          </a:p>
          <a:p>
            <a:r>
              <a:rPr lang="en-US" sz="2000" b="1">
                <a:latin typeface="Arial" pitchFamily="34" charset="0"/>
                <a:cs typeface="Arial" pitchFamily="34" charset="0"/>
              </a:rPr>
              <a:t>-  Tiêm vắc xin phòng bệnh và vệ sinh phòng </a:t>
            </a:r>
            <a:r>
              <a:rPr lang="en-US" sz="2000" b="1">
                <a:latin typeface="Arial" pitchFamily="34" charset="0"/>
                <a:cs typeface="Arial" pitchFamily="34" charset="0"/>
              </a:rPr>
              <a:t>bệnh</a:t>
            </a:r>
            <a:r>
              <a:rPr lang="en-US" sz="2000" b="1" smtClean="0">
                <a:latin typeface="Arial" pitchFamily="34" charset="0"/>
                <a:cs typeface="Arial" pitchFamily="34" charset="0"/>
              </a:rPr>
              <a:t>.</a:t>
            </a:r>
            <a:endParaRPr lang="en-US" sz="2000" b="1">
              <a:latin typeface="Arial" pitchFamily="34" charset="0"/>
              <a:cs typeface="Arial" pitchFamily="34" charset="0"/>
            </a:endParaRPr>
          </a:p>
        </p:txBody>
      </p:sp>
    </p:spTree>
    <p:extLst>
      <p:ext uri="{BB962C8B-B14F-4D97-AF65-F5344CB8AC3E}">
        <p14:creationId xmlns:p14="http://schemas.microsoft.com/office/powerpoint/2010/main" val="4162976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783</TotalTime>
  <Words>1241</Words>
  <Application>Microsoft Office PowerPoint</Application>
  <PresentationFormat>On-screen Show (4:3)</PresentationFormat>
  <Paragraphs>123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LUYỆN TẬP</vt:lpstr>
      <vt:lpstr>LUYỆN TẬP</vt:lpstr>
      <vt:lpstr>LUYỆN TẬP</vt:lpstr>
      <vt:lpstr>LUYỆN TẬP</vt:lpstr>
      <vt:lpstr>CỦNG CỐ</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33</cp:revision>
  <dcterms:created xsi:type="dcterms:W3CDTF">2022-07-15T07:39:46Z</dcterms:created>
  <dcterms:modified xsi:type="dcterms:W3CDTF">2022-07-29T00:34:09Z</dcterms:modified>
</cp:coreProperties>
</file>