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88" r:id="rId4"/>
    <p:sldId id="258" r:id="rId5"/>
    <p:sldId id="260" r:id="rId6"/>
    <p:sldId id="281" r:id="rId7"/>
    <p:sldId id="282" r:id="rId8"/>
    <p:sldId id="268" r:id="rId9"/>
    <p:sldId id="283" r:id="rId10"/>
    <p:sldId id="289" r:id="rId11"/>
    <p:sldId id="284" r:id="rId12"/>
    <p:sldId id="285" r:id="rId13"/>
    <p:sldId id="286" r:id="rId14"/>
    <p:sldId id="287"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382000" cy="461665"/>
          </a:xfrm>
          <a:prstGeom prst="rect">
            <a:avLst/>
          </a:prstGeom>
        </p:spPr>
        <p:txBody>
          <a:bodyPr wrap="square">
            <a:spAutoFit/>
          </a:bodyPr>
          <a:lstStyle/>
          <a:p>
            <a:pPr algn="ctr"/>
            <a:r>
              <a:rPr lang="en-US" sz="2400" b="1" smtClean="0">
                <a:solidFill>
                  <a:srgbClr val="FF0000"/>
                </a:solidFill>
                <a:latin typeface="Arial" pitchFamily="34" charset="0"/>
                <a:cs typeface="Arial" pitchFamily="34" charset="0"/>
              </a:rPr>
              <a:t>TIẾT </a:t>
            </a:r>
            <a:r>
              <a:rPr lang="en-US" sz="2400" b="1">
                <a:solidFill>
                  <a:srgbClr val="FF0000"/>
                </a:solidFill>
                <a:latin typeface="Arial" pitchFamily="34" charset="0"/>
                <a:cs typeface="Arial" pitchFamily="34" charset="0"/>
              </a:rPr>
              <a:t>1</a:t>
            </a:r>
            <a:r>
              <a:rPr lang="en-US" sz="2400" b="1" smtClean="0">
                <a:solidFill>
                  <a:srgbClr val="FF0000"/>
                </a:solidFill>
                <a:latin typeface="Arial" pitchFamily="34" charset="0"/>
                <a:cs typeface="Arial" pitchFamily="34" charset="0"/>
              </a:rPr>
              <a:t>7. </a:t>
            </a:r>
            <a:r>
              <a:rPr lang="en-US" sz="2400" b="1" smtClean="0">
                <a:solidFill>
                  <a:srgbClr val="FF0000"/>
                </a:solidFill>
                <a:latin typeface="Arial" pitchFamily="34" charset="0"/>
                <a:cs typeface="Arial" pitchFamily="34" charset="0"/>
              </a:rPr>
              <a:t>ÔN TẬP CHỦ ĐỀ </a:t>
            </a:r>
            <a:r>
              <a:rPr lang="en-US" sz="2400" b="1" smtClean="0">
                <a:solidFill>
                  <a:srgbClr val="FF0000"/>
                </a:solidFill>
                <a:latin typeface="Arial" pitchFamily="34" charset="0"/>
                <a:cs typeface="Arial" pitchFamily="34" charset="0"/>
              </a:rPr>
              <a:t>1</a:t>
            </a:r>
            <a:endParaRPr lang="en-US" sz="2400">
              <a:solidFill>
                <a:srgbClr val="FF0000"/>
              </a:solidFill>
              <a:latin typeface="Arial" pitchFamily="34" charset="0"/>
              <a:cs typeface="Arial" pitchFamily="34" charset="0"/>
            </a:endParaRPr>
          </a:p>
        </p:txBody>
      </p:sp>
      <p:pic>
        <p:nvPicPr>
          <p:cNvPr id="1026" name="Picture 2" descr="C:\Users\USER\Desktop\tải xuống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188" y="838200"/>
            <a:ext cx="4651612" cy="57912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3" descr="C:\Users\USER\Desktop\300px-Track_through_the_forest_with_logs_on_the_side_-_Rödermark_-_geo.hlipp.de_-_163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838200"/>
            <a:ext cx="3810000" cy="579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228600" y="609600"/>
            <a:ext cx="8762999" cy="1908215"/>
          </a:xfrm>
          <a:prstGeom prst="rect">
            <a:avLst/>
          </a:prstGeom>
        </p:spPr>
        <p:txBody>
          <a:bodyPr wrap="square">
            <a:spAutoFit/>
          </a:bodyPr>
          <a:lstStyle/>
          <a:p>
            <a:r>
              <a:rPr lang="en-US" sz="2400" b="1">
                <a:solidFill>
                  <a:srgbClr val="0000FF"/>
                </a:solidFill>
                <a:latin typeface="Arial" pitchFamily="34" charset="0"/>
                <a:cs typeface="Arial" pitchFamily="34" charset="0"/>
              </a:rPr>
              <a:t>Nhóm 4</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9. Để bảo vệ rừng cần thực hiện những biện pháp nào? Vì sao cần phải chú trọng nâng cao nhận thức, năng lực thực thi pháp luật bảo vệ rừng?</a:t>
            </a:r>
            <a:br>
              <a:rPr lang="en-US" sz="2400" b="1">
                <a:solidFill>
                  <a:srgbClr val="0000FF"/>
                </a:solidFill>
                <a:latin typeface="Arial" pitchFamily="34" charset="0"/>
                <a:cs typeface="Arial" pitchFamily="34" charset="0"/>
              </a:rPr>
            </a:br>
            <a:endParaRPr lang="en-US" sz="22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422722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305800" cy="4893647"/>
          </a:xfrm>
          <a:prstGeom prst="rect">
            <a:avLst/>
          </a:prstGeom>
        </p:spPr>
        <p:txBody>
          <a:bodyPr wrap="square">
            <a:spAutoFit/>
          </a:bodyPr>
          <a:lstStyle/>
          <a:p>
            <a:r>
              <a:rPr lang="en-US" sz="2400">
                <a:solidFill>
                  <a:srgbClr val="FF0000"/>
                </a:solidFill>
                <a:latin typeface="Arial" pitchFamily="34" charset="0"/>
                <a:cs typeface="Arial" pitchFamily="34" charset="0"/>
              </a:rPr>
              <a:t>1. Những mô tả thuộc đặc điểm của trồng trọt công nghệ cao là: a, b, c, d, e, g, h.</a:t>
            </a:r>
            <a:br>
              <a:rPr lang="en-US" sz="2400">
                <a:solidFill>
                  <a:srgbClr val="FF0000"/>
                </a:solidFill>
                <a:latin typeface="Arial" pitchFamily="34" charset="0"/>
                <a:cs typeface="Arial" pitchFamily="34" charset="0"/>
              </a:rPr>
            </a:br>
            <a:r>
              <a:rPr lang="en-US" sz="2400">
                <a:solidFill>
                  <a:srgbClr val="FF0000"/>
                </a:solidFill>
                <a:latin typeface="Arial" pitchFamily="34" charset="0"/>
                <a:cs typeface="Arial" pitchFamily="34" charset="0"/>
              </a:rPr>
              <a:t>2. Ở địa phương em trồng các loại cây rau: rau muống, rau mồng tơi, rau cải, su hào, bắp cải,..; cây lúa; các loại cây ăn quả: cây bưởi, cây ổi, cây xoài, cây táo, cây khế, ..</a:t>
            </a:r>
          </a:p>
          <a:p>
            <a:r>
              <a:rPr lang="en-US" sz="2400">
                <a:solidFill>
                  <a:srgbClr val="FF0000"/>
                </a:solidFill>
                <a:latin typeface="Arial" pitchFamily="34" charset="0"/>
                <a:cs typeface="Arial" pitchFamily="34" charset="0"/>
              </a:rPr>
              <a:t>(HS tự chọn 1 loại cây và mô tả theo các nội dung trong SGK)</a:t>
            </a:r>
          </a:p>
          <a:p>
            <a:r>
              <a:rPr lang="en-US" sz="2400">
                <a:solidFill>
                  <a:srgbClr val="FF0000"/>
                </a:solidFill>
                <a:latin typeface="Arial" pitchFamily="34" charset="0"/>
                <a:cs typeface="Arial" pitchFamily="34" charset="0"/>
              </a:rPr>
              <a:t>3. Liên hệ thực tế</a:t>
            </a:r>
          </a:p>
          <a:p>
            <a:r>
              <a:rPr lang="en-US" sz="2400">
                <a:solidFill>
                  <a:srgbClr val="FF0000"/>
                </a:solidFill>
                <a:latin typeface="Arial" pitchFamily="34" charset="0"/>
                <a:cs typeface="Arial" pitchFamily="34" charset="0"/>
              </a:rPr>
              <a:t>- Khí hậu bị thay đổi ; mưa bão, sạt lở đất, lũ lụt, hạn hán xảy ra thường xuyên ;</a:t>
            </a:r>
          </a:p>
          <a:p>
            <a:r>
              <a:rPr lang="en-US" sz="2400">
                <a:solidFill>
                  <a:srgbClr val="FF0000"/>
                </a:solidFill>
                <a:latin typeface="Arial" pitchFamily="34" charset="0"/>
                <a:cs typeface="Arial" pitchFamily="34" charset="0"/>
              </a:rPr>
              <a:t>- Đất bị xói mòn trở nên bạc màu </a:t>
            </a:r>
          </a:p>
          <a:p>
            <a:r>
              <a:rPr lang="en-US" sz="2400">
                <a:solidFill>
                  <a:srgbClr val="FF0000"/>
                </a:solidFill>
                <a:latin typeface="Arial" pitchFamily="34" charset="0"/>
                <a:cs typeface="Arial" pitchFamily="34" charset="0"/>
              </a:rPr>
              <a:t>- Động vật và thực vật quý hiếm giảm dần, một số loài đã bị tuyệt chủng và một số loài có nguy cơ bị tuyệt chủng.</a:t>
            </a:r>
          </a:p>
        </p:txBody>
      </p:sp>
    </p:spTree>
    <p:extLst>
      <p:ext uri="{BB962C8B-B14F-4D97-AF65-F5344CB8AC3E}">
        <p14:creationId xmlns:p14="http://schemas.microsoft.com/office/powerpoint/2010/main" val="3588693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960" y="228600"/>
            <a:ext cx="8678839" cy="6370975"/>
          </a:xfrm>
          <a:prstGeom prst="rect">
            <a:avLst/>
          </a:prstGeom>
        </p:spPr>
        <p:txBody>
          <a:bodyPr wrap="square">
            <a:spAutoFit/>
          </a:bodyPr>
          <a:lstStyle/>
          <a:p>
            <a:r>
              <a:rPr lang="en-US" sz="2400"/>
              <a:t> </a:t>
            </a:r>
            <a:r>
              <a:rPr lang="en-US" sz="2400" smtClean="0"/>
              <a:t> </a:t>
            </a:r>
            <a:r>
              <a:rPr lang="en-US" sz="2400">
                <a:solidFill>
                  <a:srgbClr val="FF0000"/>
                </a:solidFill>
                <a:latin typeface="Arial" pitchFamily="34" charset="0"/>
                <a:cs typeface="Arial" pitchFamily="34" charset="0"/>
              </a:rPr>
              <a:t>- Rừng đặc dụng: là loại rừng được thành lập để bảo tồn thiên nhiên, nguồn gene sinh vật rừng, nghiên cứu khoa học, bảo vệ di tích lịch sử, văn hóa. Kiểu rừng này gồm có: vườn quốc gia, khu bảo tồn thiên nhiên, khu rừng văn hóa – lịch sử - môi trường.</a:t>
            </a:r>
          </a:p>
          <a:p>
            <a:r>
              <a:rPr lang="en-US" sz="2400">
                <a:solidFill>
                  <a:srgbClr val="FF0000"/>
                </a:solidFill>
                <a:latin typeface="Arial" pitchFamily="34" charset="0"/>
                <a:cs typeface="Arial" pitchFamily="34" charset="0"/>
              </a:rPr>
              <a:t>Ví dụ: Rừng Cúc Phương (Ninh Bình), rừng Nam Cát Tiên (Lâm Đồng, Đồng Nai, Bình Phước), rừng Tràm Trà Sư (An Giang), …</a:t>
            </a:r>
          </a:p>
          <a:p>
            <a:r>
              <a:rPr lang="en-US" sz="2400">
                <a:solidFill>
                  <a:srgbClr val="FF0000"/>
                </a:solidFill>
                <a:latin typeface="Arial" pitchFamily="34" charset="0"/>
                <a:cs typeface="Arial" pitchFamily="34" charset="0"/>
              </a:rPr>
              <a:t>- Rừng phòng hộ: là loại rừng được sử dụng chủ yếu để bảo vệ nguồn nước, bảo vệ đất, chống xói mòn, chống sa mạc hóa, hạn chế thiên tai, điều hòa khí hậu, bảo vệ môi trường. Rừng phòng hộ bao gồm: rừng phòng hộ đầu nguồn; rừng phòng hộ chắn gió, chắn cát bay; rừng phòng hộ chắn sóng, lấn biển; rừng phòng hộ bảo vệ môi trường.</a:t>
            </a:r>
          </a:p>
          <a:p>
            <a:r>
              <a:rPr lang="en-US" sz="2400">
                <a:solidFill>
                  <a:srgbClr val="FF0000"/>
                </a:solidFill>
                <a:latin typeface="Arial" pitchFamily="34" charset="0"/>
                <a:cs typeface="Arial" pitchFamily="34" charset="0"/>
              </a:rPr>
              <a:t>Ví dụ: rừng phi lao (Thanh Hóa), Rừng phòng hộ ven biển tỉnh Quảng Ngãi, .;..</a:t>
            </a:r>
          </a:p>
          <a:p>
            <a:r>
              <a:rPr lang="en-US" sz="2400">
                <a:solidFill>
                  <a:srgbClr val="FF0000"/>
                </a:solidFill>
                <a:latin typeface="Arial" pitchFamily="34" charset="0"/>
                <a:cs typeface="Arial" pitchFamily="34" charset="0"/>
              </a:rPr>
              <a:t>- Rừng sản xuất: được sử dụng chủ yếu để sản xuất, kinh</a:t>
            </a:r>
          </a:p>
        </p:txBody>
      </p:sp>
    </p:spTree>
    <p:extLst>
      <p:ext uri="{BB962C8B-B14F-4D97-AF65-F5344CB8AC3E}">
        <p14:creationId xmlns:p14="http://schemas.microsoft.com/office/powerpoint/2010/main" val="455030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960" y="228600"/>
            <a:ext cx="8678839" cy="4893647"/>
          </a:xfrm>
          <a:prstGeom prst="rect">
            <a:avLst/>
          </a:prstGeom>
        </p:spPr>
        <p:txBody>
          <a:bodyPr wrap="square">
            <a:spAutoFit/>
          </a:bodyPr>
          <a:lstStyle/>
          <a:p>
            <a:r>
              <a:rPr lang="en-US" sz="2400">
                <a:solidFill>
                  <a:srgbClr val="FF0000"/>
                </a:solidFill>
                <a:latin typeface="Arial" pitchFamily="34" charset="0"/>
                <a:cs typeface="Arial" pitchFamily="34" charset="0"/>
              </a:rPr>
              <a:t>5. Đẩy mạnh trồng và bảo vệ rừng ngập mặn.</a:t>
            </a:r>
            <a:br>
              <a:rPr lang="en-US" sz="2400">
                <a:solidFill>
                  <a:srgbClr val="FF0000"/>
                </a:solidFill>
                <a:latin typeface="Arial" pitchFamily="34" charset="0"/>
                <a:cs typeface="Arial" pitchFamily="34" charset="0"/>
              </a:rPr>
            </a:br>
            <a:r>
              <a:rPr lang="en-US" sz="2400">
                <a:solidFill>
                  <a:srgbClr val="FF0000"/>
                </a:solidFill>
                <a:latin typeface="Arial" pitchFamily="34" charset="0"/>
                <a:cs typeface="Arial" pitchFamily="34" charset="0"/>
              </a:rPr>
              <a:t>6.C</a:t>
            </a:r>
          </a:p>
          <a:p>
            <a:r>
              <a:rPr lang="en-US" sz="2400">
                <a:solidFill>
                  <a:srgbClr val="FF0000"/>
                </a:solidFill>
                <a:latin typeface="Arial" pitchFamily="34" charset="0"/>
                <a:cs typeface="Arial" pitchFamily="34" charset="0"/>
              </a:rPr>
              <a:t>7. HS đưa ra sơ đồ</a:t>
            </a:r>
          </a:p>
          <a:p>
            <a:r>
              <a:rPr lang="en-US" sz="2400">
                <a:solidFill>
                  <a:srgbClr val="FF0000"/>
                </a:solidFill>
                <a:latin typeface="Arial" pitchFamily="34" charset="0"/>
                <a:cs typeface="Arial" pitchFamily="34" charset="0"/>
              </a:rPr>
              <a:t>8.a, b, c, e</a:t>
            </a:r>
          </a:p>
          <a:p>
            <a:r>
              <a:rPr lang="en-US" sz="2400">
                <a:solidFill>
                  <a:srgbClr val="FF0000"/>
                </a:solidFill>
                <a:latin typeface="Arial" pitchFamily="34" charset="0"/>
                <a:cs typeface="Arial" pitchFamily="34" charset="0"/>
              </a:rPr>
              <a:t>9. Để bảo vệ rừng cần thực hiện những biện pháp:</a:t>
            </a:r>
          </a:p>
          <a:p>
            <a:r>
              <a:rPr lang="en-US" sz="2400">
                <a:solidFill>
                  <a:srgbClr val="FF0000"/>
                </a:solidFill>
                <a:latin typeface="Arial" pitchFamily="34" charset="0"/>
                <a:cs typeface="Arial" pitchFamily="34" charset="0"/>
              </a:rPr>
              <a:t>- Cá nhân, tổ chức kinh doanh rừng, đất rừng phải được Nhà nước cho phép theo quy định của pháp luật.</a:t>
            </a:r>
          </a:p>
          <a:p>
            <a:r>
              <a:rPr lang="en-US" sz="2400">
                <a:solidFill>
                  <a:srgbClr val="FF0000"/>
                </a:solidFill>
                <a:latin typeface="Arial" pitchFamily="34" charset="0"/>
                <a:cs typeface="Arial" pitchFamily="34" charset="0"/>
              </a:rPr>
              <a:t>- Tổ chức định canh, định cư cho người dân, phòng chống cháy rừng, quản lí chăn thả vật nuôi.</a:t>
            </a:r>
          </a:p>
          <a:p>
            <a:r>
              <a:rPr lang="en-US" sz="2400">
                <a:solidFill>
                  <a:srgbClr val="FF0000"/>
                </a:solidFill>
                <a:latin typeface="Arial" pitchFamily="34" charset="0"/>
                <a:cs typeface="Arial" pitchFamily="34" charset="0"/>
              </a:rPr>
              <a:t>- Nâng cao nhận thức, năng lực thực thi pháp luật bảo vệ rừng.</a:t>
            </a:r>
          </a:p>
          <a:p>
            <a:r>
              <a:rPr lang="en-US" sz="2400">
                <a:solidFill>
                  <a:srgbClr val="FF0000"/>
                </a:solidFill>
                <a:latin typeface="Arial" pitchFamily="34" charset="0"/>
                <a:cs typeface="Arial" pitchFamily="34" charset="0"/>
              </a:rPr>
              <a:t>- Nghiêm cấm và ngăn chặn mọi hành vi phá hoại tài nguyên rừng, đất rừng.</a:t>
            </a:r>
          </a:p>
        </p:txBody>
      </p:sp>
    </p:spTree>
    <p:extLst>
      <p:ext uri="{BB962C8B-B14F-4D97-AF65-F5344CB8AC3E}">
        <p14:creationId xmlns:p14="http://schemas.microsoft.com/office/powerpoint/2010/main" val="3683020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down)">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down)">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960" y="228600"/>
            <a:ext cx="8678839" cy="3785652"/>
          </a:xfrm>
          <a:prstGeom prst="rect">
            <a:avLst/>
          </a:prstGeom>
        </p:spPr>
        <p:txBody>
          <a:bodyPr wrap="square">
            <a:spAutoFit/>
          </a:bodyPr>
          <a:lstStyle/>
          <a:p>
            <a:r>
              <a:rPr lang="en-US" sz="2400" smtClean="0">
                <a:solidFill>
                  <a:srgbClr val="FF0000"/>
                </a:solidFill>
                <a:latin typeface="Arial" pitchFamily="34" charset="0"/>
                <a:cs typeface="Arial" pitchFamily="34" charset="0"/>
              </a:rPr>
              <a:t>8.a</a:t>
            </a:r>
            <a:endParaRPr lang="en-US" sz="2400">
              <a:solidFill>
                <a:srgbClr val="FF0000"/>
              </a:solidFill>
              <a:latin typeface="Arial" pitchFamily="34" charset="0"/>
              <a:cs typeface="Arial" pitchFamily="34" charset="0"/>
            </a:endParaRPr>
          </a:p>
          <a:p>
            <a:r>
              <a:rPr lang="en-US" sz="2400">
                <a:solidFill>
                  <a:srgbClr val="FF0000"/>
                </a:solidFill>
                <a:latin typeface="Arial" pitchFamily="34" charset="0"/>
                <a:cs typeface="Arial" pitchFamily="34" charset="0"/>
              </a:rPr>
              <a:t>9. Một số biện pháp bảo vệ nguồn lợi thuỷ sản:</a:t>
            </a:r>
          </a:p>
          <a:p>
            <a:r>
              <a:rPr lang="en-US" sz="2400">
                <a:solidFill>
                  <a:srgbClr val="FF0000"/>
                </a:solidFill>
                <a:latin typeface="Arial" pitchFamily="34" charset="0"/>
                <a:cs typeface="Arial" pitchFamily="34" charset="0"/>
              </a:rPr>
              <a:t>- Khai thác thuỷ sản hợp lí.</a:t>
            </a:r>
          </a:p>
          <a:p>
            <a:r>
              <a:rPr lang="en-US" sz="2400">
                <a:solidFill>
                  <a:srgbClr val="FF0000"/>
                </a:solidFill>
                <a:latin typeface="Arial" pitchFamily="34" charset="0"/>
                <a:cs typeface="Arial" pitchFamily="34" charset="0"/>
              </a:rPr>
              <a:t>- Tái tạo nguồn lợi thuỷ sản thả tôm, cá giống vào môi trường tự nhiên, trồng san hô.</a:t>
            </a:r>
          </a:p>
          <a:p>
            <a:r>
              <a:rPr lang="en-US" sz="2400">
                <a:solidFill>
                  <a:srgbClr val="FF0000"/>
                </a:solidFill>
                <a:latin typeface="Arial" pitchFamily="34" charset="0"/>
                <a:cs typeface="Arial" pitchFamily="34" charset="0"/>
              </a:rPr>
              <a:t>- Bảo vệ đường di cư của các loài thuỷ sản không dùng đăng chắn khai thác cá trên sông, xây dựng đường dẫn đề cá vượt đập thuỷ điện.</a:t>
            </a:r>
          </a:p>
          <a:p>
            <a:r>
              <a:rPr lang="en-US" sz="2400">
                <a:solidFill>
                  <a:srgbClr val="FF0000"/>
                </a:solidFill>
                <a:latin typeface="Arial" pitchFamily="34" charset="0"/>
                <a:cs typeface="Arial" pitchFamily="34" charset="0"/>
              </a:rPr>
              <a:t>- Bảo vệ môi trường sống của các loài thuỷ sản: không xả thải chất độc hại vào </a:t>
            </a:r>
            <a:r>
              <a:rPr lang="en-US" sz="2400" smtClean="0">
                <a:solidFill>
                  <a:srgbClr val="FF0000"/>
                </a:solidFill>
                <a:latin typeface="Arial" pitchFamily="34" charset="0"/>
                <a:cs typeface="Arial" pitchFamily="34" charset="0"/>
              </a:rPr>
              <a:t>môi trường</a:t>
            </a:r>
            <a:endParaRPr lang="vi-VN"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908076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VẬN DỤNG</a:t>
            </a:r>
            <a:endParaRPr lang="en-US" sz="2800" b="1">
              <a:solidFill>
                <a:srgbClr val="FF0000"/>
              </a:solidFill>
              <a:latin typeface="Arial" pitchFamily="34" charset="0"/>
              <a:cs typeface="Arial" pitchFamily="34" charset="0"/>
            </a:endParaRPr>
          </a:p>
        </p:txBody>
      </p:sp>
      <p:sp>
        <p:nvSpPr>
          <p:cNvPr id="6" name="Rectangle 5"/>
          <p:cNvSpPr/>
          <p:nvPr/>
        </p:nvSpPr>
        <p:spPr>
          <a:xfrm>
            <a:off x="406078" y="609600"/>
            <a:ext cx="8534400" cy="1200329"/>
          </a:xfrm>
          <a:prstGeom prst="rect">
            <a:avLst/>
          </a:prstGeom>
        </p:spPr>
        <p:txBody>
          <a:bodyPr wrap="square">
            <a:spAutoFit/>
          </a:bodyPr>
          <a:lstStyle/>
          <a:p>
            <a:r>
              <a:rPr lang="en-US" sz="2400" b="1">
                <a:solidFill>
                  <a:srgbClr val="0000FF"/>
                </a:solidFill>
                <a:latin typeface="Arial" pitchFamily="34" charset="0"/>
                <a:cs typeface="Arial" pitchFamily="34" charset="0"/>
              </a:rPr>
              <a:t>Em </a:t>
            </a:r>
            <a:r>
              <a:rPr lang="en-US" sz="2400" b="1">
                <a:solidFill>
                  <a:srgbClr val="0000FF"/>
                </a:solidFill>
                <a:latin typeface="Arial" pitchFamily="34" charset="0"/>
                <a:cs typeface="Arial" pitchFamily="34" charset="0"/>
              </a:rPr>
              <a:t>hãy đề xuất 3 biện pháp bảo vệ hệ sinh thái và nguồn lợi thủy sản có thể áp dụng tại địa phương của em?</a:t>
            </a:r>
            <a:br>
              <a:rPr lang="en-US" sz="2400" b="1">
                <a:solidFill>
                  <a:srgbClr val="0000FF"/>
                </a:solidFill>
                <a:latin typeface="Arial" pitchFamily="34" charset="0"/>
                <a:cs typeface="Arial" pitchFamily="34" charset="0"/>
              </a:rPr>
            </a:br>
            <a:r>
              <a:rPr lang="vi-VN" sz="2400" b="1" smtClean="0">
                <a:solidFill>
                  <a:srgbClr val="0000FF"/>
                </a:solidFill>
              </a:rPr>
              <a:t>Ghi trên giấy A4. Giờ sau nộp </a:t>
            </a:r>
            <a:r>
              <a:rPr lang="en-US" sz="2400" b="1" smtClean="0">
                <a:solidFill>
                  <a:srgbClr val="0000FF"/>
                </a:solidFill>
              </a:rPr>
              <a:t>GV</a:t>
            </a:r>
            <a:endParaRPr lang="en-US" sz="2400" b="1">
              <a:solidFill>
                <a:srgbClr val="0000FF"/>
              </a:solidFill>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heel(1)">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5"/>
          <p:cNvSpPr>
            <a:spLocks noChangeArrowheads="1"/>
          </p:cNvSpPr>
          <p:nvPr/>
        </p:nvSpPr>
        <p:spPr bwMode="auto">
          <a:xfrm>
            <a:off x="0" y="1543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2051" name="Picture 3" descr="unnamed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28600"/>
            <a:ext cx="44958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0408" y="228600"/>
            <a:ext cx="4028791" cy="2286000"/>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tải xuố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086100"/>
            <a:ext cx="8686800" cy="19431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5"/>
          <p:cNvSpPr>
            <a:spLocks noChangeArrowheads="1"/>
          </p:cNvSpPr>
          <p:nvPr/>
        </p:nvSpPr>
        <p:spPr bwMode="auto">
          <a:xfrm>
            <a:off x="0" y="1543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6"/>
          <p:cNvSpPr>
            <a:spLocks noChangeArrowheads="1"/>
          </p:cNvSpPr>
          <p:nvPr/>
        </p:nvSpPr>
        <p:spPr bwMode="auto">
          <a:xfrm>
            <a:off x="0" y="2626667"/>
            <a:ext cx="808586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Bầu keo                                          </a:t>
            </a: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Rừng </a:t>
            </a: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trống</a:t>
            </a:r>
            <a:endParaRPr kumimoji="0" lang="en-US" sz="2400" b="1"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7"/>
          <p:cNvSpPr>
            <a:spLocks noChangeArrowheads="1"/>
          </p:cNvSpPr>
          <p:nvPr/>
        </p:nvSpPr>
        <p:spPr bwMode="auto">
          <a:xfrm>
            <a:off x="1752600" y="5064214"/>
            <a:ext cx="4572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Rừng keo                  </a:t>
            </a:r>
            <a:endParaRPr kumimoji="0" lang="en-US" sz="2400" b="1"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304800" y="5638800"/>
            <a:ext cx="8382000" cy="830997"/>
          </a:xfrm>
          <a:prstGeom prst="rect">
            <a:avLst/>
          </a:prstGeom>
        </p:spPr>
        <p:txBody>
          <a:bodyPr wrap="square">
            <a:spAutoFit/>
          </a:bodyPr>
          <a:lstStyle/>
          <a:p>
            <a:r>
              <a:rPr lang="vi-VN" sz="2400" b="1">
                <a:solidFill>
                  <a:srgbClr val="0000FF"/>
                </a:solidFill>
              </a:rPr>
              <a:t>? Làm thế nào để chỉ có bầu keo và khu rừng trống mà có được một rừng keo</a:t>
            </a:r>
            <a:endParaRPr lang="en-US" sz="2400" b="1">
              <a:solidFill>
                <a:srgbClr val="0000FF"/>
              </a:solidFill>
            </a:endParaRPr>
          </a:p>
        </p:txBody>
      </p:sp>
    </p:spTree>
    <p:extLst>
      <p:ext uri="{BB962C8B-B14F-4D97-AF65-F5344CB8AC3E}">
        <p14:creationId xmlns:p14="http://schemas.microsoft.com/office/powerpoint/2010/main" val="214690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animEffect transition="in" filter="fade">
                                      <p:cBhvr>
                                        <p:cTn id="17" dur="1000"/>
                                        <p:tgtEl>
                                          <p:spTgt spid="2051"/>
                                        </p:tgtEl>
                                      </p:cBhvr>
                                    </p:animEffect>
                                    <p:anim calcmode="lin" valueType="num">
                                      <p:cBhvr>
                                        <p:cTn id="18" dur="1000" fill="hold"/>
                                        <p:tgtEl>
                                          <p:spTgt spid="2051"/>
                                        </p:tgtEl>
                                        <p:attrNameLst>
                                          <p:attrName>ppt_x</p:attrName>
                                        </p:attrNameLst>
                                      </p:cBhvr>
                                      <p:tavLst>
                                        <p:tav tm="0">
                                          <p:val>
                                            <p:strVal val="#ppt_x"/>
                                          </p:val>
                                        </p:tav>
                                        <p:tav tm="100000">
                                          <p:val>
                                            <p:strVal val="#ppt_x"/>
                                          </p:val>
                                        </p:tav>
                                      </p:tavLst>
                                    </p:anim>
                                    <p:anim calcmode="lin" valueType="num">
                                      <p:cBhvr>
                                        <p:cTn id="19" dur="1000" fill="hold"/>
                                        <p:tgtEl>
                                          <p:spTgt spid="2051"/>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049"/>
                                        </p:tgtEl>
                                        <p:attrNameLst>
                                          <p:attrName>style.visibility</p:attrName>
                                        </p:attrNameLst>
                                      </p:cBhvr>
                                      <p:to>
                                        <p:strVal val="visible"/>
                                      </p:to>
                                    </p:set>
                                    <p:animEffect transition="in" filter="fade">
                                      <p:cBhvr>
                                        <p:cTn id="27" dur="1000"/>
                                        <p:tgtEl>
                                          <p:spTgt spid="2049"/>
                                        </p:tgtEl>
                                      </p:cBhvr>
                                    </p:animEffect>
                                    <p:anim calcmode="lin" valueType="num">
                                      <p:cBhvr>
                                        <p:cTn id="28" dur="1000" fill="hold"/>
                                        <p:tgtEl>
                                          <p:spTgt spid="2049"/>
                                        </p:tgtEl>
                                        <p:attrNameLst>
                                          <p:attrName>ppt_x</p:attrName>
                                        </p:attrNameLst>
                                      </p:cBhvr>
                                      <p:tavLst>
                                        <p:tav tm="0">
                                          <p:val>
                                            <p:strVal val="#ppt_x"/>
                                          </p:val>
                                        </p:tav>
                                        <p:tav tm="100000">
                                          <p:val>
                                            <p:strVal val="#ppt_x"/>
                                          </p:val>
                                        </p:tav>
                                      </p:tavLst>
                                    </p:anim>
                                    <p:anim calcmode="lin" valueType="num">
                                      <p:cBhvr>
                                        <p:cTn id="29" dur="1000" fill="hold"/>
                                        <p:tgtEl>
                                          <p:spTgt spid="2049"/>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nodePh="1">
                                  <p:stCondLst>
                                    <p:cond delay="0"/>
                                  </p:stCondLst>
                                  <p:endCondLst>
                                    <p:cond evt="begin" delay="0">
                                      <p:tn val="30"/>
                                    </p:cond>
                                  </p:end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1000"/>
                                        <p:tgtEl>
                                          <p:spTgt spid="7"/>
                                        </p:tgtEl>
                                      </p:cBhvr>
                                    </p:animEffect>
                                    <p:anim calcmode="lin" valueType="num">
                                      <p:cBhvr>
                                        <p:cTn id="38" dur="1000" fill="hold"/>
                                        <p:tgtEl>
                                          <p:spTgt spid="7"/>
                                        </p:tgtEl>
                                        <p:attrNameLst>
                                          <p:attrName>ppt_x</p:attrName>
                                        </p:attrNameLst>
                                      </p:cBhvr>
                                      <p:tavLst>
                                        <p:tav tm="0">
                                          <p:val>
                                            <p:strVal val="#ppt_x"/>
                                          </p:val>
                                        </p:tav>
                                        <p:tav tm="100000">
                                          <p:val>
                                            <p:strVal val="#ppt_x"/>
                                          </p:val>
                                        </p:tav>
                                      </p:tavLst>
                                    </p:anim>
                                    <p:anim calcmode="lin" valueType="num">
                                      <p:cBhvr>
                                        <p:cTn id="39" dur="1000" fill="hold"/>
                                        <p:tgtEl>
                                          <p:spTgt spid="7"/>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1000"/>
                                        <p:tgtEl>
                                          <p:spTgt spid="9"/>
                                        </p:tgtEl>
                                      </p:cBhvr>
                                    </p:animEffect>
                                    <p:anim calcmode="lin" valueType="num">
                                      <p:cBhvr>
                                        <p:cTn id="48" dur="1000" fill="hold"/>
                                        <p:tgtEl>
                                          <p:spTgt spid="9"/>
                                        </p:tgtEl>
                                        <p:attrNameLst>
                                          <p:attrName>ppt_x</p:attrName>
                                        </p:attrNameLst>
                                      </p:cBhvr>
                                      <p:tavLst>
                                        <p:tav tm="0">
                                          <p:val>
                                            <p:strVal val="#ppt_x"/>
                                          </p:val>
                                        </p:tav>
                                        <p:tav tm="100000">
                                          <p:val>
                                            <p:strVal val="#ppt_x"/>
                                          </p:val>
                                        </p:tav>
                                      </p:tavLst>
                                    </p:anim>
                                    <p:anim calcmode="lin" valueType="num">
                                      <p:cBhvr>
                                        <p:cTn id="49" dur="1000" fill="hold"/>
                                        <p:tgtEl>
                                          <p:spTgt spid="9"/>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1000"/>
                                        <p:tgtEl>
                                          <p:spTgt spid="10"/>
                                        </p:tgtEl>
                                      </p:cBhvr>
                                    </p:animEffect>
                                    <p:anim calcmode="lin" valueType="num">
                                      <p:cBhvr>
                                        <p:cTn id="53" dur="1000" fill="hold"/>
                                        <p:tgtEl>
                                          <p:spTgt spid="10"/>
                                        </p:tgtEl>
                                        <p:attrNameLst>
                                          <p:attrName>ppt_x</p:attrName>
                                        </p:attrNameLst>
                                      </p:cBhvr>
                                      <p:tavLst>
                                        <p:tav tm="0">
                                          <p:val>
                                            <p:strVal val="#ppt_x"/>
                                          </p:val>
                                        </p:tav>
                                        <p:tav tm="100000">
                                          <p:val>
                                            <p:strVal val="#ppt_x"/>
                                          </p:val>
                                        </p:tav>
                                      </p:tavLst>
                                    </p:anim>
                                    <p:anim calcmode="lin" valueType="num">
                                      <p:cBhvr>
                                        <p:cTn id="5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5"/>
          <p:cNvSpPr>
            <a:spLocks noChangeArrowheads="1"/>
          </p:cNvSpPr>
          <p:nvPr/>
        </p:nvSpPr>
        <p:spPr bwMode="auto">
          <a:xfrm>
            <a:off x="0" y="1543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2051" name="Picture 3" descr="unnamed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28600"/>
            <a:ext cx="44958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0408" y="228600"/>
            <a:ext cx="4028791" cy="2286000"/>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tải xuố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086100"/>
            <a:ext cx="8686800" cy="19431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5"/>
          <p:cNvSpPr>
            <a:spLocks noChangeArrowheads="1"/>
          </p:cNvSpPr>
          <p:nvPr/>
        </p:nvSpPr>
        <p:spPr bwMode="auto">
          <a:xfrm>
            <a:off x="0" y="1543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6"/>
          <p:cNvSpPr>
            <a:spLocks noChangeArrowheads="1"/>
          </p:cNvSpPr>
          <p:nvPr/>
        </p:nvSpPr>
        <p:spPr bwMode="auto">
          <a:xfrm>
            <a:off x="0" y="2626667"/>
            <a:ext cx="808586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Bầu keo                                          </a:t>
            </a: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Rừng </a:t>
            </a: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trống</a:t>
            </a:r>
            <a:endParaRPr kumimoji="0" lang="en-US" sz="2400" b="1"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7"/>
          <p:cNvSpPr>
            <a:spLocks noChangeArrowheads="1"/>
          </p:cNvSpPr>
          <p:nvPr/>
        </p:nvSpPr>
        <p:spPr bwMode="auto">
          <a:xfrm>
            <a:off x="1752600" y="5064214"/>
            <a:ext cx="4572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Rừng keo                  </a:t>
            </a:r>
            <a:endParaRPr kumimoji="0" lang="en-US" sz="2400" b="1"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304800" y="5469824"/>
            <a:ext cx="8382000" cy="830997"/>
          </a:xfrm>
          <a:prstGeom prst="rect">
            <a:avLst/>
          </a:prstGeom>
        </p:spPr>
        <p:txBody>
          <a:bodyPr wrap="square">
            <a:spAutoFit/>
          </a:bodyPr>
          <a:lstStyle/>
          <a:p>
            <a:r>
              <a:rPr lang="vi-VN" sz="2400" b="1">
                <a:solidFill>
                  <a:srgbClr val="0000FF"/>
                </a:solidFill>
              </a:rPr>
              <a:t>? Làm thế nào để chỉ có bầu keo và khu rừng trống mà có được một rừng keo</a:t>
            </a:r>
            <a:endParaRPr lang="en-US" sz="2400" b="1">
              <a:solidFill>
                <a:srgbClr val="0000FF"/>
              </a:solidFill>
            </a:endParaRPr>
          </a:p>
        </p:txBody>
      </p:sp>
      <p:sp>
        <p:nvSpPr>
          <p:cNvPr id="4" name="TextBox 3"/>
          <p:cNvSpPr txBox="1"/>
          <p:nvPr/>
        </p:nvSpPr>
        <p:spPr>
          <a:xfrm>
            <a:off x="2914934" y="6211669"/>
            <a:ext cx="4781266" cy="461665"/>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Trồng, chăm sóc và bảo vệ rừng</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964555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763000" cy="1938992"/>
          </a:xfrm>
          <a:prstGeom prst="rect">
            <a:avLst/>
          </a:prstGeom>
        </p:spPr>
        <p:txBody>
          <a:bodyPr wrap="square">
            <a:spAutoFit/>
          </a:bodyPr>
          <a:lstStyle/>
          <a:p>
            <a:r>
              <a:rPr lang="vi-VN" sz="2400" b="1">
                <a:solidFill>
                  <a:srgbClr val="0000FF"/>
                </a:solidFill>
                <a:latin typeface="Arial" pitchFamily="34" charset="0"/>
                <a:cs typeface="Arial" pitchFamily="34" charset="0"/>
              </a:rPr>
              <a:t>GV chia lớp làm 4 nhóm</a:t>
            </a:r>
            <a:r>
              <a:rPr lang="vi-VN" sz="2400" b="1" smtClean="0">
                <a:solidFill>
                  <a:srgbClr val="0000FF"/>
                </a:solidFill>
                <a:latin typeface="Arial" pitchFamily="34" charset="0"/>
                <a:cs typeface="Arial" pitchFamily="34" charset="0"/>
              </a:rPr>
              <a:t>, </a:t>
            </a:r>
            <a:r>
              <a:rPr lang="vi-VN" sz="2400" b="1">
                <a:solidFill>
                  <a:srgbClr val="0000FF"/>
                </a:solidFill>
                <a:latin typeface="Arial" pitchFamily="34" charset="0"/>
                <a:cs typeface="Arial" pitchFamily="34" charset="0"/>
              </a:rPr>
              <a:t>các nhóm tiến hành thảo luận </a:t>
            </a:r>
            <a:r>
              <a:rPr lang="en-US" sz="2400" b="1" smtClean="0">
                <a:solidFill>
                  <a:srgbClr val="0000FF"/>
                </a:solidFill>
                <a:latin typeface="Arial" pitchFamily="34" charset="0"/>
                <a:cs typeface="Arial" pitchFamily="34" charset="0"/>
              </a:rPr>
              <a:t>hoàn thành sơ đồ tư duy về </a:t>
            </a:r>
            <a:r>
              <a:rPr lang="en-US" sz="2400" b="1" smtClean="0">
                <a:solidFill>
                  <a:srgbClr val="0000FF"/>
                </a:solidFill>
                <a:latin typeface="Arial" pitchFamily="34" charset="0"/>
                <a:cs typeface="Arial" pitchFamily="34" charset="0"/>
              </a:rPr>
              <a:t>trồng trọt và lâm nghiệp, </a:t>
            </a:r>
            <a:r>
              <a:rPr lang="en-US" sz="2400" b="1" smtClean="0">
                <a:solidFill>
                  <a:srgbClr val="0000FF"/>
                </a:solidFill>
                <a:latin typeface="Arial" pitchFamily="34" charset="0"/>
                <a:cs typeface="Arial" pitchFamily="34" charset="0"/>
              </a:rPr>
              <a:t>nhóm 1 và nhóm 2 hoàn thành sơ đồ tư duy về </a:t>
            </a:r>
            <a:r>
              <a:rPr lang="en-US" sz="2400" b="1" smtClean="0">
                <a:solidFill>
                  <a:srgbClr val="0000FF"/>
                </a:solidFill>
                <a:latin typeface="Arial" pitchFamily="34" charset="0"/>
                <a:cs typeface="Arial" pitchFamily="34" charset="0"/>
              </a:rPr>
              <a:t>trồng trọt</a:t>
            </a:r>
            <a:r>
              <a:rPr lang="en-US" sz="2400" b="1" smtClean="0">
                <a:solidFill>
                  <a:srgbClr val="0000FF"/>
                </a:solidFill>
                <a:latin typeface="Arial" pitchFamily="34" charset="0"/>
                <a:cs typeface="Arial" pitchFamily="34" charset="0"/>
              </a:rPr>
              <a:t>, </a:t>
            </a:r>
            <a:r>
              <a:rPr lang="en-US" sz="2400" b="1" smtClean="0">
                <a:solidFill>
                  <a:srgbClr val="0000FF"/>
                </a:solidFill>
                <a:latin typeface="Arial" pitchFamily="34" charset="0"/>
                <a:cs typeface="Arial" pitchFamily="34" charset="0"/>
              </a:rPr>
              <a:t>nhóm 3 và nhóm 4 hoàn thành sơ đồ tư duy về </a:t>
            </a:r>
            <a:r>
              <a:rPr lang="en-US" sz="2400" b="1" smtClean="0">
                <a:solidFill>
                  <a:srgbClr val="0000FF"/>
                </a:solidFill>
                <a:latin typeface="Arial" pitchFamily="34" charset="0"/>
                <a:cs typeface="Arial" pitchFamily="34" charset="0"/>
              </a:rPr>
              <a:t>lâm nghiệp</a:t>
            </a:r>
            <a:r>
              <a:rPr lang="en-US" sz="2400" b="1" smtClean="0">
                <a:solidFill>
                  <a:srgbClr val="0000FF"/>
                </a:solidFill>
                <a:latin typeface="Arial" pitchFamily="34" charset="0"/>
                <a:cs typeface="Arial" pitchFamily="34" charset="0"/>
              </a:rPr>
              <a:t> </a:t>
            </a:r>
            <a:r>
              <a:rPr lang="vi-VN" sz="2400" b="1" smtClean="0">
                <a:solidFill>
                  <a:srgbClr val="0000FF"/>
                </a:solidFill>
                <a:latin typeface="Arial" pitchFamily="34" charset="0"/>
                <a:cs typeface="Arial" pitchFamily="34" charset="0"/>
              </a:rPr>
              <a:t>(thời </a:t>
            </a:r>
            <a:r>
              <a:rPr lang="vi-VN" sz="2400" b="1">
                <a:solidFill>
                  <a:srgbClr val="0000FF"/>
                </a:solidFill>
                <a:latin typeface="Arial" pitchFamily="34" charset="0"/>
                <a:cs typeface="Arial" pitchFamily="34" charset="0"/>
              </a:rPr>
              <a:t>gian </a:t>
            </a:r>
            <a:r>
              <a:rPr lang="en-US" sz="2400" b="1">
                <a:solidFill>
                  <a:srgbClr val="0000FF"/>
                </a:solidFill>
                <a:latin typeface="Arial" pitchFamily="34" charset="0"/>
                <a:cs typeface="Arial" pitchFamily="34" charset="0"/>
              </a:rPr>
              <a:t>5</a:t>
            </a:r>
            <a:r>
              <a:rPr lang="vi-VN" sz="2400" b="1" smtClean="0">
                <a:solidFill>
                  <a:srgbClr val="0000FF"/>
                </a:solidFill>
                <a:latin typeface="Arial" pitchFamily="34" charset="0"/>
                <a:cs typeface="Arial" pitchFamily="34" charset="0"/>
              </a:rPr>
              <a:t>phút)</a:t>
            </a:r>
            <a:endParaRPr lang="vi-VN" sz="24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USER\Desktop\screenshot-2022-06-28-16252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686800" cy="640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247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USER\Desktop\screenshot-2022-06-28-1625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9047328" cy="670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611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509" y="-152400"/>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152399" y="285466"/>
            <a:ext cx="8839199" cy="830997"/>
          </a:xfrm>
          <a:prstGeom prst="rect">
            <a:avLst/>
          </a:prstGeom>
        </p:spPr>
        <p:txBody>
          <a:bodyPr wrap="square">
            <a:spAutoFit/>
          </a:bodyPr>
          <a:lstStyle/>
          <a:p>
            <a:r>
              <a:rPr lang="vi-VN" sz="2400" b="1">
                <a:solidFill>
                  <a:srgbClr val="0000FF"/>
                </a:solidFill>
                <a:latin typeface="Arial" pitchFamily="34" charset="0"/>
                <a:cs typeface="Arial" pitchFamily="34" charset="0"/>
              </a:rPr>
              <a:t>GV phân chia nhóm, </a:t>
            </a:r>
            <a:r>
              <a:rPr lang="en-US" sz="2400" b="1" smtClean="0">
                <a:solidFill>
                  <a:srgbClr val="0000FF"/>
                </a:solidFill>
                <a:latin typeface="Arial" pitchFamily="34" charset="0"/>
                <a:cs typeface="Arial" pitchFamily="34" charset="0"/>
              </a:rPr>
              <a:t>yêu cầu các nhóm hoàn thành bài tập. </a:t>
            </a:r>
            <a:r>
              <a:rPr lang="vi-VN" sz="2400" b="1" smtClean="0">
                <a:solidFill>
                  <a:srgbClr val="0000FF"/>
                </a:solidFill>
                <a:latin typeface="Arial" pitchFamily="34" charset="0"/>
                <a:cs typeface="Arial" pitchFamily="34" charset="0"/>
              </a:rPr>
              <a:t>Thời </a:t>
            </a:r>
            <a:r>
              <a:rPr lang="vi-VN" sz="2400" b="1">
                <a:solidFill>
                  <a:srgbClr val="0000FF"/>
                </a:solidFill>
                <a:latin typeface="Arial" pitchFamily="34" charset="0"/>
                <a:cs typeface="Arial" pitchFamily="34" charset="0"/>
              </a:rPr>
              <a:t>gian là 4 phút</a:t>
            </a:r>
            <a:r>
              <a:rPr lang="vi-VN" sz="2400" b="1" smtClean="0">
                <a:solidFill>
                  <a:srgbClr val="0000FF"/>
                </a:solidFill>
                <a:latin typeface="Arial" pitchFamily="34" charset="0"/>
                <a:cs typeface="Arial" pitchFamily="34" charset="0"/>
              </a:rPr>
              <a:t>.</a:t>
            </a:r>
            <a:r>
              <a:rPr lang="en-US" sz="2400" b="1" smtClean="0">
                <a:solidFill>
                  <a:srgbClr val="0000FF"/>
                </a:solidFill>
                <a:latin typeface="Arial" pitchFamily="34" charset="0"/>
                <a:cs typeface="Arial" pitchFamily="34" charset="0"/>
              </a:rPr>
              <a:t> Nhóm 1</a:t>
            </a:r>
            <a:endParaRPr lang="en-US" sz="2400" b="1">
              <a:solidFill>
                <a:srgbClr val="0000FF"/>
              </a:solidFill>
              <a:latin typeface="Arial" pitchFamily="34" charset="0"/>
              <a:cs typeface="Arial" pitchFamily="34" charset="0"/>
            </a:endParaRPr>
          </a:p>
        </p:txBody>
      </p:sp>
      <p:sp>
        <p:nvSpPr>
          <p:cNvPr id="4" name="Rectangle 3"/>
          <p:cNvSpPr/>
          <p:nvPr/>
        </p:nvSpPr>
        <p:spPr>
          <a:xfrm>
            <a:off x="181970" y="1089167"/>
            <a:ext cx="8839199" cy="6186309"/>
          </a:xfrm>
          <a:prstGeom prst="rect">
            <a:avLst/>
          </a:prstGeom>
        </p:spPr>
        <p:txBody>
          <a:bodyPr wrap="square">
            <a:spAutoFit/>
          </a:bodyPr>
          <a:lstStyle/>
          <a:p>
            <a:r>
              <a:rPr lang="en-US" b="1">
                <a:solidFill>
                  <a:srgbClr val="0000FF"/>
                </a:solidFill>
                <a:latin typeface="Arial" pitchFamily="34" charset="0"/>
                <a:cs typeface="Arial" pitchFamily="34" charset="0"/>
              </a:rPr>
              <a:t>1.Những mô tả nào dưới đây thuộc về đặc điểm của trồng trọt công nghệ cao:</a:t>
            </a:r>
          </a:p>
          <a:p>
            <a:r>
              <a:rPr lang="en-US" b="1">
                <a:solidFill>
                  <a:srgbClr val="0000FF"/>
                </a:solidFill>
                <a:latin typeface="Arial" pitchFamily="34" charset="0"/>
                <a:cs typeface="Arial" pitchFamily="34" charset="0"/>
              </a:rPr>
              <a:t>a. Điều khiển tự động nhiệt độ, độ ẩm, ánh sáng,.. cho cây trồng </a:t>
            </a:r>
          </a:p>
          <a:p>
            <a:r>
              <a:rPr lang="en-US" b="1">
                <a:solidFill>
                  <a:srgbClr val="0000FF"/>
                </a:solidFill>
                <a:latin typeface="Arial" pitchFamily="34" charset="0"/>
                <a:cs typeface="Arial" pitchFamily="34" charset="0"/>
              </a:rPr>
              <a:t>b. Lấy mẫu đất phân tích để đưa ra quyết định bón phân cho cây trồng.</a:t>
            </a:r>
          </a:p>
          <a:p>
            <a:r>
              <a:rPr lang="en-US" b="1">
                <a:solidFill>
                  <a:srgbClr val="0000FF"/>
                </a:solidFill>
                <a:latin typeface="Arial" pitchFamily="34" charset="0"/>
                <a:cs typeface="Arial" pitchFamily="34" charset="0"/>
              </a:rPr>
              <a:t>c. Sử dụng robot thay thế con người trong thu hoạch sản phẩm cây trồng.</a:t>
            </a:r>
          </a:p>
          <a:p>
            <a:r>
              <a:rPr lang="en-US" b="1">
                <a:solidFill>
                  <a:srgbClr val="0000FF"/>
                </a:solidFill>
                <a:latin typeface="Arial" pitchFamily="34" charset="0"/>
                <a:cs typeface="Arial" pitchFamily="34" charset="0"/>
              </a:rPr>
              <a:t>d. Sử dụng cảm biến thu thập dữ liệu về đất để xác định chính xác lượng phân bón.</a:t>
            </a:r>
          </a:p>
          <a:p>
            <a:r>
              <a:rPr lang="en-US" b="1">
                <a:solidFill>
                  <a:srgbClr val="0000FF"/>
                </a:solidFill>
                <a:latin typeface="Arial" pitchFamily="34" charset="0"/>
                <a:cs typeface="Arial" pitchFamily="34" charset="0"/>
              </a:rPr>
              <a:t>e. Thu thập dữ liệu về độ ẩm, dinh dưỡng để xây dựng chế độ tưới nước và bón phân tự động trong nhà lưới.</a:t>
            </a:r>
          </a:p>
          <a:p>
            <a:r>
              <a:rPr lang="en-US" b="1">
                <a:solidFill>
                  <a:srgbClr val="0000FF"/>
                </a:solidFill>
                <a:latin typeface="Arial" pitchFamily="34" charset="0"/>
                <a:cs typeface="Arial" pitchFamily="34" charset="0"/>
              </a:rPr>
              <a:t>g. Ứng dụng công nghệ sinh học trong chọn tạo giống cây trồng mới có năng suất, chất lượng cao.</a:t>
            </a:r>
          </a:p>
          <a:p>
            <a:r>
              <a:rPr lang="en-US" b="1">
                <a:solidFill>
                  <a:srgbClr val="0000FF"/>
                </a:solidFill>
                <a:latin typeface="Arial" pitchFamily="34" charset="0"/>
                <a:cs typeface="Arial" pitchFamily="34" charset="0"/>
              </a:rPr>
              <a:t>h. Trồng cây trong nhà lưới bằng giá thể và có hệ thống tưới nước nhỏ giọt chứa dinh dưỡng, được cài đặt tự động.</a:t>
            </a:r>
          </a:p>
          <a:p>
            <a:r>
              <a:rPr lang="en-US" b="1">
                <a:solidFill>
                  <a:srgbClr val="0000FF"/>
                </a:solidFill>
                <a:latin typeface="Arial" pitchFamily="34" charset="0"/>
                <a:cs typeface="Arial" pitchFamily="34" charset="0"/>
              </a:rPr>
              <a:t>i. Quan sát ruộng cây trồng định kì giúp đưa ra biện pháp phòng ngừa sâu bệnh.</a:t>
            </a:r>
          </a:p>
          <a:p>
            <a:r>
              <a:rPr lang="en-US" b="1">
                <a:solidFill>
                  <a:srgbClr val="0000FF"/>
                </a:solidFill>
                <a:latin typeface="Arial" pitchFamily="34" charset="0"/>
                <a:cs typeface="Arial" pitchFamily="34" charset="0"/>
              </a:rPr>
              <a:t>2. Hãy tìm hiểu xem ở gia đình, địa phương em trồng những loại cây trồng nào. Với mỗi loại cây trồng, em hãy thực hiện những nội dung sau:</a:t>
            </a:r>
          </a:p>
          <a:p>
            <a:r>
              <a:rPr lang="en-US" b="1">
                <a:solidFill>
                  <a:srgbClr val="0000FF"/>
                </a:solidFill>
                <a:latin typeface="Arial" pitchFamily="34" charset="0"/>
                <a:cs typeface="Arial" pitchFamily="34" charset="0"/>
              </a:rPr>
              <a:t>a. Nêu phương thức trồng.</a:t>
            </a:r>
          </a:p>
          <a:p>
            <a:r>
              <a:rPr lang="en-US" b="1">
                <a:solidFill>
                  <a:srgbClr val="0000FF"/>
                </a:solidFill>
                <a:latin typeface="Arial" pitchFamily="34" charset="0"/>
                <a:cs typeface="Arial" pitchFamily="34" charset="0"/>
              </a:rPr>
              <a:t>b. Nêu những công nghệ cao được áp dụng (nếu có). </a:t>
            </a:r>
          </a:p>
          <a:p>
            <a:r>
              <a:rPr lang="en-US" b="1">
                <a:solidFill>
                  <a:srgbClr val="0000FF"/>
                </a:solidFill>
                <a:latin typeface="Arial" pitchFamily="34" charset="0"/>
                <a:cs typeface="Arial" pitchFamily="34" charset="0"/>
              </a:rPr>
              <a:t>d. Lập kế hoạch và tính toán chi phí cho việc trồng và chăm sóc.</a:t>
            </a:r>
          </a:p>
          <a:p>
            <a:r>
              <a:rPr lang="en-US" b="1">
                <a:solidFill>
                  <a:srgbClr val="0000FF"/>
                </a:solidFill>
                <a:latin typeface="Arial" pitchFamily="34" charset="0"/>
                <a:cs typeface="Arial" pitchFamily="34" charset="0"/>
              </a:rPr>
              <a:t>e. Đưa ra nhận xét và đề xuất.</a:t>
            </a:r>
          </a:p>
          <a:p>
            <a:r>
              <a:rPr lang="en-US" b="1">
                <a:solidFill>
                  <a:srgbClr val="0000FF"/>
                </a:solidFill>
                <a:latin typeface="Arial" pitchFamily="34" charset="0"/>
                <a:cs typeface="Arial" pitchFamily="34" charset="0"/>
              </a:rPr>
              <a:t>3. Theo em việc phá rừng sẽ dẫn đến hậu quả gì?</a:t>
            </a:r>
            <a:r>
              <a:rPr lang="en-US">
                <a:latin typeface="Arial" pitchFamily="34" charset="0"/>
                <a:cs typeface="Arial" pitchFamily="34" charset="0"/>
              </a:rPr>
              <a:t/>
            </a:r>
            <a:br>
              <a:rPr lang="en-US">
                <a:latin typeface="Arial" pitchFamily="34" charset="0"/>
                <a:cs typeface="Arial" pitchFamily="34" charset="0"/>
              </a:rPr>
            </a:br>
            <a:endParaRPr lang="vi-VN"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249352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arn(inVertic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barn(inVertical)">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barn(inVertical)">
                                      <p:cBhvr>
                                        <p:cTn id="42" dur="5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Effect transition="in" filter="barn(inVertical)">
                                      <p:cBhvr>
                                        <p:cTn id="47" dur="500"/>
                                        <p:tgtEl>
                                          <p:spTgt spid="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Effect transition="in" filter="barn(inVertical)">
                                      <p:cBhvr>
                                        <p:cTn id="52" dur="500"/>
                                        <p:tgtEl>
                                          <p:spTgt spid="4">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
                                            <p:txEl>
                                              <p:pRg st="9" end="9"/>
                                            </p:txEl>
                                          </p:spTgt>
                                        </p:tgtEl>
                                        <p:attrNameLst>
                                          <p:attrName>style.visibility</p:attrName>
                                        </p:attrNameLst>
                                      </p:cBhvr>
                                      <p:to>
                                        <p:strVal val="visible"/>
                                      </p:to>
                                    </p:set>
                                    <p:animEffect transition="in" filter="barn(inVertical)">
                                      <p:cBhvr>
                                        <p:cTn id="57" dur="500"/>
                                        <p:tgtEl>
                                          <p:spTgt spid="4">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4">
                                            <p:txEl>
                                              <p:pRg st="10" end="10"/>
                                            </p:txEl>
                                          </p:spTgt>
                                        </p:tgtEl>
                                        <p:attrNameLst>
                                          <p:attrName>style.visibility</p:attrName>
                                        </p:attrNameLst>
                                      </p:cBhvr>
                                      <p:to>
                                        <p:strVal val="visible"/>
                                      </p:to>
                                    </p:set>
                                    <p:animEffect transition="in" filter="barn(inVertical)">
                                      <p:cBhvr>
                                        <p:cTn id="62" dur="500"/>
                                        <p:tgtEl>
                                          <p:spTgt spid="4">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4">
                                            <p:txEl>
                                              <p:pRg st="11" end="11"/>
                                            </p:txEl>
                                          </p:spTgt>
                                        </p:tgtEl>
                                        <p:attrNameLst>
                                          <p:attrName>style.visibility</p:attrName>
                                        </p:attrNameLst>
                                      </p:cBhvr>
                                      <p:to>
                                        <p:strVal val="visible"/>
                                      </p:to>
                                    </p:set>
                                    <p:animEffect transition="in" filter="barn(inVertical)">
                                      <p:cBhvr>
                                        <p:cTn id="67" dur="500"/>
                                        <p:tgtEl>
                                          <p:spTgt spid="4">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4">
                                            <p:txEl>
                                              <p:pRg st="12" end="12"/>
                                            </p:txEl>
                                          </p:spTgt>
                                        </p:tgtEl>
                                        <p:attrNameLst>
                                          <p:attrName>style.visibility</p:attrName>
                                        </p:attrNameLst>
                                      </p:cBhvr>
                                      <p:to>
                                        <p:strVal val="visible"/>
                                      </p:to>
                                    </p:set>
                                    <p:animEffect transition="in" filter="barn(inVertical)">
                                      <p:cBhvr>
                                        <p:cTn id="72" dur="500"/>
                                        <p:tgtEl>
                                          <p:spTgt spid="4">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4">
                                            <p:txEl>
                                              <p:pRg st="13" end="13"/>
                                            </p:txEl>
                                          </p:spTgt>
                                        </p:tgtEl>
                                        <p:attrNameLst>
                                          <p:attrName>style.visibility</p:attrName>
                                        </p:attrNameLst>
                                      </p:cBhvr>
                                      <p:to>
                                        <p:strVal val="visible"/>
                                      </p:to>
                                    </p:set>
                                    <p:animEffect transition="in" filter="barn(inVertical)">
                                      <p:cBhvr>
                                        <p:cTn id="77" dur="500"/>
                                        <p:tgtEl>
                                          <p:spTgt spid="4">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4">
                                            <p:txEl>
                                              <p:pRg st="14" end="14"/>
                                            </p:txEl>
                                          </p:spTgt>
                                        </p:tgtEl>
                                        <p:attrNameLst>
                                          <p:attrName>style.visibility</p:attrName>
                                        </p:attrNameLst>
                                      </p:cBhvr>
                                      <p:to>
                                        <p:strVal val="visible"/>
                                      </p:to>
                                    </p:set>
                                    <p:animEffect transition="in" filter="barn(inVertical)">
                                      <p:cBhvr>
                                        <p:cTn id="82"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609600" y="762000"/>
            <a:ext cx="8001000" cy="2308324"/>
          </a:xfrm>
          <a:prstGeom prst="rect">
            <a:avLst/>
          </a:prstGeom>
        </p:spPr>
        <p:txBody>
          <a:bodyPr wrap="square">
            <a:spAutoFit/>
          </a:bodyPr>
          <a:lstStyle/>
          <a:p>
            <a:r>
              <a:rPr lang="en-US" sz="2400" b="1" smtClean="0">
                <a:solidFill>
                  <a:srgbClr val="0000FF"/>
                </a:solidFill>
                <a:latin typeface="Arial" pitchFamily="34" charset="0"/>
                <a:cs typeface="Arial" pitchFamily="34" charset="0"/>
              </a:rPr>
              <a:t>Nhóm 2</a:t>
            </a:r>
            <a:endParaRPr lang="en-US" sz="2400" b="1">
              <a:solidFill>
                <a:srgbClr val="0000FF"/>
              </a:solidFill>
              <a:latin typeface="Arial" pitchFamily="34" charset="0"/>
              <a:cs typeface="Arial" pitchFamily="34" charset="0"/>
            </a:endParaRPr>
          </a:p>
          <a:p>
            <a:r>
              <a:rPr lang="en-US" sz="2400" b="1">
                <a:solidFill>
                  <a:srgbClr val="0000FF"/>
                </a:solidFill>
                <a:latin typeface="Arial" pitchFamily="34" charset="0"/>
                <a:cs typeface="Arial" pitchFamily="34" charset="0"/>
              </a:rPr>
              <a:t>4. Trình bày khái niệm về rừng sản xuất, rừng phòng hộ, rừng đặc dụng. Nêu ví dụ minh họa.</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5. Rừng ngập mặn là nơi sinh sống của ấu trùng tôm và cua biển. Theo em, cần phải làm gì để bảo vệ nguồn giống của của và tôm biển?</a:t>
            </a:r>
          </a:p>
        </p:txBody>
      </p:sp>
    </p:spTree>
    <p:extLst>
      <p:ext uri="{BB962C8B-B14F-4D97-AF65-F5344CB8AC3E}">
        <p14:creationId xmlns:p14="http://schemas.microsoft.com/office/powerpoint/2010/main" val="301478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228600" y="609600"/>
            <a:ext cx="8762999" cy="5847755"/>
          </a:xfrm>
          <a:prstGeom prst="rect">
            <a:avLst/>
          </a:prstGeom>
        </p:spPr>
        <p:txBody>
          <a:bodyPr wrap="square">
            <a:spAutoFit/>
          </a:bodyPr>
          <a:lstStyle/>
          <a:p>
            <a:r>
              <a:rPr lang="en-US" sz="2200" b="1">
                <a:solidFill>
                  <a:srgbClr val="0000FF"/>
                </a:solidFill>
                <a:latin typeface="Arial" pitchFamily="34" charset="0"/>
                <a:cs typeface="Arial" pitchFamily="34" charset="0"/>
              </a:rPr>
              <a:t>Nhóm 3</a:t>
            </a:r>
            <a:br>
              <a:rPr lang="en-US" sz="2200" b="1">
                <a:solidFill>
                  <a:srgbClr val="0000FF"/>
                </a:solidFill>
                <a:latin typeface="Arial" pitchFamily="34" charset="0"/>
                <a:cs typeface="Arial" pitchFamily="34" charset="0"/>
              </a:rPr>
            </a:br>
            <a:r>
              <a:rPr lang="en-US" sz="2200" b="1">
                <a:solidFill>
                  <a:srgbClr val="0000FF"/>
                </a:solidFill>
                <a:latin typeface="Arial" pitchFamily="34" charset="0"/>
                <a:cs typeface="Arial" pitchFamily="34" charset="0"/>
              </a:rPr>
              <a:t>6. Trồng rừng bằng cây con có bầu không có ưu điểm nào?</a:t>
            </a:r>
          </a:p>
          <a:p>
            <a:r>
              <a:rPr lang="en-US" sz="2200" b="1">
                <a:solidFill>
                  <a:srgbClr val="0000FF"/>
                </a:solidFill>
                <a:latin typeface="Arial" pitchFamily="34" charset="0"/>
                <a:cs typeface="Arial" pitchFamily="34" charset="0"/>
              </a:rPr>
              <a:t>a. Cây con có sức đề kháng cao.</a:t>
            </a:r>
          </a:p>
          <a:p>
            <a:r>
              <a:rPr lang="en-US" sz="2200" b="1">
                <a:solidFill>
                  <a:srgbClr val="0000FF"/>
                </a:solidFill>
                <a:latin typeface="Arial" pitchFamily="34" charset="0"/>
                <a:cs typeface="Arial" pitchFamily="34" charset="0"/>
              </a:rPr>
              <a:t>b. Giảm thời gian và số lần chăm sóc</a:t>
            </a:r>
          </a:p>
          <a:p>
            <a:r>
              <a:rPr lang="en-US" sz="2200" b="1">
                <a:solidFill>
                  <a:srgbClr val="0000FF"/>
                </a:solidFill>
                <a:latin typeface="Arial" pitchFamily="34" charset="0"/>
                <a:cs typeface="Arial" pitchFamily="34" charset="0"/>
              </a:rPr>
              <a:t>c. Chi phí vận chuyển cây thấp hơn trồng rừng bằng cây con rễ trần</a:t>
            </a:r>
          </a:p>
          <a:p>
            <a:r>
              <a:rPr lang="en-US" sz="2200" b="1">
                <a:solidFill>
                  <a:srgbClr val="0000FF"/>
                </a:solidFill>
                <a:latin typeface="Arial" pitchFamily="34" charset="0"/>
                <a:cs typeface="Arial" pitchFamily="34" charset="0"/>
              </a:rPr>
              <a:t>d. Tỉ lệ cây sống cao.</a:t>
            </a:r>
            <a:br>
              <a:rPr lang="en-US" sz="2200" b="1">
                <a:solidFill>
                  <a:srgbClr val="0000FF"/>
                </a:solidFill>
                <a:latin typeface="Arial" pitchFamily="34" charset="0"/>
                <a:cs typeface="Arial" pitchFamily="34" charset="0"/>
              </a:rPr>
            </a:br>
            <a:r>
              <a:rPr lang="en-US" sz="2200" b="1">
                <a:solidFill>
                  <a:srgbClr val="0000FF"/>
                </a:solidFill>
                <a:latin typeface="Arial" pitchFamily="34" charset="0"/>
                <a:cs typeface="Arial" pitchFamily="34" charset="0"/>
              </a:rPr>
              <a:t>7. Hãy vẽ sơ đồ thể hiện quy trình trồng rừng bằng cây con có bầu, cây con rễ trần.</a:t>
            </a:r>
            <a:br>
              <a:rPr lang="en-US" sz="2200" b="1">
                <a:solidFill>
                  <a:srgbClr val="0000FF"/>
                </a:solidFill>
                <a:latin typeface="Arial" pitchFamily="34" charset="0"/>
                <a:cs typeface="Arial" pitchFamily="34" charset="0"/>
              </a:rPr>
            </a:br>
            <a:r>
              <a:rPr lang="en-US" sz="2200" b="1">
                <a:solidFill>
                  <a:srgbClr val="0000FF"/>
                </a:solidFill>
                <a:latin typeface="Arial" pitchFamily="34" charset="0"/>
                <a:cs typeface="Arial" pitchFamily="34" charset="0"/>
              </a:rPr>
              <a:t>8. Mục đích của việc chăm sóc rừng là gì? (có thể chọn nhiều phương án)</a:t>
            </a:r>
          </a:p>
          <a:p>
            <a:r>
              <a:rPr lang="en-US" sz="2200" b="1">
                <a:solidFill>
                  <a:srgbClr val="0000FF"/>
                </a:solidFill>
                <a:latin typeface="Arial" pitchFamily="34" charset="0"/>
                <a:cs typeface="Arial" pitchFamily="34" charset="0"/>
              </a:rPr>
              <a:t>a. Hạn chế sự phát triển của cỏ dại và sâu bệnh cho cây rừng</a:t>
            </a:r>
          </a:p>
          <a:p>
            <a:r>
              <a:rPr lang="en-US" sz="2200" b="1">
                <a:solidFill>
                  <a:srgbClr val="0000FF"/>
                </a:solidFill>
                <a:latin typeface="Arial" pitchFamily="34" charset="0"/>
                <a:cs typeface="Arial" pitchFamily="34" charset="0"/>
              </a:rPr>
              <a:t>b. Nâng cao năng suất, chất lượng rừng</a:t>
            </a:r>
          </a:p>
          <a:p>
            <a:r>
              <a:rPr lang="en-US" sz="2200" b="1">
                <a:solidFill>
                  <a:srgbClr val="0000FF"/>
                </a:solidFill>
                <a:latin typeface="Arial" pitchFamily="34" charset="0"/>
                <a:cs typeface="Arial" pitchFamily="34" charset="0"/>
              </a:rPr>
              <a:t>c. Làm đất tơi xốp, tăng thêm dinh dưỡng.</a:t>
            </a:r>
          </a:p>
          <a:p>
            <a:r>
              <a:rPr lang="en-US" sz="2200" b="1">
                <a:solidFill>
                  <a:srgbClr val="0000FF"/>
                </a:solidFill>
                <a:latin typeface="Arial" pitchFamily="34" charset="0"/>
                <a:cs typeface="Arial" pitchFamily="34" charset="0"/>
              </a:rPr>
              <a:t>d. Tạo việc làm cho người dân</a:t>
            </a:r>
          </a:p>
          <a:p>
            <a:r>
              <a:rPr lang="en-US" sz="2200" b="1">
                <a:solidFill>
                  <a:srgbClr val="0000FF"/>
                </a:solidFill>
                <a:latin typeface="Arial" pitchFamily="34" charset="0"/>
                <a:cs typeface="Arial" pitchFamily="34" charset="0"/>
              </a:rPr>
              <a:t>e. Giúp cây rừng sinh trưởng và phát triển tốt.</a:t>
            </a:r>
          </a:p>
          <a:p>
            <a:r>
              <a:rPr lang="en-US" sz="2200" b="1">
                <a:solidFill>
                  <a:srgbClr val="0000FF"/>
                </a:solidFill>
                <a:latin typeface="Arial" pitchFamily="34" charset="0"/>
                <a:cs typeface="Arial" pitchFamily="34" charset="0"/>
              </a:rPr>
              <a:t>g. Bảo vệ môi trường sinh thái</a:t>
            </a:r>
          </a:p>
        </p:txBody>
      </p:sp>
    </p:spTree>
    <p:extLst>
      <p:ext uri="{BB962C8B-B14F-4D97-AF65-F5344CB8AC3E}">
        <p14:creationId xmlns:p14="http://schemas.microsoft.com/office/powerpoint/2010/main" val="2519137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Vertical)">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barn(inVertical)">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barn(inVertical)">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barn(inVertical)">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barn(inVertical)">
                                      <p:cBhvr>
                                        <p:cTn id="57"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4226</TotalTime>
  <Words>335</Words>
  <Application>Microsoft Office PowerPoint</Application>
  <PresentationFormat>On-screen Show (4:3)</PresentationFormat>
  <Paragraphs>74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LUYỆN TẬP</vt:lpstr>
      <vt:lpstr>LUYỆN TẬP</vt:lpstr>
      <vt:lpstr>PowerPoint Presentation</vt:lpstr>
      <vt:lpstr>PowerPoint Presentation</vt:lpstr>
      <vt:lpstr>PowerPoint Presentation</vt:lpstr>
      <vt:lpstr>PowerPoint Presentation</vt:lpstr>
      <vt:lpstr>VẬN DỤNG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25</cp:revision>
  <dcterms:created xsi:type="dcterms:W3CDTF">2022-07-15T07:39:46Z</dcterms:created>
  <dcterms:modified xsi:type="dcterms:W3CDTF">2022-07-27T08:30:47Z</dcterms:modified>
</cp:coreProperties>
</file>