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1" r:id="rId3"/>
    <p:sldId id="285" r:id="rId4"/>
    <p:sldId id="258" r:id="rId5"/>
    <p:sldId id="286" r:id="rId6"/>
    <p:sldId id="284" r:id="rId7"/>
    <p:sldId id="287" r:id="rId8"/>
    <p:sldId id="261" r:id="rId9"/>
    <p:sldId id="268" r:id="rId10"/>
    <p:sldId id="288" r:id="rId11"/>
    <p:sldId id="270"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12" autoAdjust="0"/>
    <p:restoredTop sz="94660"/>
  </p:normalViewPr>
  <p:slideViewPr>
    <p:cSldViewPr>
      <p:cViewPr varScale="1">
        <p:scale>
          <a:sx n="70" d="100"/>
          <a:sy n="70" d="100"/>
        </p:scale>
        <p:origin x="-78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35D361-C83D-4B21-B9BA-39D5EC9F62A9}" type="datetimeFigureOut">
              <a:rPr lang="en-US" smtClean="0"/>
              <a:t>7/26/2022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D9DFE-99BD-466A-B255-FBBCDD4D466E}" type="slidenum">
              <a:rPr lang="en-US" smtClean="0"/>
              <a:t>‹#›</a:t>
            </a:fld>
            <a:endParaRPr lang="en-US"/>
          </a:p>
        </p:txBody>
      </p:sp>
    </p:spTree>
    <p:extLst>
      <p:ext uri="{BB962C8B-B14F-4D97-AF65-F5344CB8AC3E}">
        <p14:creationId xmlns:p14="http://schemas.microsoft.com/office/powerpoint/2010/main" val="1658376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35D361-C83D-4B21-B9BA-39D5EC9F62A9}" type="datetimeFigureOut">
              <a:rPr lang="en-US" smtClean="0"/>
              <a:t>7/26/2022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D9DFE-99BD-466A-B255-FBBCDD4D466E}" type="slidenum">
              <a:rPr lang="en-US" smtClean="0"/>
              <a:t>‹#›</a:t>
            </a:fld>
            <a:endParaRPr lang="en-US"/>
          </a:p>
        </p:txBody>
      </p:sp>
    </p:spTree>
    <p:extLst>
      <p:ext uri="{BB962C8B-B14F-4D97-AF65-F5344CB8AC3E}">
        <p14:creationId xmlns:p14="http://schemas.microsoft.com/office/powerpoint/2010/main" val="3563892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35D361-C83D-4B21-B9BA-39D5EC9F62A9}" type="datetimeFigureOut">
              <a:rPr lang="en-US" smtClean="0"/>
              <a:t>7/26/2022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D9DFE-99BD-466A-B255-FBBCDD4D466E}" type="slidenum">
              <a:rPr lang="en-US" smtClean="0"/>
              <a:t>‹#›</a:t>
            </a:fld>
            <a:endParaRPr lang="en-US"/>
          </a:p>
        </p:txBody>
      </p:sp>
    </p:spTree>
    <p:extLst>
      <p:ext uri="{BB962C8B-B14F-4D97-AF65-F5344CB8AC3E}">
        <p14:creationId xmlns:p14="http://schemas.microsoft.com/office/powerpoint/2010/main" val="1341369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35D361-C83D-4B21-B9BA-39D5EC9F62A9}" type="datetimeFigureOut">
              <a:rPr lang="en-US" smtClean="0"/>
              <a:t>7/26/2022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D9DFE-99BD-466A-B255-FBBCDD4D466E}" type="slidenum">
              <a:rPr lang="en-US" smtClean="0"/>
              <a:t>‹#›</a:t>
            </a:fld>
            <a:endParaRPr lang="en-US"/>
          </a:p>
        </p:txBody>
      </p:sp>
    </p:spTree>
    <p:extLst>
      <p:ext uri="{BB962C8B-B14F-4D97-AF65-F5344CB8AC3E}">
        <p14:creationId xmlns:p14="http://schemas.microsoft.com/office/powerpoint/2010/main" val="59274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35D361-C83D-4B21-B9BA-39D5EC9F62A9}" type="datetimeFigureOut">
              <a:rPr lang="en-US" smtClean="0"/>
              <a:t>7/26/2022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D9DFE-99BD-466A-B255-FBBCDD4D466E}" type="slidenum">
              <a:rPr lang="en-US" smtClean="0"/>
              <a:t>‹#›</a:t>
            </a:fld>
            <a:endParaRPr lang="en-US"/>
          </a:p>
        </p:txBody>
      </p:sp>
    </p:spTree>
    <p:extLst>
      <p:ext uri="{BB962C8B-B14F-4D97-AF65-F5344CB8AC3E}">
        <p14:creationId xmlns:p14="http://schemas.microsoft.com/office/powerpoint/2010/main" val="2729992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35D361-C83D-4B21-B9BA-39D5EC9F62A9}" type="datetimeFigureOut">
              <a:rPr lang="en-US" smtClean="0"/>
              <a:t>7/26/2022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2D9DFE-99BD-466A-B255-FBBCDD4D466E}" type="slidenum">
              <a:rPr lang="en-US" smtClean="0"/>
              <a:t>‹#›</a:t>
            </a:fld>
            <a:endParaRPr lang="en-US"/>
          </a:p>
        </p:txBody>
      </p:sp>
    </p:spTree>
    <p:extLst>
      <p:ext uri="{BB962C8B-B14F-4D97-AF65-F5344CB8AC3E}">
        <p14:creationId xmlns:p14="http://schemas.microsoft.com/office/powerpoint/2010/main" val="4204252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35D361-C83D-4B21-B9BA-39D5EC9F62A9}" type="datetimeFigureOut">
              <a:rPr lang="en-US" smtClean="0"/>
              <a:t>7/26/2022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2D9DFE-99BD-466A-B255-FBBCDD4D466E}" type="slidenum">
              <a:rPr lang="en-US" smtClean="0"/>
              <a:t>‹#›</a:t>
            </a:fld>
            <a:endParaRPr lang="en-US"/>
          </a:p>
        </p:txBody>
      </p:sp>
    </p:spTree>
    <p:extLst>
      <p:ext uri="{BB962C8B-B14F-4D97-AF65-F5344CB8AC3E}">
        <p14:creationId xmlns:p14="http://schemas.microsoft.com/office/powerpoint/2010/main" val="4215253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35D361-C83D-4B21-B9BA-39D5EC9F62A9}" type="datetimeFigureOut">
              <a:rPr lang="en-US" smtClean="0"/>
              <a:t>7/26/2022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2D9DFE-99BD-466A-B255-FBBCDD4D466E}" type="slidenum">
              <a:rPr lang="en-US" smtClean="0"/>
              <a:t>‹#›</a:t>
            </a:fld>
            <a:endParaRPr lang="en-US"/>
          </a:p>
        </p:txBody>
      </p:sp>
    </p:spTree>
    <p:extLst>
      <p:ext uri="{BB962C8B-B14F-4D97-AF65-F5344CB8AC3E}">
        <p14:creationId xmlns:p14="http://schemas.microsoft.com/office/powerpoint/2010/main" val="3729223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35D361-C83D-4B21-B9BA-39D5EC9F62A9}" type="datetimeFigureOut">
              <a:rPr lang="en-US" smtClean="0"/>
              <a:t>7/26/2022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2D9DFE-99BD-466A-B255-FBBCDD4D466E}" type="slidenum">
              <a:rPr lang="en-US" smtClean="0"/>
              <a:t>‹#›</a:t>
            </a:fld>
            <a:endParaRPr lang="en-US"/>
          </a:p>
        </p:txBody>
      </p:sp>
    </p:spTree>
    <p:extLst>
      <p:ext uri="{BB962C8B-B14F-4D97-AF65-F5344CB8AC3E}">
        <p14:creationId xmlns:p14="http://schemas.microsoft.com/office/powerpoint/2010/main" val="3572591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35D361-C83D-4B21-B9BA-39D5EC9F62A9}" type="datetimeFigureOut">
              <a:rPr lang="en-US" smtClean="0"/>
              <a:t>7/26/2022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2D9DFE-99BD-466A-B255-FBBCDD4D466E}" type="slidenum">
              <a:rPr lang="en-US" smtClean="0"/>
              <a:t>‹#›</a:t>
            </a:fld>
            <a:endParaRPr lang="en-US"/>
          </a:p>
        </p:txBody>
      </p:sp>
    </p:spTree>
    <p:extLst>
      <p:ext uri="{BB962C8B-B14F-4D97-AF65-F5344CB8AC3E}">
        <p14:creationId xmlns:p14="http://schemas.microsoft.com/office/powerpoint/2010/main" val="3228340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35D361-C83D-4B21-B9BA-39D5EC9F62A9}" type="datetimeFigureOut">
              <a:rPr lang="en-US" smtClean="0"/>
              <a:t>7/26/2022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2D9DFE-99BD-466A-B255-FBBCDD4D466E}" type="slidenum">
              <a:rPr lang="en-US" smtClean="0"/>
              <a:t>‹#›</a:t>
            </a:fld>
            <a:endParaRPr lang="en-US"/>
          </a:p>
        </p:txBody>
      </p:sp>
    </p:spTree>
    <p:extLst>
      <p:ext uri="{BB962C8B-B14F-4D97-AF65-F5344CB8AC3E}">
        <p14:creationId xmlns:p14="http://schemas.microsoft.com/office/powerpoint/2010/main" val="2261776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5D361-C83D-4B21-B9BA-39D5EC9F62A9}" type="datetimeFigureOut">
              <a:rPr lang="en-US" smtClean="0"/>
              <a:t>7/26/2022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2D9DFE-99BD-466A-B255-FBBCDD4D466E}" type="slidenum">
              <a:rPr lang="en-US" smtClean="0"/>
              <a:t>‹#›</a:t>
            </a:fld>
            <a:endParaRPr lang="en-US"/>
          </a:p>
        </p:txBody>
      </p:sp>
    </p:spTree>
    <p:extLst>
      <p:ext uri="{BB962C8B-B14F-4D97-AF65-F5344CB8AC3E}">
        <p14:creationId xmlns:p14="http://schemas.microsoft.com/office/powerpoint/2010/main" val="1342245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228600"/>
            <a:ext cx="7924800" cy="461665"/>
          </a:xfrm>
          <a:prstGeom prst="rect">
            <a:avLst/>
          </a:prstGeom>
        </p:spPr>
        <p:txBody>
          <a:bodyPr wrap="square">
            <a:spAutoFit/>
          </a:bodyPr>
          <a:lstStyle/>
          <a:p>
            <a:pPr algn="ctr"/>
            <a:r>
              <a:rPr lang="en-US" sz="2400" b="1">
                <a:solidFill>
                  <a:srgbClr val="FF0000"/>
                </a:solidFill>
                <a:latin typeface="Arial" pitchFamily="34" charset="0"/>
                <a:cs typeface="Arial" pitchFamily="34" charset="0"/>
              </a:rPr>
              <a:t>TIẾT 14. BÀI </a:t>
            </a:r>
            <a:r>
              <a:rPr lang="en-US" sz="2400" b="1">
                <a:solidFill>
                  <a:srgbClr val="FF0000"/>
                </a:solidFill>
                <a:latin typeface="Arial" pitchFamily="34" charset="0"/>
                <a:cs typeface="Arial" pitchFamily="34" charset="0"/>
              </a:rPr>
              <a:t>7</a:t>
            </a:r>
            <a:r>
              <a:rPr lang="en-US" sz="2400" b="1" smtClean="0">
                <a:solidFill>
                  <a:srgbClr val="FF0000"/>
                </a:solidFill>
                <a:latin typeface="Arial" pitchFamily="34" charset="0"/>
                <a:cs typeface="Arial" pitchFamily="34" charset="0"/>
              </a:rPr>
              <a:t>. CHĂM SÓC RỪNG SAU KHI TRỒNG</a:t>
            </a:r>
            <a:endParaRPr lang="en-US" sz="2400">
              <a:solidFill>
                <a:srgbClr val="FF0000"/>
              </a:solidFill>
              <a:latin typeface="Arial" pitchFamily="34" charset="0"/>
              <a:cs typeface="Arial" pitchFamily="34" charset="0"/>
            </a:endParaRPr>
          </a:p>
        </p:txBody>
      </p:sp>
      <p:sp>
        <p:nvSpPr>
          <p:cNvPr id="3"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8"/>
          <p:cNvSpPr>
            <a:spLocks noChangeArrowheads="1"/>
          </p:cNvSpPr>
          <p:nvPr/>
        </p:nvSpPr>
        <p:spPr bwMode="auto">
          <a:xfrm>
            <a:off x="0" y="2095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10"/>
          <p:cNvSpPr>
            <a:spLocks noChangeArrowheads="1"/>
          </p:cNvSpPr>
          <p:nvPr/>
        </p:nvSpPr>
        <p:spPr bwMode="auto">
          <a:xfrm>
            <a:off x="0" y="53244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12"/>
          <p:cNvSpPr>
            <a:spLocks noChangeArrowheads="1"/>
          </p:cNvSpPr>
          <p:nvPr/>
        </p:nvSpPr>
        <p:spPr bwMode="auto">
          <a:xfrm>
            <a:off x="0" y="8305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26" name="Picture 2" descr="C:\Users\USER\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914400"/>
            <a:ext cx="8153400" cy="563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4601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nodePh="1">
                                  <p:stCondLst>
                                    <p:cond delay="0"/>
                                  </p:stCondLst>
                                  <p:endCondLst>
                                    <p:cond evt="begin" delay="0">
                                      <p:tn val="10"/>
                                    </p:cond>
                                  </p:end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fade">
                                      <p:cBhvr>
                                        <p:cTn id="27" dur="1000"/>
                                        <p:tgtEl>
                                          <p:spTgt spid="1026"/>
                                        </p:tgtEl>
                                      </p:cBhvr>
                                    </p:animEffect>
                                    <p:anim calcmode="lin" valueType="num">
                                      <p:cBhvr>
                                        <p:cTn id="28" dur="1000" fill="hold"/>
                                        <p:tgtEl>
                                          <p:spTgt spid="1026"/>
                                        </p:tgtEl>
                                        <p:attrNameLst>
                                          <p:attrName>ppt_x</p:attrName>
                                        </p:attrNameLst>
                                      </p:cBhvr>
                                      <p:tavLst>
                                        <p:tav tm="0">
                                          <p:val>
                                            <p:strVal val="#ppt_x"/>
                                          </p:val>
                                        </p:tav>
                                        <p:tav tm="100000">
                                          <p:val>
                                            <p:strVal val="#ppt_x"/>
                                          </p:val>
                                        </p:tav>
                                      </p:tavLst>
                                    </p:anim>
                                    <p:anim calcmode="lin" valueType="num">
                                      <p:cBhvr>
                                        <p:cTn id="2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3149"/>
            <a:ext cx="8229600" cy="685800"/>
          </a:xfrm>
        </p:spPr>
        <p:txBody>
          <a:bodyPr>
            <a:normAutofit/>
          </a:bodyPr>
          <a:lstStyle/>
          <a:p>
            <a:r>
              <a:rPr lang="en-US" sz="2800" b="1" smtClean="0">
                <a:solidFill>
                  <a:srgbClr val="FF0000"/>
                </a:solidFill>
                <a:latin typeface="Arial" pitchFamily="34" charset="0"/>
                <a:cs typeface="Arial" pitchFamily="34" charset="0"/>
              </a:rPr>
              <a:t>LUYỆN TẬP</a:t>
            </a:r>
            <a:endParaRPr lang="en-US" sz="2800" b="1">
              <a:solidFill>
                <a:srgbClr val="FF0000"/>
              </a:solidFill>
              <a:latin typeface="Arial" pitchFamily="34" charset="0"/>
              <a:cs typeface="Arial" pitchFamily="34" charset="0"/>
            </a:endParaRPr>
          </a:p>
        </p:txBody>
      </p:sp>
      <p:sp>
        <p:nvSpPr>
          <p:cNvPr id="4" name="Rectangle 3"/>
          <p:cNvSpPr/>
          <p:nvPr/>
        </p:nvSpPr>
        <p:spPr>
          <a:xfrm>
            <a:off x="213166" y="457200"/>
            <a:ext cx="8778433" cy="5509200"/>
          </a:xfrm>
          <a:prstGeom prst="rect">
            <a:avLst/>
          </a:prstGeom>
        </p:spPr>
        <p:txBody>
          <a:bodyPr wrap="square">
            <a:spAutoFit/>
          </a:bodyPr>
          <a:lstStyle/>
          <a:p>
            <a:r>
              <a:rPr lang="en-US" sz="2200" b="1">
                <a:solidFill>
                  <a:srgbClr val="0000FF"/>
                </a:solidFill>
                <a:latin typeface="Arial" pitchFamily="34" charset="0"/>
                <a:cs typeface="Arial" pitchFamily="34" charset="0"/>
              </a:rPr>
              <a:t>Em hãy chọn ý đúng nhất trong các câu sau</a:t>
            </a:r>
          </a:p>
          <a:p>
            <a:r>
              <a:rPr lang="en-US" sz="2200" b="1">
                <a:solidFill>
                  <a:srgbClr val="0000FF"/>
                </a:solidFill>
                <a:latin typeface="Arial" pitchFamily="34" charset="0"/>
                <a:cs typeface="Arial" pitchFamily="34" charset="0"/>
              </a:rPr>
              <a:t>1. Mục đích của việc chăm sóc cây rừng là gì</a:t>
            </a:r>
          </a:p>
          <a:p>
            <a:r>
              <a:rPr lang="en-US" sz="2200" b="1">
                <a:solidFill>
                  <a:srgbClr val="0000FF"/>
                </a:solidFill>
                <a:latin typeface="Arial" pitchFamily="34" charset="0"/>
                <a:cs typeface="Arial" pitchFamily="34" charset="0"/>
              </a:rPr>
              <a:t>A. Nhằm hạn chế sự phát triển của cỏ dại và sâu, bệnh, làm đất tơi xốp, tăng thêm dinh dưỡng, giúp cây trồng sinh trưởng và phát triển tốt, nâng cao năng suất, chất lượng rừng.</a:t>
            </a:r>
          </a:p>
          <a:p>
            <a:r>
              <a:rPr lang="en-US" sz="2200" b="1">
                <a:solidFill>
                  <a:srgbClr val="0000FF"/>
                </a:solidFill>
                <a:latin typeface="Arial" pitchFamily="34" charset="0"/>
                <a:cs typeface="Arial" pitchFamily="34" charset="0"/>
              </a:rPr>
              <a:t>B. Nhằm hạn chế sự phát triển của cỏ dại và sâu, bệnh, làm đất tơi xốp</a:t>
            </a:r>
          </a:p>
          <a:p>
            <a:r>
              <a:rPr lang="en-US" sz="2200" b="1">
                <a:solidFill>
                  <a:srgbClr val="0000FF"/>
                </a:solidFill>
                <a:latin typeface="Arial" pitchFamily="34" charset="0"/>
                <a:cs typeface="Arial" pitchFamily="34" charset="0"/>
              </a:rPr>
              <a:t>C. Tăng thêm dinh dưỡng, giúp cây trồng sinh trưởng và phát triển tốt</a:t>
            </a:r>
          </a:p>
          <a:p>
            <a:r>
              <a:rPr lang="en-US" sz="2200" b="1">
                <a:solidFill>
                  <a:srgbClr val="0000FF"/>
                </a:solidFill>
                <a:latin typeface="Arial" pitchFamily="34" charset="0"/>
                <a:cs typeface="Arial" pitchFamily="34" charset="0"/>
              </a:rPr>
              <a:t>D. Nâng cao năng suất, chất lượng rừng.</a:t>
            </a:r>
          </a:p>
          <a:p>
            <a:r>
              <a:rPr lang="en-US" sz="2200" b="1">
                <a:solidFill>
                  <a:srgbClr val="0000FF"/>
                </a:solidFill>
                <a:latin typeface="Arial" pitchFamily="34" charset="0"/>
                <a:cs typeface="Arial" pitchFamily="34" charset="0"/>
              </a:rPr>
              <a:t>2</a:t>
            </a:r>
            <a:r>
              <a:rPr lang="en-US" sz="2200" b="1" smtClean="0">
                <a:solidFill>
                  <a:srgbClr val="0000FF"/>
                </a:solidFill>
                <a:latin typeface="Arial" pitchFamily="34" charset="0"/>
                <a:cs typeface="Arial" pitchFamily="34" charset="0"/>
              </a:rPr>
              <a:t>. </a:t>
            </a:r>
            <a:r>
              <a:rPr lang="en-US" sz="2200" b="1">
                <a:solidFill>
                  <a:srgbClr val="0000FF"/>
                </a:solidFill>
                <a:latin typeface="Arial" pitchFamily="34" charset="0"/>
                <a:cs typeface="Arial" pitchFamily="34" charset="0"/>
              </a:rPr>
              <a:t>Năm thứ nhất và thứ hai, mỗi năm chăm sóc bao nhiêu lần</a:t>
            </a:r>
          </a:p>
          <a:p>
            <a:r>
              <a:rPr lang="en-US" sz="2200" b="1">
                <a:solidFill>
                  <a:srgbClr val="0000FF"/>
                </a:solidFill>
                <a:latin typeface="Arial" pitchFamily="34" charset="0"/>
                <a:cs typeface="Arial" pitchFamily="34" charset="0"/>
              </a:rPr>
              <a:t>A.1 đến 2 lần            B. 2 đến 3 lần</a:t>
            </a:r>
          </a:p>
          <a:p>
            <a:r>
              <a:rPr lang="en-US" sz="2200" b="1">
                <a:solidFill>
                  <a:srgbClr val="0000FF"/>
                </a:solidFill>
                <a:latin typeface="Arial" pitchFamily="34" charset="0"/>
                <a:cs typeface="Arial" pitchFamily="34" charset="0"/>
              </a:rPr>
              <a:t>C. 3 đến 4 lần           D. 4 đến 5 lần</a:t>
            </a:r>
          </a:p>
          <a:p>
            <a:r>
              <a:rPr lang="en-US" sz="2200" b="1">
                <a:solidFill>
                  <a:srgbClr val="0000FF"/>
                </a:solidFill>
                <a:latin typeface="Arial" pitchFamily="34" charset="0"/>
                <a:cs typeface="Arial" pitchFamily="34" charset="0"/>
              </a:rPr>
              <a:t>3</a:t>
            </a:r>
            <a:r>
              <a:rPr lang="en-US" sz="2200" b="1" smtClean="0">
                <a:solidFill>
                  <a:srgbClr val="0000FF"/>
                </a:solidFill>
                <a:latin typeface="Arial" pitchFamily="34" charset="0"/>
                <a:cs typeface="Arial" pitchFamily="34" charset="0"/>
              </a:rPr>
              <a:t>.Năm </a:t>
            </a:r>
            <a:r>
              <a:rPr lang="en-US" sz="2200" b="1">
                <a:solidFill>
                  <a:srgbClr val="0000FF"/>
                </a:solidFill>
                <a:latin typeface="Arial" pitchFamily="34" charset="0"/>
                <a:cs typeface="Arial" pitchFamily="34" charset="0"/>
              </a:rPr>
              <a:t>thứ ba và thứ tư, mỗi năm chăm sóc  bao nhiêu lần</a:t>
            </a:r>
          </a:p>
          <a:p>
            <a:r>
              <a:rPr lang="en-US" sz="2200" b="1">
                <a:solidFill>
                  <a:srgbClr val="0000FF"/>
                </a:solidFill>
                <a:latin typeface="Arial" pitchFamily="34" charset="0"/>
                <a:cs typeface="Arial" pitchFamily="34" charset="0"/>
              </a:rPr>
              <a:t>A.1 đến 2 lần            B. 2 đến 3 lần</a:t>
            </a:r>
          </a:p>
          <a:p>
            <a:r>
              <a:rPr lang="en-US" sz="2200" b="1">
                <a:solidFill>
                  <a:srgbClr val="0000FF"/>
                </a:solidFill>
                <a:latin typeface="Arial" pitchFamily="34" charset="0"/>
                <a:cs typeface="Arial" pitchFamily="34" charset="0"/>
              </a:rPr>
              <a:t>C. 3 đến 4 lần           D. 4 đến </a:t>
            </a:r>
            <a:r>
              <a:rPr lang="en-US" sz="2200" b="1">
                <a:solidFill>
                  <a:srgbClr val="0000FF"/>
                </a:solidFill>
                <a:latin typeface="Arial" pitchFamily="34" charset="0"/>
                <a:cs typeface="Arial" pitchFamily="34" charset="0"/>
              </a:rPr>
              <a:t>5 </a:t>
            </a:r>
            <a:r>
              <a:rPr lang="en-US" sz="2200" b="1" smtClean="0">
                <a:solidFill>
                  <a:srgbClr val="0000FF"/>
                </a:solidFill>
                <a:latin typeface="Arial" pitchFamily="34" charset="0"/>
                <a:cs typeface="Arial" pitchFamily="34" charset="0"/>
              </a:rPr>
              <a:t>lần</a:t>
            </a:r>
            <a:endParaRPr lang="en-US" sz="2200" b="1">
              <a:solidFill>
                <a:srgbClr val="0000FF"/>
              </a:solidFill>
              <a:latin typeface="Arial" pitchFamily="34" charset="0"/>
              <a:cs typeface="Arial" pitchFamily="34" charset="0"/>
            </a:endParaRPr>
          </a:p>
        </p:txBody>
      </p:sp>
      <p:sp>
        <p:nvSpPr>
          <p:cNvPr id="3" name="Rectangle 2"/>
          <p:cNvSpPr/>
          <p:nvPr/>
        </p:nvSpPr>
        <p:spPr>
          <a:xfrm>
            <a:off x="2971800" y="5948919"/>
            <a:ext cx="1997663" cy="461665"/>
          </a:xfrm>
          <a:prstGeom prst="rect">
            <a:avLst/>
          </a:prstGeom>
        </p:spPr>
        <p:txBody>
          <a:bodyPr wrap="none">
            <a:spAutoFit/>
          </a:bodyPr>
          <a:lstStyle/>
          <a:p>
            <a:r>
              <a:rPr lang="en-US" sz="2400" b="1">
                <a:solidFill>
                  <a:srgbClr val="FF0000"/>
                </a:solidFill>
                <a:latin typeface="Arial" pitchFamily="34" charset="0"/>
                <a:cs typeface="Arial" pitchFamily="34" charset="0"/>
              </a:rPr>
              <a:t>1.A; 2.B; 3.A</a:t>
            </a:r>
          </a:p>
        </p:txBody>
      </p:sp>
    </p:spTree>
    <p:extLst>
      <p:ext uri="{BB962C8B-B14F-4D97-AF65-F5344CB8AC3E}">
        <p14:creationId xmlns:p14="http://schemas.microsoft.com/office/powerpoint/2010/main" val="690343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3149"/>
            <a:ext cx="8229600" cy="685800"/>
          </a:xfrm>
        </p:spPr>
        <p:txBody>
          <a:bodyPr>
            <a:normAutofit/>
          </a:bodyPr>
          <a:lstStyle/>
          <a:p>
            <a:r>
              <a:rPr lang="en-US" sz="2800" b="1" smtClean="0">
                <a:solidFill>
                  <a:srgbClr val="FF0000"/>
                </a:solidFill>
                <a:latin typeface="Arial" pitchFamily="34" charset="0"/>
                <a:cs typeface="Arial" pitchFamily="34" charset="0"/>
              </a:rPr>
              <a:t>VẬN DỤNG</a:t>
            </a:r>
            <a:endParaRPr lang="en-US" sz="2800" b="1">
              <a:solidFill>
                <a:srgbClr val="FF0000"/>
              </a:solidFill>
              <a:latin typeface="Arial" pitchFamily="34" charset="0"/>
              <a:cs typeface="Arial" pitchFamily="34" charset="0"/>
            </a:endParaRPr>
          </a:p>
        </p:txBody>
      </p:sp>
      <p:sp>
        <p:nvSpPr>
          <p:cNvPr id="6" name="Rectangle 5"/>
          <p:cNvSpPr/>
          <p:nvPr/>
        </p:nvSpPr>
        <p:spPr>
          <a:xfrm>
            <a:off x="406078" y="609600"/>
            <a:ext cx="8534400" cy="1200329"/>
          </a:xfrm>
          <a:prstGeom prst="rect">
            <a:avLst/>
          </a:prstGeom>
        </p:spPr>
        <p:txBody>
          <a:bodyPr wrap="square">
            <a:spAutoFit/>
          </a:bodyPr>
          <a:lstStyle/>
          <a:p>
            <a:r>
              <a:rPr lang="en-US" sz="2400" b="1">
                <a:solidFill>
                  <a:srgbClr val="0000FF"/>
                </a:solidFill>
                <a:latin typeface="Arial" pitchFamily="34" charset="0"/>
                <a:cs typeface="Arial" pitchFamily="34" charset="0"/>
              </a:rPr>
              <a:t>1.Hãy xác định thời gian và số lần chăm sóc một loại cây rừng mà em biết.</a:t>
            </a:r>
            <a:br>
              <a:rPr lang="en-US" sz="2400" b="1">
                <a:solidFill>
                  <a:srgbClr val="0000FF"/>
                </a:solidFill>
                <a:latin typeface="Arial" pitchFamily="34" charset="0"/>
                <a:cs typeface="Arial" pitchFamily="34" charset="0"/>
              </a:rPr>
            </a:br>
            <a:r>
              <a:rPr lang="vi-VN" sz="2400" b="1" smtClean="0">
                <a:solidFill>
                  <a:srgbClr val="0000FF"/>
                </a:solidFill>
              </a:rPr>
              <a:t>Ghi </a:t>
            </a:r>
            <a:r>
              <a:rPr lang="vi-VN" sz="2400" b="1" smtClean="0">
                <a:solidFill>
                  <a:srgbClr val="0000FF"/>
                </a:solidFill>
              </a:rPr>
              <a:t>trên giấy A4. Giờ sau nộp </a:t>
            </a:r>
            <a:r>
              <a:rPr lang="en-US" sz="2400" b="1" smtClean="0">
                <a:solidFill>
                  <a:srgbClr val="0000FF"/>
                </a:solidFill>
              </a:rPr>
              <a:t>GV</a:t>
            </a:r>
            <a:endParaRPr lang="en-US" sz="2400" b="1">
              <a:solidFill>
                <a:srgbClr val="0000FF"/>
              </a:solidFill>
            </a:endParaRPr>
          </a:p>
        </p:txBody>
      </p:sp>
    </p:spTree>
    <p:extLst>
      <p:ext uri="{BB962C8B-B14F-4D97-AF65-F5344CB8AC3E}">
        <p14:creationId xmlns:p14="http://schemas.microsoft.com/office/powerpoint/2010/main" val="1475718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2"/>
          <p:cNvSpPr>
            <a:spLocks noChangeArrowheads="1"/>
          </p:cNvSpPr>
          <p:nvPr/>
        </p:nvSpPr>
        <p:spPr bwMode="auto">
          <a:xfrm>
            <a:off x="0" y="8305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3"/>
          <p:cNvSpPr/>
          <p:nvPr/>
        </p:nvSpPr>
        <p:spPr>
          <a:xfrm>
            <a:off x="190500" y="5486400"/>
            <a:ext cx="8763000" cy="830997"/>
          </a:xfrm>
          <a:prstGeom prst="rect">
            <a:avLst/>
          </a:prstGeom>
        </p:spPr>
        <p:txBody>
          <a:bodyPr wrap="square">
            <a:spAutoFit/>
          </a:bodyPr>
          <a:lstStyle/>
          <a:p>
            <a:r>
              <a:rPr lang="en-US" sz="2400" b="1">
                <a:solidFill>
                  <a:srgbClr val="0000FF"/>
                </a:solidFill>
                <a:latin typeface="Arial" pitchFamily="34" charset="0"/>
                <a:cs typeface="Arial" pitchFamily="34" charset="0"/>
              </a:rPr>
              <a:t>Quan sát Hình 6.1 và cho biết hậu quả của việc không chăm sóc cây rừng</a:t>
            </a:r>
            <a:endParaRPr lang="en-US" sz="2400" b="1">
              <a:solidFill>
                <a:srgbClr val="0000FF"/>
              </a:solidFill>
              <a:latin typeface="Arial" pitchFamily="34" charset="0"/>
              <a:cs typeface="Arial" pitchFamily="34" charset="0"/>
            </a:endParaRPr>
          </a:p>
        </p:txBody>
      </p:sp>
      <p:pic>
        <p:nvPicPr>
          <p:cNvPr id="11" name="Picture 10" descr="C:\Users\USER\Desktop\image3 (1).png"/>
          <p:cNvPicPr/>
          <p:nvPr/>
        </p:nvPicPr>
        <p:blipFill>
          <a:blip r:embed="rId2">
            <a:extLst>
              <a:ext uri="{28A0092B-C50C-407E-A947-70E740481C1C}">
                <a14:useLocalDpi xmlns:a14="http://schemas.microsoft.com/office/drawing/2010/main" val="0"/>
              </a:ext>
            </a:extLst>
          </a:blip>
          <a:srcRect/>
          <a:stretch>
            <a:fillRect/>
          </a:stretch>
        </p:blipFill>
        <p:spPr bwMode="auto">
          <a:xfrm>
            <a:off x="190500" y="381000"/>
            <a:ext cx="8343900" cy="4876800"/>
          </a:xfrm>
          <a:prstGeom prst="rect">
            <a:avLst/>
          </a:prstGeom>
          <a:noFill/>
          <a:ln>
            <a:noFill/>
          </a:ln>
        </p:spPr>
      </p:pic>
    </p:spTree>
    <p:extLst>
      <p:ext uri="{BB962C8B-B14F-4D97-AF65-F5344CB8AC3E}">
        <p14:creationId xmlns:p14="http://schemas.microsoft.com/office/powerpoint/2010/main" val="512133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2"/>
          <p:cNvSpPr>
            <a:spLocks noChangeArrowheads="1"/>
          </p:cNvSpPr>
          <p:nvPr/>
        </p:nvSpPr>
        <p:spPr bwMode="auto">
          <a:xfrm>
            <a:off x="0" y="8305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3"/>
          <p:cNvSpPr/>
          <p:nvPr/>
        </p:nvSpPr>
        <p:spPr>
          <a:xfrm>
            <a:off x="190500" y="5486400"/>
            <a:ext cx="5600700" cy="1200329"/>
          </a:xfrm>
          <a:prstGeom prst="rect">
            <a:avLst/>
          </a:prstGeom>
        </p:spPr>
        <p:txBody>
          <a:bodyPr wrap="square">
            <a:spAutoFit/>
          </a:bodyPr>
          <a:lstStyle/>
          <a:p>
            <a:r>
              <a:rPr lang="en-US" sz="2400" b="1">
                <a:solidFill>
                  <a:srgbClr val="0000FF"/>
                </a:solidFill>
                <a:latin typeface="Arial" pitchFamily="34" charset="0"/>
                <a:cs typeface="Arial" pitchFamily="34" charset="0"/>
              </a:rPr>
              <a:t>Quan sát Hình 6.1 và cho biết hậu quả của việc không chăm sóc cây rừng</a:t>
            </a:r>
            <a:endParaRPr lang="en-US" sz="2400" b="1">
              <a:solidFill>
                <a:srgbClr val="0000FF"/>
              </a:solidFill>
              <a:latin typeface="Arial" pitchFamily="34" charset="0"/>
              <a:cs typeface="Arial" pitchFamily="34" charset="0"/>
            </a:endParaRPr>
          </a:p>
        </p:txBody>
      </p:sp>
      <p:pic>
        <p:nvPicPr>
          <p:cNvPr id="11" name="Picture 10" descr="C:\Users\USER\Desktop\image3 (1).png"/>
          <p:cNvPicPr/>
          <p:nvPr/>
        </p:nvPicPr>
        <p:blipFill>
          <a:blip r:embed="rId2">
            <a:extLst>
              <a:ext uri="{28A0092B-C50C-407E-A947-70E740481C1C}">
                <a14:useLocalDpi xmlns:a14="http://schemas.microsoft.com/office/drawing/2010/main" val="0"/>
              </a:ext>
            </a:extLst>
          </a:blip>
          <a:srcRect/>
          <a:stretch>
            <a:fillRect/>
          </a:stretch>
        </p:blipFill>
        <p:spPr bwMode="auto">
          <a:xfrm>
            <a:off x="190500" y="381000"/>
            <a:ext cx="5829300" cy="4876800"/>
          </a:xfrm>
          <a:prstGeom prst="rect">
            <a:avLst/>
          </a:prstGeom>
          <a:noFill/>
          <a:ln>
            <a:noFill/>
          </a:ln>
        </p:spPr>
      </p:pic>
      <p:sp>
        <p:nvSpPr>
          <p:cNvPr id="2" name="Rectangle 1"/>
          <p:cNvSpPr/>
          <p:nvPr/>
        </p:nvSpPr>
        <p:spPr>
          <a:xfrm>
            <a:off x="5990230" y="762000"/>
            <a:ext cx="2696570" cy="5262979"/>
          </a:xfrm>
          <a:prstGeom prst="rect">
            <a:avLst/>
          </a:prstGeom>
        </p:spPr>
        <p:txBody>
          <a:bodyPr wrap="square">
            <a:spAutoFit/>
          </a:bodyPr>
          <a:lstStyle/>
          <a:p>
            <a:r>
              <a:rPr lang="vi-VN" sz="2400">
                <a:solidFill>
                  <a:srgbClr val="FF0000"/>
                </a:solidFill>
              </a:rPr>
              <a:t>- Quan sát Hình 6.1, ta thấy một số hậu quả của việc không chăm sóc cây rừng:</a:t>
            </a:r>
          </a:p>
          <a:p>
            <a:r>
              <a:rPr lang="vi-VN" sz="2400">
                <a:solidFill>
                  <a:srgbClr val="FF0000"/>
                </a:solidFill>
              </a:rPr>
              <a:t>   + Hình a: Cây rừng không sinh trưởng, bị chết</a:t>
            </a:r>
          </a:p>
          <a:p>
            <a:r>
              <a:rPr lang="vi-VN" sz="2400">
                <a:solidFill>
                  <a:srgbClr val="FF0000"/>
                </a:solidFill>
              </a:rPr>
              <a:t>   + Hình b: Cây rừng bị sâu, bệnh phá hại</a:t>
            </a:r>
          </a:p>
          <a:p>
            <a:r>
              <a:rPr lang="vi-VN" sz="2400">
                <a:solidFill>
                  <a:srgbClr val="FF0000"/>
                </a:solidFill>
              </a:rPr>
              <a:t>   + Hình c: Cây rừng bị trâu, bò phá hại</a:t>
            </a:r>
          </a:p>
        </p:txBody>
      </p:sp>
    </p:spTree>
    <p:extLst>
      <p:ext uri="{BB962C8B-B14F-4D97-AF65-F5344CB8AC3E}">
        <p14:creationId xmlns:p14="http://schemas.microsoft.com/office/powerpoint/2010/main" val="3123265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76101"/>
            <a:ext cx="8610600" cy="1200329"/>
          </a:xfrm>
          <a:prstGeom prst="rect">
            <a:avLst/>
          </a:prstGeom>
        </p:spPr>
        <p:txBody>
          <a:bodyPr wrap="square">
            <a:spAutoFit/>
          </a:bodyPr>
          <a:lstStyle/>
          <a:p>
            <a:r>
              <a:rPr lang="en-US" sz="2400" b="1">
                <a:solidFill>
                  <a:srgbClr val="0000FF"/>
                </a:solidFill>
                <a:latin typeface="Arial" pitchFamily="34" charset="0"/>
                <a:cs typeface="Arial" pitchFamily="34" charset="0"/>
              </a:rPr>
              <a:t>1. Mục đích của việc chăm sóc cây rừng là gì?</a:t>
            </a:r>
          </a:p>
          <a:p>
            <a:r>
              <a:rPr lang="en-US" sz="2400" b="1">
                <a:solidFill>
                  <a:srgbClr val="0000FF"/>
                </a:solidFill>
                <a:latin typeface="Arial" pitchFamily="34" charset="0"/>
                <a:cs typeface="Arial" pitchFamily="34" charset="0"/>
              </a:rPr>
              <a:t>2. Chăm sóc rừng cần bắt đầu vào thời gian nào và tiến hành trong vòng bao nhiêu </a:t>
            </a:r>
            <a:r>
              <a:rPr lang="en-US" sz="2400" b="1">
                <a:solidFill>
                  <a:srgbClr val="0000FF"/>
                </a:solidFill>
                <a:latin typeface="Arial" pitchFamily="34" charset="0"/>
                <a:cs typeface="Arial" pitchFamily="34" charset="0"/>
              </a:rPr>
              <a:t>năm</a:t>
            </a:r>
            <a:r>
              <a:rPr lang="en-US" sz="2400" b="1" smtClean="0">
                <a:solidFill>
                  <a:srgbClr val="0000FF"/>
                </a:solidFill>
                <a:latin typeface="Arial" pitchFamily="34" charset="0"/>
                <a:cs typeface="Arial" pitchFamily="34" charset="0"/>
              </a:rPr>
              <a:t>?</a:t>
            </a:r>
            <a:endParaRPr lang="en-US" sz="2400" b="1">
              <a:solidFill>
                <a:srgbClr val="0000FF"/>
              </a:solidFill>
              <a:latin typeface="Arial" pitchFamily="34" charset="0"/>
              <a:cs typeface="Arial" pitchFamily="34" charset="0"/>
            </a:endParaRPr>
          </a:p>
        </p:txBody>
      </p:sp>
      <p:pic>
        <p:nvPicPr>
          <p:cNvPr id="1026" name="Picture 2" descr="C:\Users\USER\Desktop\ho-tro-gao-cho-dong-bao-cham-soc-bao-ve-rung-son-la_cop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24000"/>
            <a:ext cx="80772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742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additive="base">
                                        <p:cTn id="11" dur="500" fill="hold"/>
                                        <p:tgtEl>
                                          <p:spTgt spid="1026"/>
                                        </p:tgtEl>
                                        <p:attrNameLst>
                                          <p:attrName>ppt_x</p:attrName>
                                        </p:attrNameLst>
                                      </p:cBhvr>
                                      <p:tavLst>
                                        <p:tav tm="0">
                                          <p:val>
                                            <p:strVal val="#ppt_x"/>
                                          </p:val>
                                        </p:tav>
                                        <p:tav tm="100000">
                                          <p:val>
                                            <p:strVal val="#ppt_x"/>
                                          </p:val>
                                        </p:tav>
                                      </p:tavLst>
                                    </p:anim>
                                    <p:anim calcmode="lin" valueType="num">
                                      <p:cBhvr additive="base">
                                        <p:cTn id="12"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76101"/>
            <a:ext cx="8610600" cy="1200329"/>
          </a:xfrm>
          <a:prstGeom prst="rect">
            <a:avLst/>
          </a:prstGeom>
        </p:spPr>
        <p:txBody>
          <a:bodyPr wrap="square">
            <a:spAutoFit/>
          </a:bodyPr>
          <a:lstStyle/>
          <a:p>
            <a:r>
              <a:rPr lang="en-US" sz="2400" b="1">
                <a:solidFill>
                  <a:srgbClr val="0000FF"/>
                </a:solidFill>
                <a:latin typeface="Arial" pitchFamily="34" charset="0"/>
                <a:cs typeface="Arial" pitchFamily="34" charset="0"/>
              </a:rPr>
              <a:t>1. Mục đích của việc chăm sóc cây rừng là gì?</a:t>
            </a:r>
          </a:p>
          <a:p>
            <a:r>
              <a:rPr lang="en-US" sz="2400" b="1">
                <a:solidFill>
                  <a:srgbClr val="0000FF"/>
                </a:solidFill>
                <a:latin typeface="Arial" pitchFamily="34" charset="0"/>
                <a:cs typeface="Arial" pitchFamily="34" charset="0"/>
              </a:rPr>
              <a:t>2. Chăm sóc rừng cần bắt đầu vào thời gian nào và tiến hành trong vòng bao nhiêu </a:t>
            </a:r>
            <a:r>
              <a:rPr lang="en-US" sz="2400" b="1">
                <a:solidFill>
                  <a:srgbClr val="0000FF"/>
                </a:solidFill>
                <a:latin typeface="Arial" pitchFamily="34" charset="0"/>
                <a:cs typeface="Arial" pitchFamily="34" charset="0"/>
              </a:rPr>
              <a:t>năm</a:t>
            </a:r>
            <a:r>
              <a:rPr lang="en-US" sz="2400" b="1" smtClean="0">
                <a:solidFill>
                  <a:srgbClr val="0000FF"/>
                </a:solidFill>
                <a:latin typeface="Arial" pitchFamily="34" charset="0"/>
                <a:cs typeface="Arial" pitchFamily="34" charset="0"/>
              </a:rPr>
              <a:t>?</a:t>
            </a:r>
            <a:endParaRPr lang="en-US" sz="2400" b="1">
              <a:solidFill>
                <a:srgbClr val="0000FF"/>
              </a:solidFill>
              <a:latin typeface="Arial" pitchFamily="34" charset="0"/>
              <a:cs typeface="Arial" pitchFamily="34" charset="0"/>
            </a:endParaRPr>
          </a:p>
        </p:txBody>
      </p:sp>
      <p:pic>
        <p:nvPicPr>
          <p:cNvPr id="1026" name="Picture 2" descr="C:\Users\USER\Desktop\ho-tro-gao-cho-dong-bao-cham-soc-bao-ve-rung-son-la_cop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970" y="1295400"/>
            <a:ext cx="8077200" cy="2667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04800" y="4191000"/>
            <a:ext cx="8335370" cy="2554545"/>
          </a:xfrm>
          <a:prstGeom prst="rect">
            <a:avLst/>
          </a:prstGeom>
        </p:spPr>
        <p:txBody>
          <a:bodyPr wrap="square">
            <a:spAutoFit/>
          </a:bodyPr>
          <a:lstStyle/>
          <a:p>
            <a:r>
              <a:rPr lang="vi-VN" sz="2000">
                <a:solidFill>
                  <a:srgbClr val="FF0000"/>
                </a:solidFill>
              </a:rPr>
              <a:t>1. Mục đích của việc chăm sóc </a:t>
            </a:r>
            <a:r>
              <a:rPr lang="vi-VN" sz="2000">
                <a:solidFill>
                  <a:srgbClr val="FF0000"/>
                </a:solidFill>
              </a:rPr>
              <a:t>cây </a:t>
            </a:r>
            <a:r>
              <a:rPr lang="vi-VN" sz="2000" smtClean="0">
                <a:solidFill>
                  <a:srgbClr val="FF0000"/>
                </a:solidFill>
              </a:rPr>
              <a:t>rừng</a:t>
            </a:r>
            <a:endParaRPr lang="vi-VN" sz="2000">
              <a:solidFill>
                <a:srgbClr val="FF0000"/>
              </a:solidFill>
            </a:endParaRPr>
          </a:p>
          <a:p>
            <a:r>
              <a:rPr lang="vi-VN" sz="2000">
                <a:solidFill>
                  <a:srgbClr val="FF0000"/>
                </a:solidFill>
              </a:rPr>
              <a:t>- Là công việc rất quan trọng sau khi trồng rừng. Nhằm hạn chế sự phát triển của cỏ dại và sâu, bệnh, làm đất tơi xốp, tăng thêm dinh dưỡng, giúp cây trồng sinh trưởng và phát triển tốt, nâng cao năng suất, chất lượng </a:t>
            </a:r>
            <a:r>
              <a:rPr lang="vi-VN" sz="2000">
                <a:solidFill>
                  <a:srgbClr val="FF0000"/>
                </a:solidFill>
              </a:rPr>
              <a:t>rừng</a:t>
            </a:r>
            <a:r>
              <a:rPr lang="vi-VN" sz="2000" smtClean="0">
                <a:solidFill>
                  <a:srgbClr val="FF0000"/>
                </a:solidFill>
              </a:rPr>
              <a:t>.</a:t>
            </a:r>
            <a:endParaRPr lang="vi-VN" sz="2000">
              <a:solidFill>
                <a:srgbClr val="FF0000"/>
              </a:solidFill>
            </a:endParaRPr>
          </a:p>
          <a:p>
            <a:r>
              <a:rPr lang="vi-VN" sz="2000">
                <a:solidFill>
                  <a:srgbClr val="FF0000"/>
                </a:solidFill>
              </a:rPr>
              <a:t>2. Thời gian chăm sóc rừng: Cây rừng còn rất non yếu nên sau khi trồng từ 1 đến 3 tháng cần được chăm sóc ngay. Việc chăm sóc được tiến hành liên tục đến </a:t>
            </a:r>
            <a:r>
              <a:rPr lang="vi-VN" sz="2000">
                <a:solidFill>
                  <a:srgbClr val="FF0000"/>
                </a:solidFill>
              </a:rPr>
              <a:t>4 </a:t>
            </a:r>
            <a:r>
              <a:rPr lang="vi-VN" sz="2000" smtClean="0">
                <a:solidFill>
                  <a:srgbClr val="FF0000"/>
                </a:solidFill>
              </a:rPr>
              <a:t>năm</a:t>
            </a:r>
            <a:endParaRPr lang="vi-VN" sz="2000">
              <a:solidFill>
                <a:srgbClr val="FF0000"/>
              </a:solidFill>
            </a:endParaRPr>
          </a:p>
        </p:txBody>
      </p:sp>
    </p:spTree>
    <p:extLst>
      <p:ext uri="{BB962C8B-B14F-4D97-AF65-F5344CB8AC3E}">
        <p14:creationId xmlns:p14="http://schemas.microsoft.com/office/powerpoint/2010/main" val="407665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76101"/>
            <a:ext cx="8610600" cy="1200329"/>
          </a:xfrm>
          <a:prstGeom prst="rect">
            <a:avLst/>
          </a:prstGeom>
        </p:spPr>
        <p:txBody>
          <a:bodyPr wrap="square">
            <a:spAutoFit/>
          </a:bodyPr>
          <a:lstStyle/>
          <a:p>
            <a:r>
              <a:rPr lang="en-US" sz="2400" smtClean="0"/>
              <a:t> </a:t>
            </a:r>
            <a:r>
              <a:rPr lang="en-US" sz="2400" b="1">
                <a:solidFill>
                  <a:srgbClr val="0000FF"/>
                </a:solidFill>
                <a:latin typeface="Arial" pitchFamily="34" charset="0"/>
                <a:cs typeface="Arial" pitchFamily="34" charset="0"/>
              </a:rPr>
              <a:t>Em hãy cho biết số lần, thời gian chăm sóc cây rừng ở từng giai đoạn có trong Hình 6.2.</a:t>
            </a:r>
            <a:br>
              <a:rPr lang="en-US" sz="2400" b="1">
                <a:solidFill>
                  <a:srgbClr val="0000FF"/>
                </a:solidFill>
                <a:latin typeface="Arial" pitchFamily="34" charset="0"/>
                <a:cs typeface="Arial" pitchFamily="34" charset="0"/>
              </a:rPr>
            </a:br>
            <a:endParaRPr lang="en-US" sz="2400" b="1">
              <a:solidFill>
                <a:srgbClr val="0000FF"/>
              </a:solidFill>
              <a:latin typeface="Arial" pitchFamily="34" charset="0"/>
              <a:cs typeface="Arial" pitchFamily="34" charset="0"/>
            </a:endParaRPr>
          </a:p>
        </p:txBody>
      </p:sp>
      <p:pic>
        <p:nvPicPr>
          <p:cNvPr id="5" name="Picture 4" descr="C:\Users\USER\Desktop\image2.png"/>
          <p:cNvPicPr/>
          <p:nvPr/>
        </p:nvPicPr>
        <p:blipFill>
          <a:blip r:embed="rId2">
            <a:extLst>
              <a:ext uri="{28A0092B-C50C-407E-A947-70E740481C1C}">
                <a14:useLocalDpi xmlns:a14="http://schemas.microsoft.com/office/drawing/2010/main" val="0"/>
              </a:ext>
            </a:extLst>
          </a:blip>
          <a:srcRect/>
          <a:stretch>
            <a:fillRect/>
          </a:stretch>
        </p:blipFill>
        <p:spPr bwMode="auto">
          <a:xfrm>
            <a:off x="304800" y="1143000"/>
            <a:ext cx="8610600" cy="5334000"/>
          </a:xfrm>
          <a:prstGeom prst="rect">
            <a:avLst/>
          </a:prstGeom>
          <a:noFill/>
          <a:ln>
            <a:noFill/>
          </a:ln>
        </p:spPr>
      </p:pic>
    </p:spTree>
    <p:extLst>
      <p:ext uri="{BB962C8B-B14F-4D97-AF65-F5344CB8AC3E}">
        <p14:creationId xmlns:p14="http://schemas.microsoft.com/office/powerpoint/2010/main" val="1424903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76101"/>
            <a:ext cx="8610600" cy="1200329"/>
          </a:xfrm>
          <a:prstGeom prst="rect">
            <a:avLst/>
          </a:prstGeom>
        </p:spPr>
        <p:txBody>
          <a:bodyPr wrap="square">
            <a:spAutoFit/>
          </a:bodyPr>
          <a:lstStyle/>
          <a:p>
            <a:r>
              <a:rPr lang="en-US" sz="2400" smtClean="0"/>
              <a:t> </a:t>
            </a:r>
            <a:r>
              <a:rPr lang="en-US" sz="2400" b="1">
                <a:solidFill>
                  <a:srgbClr val="0000FF"/>
                </a:solidFill>
                <a:latin typeface="Arial" pitchFamily="34" charset="0"/>
                <a:cs typeface="Arial" pitchFamily="34" charset="0"/>
              </a:rPr>
              <a:t>Em hãy cho biết số lần, thời gian chăm sóc cây rừng ở từng giai đoạn có trong Hình 6.2.</a:t>
            </a:r>
            <a:br>
              <a:rPr lang="en-US" sz="2400" b="1">
                <a:solidFill>
                  <a:srgbClr val="0000FF"/>
                </a:solidFill>
                <a:latin typeface="Arial" pitchFamily="34" charset="0"/>
                <a:cs typeface="Arial" pitchFamily="34" charset="0"/>
              </a:rPr>
            </a:br>
            <a:endParaRPr lang="en-US" sz="2400" b="1">
              <a:solidFill>
                <a:srgbClr val="0000FF"/>
              </a:solidFill>
              <a:latin typeface="Arial" pitchFamily="34" charset="0"/>
              <a:cs typeface="Arial" pitchFamily="34" charset="0"/>
            </a:endParaRPr>
          </a:p>
        </p:txBody>
      </p:sp>
      <p:pic>
        <p:nvPicPr>
          <p:cNvPr id="5" name="Picture 4" descr="C:\Users\USER\Desktop\image2.png"/>
          <p:cNvPicPr/>
          <p:nvPr/>
        </p:nvPicPr>
        <p:blipFill>
          <a:blip r:embed="rId2">
            <a:extLst>
              <a:ext uri="{28A0092B-C50C-407E-A947-70E740481C1C}">
                <a14:useLocalDpi xmlns:a14="http://schemas.microsoft.com/office/drawing/2010/main" val="0"/>
              </a:ext>
            </a:extLst>
          </a:blip>
          <a:srcRect/>
          <a:stretch>
            <a:fillRect/>
          </a:stretch>
        </p:blipFill>
        <p:spPr bwMode="auto">
          <a:xfrm>
            <a:off x="304800" y="1143000"/>
            <a:ext cx="4572000" cy="5334000"/>
          </a:xfrm>
          <a:prstGeom prst="rect">
            <a:avLst/>
          </a:prstGeom>
          <a:noFill/>
          <a:ln>
            <a:noFill/>
          </a:ln>
        </p:spPr>
      </p:pic>
      <p:sp>
        <p:nvSpPr>
          <p:cNvPr id="2" name="Rectangle 1"/>
          <p:cNvSpPr/>
          <p:nvPr/>
        </p:nvSpPr>
        <p:spPr>
          <a:xfrm>
            <a:off x="5029200" y="1216925"/>
            <a:ext cx="3733800" cy="5262979"/>
          </a:xfrm>
          <a:prstGeom prst="rect">
            <a:avLst/>
          </a:prstGeom>
        </p:spPr>
        <p:txBody>
          <a:bodyPr wrap="square">
            <a:spAutoFit/>
          </a:bodyPr>
          <a:lstStyle/>
          <a:p>
            <a:r>
              <a:rPr lang="vi-VN" sz="2400">
                <a:solidFill>
                  <a:srgbClr val="FF0000"/>
                </a:solidFill>
              </a:rPr>
              <a:t>Hình a: Cây rừng trồng khoảng 1 – 3 tháng: cần được chăm sóc ngay, chăm sóc liên tục</a:t>
            </a:r>
          </a:p>
          <a:p>
            <a:r>
              <a:rPr lang="vi-VN" sz="2400">
                <a:solidFill>
                  <a:srgbClr val="FF0000"/>
                </a:solidFill>
              </a:rPr>
              <a:t>Hình b: Cây rừng trồng khoảng 1 năm: Mỗi năm chăm sóc từ 2 đến 3 lần</a:t>
            </a:r>
          </a:p>
          <a:p>
            <a:r>
              <a:rPr lang="vi-VN" sz="2400">
                <a:solidFill>
                  <a:srgbClr val="FF0000"/>
                </a:solidFill>
              </a:rPr>
              <a:t>Hình c: Cây rừng trồng khoảng 3 năm: Mỗi năm chăm sóc từ 1 đến 2 lần</a:t>
            </a:r>
          </a:p>
          <a:p>
            <a:r>
              <a:rPr lang="vi-VN" sz="2400">
                <a:solidFill>
                  <a:srgbClr val="FF0000"/>
                </a:solidFill>
              </a:rPr>
              <a:t>Hình d: Cây rừng trưởng thành: Chăm sóc ít hơn hoặc không cần chăm sóc.</a:t>
            </a:r>
          </a:p>
        </p:txBody>
      </p:sp>
    </p:spTree>
    <p:extLst>
      <p:ext uri="{BB962C8B-B14F-4D97-AF65-F5344CB8AC3E}">
        <p14:creationId xmlns:p14="http://schemas.microsoft.com/office/powerpoint/2010/main" val="1981472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541366"/>
            <a:ext cx="8382000" cy="5909310"/>
          </a:xfrm>
          <a:prstGeom prst="rect">
            <a:avLst/>
          </a:prstGeom>
        </p:spPr>
        <p:txBody>
          <a:bodyPr wrap="square">
            <a:spAutoFit/>
          </a:bodyPr>
          <a:lstStyle/>
          <a:p>
            <a:r>
              <a:rPr lang="en-US" sz="2400" b="1" smtClean="0"/>
              <a:t>1</a:t>
            </a:r>
            <a:r>
              <a:rPr lang="en-US" sz="2400" b="1" smtClean="0">
                <a:latin typeface="Arial" pitchFamily="34" charset="0"/>
                <a:cs typeface="Arial" pitchFamily="34" charset="0"/>
              </a:rPr>
              <a:t>. </a:t>
            </a:r>
            <a:r>
              <a:rPr lang="en-US" sz="2400" b="1">
                <a:latin typeface="Arial" pitchFamily="34" charset="0"/>
                <a:cs typeface="Arial" pitchFamily="34" charset="0"/>
              </a:rPr>
              <a:t>Mục đích của việc chăm sóc cây rừng</a:t>
            </a:r>
            <a:endParaRPr lang="en-US" sz="2400">
              <a:latin typeface="Arial" pitchFamily="34" charset="0"/>
              <a:cs typeface="Arial" pitchFamily="34" charset="0"/>
            </a:endParaRPr>
          </a:p>
          <a:p>
            <a:r>
              <a:rPr lang="en-US" sz="2400">
                <a:latin typeface="Arial" pitchFamily="34" charset="0"/>
                <a:cs typeface="Arial" pitchFamily="34" charset="0"/>
              </a:rPr>
              <a:t>- Là công việc rất quan trọng sau khi trồng rừng</a:t>
            </a:r>
          </a:p>
          <a:p>
            <a:r>
              <a:rPr lang="en-US" sz="2400">
                <a:latin typeface="Arial" pitchFamily="34" charset="0"/>
                <a:cs typeface="Arial" pitchFamily="34" charset="0"/>
              </a:rPr>
              <a:t>- Nhằm hạn chế sự phát triển của cỏ dại và sâu, bệnh, làm đất tơi xốp, tăng thêm dinh dưỡng, giúp cây trồng sinh trưởng và phát triển tốt, nâng cao năng suất, chất lượng rừng.</a:t>
            </a:r>
          </a:p>
          <a:p>
            <a:r>
              <a:rPr lang="en-US" sz="2400" b="1">
                <a:latin typeface="Arial" pitchFamily="34" charset="0"/>
                <a:cs typeface="Arial" pitchFamily="34" charset="0"/>
              </a:rPr>
              <a:t>2. Thời gian, số lần chăm sóc cây rừng sau khi trồng</a:t>
            </a:r>
            <a:endParaRPr lang="en-US" sz="2400">
              <a:latin typeface="Arial" pitchFamily="34" charset="0"/>
              <a:cs typeface="Arial" pitchFamily="34" charset="0"/>
            </a:endParaRPr>
          </a:p>
          <a:p>
            <a:r>
              <a:rPr lang="en-US" sz="2400" b="1">
                <a:latin typeface="Arial" pitchFamily="34" charset="0"/>
                <a:cs typeface="Arial" pitchFamily="34" charset="0"/>
              </a:rPr>
              <a:t>2.1. Thời gian chăm sóc</a:t>
            </a:r>
            <a:endParaRPr lang="en-US" sz="2400">
              <a:latin typeface="Arial" pitchFamily="34" charset="0"/>
              <a:cs typeface="Arial" pitchFamily="34" charset="0"/>
            </a:endParaRPr>
          </a:p>
          <a:p>
            <a:r>
              <a:rPr lang="en-US" sz="2400">
                <a:latin typeface="Arial" pitchFamily="34" charset="0"/>
                <a:cs typeface="Arial" pitchFamily="34" charset="0"/>
              </a:rPr>
              <a:t>- Sau khi trồng từ 1 đến 3 tháng cần chăm sóc ngay;</a:t>
            </a:r>
          </a:p>
          <a:p>
            <a:r>
              <a:rPr lang="en-US" sz="2400" b="1">
                <a:latin typeface="Arial" pitchFamily="34" charset="0"/>
                <a:cs typeface="Arial" pitchFamily="34" charset="0"/>
              </a:rPr>
              <a:t>- Chăm sóc liên tục đến 4 năm</a:t>
            </a:r>
            <a:endParaRPr lang="en-US" sz="2400">
              <a:latin typeface="Arial" pitchFamily="34" charset="0"/>
              <a:cs typeface="Arial" pitchFamily="34" charset="0"/>
            </a:endParaRPr>
          </a:p>
          <a:p>
            <a:r>
              <a:rPr lang="en-US" sz="2400" b="1">
                <a:latin typeface="Arial" pitchFamily="34" charset="0"/>
                <a:cs typeface="Arial" pitchFamily="34" charset="0"/>
              </a:rPr>
              <a:t>2.2. Số lần chăm sóc:</a:t>
            </a:r>
            <a:endParaRPr lang="en-US" sz="2400">
              <a:latin typeface="Arial" pitchFamily="34" charset="0"/>
              <a:cs typeface="Arial" pitchFamily="34" charset="0"/>
            </a:endParaRPr>
          </a:p>
          <a:p>
            <a:r>
              <a:rPr lang="en-US" sz="2400">
                <a:latin typeface="Arial" pitchFamily="34" charset="0"/>
                <a:cs typeface="Arial" pitchFamily="34" charset="0"/>
              </a:rPr>
              <a:t>- Năm thứ nhất và thứ hai, mỗi năm chăm sóc từ 2 đến 3 lần;</a:t>
            </a:r>
          </a:p>
          <a:p>
            <a:r>
              <a:rPr lang="en-US" sz="2400">
                <a:latin typeface="Arial" pitchFamily="34" charset="0"/>
                <a:cs typeface="Arial" pitchFamily="34" charset="0"/>
              </a:rPr>
              <a:t>- Năm thứ ba và thứ tư, mỗi năm chăm sóc từ 1 đến 2 lần.</a:t>
            </a:r>
          </a:p>
          <a:p>
            <a:r>
              <a:rPr lang="en-US" sz="2400"/>
              <a:t/>
            </a:r>
            <a:br>
              <a:rPr lang="en-US" sz="2400"/>
            </a:br>
            <a:endParaRPr lang="vi-VN" b="1">
              <a:latin typeface="Arial" pitchFamily="34" charset="0"/>
              <a:cs typeface="Arial" pitchFamily="34" charset="0"/>
            </a:endParaRPr>
          </a:p>
        </p:txBody>
      </p:sp>
      <p:sp>
        <p:nvSpPr>
          <p:cNvPr id="5" name="Rectangle 4"/>
          <p:cNvSpPr/>
          <p:nvPr/>
        </p:nvSpPr>
        <p:spPr>
          <a:xfrm>
            <a:off x="345743" y="91331"/>
            <a:ext cx="7924800" cy="461665"/>
          </a:xfrm>
          <a:prstGeom prst="rect">
            <a:avLst/>
          </a:prstGeom>
        </p:spPr>
        <p:txBody>
          <a:bodyPr wrap="square">
            <a:spAutoFit/>
          </a:bodyPr>
          <a:lstStyle/>
          <a:p>
            <a:pPr algn="ctr"/>
            <a:r>
              <a:rPr lang="en-US" sz="2400" b="1">
                <a:solidFill>
                  <a:srgbClr val="FF0000"/>
                </a:solidFill>
                <a:latin typeface="Arial" pitchFamily="34" charset="0"/>
                <a:cs typeface="Arial" pitchFamily="34" charset="0"/>
              </a:rPr>
              <a:t>TIẾT 14. BÀI </a:t>
            </a:r>
            <a:r>
              <a:rPr lang="en-US" sz="2400" b="1">
                <a:solidFill>
                  <a:srgbClr val="FF0000"/>
                </a:solidFill>
                <a:latin typeface="Arial" pitchFamily="34" charset="0"/>
                <a:cs typeface="Arial" pitchFamily="34" charset="0"/>
              </a:rPr>
              <a:t>7</a:t>
            </a:r>
            <a:r>
              <a:rPr lang="en-US" sz="2400" b="1" smtClean="0">
                <a:solidFill>
                  <a:srgbClr val="FF0000"/>
                </a:solidFill>
                <a:latin typeface="Arial" pitchFamily="34" charset="0"/>
                <a:cs typeface="Arial" pitchFamily="34" charset="0"/>
              </a:rPr>
              <a:t>. CHĂM SÓC RỪNG SAU KHI TRỒNG</a:t>
            </a:r>
            <a:endParaRPr lang="en-US" sz="240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3252482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arn(inVertical)">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barn(inVertical)">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barn(inVertical)">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barn(inVertical)">
                                      <p:cBhvr>
                                        <p:cTn id="32" dur="5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barn(inVertical)">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barn(inVertical)">
                                      <p:cBhvr>
                                        <p:cTn id="42" dur="500"/>
                                        <p:tgtEl>
                                          <p:spTgt spid="2">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
                                            <p:txEl>
                                              <p:pRg st="7" end="7"/>
                                            </p:txEl>
                                          </p:spTgt>
                                        </p:tgtEl>
                                        <p:attrNameLst>
                                          <p:attrName>style.visibility</p:attrName>
                                        </p:attrNameLst>
                                      </p:cBhvr>
                                      <p:to>
                                        <p:strVal val="visible"/>
                                      </p:to>
                                    </p:set>
                                    <p:animEffect transition="in" filter="barn(inVertical)">
                                      <p:cBhvr>
                                        <p:cTn id="47" dur="500"/>
                                        <p:tgtEl>
                                          <p:spTgt spid="2">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2">
                                            <p:txEl>
                                              <p:pRg st="8" end="8"/>
                                            </p:txEl>
                                          </p:spTgt>
                                        </p:tgtEl>
                                        <p:attrNameLst>
                                          <p:attrName>style.visibility</p:attrName>
                                        </p:attrNameLst>
                                      </p:cBhvr>
                                      <p:to>
                                        <p:strVal val="visible"/>
                                      </p:to>
                                    </p:set>
                                    <p:animEffect transition="in" filter="barn(inVertical)">
                                      <p:cBhvr>
                                        <p:cTn id="52" dur="500"/>
                                        <p:tgtEl>
                                          <p:spTgt spid="2">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2">
                                            <p:txEl>
                                              <p:pRg st="9" end="9"/>
                                            </p:txEl>
                                          </p:spTgt>
                                        </p:tgtEl>
                                        <p:attrNameLst>
                                          <p:attrName>style.visibility</p:attrName>
                                        </p:attrNameLst>
                                      </p:cBhvr>
                                      <p:to>
                                        <p:strVal val="visible"/>
                                      </p:to>
                                    </p:set>
                                    <p:animEffect transition="in" filter="barn(inVertical)">
                                      <p:cBhvr>
                                        <p:cTn id="57" dur="500"/>
                                        <p:tgtEl>
                                          <p:spTgt spid="2">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2">
                                            <p:txEl>
                                              <p:pRg st="10" end="10"/>
                                            </p:txEl>
                                          </p:spTgt>
                                        </p:tgtEl>
                                        <p:attrNameLst>
                                          <p:attrName>style.visibility</p:attrName>
                                        </p:attrNameLst>
                                      </p:cBhvr>
                                      <p:to>
                                        <p:strVal val="visible"/>
                                      </p:to>
                                    </p:set>
                                    <p:animEffect transition="in" filter="barn(inVertical)">
                                      <p:cBhvr>
                                        <p:cTn id="62"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3149"/>
            <a:ext cx="8229600" cy="685800"/>
          </a:xfrm>
        </p:spPr>
        <p:txBody>
          <a:bodyPr>
            <a:normAutofit/>
          </a:bodyPr>
          <a:lstStyle/>
          <a:p>
            <a:r>
              <a:rPr lang="en-US" sz="2800" b="1" smtClean="0">
                <a:solidFill>
                  <a:srgbClr val="FF0000"/>
                </a:solidFill>
                <a:latin typeface="Arial" pitchFamily="34" charset="0"/>
                <a:cs typeface="Arial" pitchFamily="34" charset="0"/>
              </a:rPr>
              <a:t>LUYỆN TẬP</a:t>
            </a:r>
            <a:endParaRPr lang="en-US" sz="2800" b="1">
              <a:solidFill>
                <a:srgbClr val="FF0000"/>
              </a:solidFill>
              <a:latin typeface="Arial" pitchFamily="34" charset="0"/>
              <a:cs typeface="Arial" pitchFamily="34" charset="0"/>
            </a:endParaRPr>
          </a:p>
        </p:txBody>
      </p:sp>
      <p:sp>
        <p:nvSpPr>
          <p:cNvPr id="4" name="Rectangle 3"/>
          <p:cNvSpPr/>
          <p:nvPr/>
        </p:nvSpPr>
        <p:spPr>
          <a:xfrm>
            <a:off x="213166" y="457200"/>
            <a:ext cx="8778433" cy="5847755"/>
          </a:xfrm>
          <a:prstGeom prst="rect">
            <a:avLst/>
          </a:prstGeom>
        </p:spPr>
        <p:txBody>
          <a:bodyPr wrap="square">
            <a:spAutoFit/>
          </a:bodyPr>
          <a:lstStyle/>
          <a:p>
            <a:r>
              <a:rPr lang="en-US" sz="2200" b="1">
                <a:solidFill>
                  <a:srgbClr val="0000FF"/>
                </a:solidFill>
                <a:latin typeface="Arial" pitchFamily="34" charset="0"/>
                <a:cs typeface="Arial" pitchFamily="34" charset="0"/>
              </a:rPr>
              <a:t>Em hãy chọn ý đúng nhất trong các câu sau</a:t>
            </a:r>
          </a:p>
          <a:p>
            <a:r>
              <a:rPr lang="en-US" sz="2200" b="1">
                <a:solidFill>
                  <a:srgbClr val="0000FF"/>
                </a:solidFill>
                <a:latin typeface="Arial" pitchFamily="34" charset="0"/>
                <a:cs typeface="Arial" pitchFamily="34" charset="0"/>
              </a:rPr>
              <a:t>1. Mục đích của việc chăm sóc cây rừng là gì</a:t>
            </a:r>
          </a:p>
          <a:p>
            <a:r>
              <a:rPr lang="en-US" sz="2200" b="1">
                <a:solidFill>
                  <a:srgbClr val="0000FF"/>
                </a:solidFill>
                <a:latin typeface="Arial" pitchFamily="34" charset="0"/>
                <a:cs typeface="Arial" pitchFamily="34" charset="0"/>
              </a:rPr>
              <a:t>A. Nhằm hạn chế sự phát triển của cỏ dại và sâu, bệnh, làm đất tơi xốp, tăng thêm dinh dưỡng, giúp cây trồng sinh trưởng và phát triển tốt, nâng cao năng suất, chất lượng rừng.</a:t>
            </a:r>
          </a:p>
          <a:p>
            <a:r>
              <a:rPr lang="en-US" sz="2200" b="1">
                <a:solidFill>
                  <a:srgbClr val="0000FF"/>
                </a:solidFill>
                <a:latin typeface="Arial" pitchFamily="34" charset="0"/>
                <a:cs typeface="Arial" pitchFamily="34" charset="0"/>
              </a:rPr>
              <a:t>B. Nhằm hạn chế sự phát triển của cỏ dại và sâu, bệnh, làm đất tơi xốp</a:t>
            </a:r>
          </a:p>
          <a:p>
            <a:r>
              <a:rPr lang="en-US" sz="2200" b="1">
                <a:solidFill>
                  <a:srgbClr val="0000FF"/>
                </a:solidFill>
                <a:latin typeface="Arial" pitchFamily="34" charset="0"/>
                <a:cs typeface="Arial" pitchFamily="34" charset="0"/>
              </a:rPr>
              <a:t>C. Tăng thêm dinh dưỡng, giúp cây trồng sinh trưởng và phát triển tốt</a:t>
            </a:r>
          </a:p>
          <a:p>
            <a:r>
              <a:rPr lang="en-US" sz="2200" b="1">
                <a:solidFill>
                  <a:srgbClr val="0000FF"/>
                </a:solidFill>
                <a:latin typeface="Arial" pitchFamily="34" charset="0"/>
                <a:cs typeface="Arial" pitchFamily="34" charset="0"/>
              </a:rPr>
              <a:t>D. Nâng cao năng suất, chất lượng rừng.</a:t>
            </a:r>
          </a:p>
          <a:p>
            <a:r>
              <a:rPr lang="en-US" sz="2200" b="1">
                <a:solidFill>
                  <a:srgbClr val="0000FF"/>
                </a:solidFill>
                <a:latin typeface="Arial" pitchFamily="34" charset="0"/>
                <a:cs typeface="Arial" pitchFamily="34" charset="0"/>
              </a:rPr>
              <a:t>2</a:t>
            </a:r>
            <a:r>
              <a:rPr lang="en-US" sz="2200" b="1" smtClean="0">
                <a:solidFill>
                  <a:srgbClr val="0000FF"/>
                </a:solidFill>
                <a:latin typeface="Arial" pitchFamily="34" charset="0"/>
                <a:cs typeface="Arial" pitchFamily="34" charset="0"/>
              </a:rPr>
              <a:t>. </a:t>
            </a:r>
            <a:r>
              <a:rPr lang="en-US" sz="2200" b="1">
                <a:solidFill>
                  <a:srgbClr val="0000FF"/>
                </a:solidFill>
                <a:latin typeface="Arial" pitchFamily="34" charset="0"/>
                <a:cs typeface="Arial" pitchFamily="34" charset="0"/>
              </a:rPr>
              <a:t>Năm thứ nhất và thứ hai, mỗi năm chăm sóc bao nhiêu lần</a:t>
            </a:r>
          </a:p>
          <a:p>
            <a:r>
              <a:rPr lang="en-US" sz="2200" b="1">
                <a:solidFill>
                  <a:srgbClr val="0000FF"/>
                </a:solidFill>
                <a:latin typeface="Arial" pitchFamily="34" charset="0"/>
                <a:cs typeface="Arial" pitchFamily="34" charset="0"/>
              </a:rPr>
              <a:t>A.1 đến 2 lần            B. 2 đến 3 lần</a:t>
            </a:r>
          </a:p>
          <a:p>
            <a:r>
              <a:rPr lang="en-US" sz="2200" b="1">
                <a:solidFill>
                  <a:srgbClr val="0000FF"/>
                </a:solidFill>
                <a:latin typeface="Arial" pitchFamily="34" charset="0"/>
                <a:cs typeface="Arial" pitchFamily="34" charset="0"/>
              </a:rPr>
              <a:t>C. 3 đến 4 lần           D. 4 đến 5 lần</a:t>
            </a:r>
          </a:p>
          <a:p>
            <a:r>
              <a:rPr lang="en-US" sz="2200" b="1">
                <a:solidFill>
                  <a:srgbClr val="0000FF"/>
                </a:solidFill>
                <a:latin typeface="Arial" pitchFamily="34" charset="0"/>
                <a:cs typeface="Arial" pitchFamily="34" charset="0"/>
              </a:rPr>
              <a:t>3</a:t>
            </a:r>
            <a:r>
              <a:rPr lang="en-US" sz="2200" b="1" smtClean="0">
                <a:solidFill>
                  <a:srgbClr val="0000FF"/>
                </a:solidFill>
                <a:latin typeface="Arial" pitchFamily="34" charset="0"/>
                <a:cs typeface="Arial" pitchFamily="34" charset="0"/>
              </a:rPr>
              <a:t>.Năm </a:t>
            </a:r>
            <a:r>
              <a:rPr lang="en-US" sz="2200" b="1">
                <a:solidFill>
                  <a:srgbClr val="0000FF"/>
                </a:solidFill>
                <a:latin typeface="Arial" pitchFamily="34" charset="0"/>
                <a:cs typeface="Arial" pitchFamily="34" charset="0"/>
              </a:rPr>
              <a:t>thứ ba và thứ tư, mỗi năm chăm sóc  bao nhiêu lần</a:t>
            </a:r>
          </a:p>
          <a:p>
            <a:r>
              <a:rPr lang="en-US" sz="2200" b="1">
                <a:solidFill>
                  <a:srgbClr val="0000FF"/>
                </a:solidFill>
                <a:latin typeface="Arial" pitchFamily="34" charset="0"/>
                <a:cs typeface="Arial" pitchFamily="34" charset="0"/>
              </a:rPr>
              <a:t>A.1 đến 2 lần            B. 2 đến 3 lần</a:t>
            </a:r>
          </a:p>
          <a:p>
            <a:r>
              <a:rPr lang="en-US" sz="2200" b="1">
                <a:solidFill>
                  <a:srgbClr val="0000FF"/>
                </a:solidFill>
                <a:latin typeface="Arial" pitchFamily="34" charset="0"/>
                <a:cs typeface="Arial" pitchFamily="34" charset="0"/>
              </a:rPr>
              <a:t>C. 3 đến 4 lần           D. 4 đến 5 lần</a:t>
            </a:r>
            <a:br>
              <a:rPr lang="en-US" sz="2200" b="1">
                <a:solidFill>
                  <a:srgbClr val="0000FF"/>
                </a:solidFill>
                <a:latin typeface="Arial" pitchFamily="34" charset="0"/>
                <a:cs typeface="Arial" pitchFamily="34" charset="0"/>
              </a:rPr>
            </a:br>
            <a:endParaRPr lang="en-US" sz="2200" b="1">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val="3014788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1503</TotalTime>
  <Words>908</Words>
  <Application>Microsoft Office PowerPoint</Application>
  <PresentationFormat>On-screen Show (4:3)</PresentationFormat>
  <Paragraphs>66</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vt:lpstr>
      <vt:lpstr>LUYỆN TẬP</vt:lpstr>
      <vt:lpstr>VẬN DỤNG</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30</cp:revision>
  <dcterms:created xsi:type="dcterms:W3CDTF">2022-07-15T07:39:46Z</dcterms:created>
  <dcterms:modified xsi:type="dcterms:W3CDTF">2022-07-26T07:50:40Z</dcterms:modified>
</cp:coreProperties>
</file>