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84" r:id="rId4"/>
    <p:sldId id="262" r:id="rId5"/>
    <p:sldId id="287" r:id="rId6"/>
    <p:sldId id="261" r:id="rId7"/>
    <p:sldId id="286" r:id="rId8"/>
    <p:sldId id="288" r:id="rId9"/>
    <p:sldId id="289" r:id="rId10"/>
    <p:sldId id="258" r:id="rId11"/>
    <p:sldId id="260" r:id="rId12"/>
    <p:sldId id="285" r:id="rId13"/>
    <p:sldId id="27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4660"/>
  </p:normalViewPr>
  <p:slideViewPr>
    <p:cSldViewPr>
      <p:cViewPr varScale="1">
        <p:scale>
          <a:sx n="70" d="100"/>
          <a:sy n="70" d="100"/>
        </p:scale>
        <p:origin x="-7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65837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638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1341369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5927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5D361-C83D-4B21-B9BA-39D5EC9F62A9}" type="datetimeFigureOut">
              <a:rPr lang="en-US" smtClean="0"/>
              <a:t>7/26/2022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729992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0425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5D361-C83D-4B21-B9BA-39D5EC9F62A9}" type="datetimeFigureOut">
              <a:rPr lang="en-US" smtClean="0"/>
              <a:t>7/26/2022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42152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5D361-C83D-4B21-B9BA-39D5EC9F62A9}" type="datetimeFigureOut">
              <a:rPr lang="en-US" smtClean="0"/>
              <a:t>7/26/2022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729223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5D361-C83D-4B21-B9BA-39D5EC9F62A9}" type="datetimeFigureOut">
              <a:rPr lang="en-US" smtClean="0"/>
              <a:t>7/26/2022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572591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322834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5D361-C83D-4B21-B9BA-39D5EC9F62A9}" type="datetimeFigureOut">
              <a:rPr lang="en-US" smtClean="0"/>
              <a:t>7/26/2022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2D9DFE-99BD-466A-B255-FBBCDD4D466E}" type="slidenum">
              <a:rPr lang="en-US" smtClean="0"/>
              <a:t>‹#›</a:t>
            </a:fld>
            <a:endParaRPr lang="en-US"/>
          </a:p>
        </p:txBody>
      </p:sp>
    </p:spTree>
    <p:extLst>
      <p:ext uri="{BB962C8B-B14F-4D97-AF65-F5344CB8AC3E}">
        <p14:creationId xmlns:p14="http://schemas.microsoft.com/office/powerpoint/2010/main" val="226177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5D361-C83D-4B21-B9BA-39D5EC9F62A9}" type="datetimeFigureOut">
              <a:rPr lang="en-US" smtClean="0"/>
              <a:t>7/26/2022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2D9DFE-99BD-466A-B255-FBBCDD4D466E}" type="slidenum">
              <a:rPr lang="en-US" smtClean="0"/>
              <a:t>‹#›</a:t>
            </a:fld>
            <a:endParaRPr lang="en-US"/>
          </a:p>
        </p:txBody>
      </p:sp>
    </p:spTree>
    <p:extLst>
      <p:ext uri="{BB962C8B-B14F-4D97-AF65-F5344CB8AC3E}">
        <p14:creationId xmlns:p14="http://schemas.microsoft.com/office/powerpoint/2010/main" val="13422454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228600"/>
            <a:ext cx="7924800"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13. </a:t>
            </a:r>
            <a:r>
              <a:rPr lang="en-US" sz="2400" b="1">
                <a:solidFill>
                  <a:srgbClr val="FF0000"/>
                </a:solidFill>
                <a:latin typeface="Arial" pitchFamily="34" charset="0"/>
                <a:cs typeface="Arial" pitchFamily="34" charset="0"/>
              </a:rPr>
              <a:t>BÀI </a:t>
            </a:r>
            <a:r>
              <a:rPr lang="en-US" sz="2400" b="1" smtClean="0">
                <a:solidFill>
                  <a:srgbClr val="FF0000"/>
                </a:solidFill>
                <a:latin typeface="Arial" pitchFamily="34" charset="0"/>
                <a:cs typeface="Arial" pitchFamily="34" charset="0"/>
              </a:rPr>
              <a:t>5. TRỒNG CÂY RỪNG(TIẾP)</a:t>
            </a:r>
            <a:endParaRPr lang="en-US" sz="2400">
              <a:solidFill>
                <a:srgbClr val="FF0000"/>
              </a:solidFill>
              <a:latin typeface="Arial" pitchFamily="34" charset="0"/>
              <a:cs typeface="Arial" pitchFamily="34" charset="0"/>
            </a:endParaRPr>
          </a:p>
        </p:txBody>
      </p:sp>
      <p:sp>
        <p:nvSpPr>
          <p:cNvPr id="3" name="Rectangle 7"/>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8"/>
          <p:cNvSpPr>
            <a:spLocks noChangeArrowheads="1"/>
          </p:cNvSpPr>
          <p:nvPr/>
        </p:nvSpPr>
        <p:spPr bwMode="auto">
          <a:xfrm>
            <a:off x="0" y="2095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0"/>
          <p:cNvSpPr>
            <a:spLocks noChangeArrowheads="1"/>
          </p:cNvSpPr>
          <p:nvPr/>
        </p:nvSpPr>
        <p:spPr bwMode="auto">
          <a:xfrm>
            <a:off x="0" y="5324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Rectangle 12"/>
          <p:cNvSpPr>
            <a:spLocks noChangeArrowheads="1"/>
          </p:cNvSpPr>
          <p:nvPr/>
        </p:nvSpPr>
        <p:spPr bwMode="auto">
          <a:xfrm>
            <a:off x="0" y="830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6" name="Picture 2"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914400"/>
            <a:ext cx="8153400" cy="563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1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nodePh="1">
                                  <p:stCondLst>
                                    <p:cond delay="0"/>
                                  </p:stCondLst>
                                  <p:endCondLst>
                                    <p:cond evt="begin" delay="0">
                                      <p:tn val="10"/>
                                    </p:cond>
                                  </p:end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026"/>
                                        </p:tgtEl>
                                        <p:attrNameLst>
                                          <p:attrName>style.visibility</p:attrName>
                                        </p:attrNameLst>
                                      </p:cBhvr>
                                      <p:to>
                                        <p:strVal val="visible"/>
                                      </p:to>
                                    </p:set>
                                    <p:animEffect transition="in" filter="fade">
                                      <p:cBhvr>
                                        <p:cTn id="27" dur="1000"/>
                                        <p:tgtEl>
                                          <p:spTgt spid="1026"/>
                                        </p:tgtEl>
                                      </p:cBhvr>
                                    </p:animEffect>
                                    <p:anim calcmode="lin" valueType="num">
                                      <p:cBhvr>
                                        <p:cTn id="28" dur="1000" fill="hold"/>
                                        <p:tgtEl>
                                          <p:spTgt spid="1026"/>
                                        </p:tgtEl>
                                        <p:attrNameLst>
                                          <p:attrName>ppt_x</p:attrName>
                                        </p:attrNameLst>
                                      </p:cBhvr>
                                      <p:tavLst>
                                        <p:tav tm="0">
                                          <p:val>
                                            <p:strVal val="#ppt_x"/>
                                          </p:val>
                                        </p:tav>
                                        <p:tav tm="100000">
                                          <p:val>
                                            <p:strVal val="#ppt_x"/>
                                          </p:val>
                                        </p:tav>
                                      </p:tavLst>
                                    </p:anim>
                                    <p:anim calcmode="lin" valueType="num">
                                      <p:cBhvr>
                                        <p:cTn id="2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707074"/>
            <a:ext cx="8610600" cy="1569660"/>
          </a:xfrm>
          <a:prstGeom prst="rect">
            <a:avLst/>
          </a:prstGeom>
        </p:spPr>
        <p:txBody>
          <a:bodyPr wrap="square">
            <a:spAutoFit/>
          </a:bodyPr>
          <a:lstStyle/>
          <a:p>
            <a:r>
              <a:rPr lang="en-US" sz="2400" b="1">
                <a:solidFill>
                  <a:srgbClr val="000099"/>
                </a:solidFill>
                <a:latin typeface="Arial" pitchFamily="34" charset="0"/>
                <a:cs typeface="Arial" pitchFamily="34" charset="0"/>
              </a:rPr>
              <a:t>1. Kể tên một số loại cây rừng thường được trồng cây con có bầu.</a:t>
            </a:r>
          </a:p>
          <a:p>
            <a:r>
              <a:rPr lang="en-US" sz="2400" b="1">
                <a:solidFill>
                  <a:srgbClr val="000099"/>
                </a:solidFill>
                <a:latin typeface="Arial" pitchFamily="34" charset="0"/>
                <a:cs typeface="Arial" pitchFamily="34" charset="0"/>
              </a:rPr>
              <a:t>2. Các hình ảnh trong hình 5.2 tương ứng với bước nào của quy trình trồng rừng bằng cây con có bầu?</a:t>
            </a:r>
          </a:p>
        </p:txBody>
      </p:sp>
      <p:pic>
        <p:nvPicPr>
          <p:cNvPr id="1026" name="Picture 2" descr="C:\Users\USER\Desktop\screenshot-2022-06-28-1613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 y="2209800"/>
            <a:ext cx="7772400" cy="4446775"/>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597424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6"/>
                                        </p:tgtEl>
                                        <p:attrNameLst>
                                          <p:attrName>style.visibility</p:attrName>
                                        </p:attrNameLst>
                                      </p:cBhvr>
                                      <p:to>
                                        <p:strVal val="visible"/>
                                      </p:to>
                                    </p:set>
                                    <p:anim calcmode="lin" valueType="num">
                                      <p:cBhvr additive="base">
                                        <p:cTn id="11" dur="500" fill="hold"/>
                                        <p:tgtEl>
                                          <p:spTgt spid="1026"/>
                                        </p:tgtEl>
                                        <p:attrNameLst>
                                          <p:attrName>ppt_x</p:attrName>
                                        </p:attrNameLst>
                                      </p:cBhvr>
                                      <p:tavLst>
                                        <p:tav tm="0">
                                          <p:val>
                                            <p:strVal val="#ppt_x"/>
                                          </p:val>
                                        </p:tav>
                                        <p:tav tm="100000">
                                          <p:val>
                                            <p:strVal val="#ppt_x"/>
                                          </p:val>
                                        </p:tav>
                                      </p:tavLst>
                                    </p:anim>
                                    <p:anim calcmode="lin" valueType="num">
                                      <p:cBhvr additive="base">
                                        <p:cTn id="12"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11624" y="685800"/>
            <a:ext cx="8458200" cy="4924425"/>
          </a:xfrm>
          <a:prstGeom prst="rect">
            <a:avLst/>
          </a:prstGeom>
        </p:spPr>
        <p:txBody>
          <a:bodyPr wrap="square">
            <a:spAutoFit/>
          </a:bodyPr>
          <a:lstStyle/>
          <a:p>
            <a:r>
              <a:rPr lang="vi-VN" sz="2400" b="1">
                <a:solidFill>
                  <a:srgbClr val="FF0000"/>
                </a:solidFill>
              </a:rPr>
              <a:t>1.</a:t>
            </a:r>
            <a:r>
              <a:rPr lang="vi-VN" sz="2400">
                <a:solidFill>
                  <a:srgbClr val="FF0000"/>
                </a:solidFill>
              </a:rPr>
              <a:t> Một số loại cây con có bầu: cây cọ, cây đước, cây sú vẹt, …</a:t>
            </a:r>
          </a:p>
          <a:p>
            <a:r>
              <a:rPr lang="vi-VN" sz="2400" b="1">
                <a:solidFill>
                  <a:srgbClr val="FF0000"/>
                </a:solidFill>
              </a:rPr>
              <a:t>2.</a:t>
            </a:r>
            <a:r>
              <a:rPr lang="vi-VN" sz="2400">
                <a:solidFill>
                  <a:srgbClr val="FF0000"/>
                </a:solidFill>
              </a:rPr>
              <a:t> Quy trình trồng cây con có bầu.</a:t>
            </a:r>
          </a:p>
          <a:p>
            <a:r>
              <a:rPr lang="vi-VN" sz="2400">
                <a:solidFill>
                  <a:srgbClr val="FF0000"/>
                </a:solidFill>
              </a:rPr>
              <a:t>Bước 1 – Hình c: Tạo lỗ trong hố đất: hố sâu hơn chiều cao bầu khoảng 2 – 4 cm</a:t>
            </a:r>
          </a:p>
          <a:p>
            <a:r>
              <a:rPr lang="vi-VN" sz="2400">
                <a:solidFill>
                  <a:srgbClr val="FF0000"/>
                </a:solidFill>
              </a:rPr>
              <a:t>Bước 2 – Hình b: Rạch túi bầu</a:t>
            </a:r>
          </a:p>
          <a:p>
            <a:r>
              <a:rPr lang="vi-VN" sz="2400">
                <a:solidFill>
                  <a:srgbClr val="FF0000"/>
                </a:solidFill>
              </a:rPr>
              <a:t>Bước 3 – Hình a: Đặt bầu cây vào giữa hố đất</a:t>
            </a:r>
          </a:p>
          <a:p>
            <a:r>
              <a:rPr lang="vi-VN" sz="2400">
                <a:solidFill>
                  <a:srgbClr val="FF0000"/>
                </a:solidFill>
              </a:rPr>
              <a:t>Bước 4 – Hình g: Lấp và nén đất lần 1</a:t>
            </a:r>
          </a:p>
          <a:p>
            <a:r>
              <a:rPr lang="vi-VN" sz="2400">
                <a:solidFill>
                  <a:srgbClr val="FF0000"/>
                </a:solidFill>
              </a:rPr>
              <a:t>Bước 5 – Hình e: Lấp và nén đất lần 2</a:t>
            </a:r>
          </a:p>
          <a:p>
            <a:r>
              <a:rPr lang="vi-VN" sz="2400">
                <a:solidFill>
                  <a:srgbClr val="FF0000"/>
                </a:solidFill>
              </a:rPr>
              <a:t>Bước 6 – Hình d: Vun gốc</a:t>
            </a:r>
          </a:p>
          <a:p>
            <a:r>
              <a:rPr lang="vi-VN" sz="2000"/>
              <a:t/>
            </a:r>
            <a:br>
              <a:rPr lang="vi-VN" sz="2000"/>
            </a:br>
            <a:r>
              <a:rPr lang="vi-VN"/>
              <a:t/>
            </a:r>
            <a:br>
              <a:rPr lang="vi-VN"/>
            </a:br>
            <a:endParaRPr lang="vi-VN"/>
          </a:p>
          <a:p>
            <a:endParaRPr lang="vi-VN"/>
          </a:p>
        </p:txBody>
      </p:sp>
      <p:sp>
        <p:nvSpPr>
          <p:cNvPr id="4"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511247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6284" y="533400"/>
            <a:ext cx="8458200" cy="1200329"/>
          </a:xfrm>
          <a:prstGeom prst="rect">
            <a:avLst/>
          </a:prstGeom>
        </p:spPr>
        <p:txBody>
          <a:bodyPr wrap="square">
            <a:spAutoFit/>
          </a:bodyPr>
          <a:lstStyle/>
          <a:p>
            <a:r>
              <a:rPr lang="en-US" sz="2400" b="1">
                <a:solidFill>
                  <a:srgbClr val="000099"/>
                </a:solidFill>
                <a:latin typeface="Arial" pitchFamily="34" charset="0"/>
                <a:cs typeface="Arial" pitchFamily="34" charset="0"/>
              </a:rPr>
              <a:t>3</a:t>
            </a:r>
            <a:r>
              <a:rPr lang="en-US" sz="2400" b="1" smtClean="0">
                <a:solidFill>
                  <a:srgbClr val="000099"/>
                </a:solidFill>
                <a:latin typeface="Arial" pitchFamily="34" charset="0"/>
                <a:cs typeface="Arial" pitchFamily="34" charset="0"/>
              </a:rPr>
              <a:t>.Các </a:t>
            </a:r>
            <a:r>
              <a:rPr lang="en-US" sz="2400" b="1">
                <a:solidFill>
                  <a:srgbClr val="000099"/>
                </a:solidFill>
                <a:latin typeface="Arial" pitchFamily="34" charset="0"/>
                <a:cs typeface="Arial" pitchFamily="34" charset="0"/>
              </a:rPr>
              <a:t>hình ảnh trong Hình 5.3 tương ứng với những bước nào trong quy trình trồng rừng bằng cây con rễ </a:t>
            </a:r>
            <a:r>
              <a:rPr lang="en-US" sz="2400" b="1">
                <a:solidFill>
                  <a:srgbClr val="000099"/>
                </a:solidFill>
                <a:latin typeface="Arial" pitchFamily="34" charset="0"/>
                <a:cs typeface="Arial" pitchFamily="34" charset="0"/>
              </a:rPr>
              <a:t>trần</a:t>
            </a:r>
            <a:r>
              <a:rPr lang="en-US" sz="2400" b="1" smtClean="0">
                <a:solidFill>
                  <a:srgbClr val="000099"/>
                </a:solidFill>
                <a:latin typeface="Arial" pitchFamily="34" charset="0"/>
                <a:cs typeface="Arial" pitchFamily="34" charset="0"/>
              </a:rPr>
              <a:t>?</a:t>
            </a:r>
            <a:endParaRPr lang="vi-VN" sz="2400" b="1">
              <a:solidFill>
                <a:srgbClr val="000099"/>
              </a:solidFill>
              <a:latin typeface="Arial" pitchFamily="34" charset="0"/>
              <a:cs typeface="Arial" pitchFamily="34" charset="0"/>
            </a:endParaRPr>
          </a:p>
        </p:txBody>
      </p:sp>
      <p:pic>
        <p:nvPicPr>
          <p:cNvPr id="2050" name="Picture 2" descr="C:\Users\USER\Desktop\screenshot-2022-06-28-16133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24792"/>
            <a:ext cx="8610600" cy="4233208"/>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06023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2734" y="609600"/>
            <a:ext cx="8153400" cy="2677656"/>
          </a:xfrm>
          <a:prstGeom prst="rect">
            <a:avLst/>
          </a:prstGeom>
        </p:spPr>
        <p:txBody>
          <a:bodyPr wrap="square">
            <a:spAutoFit/>
          </a:bodyPr>
          <a:lstStyle/>
          <a:p>
            <a:r>
              <a:rPr lang="en-US" sz="2400">
                <a:solidFill>
                  <a:srgbClr val="FF0000"/>
                </a:solidFill>
                <a:latin typeface="Arial" pitchFamily="34" charset="0"/>
                <a:cs typeface="Arial" pitchFamily="34" charset="0"/>
              </a:rPr>
              <a:t>3</a:t>
            </a:r>
            <a:r>
              <a:rPr lang="en-US" sz="2400" smtClean="0">
                <a:solidFill>
                  <a:srgbClr val="FF0000"/>
                </a:solidFill>
                <a:latin typeface="Arial" pitchFamily="34" charset="0"/>
                <a:cs typeface="Arial" pitchFamily="34" charset="0"/>
              </a:rPr>
              <a:t>.</a:t>
            </a:r>
            <a:r>
              <a:rPr lang="vi-VN" sz="2400" smtClean="0">
                <a:solidFill>
                  <a:srgbClr val="FF0000"/>
                </a:solidFill>
                <a:latin typeface="Arial" pitchFamily="34" charset="0"/>
                <a:cs typeface="Arial" pitchFamily="34" charset="0"/>
              </a:rPr>
              <a:t> </a:t>
            </a:r>
            <a:r>
              <a:rPr lang="vi-VN" sz="2400">
                <a:solidFill>
                  <a:srgbClr val="FF0000"/>
                </a:solidFill>
                <a:latin typeface="Arial" pitchFamily="34" charset="0"/>
                <a:cs typeface="Arial" pitchFamily="34" charset="0"/>
              </a:rPr>
              <a:t>Bước 1 – Hình a: Tạo lỗ trong hố đất</a:t>
            </a:r>
          </a:p>
          <a:p>
            <a:r>
              <a:rPr lang="vi-VN" sz="2400">
                <a:solidFill>
                  <a:srgbClr val="FF0000"/>
                </a:solidFill>
                <a:latin typeface="Arial" pitchFamily="34" charset="0"/>
                <a:cs typeface="Arial" pitchFamily="34" charset="0"/>
              </a:rPr>
              <a:t>Bước 2 – Hình d: Đặt cây con vào giữa hố</a:t>
            </a:r>
          </a:p>
          <a:p>
            <a:r>
              <a:rPr lang="vi-VN" sz="2400">
                <a:solidFill>
                  <a:srgbClr val="FF0000"/>
                </a:solidFill>
                <a:latin typeface="Arial" pitchFamily="34" charset="0"/>
                <a:cs typeface="Arial" pitchFamily="34" charset="0"/>
              </a:rPr>
              <a:t>Bước 3 – Hình b: Lấp đất kín gốc cây</a:t>
            </a:r>
          </a:p>
          <a:p>
            <a:r>
              <a:rPr lang="vi-VN" sz="2400">
                <a:solidFill>
                  <a:srgbClr val="FF0000"/>
                </a:solidFill>
                <a:latin typeface="Arial" pitchFamily="34" charset="0"/>
                <a:cs typeface="Arial" pitchFamily="34" charset="0"/>
              </a:rPr>
              <a:t>Bước 4 – Hình c: Nén đất</a:t>
            </a:r>
          </a:p>
          <a:p>
            <a:r>
              <a:rPr lang="vi-VN" sz="2400">
                <a:solidFill>
                  <a:srgbClr val="FF0000"/>
                </a:solidFill>
                <a:latin typeface="Arial" pitchFamily="34" charset="0"/>
                <a:cs typeface="Arial" pitchFamily="34" charset="0"/>
              </a:rPr>
              <a:t>Bước 5 – Hình e: Vun gốc.</a:t>
            </a:r>
          </a:p>
          <a:p>
            <a:r>
              <a:rPr lang="vi-VN" sz="2400"/>
              <a:t/>
            </a:r>
            <a:br>
              <a:rPr lang="vi-VN" sz="2400"/>
            </a:br>
            <a:endParaRPr lang="vi-VN" sz="2400" b="1">
              <a:solidFill>
                <a:srgbClr val="FF0000"/>
              </a:solidFill>
              <a:latin typeface="Arial" pitchFamily="34" charset="0"/>
              <a:cs typeface="Arial" pitchFamily="34" charset="0"/>
            </a:endParaRPr>
          </a:p>
        </p:txBody>
      </p:sp>
      <p:sp>
        <p:nvSpPr>
          <p:cNvPr id="4"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LUYỆN TẬP</a:t>
            </a:r>
            <a:endParaRPr lang="en-US" sz="2800" b="1">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701166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3149"/>
            <a:ext cx="8229600" cy="685800"/>
          </a:xfrm>
        </p:spPr>
        <p:txBody>
          <a:bodyPr>
            <a:normAutofit/>
          </a:bodyPr>
          <a:lstStyle/>
          <a:p>
            <a:r>
              <a:rPr lang="en-US" sz="2800" b="1" smtClean="0">
                <a:solidFill>
                  <a:srgbClr val="FF0000"/>
                </a:solidFill>
                <a:latin typeface="Arial" pitchFamily="34" charset="0"/>
                <a:cs typeface="Arial" pitchFamily="34" charset="0"/>
              </a:rPr>
              <a:t>VẬN DỤNG</a:t>
            </a:r>
            <a:endParaRPr lang="en-US" sz="2800" b="1">
              <a:solidFill>
                <a:srgbClr val="FF0000"/>
              </a:solidFill>
              <a:latin typeface="Arial" pitchFamily="34" charset="0"/>
              <a:cs typeface="Arial" pitchFamily="34" charset="0"/>
            </a:endParaRPr>
          </a:p>
        </p:txBody>
      </p:sp>
      <p:sp>
        <p:nvSpPr>
          <p:cNvPr id="6" name="Rectangle 5"/>
          <p:cNvSpPr/>
          <p:nvPr/>
        </p:nvSpPr>
        <p:spPr>
          <a:xfrm>
            <a:off x="406078" y="609600"/>
            <a:ext cx="8534400" cy="2308324"/>
          </a:xfrm>
          <a:prstGeom prst="rect">
            <a:avLst/>
          </a:prstGeom>
        </p:spPr>
        <p:txBody>
          <a:bodyPr wrap="square">
            <a:spAutoFit/>
          </a:bodyPr>
          <a:lstStyle/>
          <a:p>
            <a:r>
              <a:rPr lang="en-US" sz="2400" b="1">
                <a:solidFill>
                  <a:srgbClr val="000099"/>
                </a:solidFill>
                <a:latin typeface="Arial" pitchFamily="34" charset="0"/>
                <a:cs typeface="Arial" pitchFamily="34" charset="0"/>
              </a:rPr>
              <a:t>Tìm hiểu và mô tả quy trình trồng trong thực tế một loại cây rừng hoặc cây xanh bằng cây con có </a:t>
            </a:r>
            <a:r>
              <a:rPr lang="en-US" sz="2400" b="1">
                <a:solidFill>
                  <a:srgbClr val="000099"/>
                </a:solidFill>
                <a:latin typeface="Arial" pitchFamily="34" charset="0"/>
                <a:cs typeface="Arial" pitchFamily="34" charset="0"/>
              </a:rPr>
              <a:t>bầu</a:t>
            </a:r>
            <a:r>
              <a:rPr lang="en-US" sz="2400" b="1" smtClean="0">
                <a:solidFill>
                  <a:srgbClr val="000099"/>
                </a:solidFill>
                <a:latin typeface="Arial" pitchFamily="34" charset="0"/>
                <a:cs typeface="Arial" pitchFamily="34" charset="0"/>
              </a:rPr>
              <a:t>.</a:t>
            </a:r>
          </a:p>
          <a:p>
            <a:r>
              <a:rPr lang="vi-VN" sz="2400" b="1">
                <a:solidFill>
                  <a:srgbClr val="000099"/>
                </a:solidFill>
                <a:latin typeface="Arial" pitchFamily="34" charset="0"/>
                <a:cs typeface="Arial" pitchFamily="34" charset="0"/>
              </a:rPr>
              <a:t>2. Em hãy thực hiện quy trình trồng một loại cây rừng hoặc cây xanh bằng cây con ở vườn trường hoặc vườn </a:t>
            </a:r>
            <a:r>
              <a:rPr lang="vi-VN" sz="2400" b="1">
                <a:solidFill>
                  <a:srgbClr val="000099"/>
                </a:solidFill>
                <a:latin typeface="Arial" pitchFamily="34" charset="0"/>
                <a:cs typeface="Arial" pitchFamily="34" charset="0"/>
              </a:rPr>
              <a:t>nhà</a:t>
            </a:r>
            <a:r>
              <a:rPr lang="vi-VN" sz="2400" b="1" smtClean="0">
                <a:solidFill>
                  <a:srgbClr val="000099"/>
                </a:solidFill>
                <a:latin typeface="Arial" pitchFamily="34" charset="0"/>
                <a:cs typeface="Arial" pitchFamily="34" charset="0"/>
              </a:rPr>
              <a:t>.</a:t>
            </a:r>
            <a:r>
              <a:rPr lang="en-US" sz="2400" b="1">
                <a:solidFill>
                  <a:srgbClr val="000099"/>
                </a:solidFill>
                <a:latin typeface="Arial" pitchFamily="34" charset="0"/>
                <a:cs typeface="Arial" pitchFamily="34" charset="0"/>
              </a:rPr>
              <a:t/>
            </a:r>
            <a:br>
              <a:rPr lang="en-US" sz="2400" b="1">
                <a:solidFill>
                  <a:srgbClr val="000099"/>
                </a:solidFill>
                <a:latin typeface="Arial" pitchFamily="34" charset="0"/>
                <a:cs typeface="Arial" pitchFamily="34" charset="0"/>
              </a:rPr>
            </a:br>
            <a:r>
              <a:rPr lang="vi-VN" sz="2400" b="1" smtClean="0">
                <a:solidFill>
                  <a:srgbClr val="000099"/>
                </a:solidFill>
              </a:rPr>
              <a:t>Ghi </a:t>
            </a:r>
            <a:r>
              <a:rPr lang="vi-VN" sz="2400" b="1" smtClean="0">
                <a:solidFill>
                  <a:srgbClr val="000099"/>
                </a:solidFill>
              </a:rPr>
              <a:t>trên giấy A4. Giờ sau nộp </a:t>
            </a:r>
            <a:r>
              <a:rPr lang="en-US" sz="2400" b="1" smtClean="0">
                <a:solidFill>
                  <a:srgbClr val="000099"/>
                </a:solidFill>
              </a:rPr>
              <a:t>GV</a:t>
            </a:r>
            <a:endParaRPr lang="en-US" sz="2400" b="1">
              <a:solidFill>
                <a:srgbClr val="000099"/>
              </a:solidFill>
            </a:endParaRPr>
          </a:p>
        </p:txBody>
      </p:sp>
    </p:spTree>
    <p:extLst>
      <p:ext uri="{BB962C8B-B14F-4D97-AF65-F5344CB8AC3E}">
        <p14:creationId xmlns:p14="http://schemas.microsoft.com/office/powerpoint/2010/main" val="14757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heel(1)">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2"/>
          <p:cNvSpPr>
            <a:spLocks noChangeArrowheads="1"/>
          </p:cNvSpPr>
          <p:nvPr/>
        </p:nvSpPr>
        <p:spPr bwMode="auto">
          <a:xfrm>
            <a:off x="0" y="830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190500" y="5486400"/>
            <a:ext cx="8763000" cy="830997"/>
          </a:xfrm>
          <a:prstGeom prst="rect">
            <a:avLst/>
          </a:prstGeom>
        </p:spPr>
        <p:txBody>
          <a:bodyPr wrap="square">
            <a:spAutoFit/>
          </a:bodyPr>
          <a:lstStyle/>
          <a:p>
            <a:r>
              <a:rPr lang="en-US" sz="2400" b="1">
                <a:solidFill>
                  <a:srgbClr val="0000FF"/>
                </a:solidFill>
                <a:latin typeface="Arial" pitchFamily="34" charset="0"/>
                <a:cs typeface="Arial" pitchFamily="34" charset="0"/>
              </a:rPr>
              <a:t>? Làm thế nào để chỉ có bầu keo và khu rừng trống mà có được một rừng keo</a:t>
            </a:r>
          </a:p>
        </p:txBody>
      </p:sp>
      <p:pic>
        <p:nvPicPr>
          <p:cNvPr id="6" name="Picture 5" descr="unnamed (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
            <a:ext cx="4267200" cy="1828800"/>
          </a:xfrm>
          <a:prstGeom prst="rect">
            <a:avLst/>
          </a:prstGeom>
          <a:noFill/>
          <a:ln>
            <a:noFill/>
          </a:ln>
        </p:spPr>
      </p:pic>
      <p:pic>
        <p:nvPicPr>
          <p:cNvPr id="7" name="Picture 6" descr="5"/>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52400"/>
            <a:ext cx="3962399" cy="1828800"/>
          </a:xfrm>
          <a:prstGeom prst="rect">
            <a:avLst/>
          </a:prstGeom>
          <a:noFill/>
          <a:ln>
            <a:noFill/>
          </a:ln>
        </p:spPr>
      </p:pic>
      <p:sp>
        <p:nvSpPr>
          <p:cNvPr id="2" name="Rectangle 1"/>
          <p:cNvSpPr/>
          <p:nvPr/>
        </p:nvSpPr>
        <p:spPr>
          <a:xfrm>
            <a:off x="2429663" y="1981200"/>
            <a:ext cx="5557932" cy="400110"/>
          </a:xfrm>
          <a:prstGeom prst="rect">
            <a:avLst/>
          </a:prstGeom>
        </p:spPr>
        <p:txBody>
          <a:bodyPr wrap="none">
            <a:spAutoFit/>
          </a:bodyPr>
          <a:lstStyle/>
          <a:p>
            <a:r>
              <a:rPr lang="en-US" sz="2000" b="1">
                <a:latin typeface="Arial" pitchFamily="34" charset="0"/>
                <a:cs typeface="Arial" pitchFamily="34" charset="0"/>
              </a:rPr>
              <a:t>Bầu keo                                          Rừng trống</a:t>
            </a:r>
          </a:p>
        </p:txBody>
      </p:sp>
      <p:pic>
        <p:nvPicPr>
          <p:cNvPr id="10" name="Picture 9" descr="tải xuống"/>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81310"/>
            <a:ext cx="7924800" cy="2495490"/>
          </a:xfrm>
          <a:prstGeom prst="rect">
            <a:avLst/>
          </a:prstGeom>
          <a:noFill/>
          <a:ln>
            <a:noFill/>
          </a:ln>
        </p:spPr>
      </p:pic>
      <p:sp>
        <p:nvSpPr>
          <p:cNvPr id="3" name="Rectangle 2"/>
          <p:cNvSpPr/>
          <p:nvPr/>
        </p:nvSpPr>
        <p:spPr>
          <a:xfrm>
            <a:off x="4012103" y="4876800"/>
            <a:ext cx="1454244" cy="400110"/>
          </a:xfrm>
          <a:prstGeom prst="rect">
            <a:avLst/>
          </a:prstGeom>
        </p:spPr>
        <p:txBody>
          <a:bodyPr wrap="none">
            <a:spAutoFit/>
          </a:bodyPr>
          <a:lstStyle/>
          <a:p>
            <a:r>
              <a:rPr lang="en-US" sz="2000" b="1">
                <a:latin typeface="Arial" pitchFamily="34" charset="0"/>
                <a:cs typeface="Arial" pitchFamily="34" charset="0"/>
              </a:rPr>
              <a:t>Rừng keo </a:t>
            </a:r>
          </a:p>
        </p:txBody>
      </p:sp>
    </p:spTree>
    <p:extLst>
      <p:ext uri="{BB962C8B-B14F-4D97-AF65-F5344CB8AC3E}">
        <p14:creationId xmlns:p14="http://schemas.microsoft.com/office/powerpoint/2010/main" val="1936744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1000"/>
                                        <p:tgtEl>
                                          <p:spTgt spid="2"/>
                                        </p:tgtEl>
                                      </p:cBhvr>
                                    </p:animEffect>
                                    <p:anim calcmode="lin" valueType="num">
                                      <p:cBhvr>
                                        <p:cTn id="23" dur="1000" fill="hold"/>
                                        <p:tgtEl>
                                          <p:spTgt spid="2"/>
                                        </p:tgtEl>
                                        <p:attrNameLst>
                                          <p:attrName>ppt_x</p:attrName>
                                        </p:attrNameLst>
                                      </p:cBhvr>
                                      <p:tavLst>
                                        <p:tav tm="0">
                                          <p:val>
                                            <p:strVal val="#ppt_x"/>
                                          </p:val>
                                        </p:tav>
                                        <p:tav tm="100000">
                                          <p:val>
                                            <p:strVal val="#ppt_x"/>
                                          </p:val>
                                        </p:tav>
                                      </p:tavLst>
                                    </p:anim>
                                    <p:anim calcmode="lin" valueType="num">
                                      <p:cBhvr>
                                        <p:cTn id="24" dur="1000" fill="hold"/>
                                        <p:tgtEl>
                                          <p:spTgt spid="2"/>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anim calcmode="lin" valueType="num">
                                      <p:cBhvr>
                                        <p:cTn id="33" dur="1000" fill="hold"/>
                                        <p:tgtEl>
                                          <p:spTgt spid="3"/>
                                        </p:tgtEl>
                                        <p:attrNameLst>
                                          <p:attrName>ppt_x</p:attrName>
                                        </p:attrNameLst>
                                      </p:cBhvr>
                                      <p:tavLst>
                                        <p:tav tm="0">
                                          <p:val>
                                            <p:strVal val="#ppt_x"/>
                                          </p:val>
                                        </p:tav>
                                        <p:tav tm="100000">
                                          <p:val>
                                            <p:strVal val="#ppt_x"/>
                                          </p:val>
                                        </p:tav>
                                      </p:tavLst>
                                    </p:anim>
                                    <p:anim calcmode="lin" valueType="num">
                                      <p:cBhvr>
                                        <p:cTn id="3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2"/>
          <p:cNvSpPr>
            <a:spLocks noChangeArrowheads="1"/>
          </p:cNvSpPr>
          <p:nvPr/>
        </p:nvSpPr>
        <p:spPr bwMode="auto">
          <a:xfrm>
            <a:off x="0" y="830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275230" y="5276910"/>
            <a:ext cx="8763000" cy="830997"/>
          </a:xfrm>
          <a:prstGeom prst="rect">
            <a:avLst/>
          </a:prstGeom>
        </p:spPr>
        <p:txBody>
          <a:bodyPr wrap="square">
            <a:spAutoFit/>
          </a:bodyPr>
          <a:lstStyle/>
          <a:p>
            <a:r>
              <a:rPr lang="en-US" sz="2400" b="1">
                <a:solidFill>
                  <a:srgbClr val="0000FF"/>
                </a:solidFill>
                <a:latin typeface="Arial" pitchFamily="34" charset="0"/>
                <a:cs typeface="Arial" pitchFamily="34" charset="0"/>
              </a:rPr>
              <a:t>? Làm thế nào để chỉ có bầu keo và khu rừng trống mà có được một rừng keo</a:t>
            </a:r>
          </a:p>
        </p:txBody>
      </p:sp>
      <p:pic>
        <p:nvPicPr>
          <p:cNvPr id="6" name="Picture 5" descr="unnamed (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52400"/>
            <a:ext cx="4267200" cy="1828800"/>
          </a:xfrm>
          <a:prstGeom prst="rect">
            <a:avLst/>
          </a:prstGeom>
          <a:noFill/>
          <a:ln>
            <a:noFill/>
          </a:ln>
        </p:spPr>
      </p:pic>
      <p:pic>
        <p:nvPicPr>
          <p:cNvPr id="7" name="Picture 6" descr="5"/>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52400"/>
            <a:ext cx="3962399" cy="1828800"/>
          </a:xfrm>
          <a:prstGeom prst="rect">
            <a:avLst/>
          </a:prstGeom>
          <a:noFill/>
          <a:ln>
            <a:noFill/>
          </a:ln>
        </p:spPr>
      </p:pic>
      <p:sp>
        <p:nvSpPr>
          <p:cNvPr id="2" name="Rectangle 1"/>
          <p:cNvSpPr/>
          <p:nvPr/>
        </p:nvSpPr>
        <p:spPr>
          <a:xfrm>
            <a:off x="2429663" y="1981200"/>
            <a:ext cx="5557932" cy="400110"/>
          </a:xfrm>
          <a:prstGeom prst="rect">
            <a:avLst/>
          </a:prstGeom>
        </p:spPr>
        <p:txBody>
          <a:bodyPr wrap="none">
            <a:spAutoFit/>
          </a:bodyPr>
          <a:lstStyle/>
          <a:p>
            <a:r>
              <a:rPr lang="en-US" sz="2000" b="1">
                <a:latin typeface="Arial" pitchFamily="34" charset="0"/>
                <a:cs typeface="Arial" pitchFamily="34" charset="0"/>
              </a:rPr>
              <a:t>Bầu keo                                          Rừng trống</a:t>
            </a:r>
          </a:p>
        </p:txBody>
      </p:sp>
      <p:pic>
        <p:nvPicPr>
          <p:cNvPr id="10" name="Picture 9" descr="tải xuống"/>
          <p:cNvPicPr/>
          <p:nvPr/>
        </p:nvPicPr>
        <p:blipFill>
          <a:blip r:embed="rId4">
            <a:extLst>
              <a:ext uri="{28A0092B-C50C-407E-A947-70E740481C1C}">
                <a14:useLocalDpi xmlns:a14="http://schemas.microsoft.com/office/drawing/2010/main" val="0"/>
              </a:ext>
            </a:extLst>
          </a:blip>
          <a:srcRect/>
          <a:stretch>
            <a:fillRect/>
          </a:stretch>
        </p:blipFill>
        <p:spPr bwMode="auto">
          <a:xfrm>
            <a:off x="609600" y="2381310"/>
            <a:ext cx="7924800" cy="2495490"/>
          </a:xfrm>
          <a:prstGeom prst="rect">
            <a:avLst/>
          </a:prstGeom>
          <a:noFill/>
          <a:ln>
            <a:noFill/>
          </a:ln>
        </p:spPr>
      </p:pic>
      <p:sp>
        <p:nvSpPr>
          <p:cNvPr id="3" name="Rectangle 2"/>
          <p:cNvSpPr/>
          <p:nvPr/>
        </p:nvSpPr>
        <p:spPr>
          <a:xfrm>
            <a:off x="4012103" y="4876800"/>
            <a:ext cx="1454244" cy="400110"/>
          </a:xfrm>
          <a:prstGeom prst="rect">
            <a:avLst/>
          </a:prstGeom>
        </p:spPr>
        <p:txBody>
          <a:bodyPr wrap="none">
            <a:spAutoFit/>
          </a:bodyPr>
          <a:lstStyle/>
          <a:p>
            <a:r>
              <a:rPr lang="en-US" sz="2000" b="1">
                <a:latin typeface="Arial" pitchFamily="34" charset="0"/>
                <a:cs typeface="Arial" pitchFamily="34" charset="0"/>
              </a:rPr>
              <a:t>Rừng keo </a:t>
            </a:r>
          </a:p>
        </p:txBody>
      </p:sp>
      <p:sp>
        <p:nvSpPr>
          <p:cNvPr id="5" name="Rectangle 4"/>
          <p:cNvSpPr/>
          <p:nvPr/>
        </p:nvSpPr>
        <p:spPr>
          <a:xfrm>
            <a:off x="1524000" y="6248400"/>
            <a:ext cx="2541721" cy="461665"/>
          </a:xfrm>
          <a:prstGeom prst="rect">
            <a:avLst/>
          </a:prstGeom>
        </p:spPr>
        <p:txBody>
          <a:bodyPr wrap="none">
            <a:spAutoFit/>
          </a:bodyPr>
          <a:lstStyle/>
          <a:p>
            <a:r>
              <a:rPr lang="vi-VN" sz="2400" b="1" smtClean="0">
                <a:solidFill>
                  <a:srgbClr val="FF0000"/>
                </a:solidFill>
              </a:rPr>
              <a:t>Trồng</a:t>
            </a:r>
            <a:r>
              <a:rPr lang="en-US" sz="2400" b="1">
                <a:solidFill>
                  <a:srgbClr val="FF0000"/>
                </a:solidFill>
              </a:rPr>
              <a:t>  </a:t>
            </a:r>
            <a:r>
              <a:rPr lang="en-US" sz="2400" b="1" smtClean="0">
                <a:solidFill>
                  <a:srgbClr val="FF0000"/>
                </a:solidFill>
                <a:latin typeface="Arial" pitchFamily="34" charset="0"/>
                <a:cs typeface="Arial" pitchFamily="34" charset="0"/>
              </a:rPr>
              <a:t>cây</a:t>
            </a:r>
            <a:r>
              <a:rPr lang="en-US" sz="2400" b="1" smtClean="0">
                <a:solidFill>
                  <a:srgbClr val="FF0000"/>
                </a:solidFill>
              </a:rPr>
              <a:t> </a:t>
            </a:r>
            <a:r>
              <a:rPr lang="vi-VN" sz="2400" b="1" smtClean="0">
                <a:solidFill>
                  <a:srgbClr val="FF0000"/>
                </a:solidFill>
              </a:rPr>
              <a:t>rừng</a:t>
            </a:r>
            <a:r>
              <a:rPr lang="vi-VN"/>
              <a:t>.</a:t>
            </a:r>
            <a:endParaRPr lang="en-US"/>
          </a:p>
        </p:txBody>
      </p:sp>
    </p:spTree>
    <p:extLst>
      <p:ext uri="{BB962C8B-B14F-4D97-AF65-F5344CB8AC3E}">
        <p14:creationId xmlns:p14="http://schemas.microsoft.com/office/powerpoint/2010/main" val="2223019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04800" y="228600"/>
            <a:ext cx="857298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1</a:t>
            </a:r>
          </a:p>
          <a:p>
            <a:r>
              <a:rPr lang="en-US" sz="2400" b="1">
                <a:latin typeface="Arial" pitchFamily="34" charset="0"/>
                <a:cs typeface="Arial" pitchFamily="34" charset="0"/>
              </a:rPr>
              <a:t>1</a:t>
            </a:r>
            <a:r>
              <a:rPr lang="en-US" sz="2400" b="1">
                <a:solidFill>
                  <a:srgbClr val="000099"/>
                </a:solidFill>
                <a:latin typeface="Arial" pitchFamily="34" charset="0"/>
                <a:cs typeface="Arial" pitchFamily="34" charset="0"/>
              </a:rPr>
              <a:t>. Trồng rừng bằng cây con có bầu có những ưu điểm gì?</a:t>
            </a:r>
          </a:p>
          <a:p>
            <a:r>
              <a:rPr lang="en-US" sz="2400" b="1">
                <a:solidFill>
                  <a:srgbClr val="000099"/>
                </a:solidFill>
                <a:latin typeface="Arial" pitchFamily="34" charset="0"/>
                <a:cs typeface="Arial" pitchFamily="34" charset="0"/>
              </a:rPr>
              <a:t>2. Vì sao khi trồng rừng bằng cây con có bầu cần phải rạch túi bầu và tránh làm hỏng bầu đất?</a:t>
            </a:r>
          </a:p>
          <a:p>
            <a:r>
              <a:rPr lang="en-US" sz="2400" b="1">
                <a:solidFill>
                  <a:srgbClr val="000099"/>
                </a:solidFill>
                <a:latin typeface="Arial" pitchFamily="34" charset="0"/>
                <a:cs typeface="Arial" pitchFamily="34" charset="0"/>
              </a:rPr>
              <a:t>3.Trồng rừng bằng cây con rễ trần được thực hiện đối với những loại cây trồng nào? Vì sao?</a:t>
            </a:r>
          </a:p>
        </p:txBody>
      </p:sp>
    </p:spTree>
    <p:extLst>
      <p:ext uri="{BB962C8B-B14F-4D97-AF65-F5344CB8AC3E}">
        <p14:creationId xmlns:p14="http://schemas.microsoft.com/office/powerpoint/2010/main" val="3971678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79696" y="228600"/>
            <a:ext cx="8572982"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en-US"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PHIẾU HỌC TẬP 1</a:t>
            </a:r>
          </a:p>
          <a:p>
            <a:r>
              <a:rPr lang="vi-VN" sz="2400" b="1">
                <a:solidFill>
                  <a:srgbClr val="FF0000"/>
                </a:solidFill>
              </a:rPr>
              <a:t>1.</a:t>
            </a:r>
            <a:r>
              <a:rPr lang="vi-VN" sz="2400">
                <a:solidFill>
                  <a:srgbClr val="FF0000"/>
                </a:solidFill>
              </a:rPr>
              <a:t> Ưu điểm trồng rừng bằng cây con có bầu: bứng cây có bầu đi trồng bộ rễ cây con không bị tổn thương, bầu đất đã có đủ phân bón và đất tơi xốp, cây trồng có tỉ lệ sống cao và phát triển tốt. Ngoài ra còn giảm thời gian và số lần chăm sóc.</a:t>
            </a:r>
          </a:p>
          <a:p>
            <a:r>
              <a:rPr lang="vi-VN" sz="2400" b="1">
                <a:solidFill>
                  <a:srgbClr val="FF0000"/>
                </a:solidFill>
              </a:rPr>
              <a:t>2.</a:t>
            </a:r>
            <a:r>
              <a:rPr lang="vi-VN" sz="2400">
                <a:solidFill>
                  <a:srgbClr val="FF0000"/>
                </a:solidFill>
              </a:rPr>
              <a:t> Khi trồng rừng bằng cây con có bầu cần phải rạch túi bầu và tránh làm hỏng bầu đất. Vì khi rạch bỏ vỏ bầu sẽ giúp cho phần rễ cây được ngấm nước nhiều hơn khi cho vào hố, dễ ra rễ non và phát triển nhờ nguồn nước. Khi rễ non phát triển, có độ ăn sâu vào lòng đất giúp cây bám chắc tốt và sinh trưởng được tốt và vững </a:t>
            </a:r>
            <a:r>
              <a:rPr lang="vi-VN" sz="2400">
                <a:solidFill>
                  <a:srgbClr val="FF0000"/>
                </a:solidFill>
              </a:rPr>
              <a:t>hơn</a:t>
            </a:r>
            <a:r>
              <a:rPr lang="vi-VN" sz="2400" smtClean="0">
                <a:solidFill>
                  <a:srgbClr val="FF0000"/>
                </a:solidFill>
              </a:rPr>
              <a:t>.</a:t>
            </a:r>
            <a:endParaRPr lang="en-US" sz="2400" smtClean="0">
              <a:solidFill>
                <a:srgbClr val="FF0000"/>
              </a:solidFill>
            </a:endParaRPr>
          </a:p>
          <a:p>
            <a:r>
              <a:rPr lang="en-US" sz="2400" smtClean="0">
                <a:solidFill>
                  <a:srgbClr val="FF0000"/>
                </a:solidFill>
              </a:rPr>
              <a:t>3.</a:t>
            </a:r>
            <a:r>
              <a:rPr lang="vi-VN" sz="2400">
                <a:solidFill>
                  <a:srgbClr val="FF0000"/>
                </a:solidFill>
              </a:rPr>
              <a:t> Trồng rừng bằng cây con rễ trần được thực hiện đối với loại cây phục hồi nhanh, bộ rễ khỏe (bạch đàn, trám, đước, …), nơi đất ẩm và tốt. Vì khi bứng cây bộ rễ bị tổn thương, cây trồng chậm phát triển.</a:t>
            </a:r>
            <a:r>
              <a:rPr lang="vi-VN" sz="2400">
                <a:solidFill>
                  <a:srgbClr val="FF0000"/>
                </a:solidFill>
              </a:rPr>
              <a:t/>
            </a:r>
            <a:br>
              <a:rPr lang="vi-VN" sz="2400">
                <a:solidFill>
                  <a:srgbClr val="FF0000"/>
                </a:solidFill>
              </a:rPr>
            </a:br>
            <a:r>
              <a:rPr lang="vi-VN" sz="2400"/>
              <a:t/>
            </a:r>
            <a:br>
              <a:rPr lang="vi-VN" sz="2400"/>
            </a:br>
            <a:endParaRPr lang="en-US" sz="2400" b="1">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val="2086862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41366"/>
            <a:ext cx="8382000" cy="3416320"/>
          </a:xfrm>
          <a:prstGeom prst="rect">
            <a:avLst/>
          </a:prstGeom>
        </p:spPr>
        <p:txBody>
          <a:bodyPr wrap="square">
            <a:spAutoFit/>
          </a:bodyPr>
          <a:lstStyle/>
          <a:p>
            <a:r>
              <a:rPr lang="en-US" sz="2400" b="1"/>
              <a:t>4</a:t>
            </a:r>
            <a:r>
              <a:rPr lang="en-US" sz="2400" b="1">
                <a:latin typeface="Arial" pitchFamily="34" charset="0"/>
                <a:cs typeface="Arial" pitchFamily="34" charset="0"/>
              </a:rPr>
              <a:t>. Trồng rừng bằng cây con:</a:t>
            </a:r>
          </a:p>
          <a:p>
            <a:r>
              <a:rPr lang="en-US" sz="2400" b="1">
                <a:latin typeface="Arial" pitchFamily="34" charset="0"/>
                <a:cs typeface="Arial" pitchFamily="34" charset="0"/>
              </a:rPr>
              <a:t>4.1. Trồng rừng bằng cây con có bầu:</a:t>
            </a:r>
            <a:r>
              <a:rPr lang="en-US" sz="2400" b="1">
                <a:latin typeface="Arial" pitchFamily="34" charset="0"/>
                <a:cs typeface="Arial" pitchFamily="34" charset="0"/>
              </a:rPr>
              <a:t> </a:t>
            </a:r>
            <a:endParaRPr lang="en-US" sz="2400" b="1" smtClean="0">
              <a:latin typeface="Arial" pitchFamily="34" charset="0"/>
              <a:cs typeface="Arial" pitchFamily="34" charset="0"/>
            </a:endParaRPr>
          </a:p>
          <a:p>
            <a:r>
              <a:rPr lang="en-US" sz="2400" b="1" smtClean="0">
                <a:latin typeface="Arial" pitchFamily="34" charset="0"/>
                <a:cs typeface="Arial" pitchFamily="34" charset="0"/>
              </a:rPr>
              <a:t>Quy </a:t>
            </a:r>
            <a:r>
              <a:rPr lang="en-US" sz="2400" b="1">
                <a:latin typeface="Arial" pitchFamily="34" charset="0"/>
                <a:cs typeface="Arial" pitchFamily="34" charset="0"/>
              </a:rPr>
              <a:t>trình trồng gồm có 6 bước:</a:t>
            </a:r>
          </a:p>
          <a:p>
            <a:r>
              <a:rPr lang="en-US" sz="2400" b="1">
                <a:latin typeface="Arial" pitchFamily="34" charset="0"/>
                <a:cs typeface="Arial" pitchFamily="34" charset="0"/>
              </a:rPr>
              <a:t>Bước 1: Tạo lỗ trong hố đất</a:t>
            </a:r>
          </a:p>
          <a:p>
            <a:r>
              <a:rPr lang="en-US" sz="2400" b="1">
                <a:latin typeface="Arial" pitchFamily="34" charset="0"/>
                <a:cs typeface="Arial" pitchFamily="34" charset="0"/>
              </a:rPr>
              <a:t>Bước 2: Rạch túi bầu</a:t>
            </a:r>
          </a:p>
          <a:p>
            <a:r>
              <a:rPr lang="en-US" sz="2400" b="1">
                <a:latin typeface="Arial" pitchFamily="34" charset="0"/>
                <a:cs typeface="Arial" pitchFamily="34" charset="0"/>
              </a:rPr>
              <a:t>Bước 3: Đặt bầu cây vào giữa hố đất</a:t>
            </a:r>
          </a:p>
          <a:p>
            <a:r>
              <a:rPr lang="en-US" sz="2400" b="1">
                <a:latin typeface="Arial" pitchFamily="34" charset="0"/>
                <a:cs typeface="Arial" pitchFamily="34" charset="0"/>
              </a:rPr>
              <a:t>Bước 4: Lấp đất và nén đất lần 1</a:t>
            </a:r>
          </a:p>
          <a:p>
            <a:r>
              <a:rPr lang="en-US" sz="2400" b="1">
                <a:latin typeface="Arial" pitchFamily="34" charset="0"/>
                <a:cs typeface="Arial" pitchFamily="34" charset="0"/>
              </a:rPr>
              <a:t>Bước 5: Lấp đất và nén đất lần 2</a:t>
            </a:r>
          </a:p>
          <a:p>
            <a:r>
              <a:rPr lang="en-US" sz="2400" b="1">
                <a:latin typeface="Arial" pitchFamily="34" charset="0"/>
                <a:cs typeface="Arial" pitchFamily="34" charset="0"/>
              </a:rPr>
              <a:t>Bước 6: Vun gốc</a:t>
            </a:r>
          </a:p>
        </p:txBody>
      </p:sp>
      <p:sp>
        <p:nvSpPr>
          <p:cNvPr id="5" name="Rectangle 4"/>
          <p:cNvSpPr/>
          <p:nvPr/>
        </p:nvSpPr>
        <p:spPr>
          <a:xfrm>
            <a:off x="667956" y="101310"/>
            <a:ext cx="7924800"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13. </a:t>
            </a:r>
            <a:r>
              <a:rPr lang="en-US" sz="2400" b="1">
                <a:solidFill>
                  <a:srgbClr val="FF0000"/>
                </a:solidFill>
                <a:latin typeface="Arial" pitchFamily="34" charset="0"/>
                <a:cs typeface="Arial" pitchFamily="34" charset="0"/>
              </a:rPr>
              <a:t>BÀI </a:t>
            </a:r>
            <a:r>
              <a:rPr lang="en-US" sz="2400" b="1" smtClean="0">
                <a:solidFill>
                  <a:srgbClr val="FF0000"/>
                </a:solidFill>
                <a:latin typeface="Arial" pitchFamily="34" charset="0"/>
                <a:cs typeface="Arial" pitchFamily="34" charset="0"/>
              </a:rPr>
              <a:t>5. TRỒNG CÂY RỪNG(TIẾP)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52482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41366"/>
            <a:ext cx="8382000" cy="2677656"/>
          </a:xfrm>
          <a:prstGeom prst="rect">
            <a:avLst/>
          </a:prstGeom>
        </p:spPr>
        <p:txBody>
          <a:bodyPr wrap="square">
            <a:spAutoFit/>
          </a:bodyPr>
          <a:lstStyle/>
          <a:p>
            <a:r>
              <a:rPr lang="en-US" sz="2400" b="1">
                <a:latin typeface="Arial" pitchFamily="34" charset="0"/>
                <a:cs typeface="Arial" pitchFamily="34" charset="0"/>
              </a:rPr>
              <a:t>4.2. Trồng rừng bằng cây con rễ trần: Quy trình trồng gồm 5 bước:</a:t>
            </a:r>
          </a:p>
          <a:p>
            <a:r>
              <a:rPr lang="en-US" sz="2400" b="1">
                <a:latin typeface="Arial" pitchFamily="34" charset="0"/>
                <a:cs typeface="Arial" pitchFamily="34" charset="0"/>
              </a:rPr>
              <a:t>Bước 1: Tạo lỗ trong hố đất</a:t>
            </a:r>
          </a:p>
          <a:p>
            <a:r>
              <a:rPr lang="en-US" sz="2400" b="1">
                <a:latin typeface="Arial" pitchFamily="34" charset="0"/>
                <a:cs typeface="Arial" pitchFamily="34" charset="0"/>
              </a:rPr>
              <a:t>Bước 2: Đặt bầu cây vào giữa hố đất</a:t>
            </a:r>
          </a:p>
          <a:p>
            <a:r>
              <a:rPr lang="en-US" sz="2400" b="1">
                <a:latin typeface="Arial" pitchFamily="34" charset="0"/>
                <a:cs typeface="Arial" pitchFamily="34" charset="0"/>
              </a:rPr>
              <a:t>Bước 3: Lấp đất kín gốc cây</a:t>
            </a:r>
          </a:p>
          <a:p>
            <a:r>
              <a:rPr lang="en-US" sz="2400" b="1">
                <a:latin typeface="Arial" pitchFamily="34" charset="0"/>
                <a:cs typeface="Arial" pitchFamily="34" charset="0"/>
              </a:rPr>
              <a:t>Bước 4: Nén đất</a:t>
            </a:r>
          </a:p>
          <a:p>
            <a:r>
              <a:rPr lang="en-US" sz="2400" b="1">
                <a:latin typeface="Arial" pitchFamily="34" charset="0"/>
                <a:cs typeface="Arial" pitchFamily="34" charset="0"/>
              </a:rPr>
              <a:t>Bước 5: Vun gốc</a:t>
            </a:r>
          </a:p>
        </p:txBody>
      </p:sp>
      <p:sp>
        <p:nvSpPr>
          <p:cNvPr id="5" name="Rectangle 4"/>
          <p:cNvSpPr/>
          <p:nvPr/>
        </p:nvSpPr>
        <p:spPr>
          <a:xfrm>
            <a:off x="667956" y="101310"/>
            <a:ext cx="7924800" cy="461665"/>
          </a:xfrm>
          <a:prstGeom prst="rect">
            <a:avLst/>
          </a:prstGeom>
        </p:spPr>
        <p:txBody>
          <a:bodyPr wrap="square">
            <a:spAutoFit/>
          </a:bodyPr>
          <a:lstStyle/>
          <a:p>
            <a:pPr algn="ctr"/>
            <a:r>
              <a:rPr lang="en-US" sz="2400" b="1">
                <a:solidFill>
                  <a:srgbClr val="FF0000"/>
                </a:solidFill>
                <a:latin typeface="Arial" pitchFamily="34" charset="0"/>
                <a:cs typeface="Arial" pitchFamily="34" charset="0"/>
              </a:rPr>
              <a:t>TIẾT </a:t>
            </a:r>
            <a:r>
              <a:rPr lang="en-US" sz="2400" b="1" smtClean="0">
                <a:solidFill>
                  <a:srgbClr val="FF0000"/>
                </a:solidFill>
                <a:latin typeface="Arial" pitchFamily="34" charset="0"/>
                <a:cs typeface="Arial" pitchFamily="34" charset="0"/>
              </a:rPr>
              <a:t>13. </a:t>
            </a:r>
            <a:r>
              <a:rPr lang="en-US" sz="2400" b="1">
                <a:solidFill>
                  <a:srgbClr val="FF0000"/>
                </a:solidFill>
                <a:latin typeface="Arial" pitchFamily="34" charset="0"/>
                <a:cs typeface="Arial" pitchFamily="34" charset="0"/>
              </a:rPr>
              <a:t>BÀI </a:t>
            </a:r>
            <a:r>
              <a:rPr lang="en-US" sz="2400" b="1" smtClean="0">
                <a:solidFill>
                  <a:srgbClr val="FF0000"/>
                </a:solidFill>
                <a:latin typeface="Arial" pitchFamily="34" charset="0"/>
                <a:cs typeface="Arial" pitchFamily="34" charset="0"/>
              </a:rPr>
              <a:t>5. TRỒNG CÂY RỪNG(TIẾP)</a:t>
            </a:r>
            <a:endParaRPr lang="en-US" sz="240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436793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101310"/>
            <a:ext cx="8135556" cy="3046988"/>
          </a:xfrm>
          <a:prstGeom prst="rect">
            <a:avLst/>
          </a:prstGeom>
        </p:spPr>
        <p:txBody>
          <a:bodyPr wrap="square">
            <a:spAutoFit/>
          </a:bodyPr>
          <a:lstStyle/>
          <a:p>
            <a:r>
              <a:rPr lang="en-US" sz="2400" b="1">
                <a:solidFill>
                  <a:srgbClr val="000099"/>
                </a:solidFill>
                <a:latin typeface="Arial" pitchFamily="34" charset="0"/>
                <a:cs typeface="Arial" pitchFamily="34" charset="0"/>
              </a:rPr>
              <a:t>1.Đối với những vùng đồi trọc lâu năm, nên trồng rừng bằng cây con có bầu hay cây con rễ trần? Vì sao?</a:t>
            </a:r>
          </a:p>
          <a:p>
            <a:r>
              <a:rPr lang="en-US" sz="2400" b="1">
                <a:solidFill>
                  <a:srgbClr val="000099"/>
                </a:solidFill>
                <a:latin typeface="Arial" pitchFamily="34" charset="0"/>
                <a:cs typeface="Arial" pitchFamily="34" charset="0"/>
              </a:rPr>
              <a:t>2.Ngoài hai cách trồng cây rừng trên, người ta còn trồng rừng bằng cách gieo hạt trực tiếp vào hố trồng. Vì sao trồng rừng bằng cách gieo hạt vào hố ít được áp dụng trong thực tế?</a:t>
            </a:r>
            <a:br>
              <a:rPr lang="en-US" sz="2400" b="1">
                <a:solidFill>
                  <a:srgbClr val="000099"/>
                </a:solidFill>
                <a:latin typeface="Arial" pitchFamily="34" charset="0"/>
                <a:cs typeface="Arial" pitchFamily="34" charset="0"/>
              </a:rPr>
            </a:br>
            <a:endParaRPr lang="en-US" sz="2400" b="1">
              <a:solidFill>
                <a:srgbClr val="000099"/>
              </a:solidFill>
              <a:latin typeface="Arial" pitchFamily="34" charset="0"/>
              <a:cs typeface="Arial" pitchFamily="34" charset="0"/>
            </a:endParaRPr>
          </a:p>
        </p:txBody>
      </p:sp>
    </p:spTree>
    <p:extLst>
      <p:ext uri="{BB962C8B-B14F-4D97-AF65-F5344CB8AC3E}">
        <p14:creationId xmlns:p14="http://schemas.microsoft.com/office/powerpoint/2010/main" val="3077320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304799"/>
            <a:ext cx="7848600" cy="4154984"/>
          </a:xfrm>
          <a:prstGeom prst="rect">
            <a:avLst/>
          </a:prstGeom>
        </p:spPr>
        <p:txBody>
          <a:bodyPr wrap="square">
            <a:spAutoFit/>
          </a:bodyPr>
          <a:lstStyle/>
          <a:p>
            <a:r>
              <a:rPr lang="vi-VN" sz="2400">
                <a:solidFill>
                  <a:srgbClr val="FF0000"/>
                </a:solidFill>
              </a:rPr>
              <a:t>1.Đối với những vùng đồi trọc lâu năm, nên trồng rừng bằng cây con có bầu. Vì vùng đồi núi trọc nghèo chất dinh dưỡng, khô cằn sỏi đá nên cây con khó sinh trưởng và phát triển. Còn cây con có bầu thì trong bầu đất có đủ phân bón, đất tơi xốp đảm bảo cho cây con khi mới bén rễ sẽ có đủ chất dinh dưỡng để phát triển.</a:t>
            </a:r>
          </a:p>
          <a:p>
            <a:r>
              <a:rPr lang="vi-VN" sz="2400">
                <a:solidFill>
                  <a:srgbClr val="FF0000"/>
                </a:solidFill>
              </a:rPr>
              <a:t>2.Liên hệ thực tế để trả lời: Trồng rừng bằng cách gieo hạt trực tiếp thẳng vào hố ít được áp dụng vì: hạt giống bị chim và côn trùng ăn, hạt bị nấm bệnh làm hỏng, chết khô héo, cây mầm bị cây cỏ hoang dại chèn ép mạnh và chết nhiều, tỉ lệ cây sống thành rừng thấp, …</a:t>
            </a:r>
          </a:p>
        </p:txBody>
      </p:sp>
    </p:spTree>
    <p:extLst>
      <p:ext uri="{BB962C8B-B14F-4D97-AF65-F5344CB8AC3E}">
        <p14:creationId xmlns:p14="http://schemas.microsoft.com/office/powerpoint/2010/main" val="173636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1389</TotalTime>
  <Words>477</Words>
  <Application>Microsoft Office PowerPoint</Application>
  <PresentationFormat>On-screen Show (4:3)</PresentationFormat>
  <Paragraphs>67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LUYỆN TẬP</vt:lpstr>
      <vt:lpstr>LUYỆN TẬP</vt:lpstr>
      <vt:lpstr>LUYỆN TẬP</vt:lpstr>
      <vt:lpstr>LUYỆN TẬP</vt:lpstr>
      <vt:lpstr>VẬN DỤNG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26</cp:revision>
  <dcterms:created xsi:type="dcterms:W3CDTF">2022-07-15T07:39:46Z</dcterms:created>
  <dcterms:modified xsi:type="dcterms:W3CDTF">2022-07-26T07:18:18Z</dcterms:modified>
</cp:coreProperties>
</file>