
<file path=[Content_Types].xml><?xml version="1.0" encoding="utf-8"?>
<Types xmlns="http://schemas.openxmlformats.org/package/2006/content-types">
  <Default Extension="gif" ContentType="image/gi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7"/>
  </p:notesMasterIdLst>
  <p:sldIdLst>
    <p:sldId id="358" r:id="rId2"/>
    <p:sldId id="359" r:id="rId3"/>
    <p:sldId id="377" r:id="rId4"/>
    <p:sldId id="310" r:id="rId5"/>
    <p:sldId id="391" r:id="rId6"/>
    <p:sldId id="368" r:id="rId7"/>
    <p:sldId id="382" r:id="rId8"/>
    <p:sldId id="395" r:id="rId9"/>
    <p:sldId id="376" r:id="rId10"/>
    <p:sldId id="346" r:id="rId11"/>
    <p:sldId id="392" r:id="rId12"/>
    <p:sldId id="369" r:id="rId13"/>
    <p:sldId id="393" r:id="rId14"/>
    <p:sldId id="390" r:id="rId15"/>
    <p:sldId id="372" r:id="rId16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FF"/>
    <a:srgbClr val="FFE36D"/>
    <a:srgbClr val="FFCC66"/>
    <a:srgbClr val="FFF1B3"/>
    <a:srgbClr val="CC00CC"/>
    <a:srgbClr val="C8FFFF"/>
    <a:srgbClr val="FF9900"/>
    <a:srgbClr val="FF7043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356" autoAdjust="0"/>
  </p:normalViewPr>
  <p:slideViewPr>
    <p:cSldViewPr>
      <p:cViewPr varScale="1">
        <p:scale>
          <a:sx n="59" d="100"/>
          <a:sy n="59" d="100"/>
        </p:scale>
        <p:origin x="72" y="22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18T08:32:13.361"/>
    </inkml:context>
    <inkml:brush xml:id="br0">
      <inkml:brushProperty name="width" value="0.1" units="cm"/>
      <inkml:brushProperty name="height" value="0.6" units="cm"/>
      <inkml:brushProperty name="color" value="#E71224"/>
      <inkml:brushProperty name="ignorePressure" value="1"/>
      <inkml:brushProperty name="inkEffects" value="pencil"/>
    </inkml:brush>
  </inkml:definitions>
  <inkml:trace contextRef="#ctx0" brushRef="#br0">1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18T08:33:51.443"/>
    </inkml:context>
    <inkml:brush xml:id="br0">
      <inkml:brushProperty name="width" value="0.1" units="cm"/>
      <inkml:brushProperty name="height" value="0.6" units="cm"/>
      <inkml:brushProperty name="color" value="#E71224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18T08:33:54.097"/>
    </inkml:context>
    <inkml:brush xml:id="br0">
      <inkml:brushProperty name="width" value="0.1" units="cm"/>
      <inkml:brushProperty name="height" value="0.6" units="cm"/>
      <inkml:brushProperty name="color" value="#E71224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18T08:33:58.875"/>
    </inkml:context>
    <inkml:brush xml:id="br0">
      <inkml:brushProperty name="width" value="0.1" units="cm"/>
      <inkml:brushProperty name="height" value="0.6" units="cm"/>
      <inkml:brushProperty name="color" value="#E71224"/>
      <inkml:brushProperty name="ignorePressure" value="1"/>
      <inkml:brushProperty name="inkEffects" value="pencil"/>
    </inkml:brush>
  </inkml:definitions>
  <inkml:trace contextRef="#ctx0" brushRef="#br0">1 1,'0'0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18T08:33:59.558"/>
    </inkml:context>
    <inkml:brush xml:id="br0">
      <inkml:brushProperty name="width" value="0.1" units="cm"/>
      <inkml:brushProperty name="height" value="0.6" units="cm"/>
      <inkml:brushProperty name="color" value="#E71224"/>
      <inkml:brushProperty name="ignorePressure" value="1"/>
      <inkml:brushProperty name="inkEffects" value="pencil"/>
    </inkml:brush>
  </inkml:definitions>
  <inkml:trace contextRef="#ctx0" brushRef="#br0">1 0,'0'0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67A44-B9E3-4839-A5C6-5F8A911FFAFC}" type="datetimeFigureOut">
              <a:rPr lang="en-US" smtClean="0"/>
              <a:pPr/>
              <a:t>12/13/2021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F8F5B-8E1F-4947-81C1-D51EE90A865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C4A0E-AE95-454F-A2E2-71B23AF28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EE483-DD1C-4192-AD40-C8F21048B1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4362E-EEC3-4576-BDFE-7739F93ED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DB6DB-3D4F-49D8-8FDB-612300820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A0F44-ECC0-4664-BB81-4589E688E0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B2E09-7A25-4679-9E62-65DB48CA28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0C62B-41F5-48A8-B539-C8361A264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130BA-9B41-4D5B-8CD7-263DBE816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3D9F9-6FA6-4913-AC9C-E88B45A273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EDE19-A640-4E92-93C1-021EA3118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95E3F-7D6A-4CA7-B93E-E99E08BA59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3C4FF-FCF3-423C-AF0D-CC2F270ACB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4EED5-014E-4B21-AF20-0FAAD83CE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9440E-59E1-47FA-B69F-0F304E9996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BE4AC-A57C-4D7A-8622-A771FD9AD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35C7E76-F3A5-4018-853D-E449C6203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17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0.png"/><Relationship Id="rId12" Type="http://schemas.openxmlformats.org/officeDocument/2006/relationships/customXml" Target="../ink/ink5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customXml" Target="../ink/ink2.xml"/><Relationship Id="rId11" Type="http://schemas.openxmlformats.org/officeDocument/2006/relationships/image" Target="../media/image160.png"/><Relationship Id="rId5" Type="http://schemas.openxmlformats.org/officeDocument/2006/relationships/image" Target="../media/image130.png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image" Target="../media/image150.png"/><Relationship Id="rId1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5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4800600"/>
            <a:ext cx="82296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Lê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Kim H</a:t>
            </a:r>
            <a:r>
              <a:rPr lang="vi-VN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ư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ng</a:t>
            </a:r>
            <a:b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Tr</a:t>
            </a:r>
            <a:r>
              <a:rPr lang="vi-VN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ường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THCS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Tr</a:t>
            </a:r>
            <a:r>
              <a:rPr lang="vi-VN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ư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ng V</a:t>
            </a:r>
            <a:r>
              <a:rPr lang="vi-VN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ươ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362201"/>
            <a:ext cx="3600000" cy="34476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29000" y="762000"/>
            <a:ext cx="531427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>
                <a:ln w="19050">
                  <a:solidFill>
                    <a:srgbClr val="FFC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ÂM NHẠC 6</a:t>
            </a:r>
          </a:p>
        </p:txBody>
      </p:sp>
    </p:spTree>
    <p:extLst>
      <p:ext uri="{BB962C8B-B14F-4D97-AF65-F5344CB8AC3E}">
        <p14:creationId xmlns:p14="http://schemas.microsoft.com/office/powerpoint/2010/main" val="3464924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C -3.33333E-6 -0.01898 -3.33333E-6 -0.03703 0.00018 -0.03703 C 0.00035 -0.03703 0.00052 -0.01898 0.00052 -3.33333E-6 C 0.00052 0.02107 0.0007 0.0419 0.00087 0.0419 C 0.00105 0.0419 0.00105 0.02107 0.00122 -3.33333E-6 C 0.00122 -0.01898 0.00139 -0.03703 0.00157 -0.03703 C 0.00174 -0.03703 0.00174 -0.01898 0.00191 -3.33333E-6 C 0.00191 0.02107 0.00191 0.0419 0.00209 0.0419 C 0.00226 0.0419 0.00261 -3.33333E-6 0.00261 0.00023 C 0.00261 -0.01898 0.00261 -0.03703 0.00278 -0.03703 C 0.00295 -0.03703 0.00313 -0.01898 0.00313 -3.33333E-6 C 0.00313 0.02107 0.0033 0.0419 0.00348 0.0419 C 0.00365 0.0419 0.00365 0.02107 0.00382 -3.33333E-6 C 0.00382 -0.01898 0.004 -0.03703 0.00417 -0.03703 C 0.00434 -0.03703 0.00434 -0.01898 0.00452 -3.33333E-6 C 0.00452 0.02107 0.00452 0.0419 0.00469 0.0419 C 0.00486 0.0419 0.00504 0.02107 0.00521 -3.33333E-6 " pathEditMode="relative" rAng="0" ptsTypes="AAAAAAAA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00" y="2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800600" y="228600"/>
            <a:ext cx="25146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HOÀ TẤU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3" name="CD4 Hoa Tau BQ2">
            <a:hlinkClick r:id="" action="ppaction://media"/>
            <a:extLst>
              <a:ext uri="{FF2B5EF4-FFF2-40B4-BE49-F238E27FC236}">
                <a16:creationId xmlns:a16="http://schemas.microsoft.com/office/drawing/2014/main" id="{6280C3A6-4873-4E45-8708-63FFD0E662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5000" y="838200"/>
            <a:ext cx="8369300" cy="5887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746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842656"/>
          </a:xfrm>
        </p:spPr>
        <p:txBody>
          <a:bodyPr/>
          <a:lstStyle/>
          <a:p>
            <a:r>
              <a:rPr lang="en-US" sz="3600" b="1">
                <a:solidFill>
                  <a:srgbClr val="C00000"/>
                </a:solidFill>
                <a:cs typeface="Times New Roman" panose="02020603050405020304" pitchFamily="18" charset="0"/>
              </a:rPr>
              <a:t>2. </a:t>
            </a:r>
            <a:r>
              <a:rPr lang="en-US" sz="3600" b="1">
                <a:solidFill>
                  <a:srgbClr val="C00000"/>
                </a:solidFill>
              </a:rPr>
              <a:t>Ôn tập bài </a:t>
            </a:r>
            <a:r>
              <a:rPr lang="vi-VN" sz="3600" b="1">
                <a:solidFill>
                  <a:srgbClr val="C00000"/>
                </a:solidFill>
              </a:rPr>
              <a:t>tập tiết tấu</a:t>
            </a:r>
            <a:r>
              <a:rPr lang="en-US" sz="3600" b="1">
                <a:solidFill>
                  <a:srgbClr val="C00000"/>
                </a:solidFill>
              </a:rPr>
              <a:t> </a:t>
            </a:r>
            <a:endParaRPr lang="en-US" sz="3600" dirty="0">
              <a:solidFill>
                <a:srgbClr val="C00000"/>
              </a:solidFill>
            </a:endParaRPr>
          </a:p>
        </p:txBody>
      </p:sp>
      <p:pic>
        <p:nvPicPr>
          <p:cNvPr id="5" name="CD4 BT_TietTau BQ2">
            <a:hlinkClick r:id="" action="ppaction://media"/>
            <a:extLst>
              <a:ext uri="{FF2B5EF4-FFF2-40B4-BE49-F238E27FC236}">
                <a16:creationId xmlns:a16="http://schemas.microsoft.com/office/drawing/2014/main" id="{F406FC01-AC59-4C62-9883-A80013C263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28800" y="914400"/>
            <a:ext cx="8496300" cy="566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1694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35A1260-C03A-4897-ACD1-4978CBEBF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6200"/>
            <a:ext cx="8686800" cy="792162"/>
          </a:xfrm>
        </p:spPr>
        <p:txBody>
          <a:bodyPr/>
          <a:lstStyle/>
          <a:p>
            <a:r>
              <a:rPr 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Ứng dụng đệm cho</a:t>
            </a:r>
            <a:r>
              <a:rPr lang="vi-VN" sz="2800" b="1">
                <a:solidFill>
                  <a:srgbClr val="0000FF"/>
                </a:solidFill>
                <a:cs typeface="Times New Roman" panose="02020603050405020304" pitchFamily="18" charset="0"/>
              </a:rPr>
              <a:t> bài hát</a:t>
            </a:r>
            <a:r>
              <a:rPr 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i="1">
                <a:solidFill>
                  <a:srgbClr val="C00000"/>
                </a:solidFill>
                <a:cs typeface="Times New Roman" panose="02020603050405020304" pitchFamily="18" charset="0"/>
              </a:rPr>
              <a:t>Tình bạn bốn phương</a:t>
            </a:r>
            <a:endParaRPr lang="en-US" sz="28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74D5E500-2550-41BF-A035-5447CB92AC70}"/>
                  </a:ext>
                </a:extLst>
              </p14:cNvPr>
              <p14:cNvContentPartPr/>
              <p14:nvPr/>
            </p14:nvContentPartPr>
            <p14:xfrm>
              <a:off x="418755" y="1580610"/>
              <a:ext cx="36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74D5E500-2550-41BF-A035-5447CB92AC7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1115" y="1472970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84A25B18-0E64-48F0-A996-B4A915C511DE}"/>
                  </a:ext>
                </a:extLst>
              </p14:cNvPr>
              <p14:cNvContentPartPr/>
              <p14:nvPr/>
            </p14:nvContentPartPr>
            <p14:xfrm>
              <a:off x="8648715" y="1904610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84A25B18-0E64-48F0-A996-B4A915C511D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630715" y="1796970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D6D18927-373B-4116-AAC1-6435541694B4}"/>
                  </a:ext>
                </a:extLst>
              </p14:cNvPr>
              <p14:cNvContentPartPr/>
              <p14:nvPr/>
            </p14:nvContentPartPr>
            <p14:xfrm>
              <a:off x="4238355" y="2133210"/>
              <a:ext cx="360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D6D18927-373B-4116-AAC1-6435541694B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220715" y="2025210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0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63F3D73A-ECC7-4852-B024-FD533EB8ABE7}"/>
                  </a:ext>
                </a:extLst>
              </p14:cNvPr>
              <p14:cNvContentPartPr/>
              <p14:nvPr/>
            </p14:nvContentPartPr>
            <p14:xfrm>
              <a:off x="4752435" y="2523450"/>
              <a:ext cx="36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63F3D73A-ECC7-4852-B024-FD533EB8ABE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734795" y="2415810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4B092F2F-6B9F-48B4-9315-7CE1BA8BB3A6}"/>
                  </a:ext>
                </a:extLst>
              </p14:cNvPr>
              <p14:cNvContentPartPr/>
              <p14:nvPr/>
            </p14:nvContentPartPr>
            <p14:xfrm>
              <a:off x="5552715" y="3819090"/>
              <a:ext cx="36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4B092F2F-6B9F-48B4-9315-7CE1BA8BB3A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535075" y="3711090"/>
                <a:ext cx="36000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CD4 GoDem TinhBan4Phuong BQ2">
            <a:hlinkClick r:id="" action="ppaction://media"/>
            <a:extLst>
              <a:ext uri="{FF2B5EF4-FFF2-40B4-BE49-F238E27FC236}">
                <a16:creationId xmlns:a16="http://schemas.microsoft.com/office/drawing/2014/main" id="{A9080866-DDF8-48AB-AD3D-1998B5C891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22645" y="838200"/>
            <a:ext cx="11150600" cy="561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4081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838200"/>
          </a:xfrm>
        </p:spPr>
        <p:txBody>
          <a:bodyPr/>
          <a:lstStyle/>
          <a:p>
            <a:r>
              <a:rPr lang="en-US" sz="3600" b="1">
                <a:solidFill>
                  <a:srgbClr val="0000FF"/>
                </a:solidFill>
                <a:cs typeface="Times New Roman" panose="02020603050405020304" pitchFamily="18" charset="0"/>
              </a:rPr>
              <a:t>III. </a:t>
            </a:r>
            <a:r>
              <a:rPr lang="en-US" sz="3600" b="1">
                <a:solidFill>
                  <a:srgbClr val="0000FF"/>
                </a:solidFill>
              </a:rPr>
              <a:t>Hát:  </a:t>
            </a:r>
            <a:r>
              <a:rPr lang="en-US" sz="3600" b="1">
                <a:solidFill>
                  <a:srgbClr val="C00000"/>
                </a:solidFill>
              </a:rPr>
              <a:t>Ôn tập bài </a:t>
            </a:r>
            <a:r>
              <a:rPr lang="en-US" sz="3600" b="1" i="1">
                <a:solidFill>
                  <a:srgbClr val="C00000"/>
                </a:solidFill>
              </a:rPr>
              <a:t>Tình bạn bốn phương</a:t>
            </a:r>
            <a:endParaRPr lang="en-US" sz="3600" dirty="0">
              <a:solidFill>
                <a:srgbClr val="C00000"/>
              </a:solidFill>
            </a:endParaRPr>
          </a:p>
        </p:txBody>
      </p:sp>
      <p:pic>
        <p:nvPicPr>
          <p:cNvPr id="2" name="Tinh Ban Bon Phuong karaoke">
            <a:hlinkClick r:id="" action="ppaction://media"/>
            <a:extLst>
              <a:ext uri="{FF2B5EF4-FFF2-40B4-BE49-F238E27FC236}">
                <a16:creationId xmlns:a16="http://schemas.microsoft.com/office/drawing/2014/main" id="{881FD1FF-D66A-4FDC-B81B-D862AE8E14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98700" y="1066800"/>
            <a:ext cx="7594600" cy="569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9802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6D6B8CA-C4AA-4678-9E63-46D84D6D98EC}"/>
              </a:ext>
            </a:extLst>
          </p:cNvPr>
          <p:cNvGrpSpPr/>
          <p:nvPr/>
        </p:nvGrpSpPr>
        <p:grpSpPr>
          <a:xfrm>
            <a:off x="533400" y="533400"/>
            <a:ext cx="10880405" cy="5791200"/>
            <a:chOff x="533400" y="533400"/>
            <a:chExt cx="10880405" cy="57912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73FAED1-992B-443A-A8EE-9D09A1A815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8195" y="533400"/>
              <a:ext cx="10635610" cy="579120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84024F9-D236-4756-A497-9E21A8798453}"/>
                </a:ext>
              </a:extLst>
            </p:cNvPr>
            <p:cNvSpPr/>
            <p:nvPr/>
          </p:nvSpPr>
          <p:spPr bwMode="auto">
            <a:xfrm>
              <a:off x="533400" y="4876800"/>
              <a:ext cx="990600" cy="10668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8904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44" r="21353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854076"/>
            <a:ext cx="8229600" cy="873587"/>
          </a:xfrm>
        </p:spPr>
        <p:txBody>
          <a:bodyPr/>
          <a:lstStyle/>
          <a:p>
            <a:r>
              <a:rPr lang="en-US" sz="3200" b="1" dirty="0" err="1">
                <a:solidFill>
                  <a:srgbClr val="0000FF"/>
                </a:solidFill>
              </a:rPr>
              <a:t>Dặn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dò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về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nhà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0" y="2255837"/>
            <a:ext cx="8229600" cy="3459163"/>
          </a:xfrm>
        </p:spPr>
        <p:txBody>
          <a:bodyPr/>
          <a:lstStyle/>
          <a:p>
            <a:pPr marL="0" indent="0">
              <a:buNone/>
            </a:pPr>
            <a:r>
              <a:rPr lang="en-US">
                <a:solidFill>
                  <a:srgbClr val="0000FF"/>
                </a:solidFill>
              </a:rPr>
              <a:t>- Ôn tập các nội dung đã học ở Chủ đề 4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3581400"/>
            <a:ext cx="2672071" cy="308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480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362200" y="533400"/>
            <a:ext cx="7315200" cy="1470025"/>
          </a:xfrm>
          <a:solidFill>
            <a:schemeClr val="lt1">
              <a:alpha val="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dirty="0" err="1">
                <a:solidFill>
                  <a:srgbClr val="0000FF"/>
                </a:solidFill>
              </a:rPr>
              <a:t>Chủ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err="1">
                <a:solidFill>
                  <a:srgbClr val="0000FF"/>
                </a:solidFill>
              </a:rPr>
              <a:t>đề</a:t>
            </a:r>
            <a:r>
              <a:rPr lang="en-US" b="1">
                <a:solidFill>
                  <a:srgbClr val="0000FF"/>
                </a:solidFill>
              </a:rPr>
              <a:t> </a:t>
            </a:r>
            <a:r>
              <a:rPr lang="en-US" b="1" dirty="0">
                <a:solidFill>
                  <a:srgbClr val="0000FF"/>
                </a:solidFill>
              </a:rPr>
              <a:t>4</a:t>
            </a:r>
            <a:br>
              <a:rPr lang="en-US" b="1">
                <a:solidFill>
                  <a:srgbClr val="0000FF"/>
                </a:solidFill>
              </a:rPr>
            </a:br>
            <a:r>
              <a:rPr lang="en-US" b="1">
                <a:solidFill>
                  <a:srgbClr val="C00000"/>
                </a:solidFill>
              </a:rPr>
              <a:t>TÌNH BẠN BỐN PHƯƠNG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5575"/>
            <a:ext cx="1727200" cy="1930400"/>
          </a:xfrm>
          <a:prstGeom prst="rect">
            <a:avLst/>
          </a:prstGeom>
        </p:spPr>
      </p:pic>
      <p:sp>
        <p:nvSpPr>
          <p:cNvPr id="6" name="Subtitle 6"/>
          <p:cNvSpPr>
            <a:spLocks noGrp="1"/>
          </p:cNvSpPr>
          <p:nvPr>
            <p:ph type="subTitle" idx="1"/>
          </p:nvPr>
        </p:nvSpPr>
        <p:spPr>
          <a:xfrm>
            <a:off x="762000" y="2514600"/>
            <a:ext cx="10515600" cy="3733800"/>
          </a:xfrm>
        </p:spPr>
        <p:txBody>
          <a:bodyPr/>
          <a:lstStyle/>
          <a:p>
            <a:r>
              <a:rPr lang="en-US" sz="4000" b="1" dirty="0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Tiết</a:t>
            </a:r>
            <a:r>
              <a:rPr lang="vi-VN" sz="40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4</a:t>
            </a:r>
          </a:p>
          <a:p>
            <a:pPr algn="just"/>
            <a:r>
              <a:rPr lang="en-US" sz="36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-</a:t>
            </a:r>
            <a:r>
              <a:rPr lang="en-US" sz="36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Đọc nhạc: </a:t>
            </a:r>
            <a:r>
              <a:rPr lang="en-US" sz="3600" b="1">
                <a:solidFill>
                  <a:srgbClr val="C00000"/>
                </a:solidFill>
                <a:latin typeface="+mj-lt"/>
              </a:rPr>
              <a:t>Ôn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tập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+mj-lt"/>
              </a:rPr>
              <a:t>Bài</a:t>
            </a:r>
            <a:r>
              <a:rPr lang="en-US" sz="3600" b="1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+mj-lt"/>
              </a:rPr>
              <a:t>đọc</a:t>
            </a:r>
            <a:r>
              <a:rPr lang="en-US" sz="3600" b="1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+mj-lt"/>
              </a:rPr>
              <a:t>nhạc</a:t>
            </a:r>
            <a:r>
              <a:rPr lang="en-US" sz="3600" b="1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i="1" err="1">
                <a:solidFill>
                  <a:srgbClr val="C00000"/>
                </a:solidFill>
                <a:latin typeface="+mj-lt"/>
              </a:rPr>
              <a:t>số</a:t>
            </a:r>
            <a:r>
              <a:rPr lang="en-US" sz="3600" b="1" i="1">
                <a:solidFill>
                  <a:srgbClr val="C00000"/>
                </a:solidFill>
                <a:latin typeface="+mj-lt"/>
              </a:rPr>
              <a:t> 4</a:t>
            </a:r>
            <a:endParaRPr lang="en-US" sz="3600" b="1" i="1" dirty="0">
              <a:solidFill>
                <a:srgbClr val="C00000"/>
              </a:solidFill>
              <a:latin typeface="+mj-lt"/>
            </a:endParaRPr>
          </a:p>
          <a:p>
            <a:pPr algn="just"/>
            <a:r>
              <a:rPr lang="en-US" sz="3600" b="1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>
                <a:solidFill>
                  <a:srgbClr val="0000FF"/>
                </a:solidFill>
                <a:latin typeface="+mj-lt"/>
              </a:rPr>
              <a:t>- Nhạc cụ: </a:t>
            </a:r>
            <a:r>
              <a:rPr lang="en-US" sz="3600" b="1">
                <a:solidFill>
                  <a:srgbClr val="C00000"/>
                </a:solidFill>
                <a:latin typeface="+mj-lt"/>
              </a:rPr>
              <a:t>Ôn </a:t>
            </a:r>
            <a:r>
              <a:rPr lang="en-US" sz="3600" b="1" err="1">
                <a:solidFill>
                  <a:srgbClr val="C00000"/>
                </a:solidFill>
                <a:latin typeface="+mj-lt"/>
              </a:rPr>
              <a:t>tập</a:t>
            </a:r>
            <a:r>
              <a:rPr lang="en-US" sz="3600" b="1">
                <a:solidFill>
                  <a:srgbClr val="C00000"/>
                </a:solidFill>
                <a:latin typeface="+mj-lt"/>
              </a:rPr>
              <a:t> bài hoà tấu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và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bài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tập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tiết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tấu</a:t>
            </a:r>
            <a:endParaRPr lang="en-US" sz="3600" b="1" dirty="0">
              <a:solidFill>
                <a:srgbClr val="C00000"/>
              </a:solidFill>
              <a:latin typeface="+mj-lt"/>
            </a:endParaRPr>
          </a:p>
          <a:p>
            <a:pPr algn="just"/>
            <a:r>
              <a:rPr lang="en-US" sz="3600" b="1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>
                <a:solidFill>
                  <a:srgbClr val="0000FF"/>
                </a:solidFill>
                <a:latin typeface="+mj-lt"/>
              </a:rPr>
              <a:t>- Hát: </a:t>
            </a:r>
            <a:r>
              <a:rPr lang="en-US" sz="3600" b="1">
                <a:solidFill>
                  <a:srgbClr val="C00000"/>
                </a:solidFill>
                <a:latin typeface="+mj-lt"/>
              </a:rPr>
              <a:t>Ôn </a:t>
            </a:r>
            <a:r>
              <a:rPr lang="en-US" sz="3600" b="1" err="1">
                <a:solidFill>
                  <a:srgbClr val="C00000"/>
                </a:solidFill>
                <a:latin typeface="+mj-lt"/>
              </a:rPr>
              <a:t>tập</a:t>
            </a:r>
            <a:r>
              <a:rPr lang="en-US" sz="3600" b="1">
                <a:solidFill>
                  <a:srgbClr val="C00000"/>
                </a:solidFill>
                <a:latin typeface="+mj-lt"/>
              </a:rPr>
              <a:t> bài </a:t>
            </a:r>
            <a:r>
              <a:rPr lang="en-US" sz="3600" b="1" i="1">
                <a:solidFill>
                  <a:srgbClr val="C00000"/>
                </a:solidFill>
                <a:latin typeface="+mj-lt"/>
              </a:rPr>
              <a:t>Tình bạn bốn phương</a:t>
            </a:r>
            <a:endParaRPr lang="en-US" sz="3600" b="1" dirty="0">
              <a:solidFill>
                <a:srgbClr val="C00000"/>
              </a:solidFill>
              <a:latin typeface="+mj-lt"/>
            </a:endParaRPr>
          </a:p>
          <a:p>
            <a:pPr algn="just"/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3448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2514600" y="0"/>
            <a:ext cx="1322147" cy="94991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1981200" y="381000"/>
            <a:ext cx="8229600" cy="11176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</a:rPr>
              <a:t>I. Đọc nhạc</a:t>
            </a:r>
            <a:br>
              <a:rPr lang="en-US" sz="3200" b="1">
                <a:solidFill>
                  <a:srgbClr val="0000FF"/>
                </a:solidFill>
              </a:rPr>
            </a:br>
            <a:r>
              <a:rPr lang="en-US" sz="3200" b="1">
                <a:solidFill>
                  <a:srgbClr val="C00000"/>
                </a:solidFill>
              </a:rPr>
              <a:t>Ôn tập </a:t>
            </a:r>
            <a:r>
              <a:rPr lang="en-US" sz="3200" b="1" i="1">
                <a:solidFill>
                  <a:srgbClr val="C00000"/>
                </a:solidFill>
              </a:rPr>
              <a:t>Bài đọc nhạc số 4</a:t>
            </a:r>
            <a:endParaRPr lang="en-US" sz="36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23831"/>
          <a:stretch/>
        </p:blipFill>
        <p:spPr>
          <a:xfrm>
            <a:off x="69850" y="269240"/>
            <a:ext cx="1893570" cy="123547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EB1C00E-CCC4-4B02-A570-61C840AE2A1C}"/>
              </a:ext>
            </a:extLst>
          </p:cNvPr>
          <p:cNvGrpSpPr/>
          <p:nvPr/>
        </p:nvGrpSpPr>
        <p:grpSpPr>
          <a:xfrm>
            <a:off x="861060" y="1638300"/>
            <a:ext cx="10469880" cy="4914900"/>
            <a:chOff x="861060" y="723900"/>
            <a:chExt cx="10469880" cy="49149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4965225-32B8-4922-AA89-DB2017D8ED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610" b="72868"/>
            <a:stretch/>
          </p:blipFill>
          <p:spPr>
            <a:xfrm>
              <a:off x="2286000" y="723900"/>
              <a:ext cx="9044940" cy="13335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19AD0E2-4542-4271-AFAC-462E0E640A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5582"/>
            <a:stretch/>
          </p:blipFill>
          <p:spPr>
            <a:xfrm>
              <a:off x="861060" y="1981200"/>
              <a:ext cx="10469880" cy="3657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59545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am truc C = Eb BQ2">
            <a:hlinkClick r:id="" action="ppaction://media"/>
            <a:extLst>
              <a:ext uri="{FF2B5EF4-FFF2-40B4-BE49-F238E27FC236}">
                <a16:creationId xmlns:a16="http://schemas.microsoft.com/office/drawing/2014/main" id="{80DBA862-4E71-451E-A74D-CD22C3E044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1740" y="9525"/>
            <a:ext cx="107685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5760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4 Bai DocNhac 4 BQ2">
            <a:hlinkClick r:id="" action="ppaction://media"/>
            <a:extLst>
              <a:ext uri="{FF2B5EF4-FFF2-40B4-BE49-F238E27FC236}">
                <a16:creationId xmlns:a16="http://schemas.microsoft.com/office/drawing/2014/main" id="{62F1C4D2-081D-4E53-876E-83D7E2A83A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2711" y="1143000"/>
            <a:ext cx="9746578" cy="526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1831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10972800" cy="842656"/>
          </a:xfrm>
        </p:spPr>
        <p:txBody>
          <a:bodyPr/>
          <a:lstStyle/>
          <a:p>
            <a:r>
              <a:rPr lang="en-US" sz="3600" b="1">
                <a:solidFill>
                  <a:srgbClr val="0000FF"/>
                </a:solidFill>
                <a:cs typeface="Times New Roman" panose="02020603050405020304" pitchFamily="18" charset="0"/>
              </a:rPr>
              <a:t>II. Nhạc cụ</a:t>
            </a:r>
            <a:br>
              <a:rPr lang="en-US" sz="3600" b="1">
                <a:solidFill>
                  <a:srgbClr val="C00000"/>
                </a:solidFill>
                <a:cs typeface="Times New Roman" panose="02020603050405020304" pitchFamily="18" charset="0"/>
              </a:rPr>
            </a:br>
            <a:r>
              <a:rPr lang="en-US" sz="3600" b="1">
                <a:solidFill>
                  <a:srgbClr val="C00000"/>
                </a:solidFill>
              </a:rPr>
              <a:t>Ôn tập bài hoà tấu và bài tập tiết tấu </a:t>
            </a:r>
            <a:endParaRPr lang="en-US" sz="3600" dirty="0"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95033"/>
            <a:ext cx="1676400" cy="12810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589201-9C11-4478-86CE-12B46C27D9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3119" y="1905000"/>
            <a:ext cx="8158162" cy="441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8343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842656"/>
          </a:xfrm>
        </p:spPr>
        <p:txBody>
          <a:bodyPr/>
          <a:lstStyle/>
          <a:p>
            <a:r>
              <a:rPr lang="en-US" sz="3600" b="1">
                <a:solidFill>
                  <a:srgbClr val="C00000"/>
                </a:solidFill>
                <a:cs typeface="Times New Roman" panose="02020603050405020304" pitchFamily="18" charset="0"/>
              </a:rPr>
              <a:t>1. </a:t>
            </a:r>
            <a:r>
              <a:rPr lang="en-US" sz="3600" b="1">
                <a:solidFill>
                  <a:srgbClr val="C00000"/>
                </a:solidFill>
              </a:rPr>
              <a:t>Ôn tập bài </a:t>
            </a:r>
            <a:r>
              <a:rPr lang="vi-VN" sz="3600" b="1">
                <a:solidFill>
                  <a:srgbClr val="C00000"/>
                </a:solidFill>
              </a:rPr>
              <a:t>hoà tấu</a:t>
            </a:r>
            <a:r>
              <a:rPr lang="en-US" sz="3600" b="1">
                <a:solidFill>
                  <a:srgbClr val="C00000"/>
                </a:solidFill>
              </a:rPr>
              <a:t> </a:t>
            </a:r>
            <a:endParaRPr lang="en-US" sz="3600" dirty="0">
              <a:solidFill>
                <a:srgbClr val="C00000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2A17BC7-A7C6-4FED-8D99-7D1C0F71FE7C}"/>
              </a:ext>
            </a:extLst>
          </p:cNvPr>
          <p:cNvGrpSpPr/>
          <p:nvPr/>
        </p:nvGrpSpPr>
        <p:grpSpPr>
          <a:xfrm>
            <a:off x="2087308" y="796429"/>
            <a:ext cx="9592557" cy="5909171"/>
            <a:chOff x="2087308" y="762000"/>
            <a:chExt cx="9592557" cy="590917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7DD06B6-0B49-473B-AA4E-B805EC7A6D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5656" t="523" b="91973"/>
            <a:stretch/>
          </p:blipFill>
          <p:spPr>
            <a:xfrm>
              <a:off x="3641211" y="762000"/>
              <a:ext cx="8038654" cy="60296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725E871-AF1D-4E30-B006-1CB4680149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1778"/>
            <a:stretch/>
          </p:blipFill>
          <p:spPr>
            <a:xfrm>
              <a:off x="2087308" y="1295400"/>
              <a:ext cx="8199692" cy="53757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95732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>
            <a:spLocks noChangeAspect="1"/>
          </p:cNvSpPr>
          <p:nvPr/>
        </p:nvSpPr>
        <p:spPr bwMode="auto">
          <a:xfrm>
            <a:off x="1584960" y="3313084"/>
            <a:ext cx="548640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>
                <a:solidFill>
                  <a:srgbClr val="FF0000"/>
                </a:solidFill>
              </a:rPr>
              <a:t>3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1584960" y="5025390"/>
            <a:ext cx="548640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>
                <a:solidFill>
                  <a:srgbClr val="FF0000"/>
                </a:solidFill>
              </a:rPr>
              <a:t>4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25" name="Left Brace 24"/>
          <p:cNvSpPr/>
          <p:nvPr/>
        </p:nvSpPr>
        <p:spPr bwMode="auto">
          <a:xfrm>
            <a:off x="609600" y="1295400"/>
            <a:ext cx="787825" cy="4639117"/>
          </a:xfrm>
          <a:prstGeom prst="leftBrace">
            <a:avLst>
              <a:gd name="adj1" fmla="val 8333"/>
              <a:gd name="adj2" fmla="val 48686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021E5044-B782-492E-BE8F-3AFBB68CD0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0025" y="3405793"/>
            <a:ext cx="219075" cy="466725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6CC76DD8-2A61-48EB-B483-437EB5E6C1B9}"/>
              </a:ext>
            </a:extLst>
          </p:cNvPr>
          <p:cNvSpPr>
            <a:spLocks noChangeAspect="1"/>
          </p:cNvSpPr>
          <p:nvPr/>
        </p:nvSpPr>
        <p:spPr bwMode="auto">
          <a:xfrm>
            <a:off x="1143000" y="1600200"/>
            <a:ext cx="1243965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1 + 2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E2A4CB9-56B2-4D50-9B75-75F2C51C58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375" t="24443" r="53750" b="66467"/>
          <a:stretch/>
        </p:blipFill>
        <p:spPr>
          <a:xfrm>
            <a:off x="2421566" y="1427117"/>
            <a:ext cx="6743700" cy="93508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C46D8EA-C7D1-4162-8CD7-DB117C5E444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375" t="37037" r="53750" b="53873"/>
          <a:stretch/>
        </p:blipFill>
        <p:spPr>
          <a:xfrm>
            <a:off x="2400300" y="3009866"/>
            <a:ext cx="6743700" cy="93508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26451EA-2F4A-4046-9431-DC1CD224BD3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375" t="51852" r="53750" b="38889"/>
          <a:stretch/>
        </p:blipFill>
        <p:spPr>
          <a:xfrm>
            <a:off x="2386965" y="4785501"/>
            <a:ext cx="6743700" cy="952534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2F2C77A0-2DCF-4533-A068-79979583F58F}"/>
              </a:ext>
            </a:extLst>
          </p:cNvPr>
          <p:cNvGrpSpPr/>
          <p:nvPr/>
        </p:nvGrpSpPr>
        <p:grpSpPr>
          <a:xfrm>
            <a:off x="9525000" y="838200"/>
            <a:ext cx="1981200" cy="1884308"/>
            <a:chOff x="8763000" y="1195451"/>
            <a:chExt cx="1981200" cy="1884308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E5B8DF9-8479-4FF7-BF72-DF4207202F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26" r="55246" b="50000"/>
            <a:stretch/>
          </p:blipFill>
          <p:spPr>
            <a:xfrm>
              <a:off x="8763000" y="1195451"/>
              <a:ext cx="1981200" cy="1884308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7EE3D9F-C5F4-4A26-A274-67DB67D10756}"/>
                </a:ext>
              </a:extLst>
            </p:cNvPr>
            <p:cNvSpPr txBox="1"/>
            <p:nvPr/>
          </p:nvSpPr>
          <p:spPr>
            <a:xfrm>
              <a:off x="9982200" y="2513726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6AC10BD-2A51-4D28-A875-83441564E075}"/>
                </a:ext>
              </a:extLst>
            </p:cNvPr>
            <p:cNvSpPr txBox="1"/>
            <p:nvPr/>
          </p:nvSpPr>
          <p:spPr>
            <a:xfrm>
              <a:off x="9800428" y="2512691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2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DF3B7F7-31D4-420A-8492-27333388A930}"/>
                </a:ext>
              </a:extLst>
            </p:cNvPr>
            <p:cNvSpPr txBox="1"/>
            <p:nvPr/>
          </p:nvSpPr>
          <p:spPr>
            <a:xfrm>
              <a:off x="9579934" y="2508579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994B10A5-BB75-4958-A9F8-846983893512}"/>
              </a:ext>
            </a:extLst>
          </p:cNvPr>
          <p:cNvSpPr txBox="1"/>
          <p:nvPr/>
        </p:nvSpPr>
        <p:spPr>
          <a:xfrm>
            <a:off x="4883753" y="381000"/>
            <a:ext cx="2202847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</a:rPr>
              <a:t>BÈ KÈN PHÍM</a:t>
            </a:r>
            <a:endParaRPr lang="vi-VN" sz="2400" b="1">
              <a:solidFill>
                <a:srgbClr val="0000FF"/>
              </a:solidFill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738A8BB-1440-46AC-9B16-DADFC163831F}"/>
              </a:ext>
            </a:extLst>
          </p:cNvPr>
          <p:cNvGrpSpPr/>
          <p:nvPr/>
        </p:nvGrpSpPr>
        <p:grpSpPr>
          <a:xfrm>
            <a:off x="9448800" y="2611492"/>
            <a:ext cx="2057400" cy="1884308"/>
            <a:chOff x="8686800" y="3983092"/>
            <a:chExt cx="2057400" cy="1884308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2439B642-743B-4170-A963-D2487E7E1B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26" r="54111" b="50000"/>
            <a:stretch/>
          </p:blipFill>
          <p:spPr>
            <a:xfrm>
              <a:off x="8686800" y="3983092"/>
              <a:ext cx="2057400" cy="1884308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A4CB6271-7583-4824-B9BA-722010D4F8E0}"/>
                </a:ext>
              </a:extLst>
            </p:cNvPr>
            <p:cNvSpPr txBox="1"/>
            <p:nvPr/>
          </p:nvSpPr>
          <p:spPr>
            <a:xfrm>
              <a:off x="9267028" y="5290734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F1C12061-0A03-4143-8A4C-FF2C71D4DE0A}"/>
                </a:ext>
              </a:extLst>
            </p:cNvPr>
            <p:cNvSpPr txBox="1"/>
            <p:nvPr/>
          </p:nvSpPr>
          <p:spPr>
            <a:xfrm>
              <a:off x="9709299" y="5268433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5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7DE4B375-7C9D-45BC-B34B-9160B6D08353}"/>
                </a:ext>
              </a:extLst>
            </p:cNvPr>
            <p:cNvSpPr txBox="1"/>
            <p:nvPr/>
          </p:nvSpPr>
          <p:spPr>
            <a:xfrm>
              <a:off x="9494870" y="5280101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4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F465BE4A-437A-49F2-A924-1C4A5B91BE11}"/>
                </a:ext>
              </a:extLst>
            </p:cNvPr>
            <p:cNvSpPr txBox="1"/>
            <p:nvPr/>
          </p:nvSpPr>
          <p:spPr>
            <a:xfrm>
              <a:off x="8839200" y="5296220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7BDD017E-79D5-4D2B-8A61-759C5684FFF1}"/>
                </a:ext>
              </a:extLst>
            </p:cNvPr>
            <p:cNvSpPr txBox="1"/>
            <p:nvPr/>
          </p:nvSpPr>
          <p:spPr>
            <a:xfrm>
              <a:off x="9067800" y="5289699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2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C7E9616F-87A5-4999-B7A3-C2E86E46A058}"/>
              </a:ext>
            </a:extLst>
          </p:cNvPr>
          <p:cNvGrpSpPr/>
          <p:nvPr/>
        </p:nvGrpSpPr>
        <p:grpSpPr>
          <a:xfrm>
            <a:off x="9448800" y="4364092"/>
            <a:ext cx="1981200" cy="1884308"/>
            <a:chOff x="8763000" y="1195451"/>
            <a:chExt cx="1981200" cy="1884308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BA046CD1-6D2F-4599-B8BE-07DC33C86B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26" r="55246" b="50000"/>
            <a:stretch/>
          </p:blipFill>
          <p:spPr>
            <a:xfrm>
              <a:off x="8763000" y="1195451"/>
              <a:ext cx="1981200" cy="1884308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990A5F45-82CE-46B5-A420-18E57FBC1F0A}"/>
                </a:ext>
              </a:extLst>
            </p:cNvPr>
            <p:cNvSpPr txBox="1"/>
            <p:nvPr/>
          </p:nvSpPr>
          <p:spPr>
            <a:xfrm>
              <a:off x="9982200" y="2513726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3642596-6A47-4200-9843-15D9F5A7E0DB}"/>
                </a:ext>
              </a:extLst>
            </p:cNvPr>
            <p:cNvSpPr txBox="1"/>
            <p:nvPr/>
          </p:nvSpPr>
          <p:spPr>
            <a:xfrm>
              <a:off x="9800428" y="2512691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2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4D3CDDEB-80D6-42B2-B3BB-B7CF4ECF50F4}"/>
                </a:ext>
              </a:extLst>
            </p:cNvPr>
            <p:cNvSpPr txBox="1"/>
            <p:nvPr/>
          </p:nvSpPr>
          <p:spPr>
            <a:xfrm>
              <a:off x="9579934" y="2508579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pic>
        <p:nvPicPr>
          <p:cNvPr id="15" name="CD4 Be KenPhim cau 1-2-3-4">
            <a:hlinkClick r:id="" action="ppaction://media"/>
            <a:extLst>
              <a:ext uri="{FF2B5EF4-FFF2-40B4-BE49-F238E27FC236}">
                <a16:creationId xmlns:a16="http://schemas.microsoft.com/office/drawing/2014/main" id="{A8D3C9AB-71E0-4975-9D1D-47C2005DB6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5441" y="3352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247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495799" y="838200"/>
            <a:ext cx="3200401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BÈ TRỐNG NHỎ </a:t>
            </a:r>
            <a:endParaRPr lang="vi-VN" sz="2400" b="1">
              <a:solidFill>
                <a:srgbClr val="0000FF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5559D88-58EA-44F1-B9D4-877FE3EDA08B}"/>
              </a:ext>
            </a:extLst>
          </p:cNvPr>
          <p:cNvGrpSpPr/>
          <p:nvPr/>
        </p:nvGrpSpPr>
        <p:grpSpPr>
          <a:xfrm>
            <a:off x="2057400" y="2961015"/>
            <a:ext cx="8092440" cy="1373517"/>
            <a:chOff x="2209800" y="2961015"/>
            <a:chExt cx="8092440" cy="137351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3CFC088-6BAF-407D-8B50-E08CB3E053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6250" t="44444" r="46875" b="46667"/>
            <a:stretch/>
          </p:blipFill>
          <p:spPr>
            <a:xfrm>
              <a:off x="2209800" y="2961015"/>
              <a:ext cx="8092440" cy="1097293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EFA1BBA-32AD-454B-98ED-7607E72B225D}"/>
                </a:ext>
              </a:extLst>
            </p:cNvPr>
            <p:cNvGrpSpPr/>
            <p:nvPr/>
          </p:nvGrpSpPr>
          <p:grpSpPr>
            <a:xfrm>
              <a:off x="2819401" y="3718701"/>
              <a:ext cx="2876109" cy="615831"/>
              <a:chOff x="2819401" y="3718701"/>
              <a:chExt cx="2876109" cy="615831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852D2B83-2D31-4595-8F50-E4986E5E2E7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5053" r="63036"/>
              <a:stretch/>
            </p:blipFill>
            <p:spPr>
              <a:xfrm>
                <a:off x="2819401" y="3809999"/>
                <a:ext cx="1066800" cy="524533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7E8DFBCB-97AC-4A8A-89FB-2774894DA47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36963" t="-9548" r="31353"/>
              <a:stretch/>
            </p:blipFill>
            <p:spPr>
              <a:xfrm>
                <a:off x="3670006" y="3718701"/>
                <a:ext cx="914400" cy="605198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D12A8996-120B-4D4A-B921-EE6F67C50D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5053" r="63036"/>
              <a:stretch/>
            </p:blipFill>
            <p:spPr>
              <a:xfrm>
                <a:off x="4628710" y="3796041"/>
                <a:ext cx="1066800" cy="524533"/>
              </a:xfrm>
              <a:prstGeom prst="rect">
                <a:avLst/>
              </a:prstGeom>
            </p:spPr>
          </p:pic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EF87D8D-36DC-49BD-826D-216AEB4A5450}"/>
                </a:ext>
              </a:extLst>
            </p:cNvPr>
            <p:cNvGrpSpPr/>
            <p:nvPr/>
          </p:nvGrpSpPr>
          <p:grpSpPr>
            <a:xfrm>
              <a:off x="6169541" y="3704743"/>
              <a:ext cx="3203059" cy="615831"/>
              <a:chOff x="2819401" y="3718701"/>
              <a:chExt cx="3203059" cy="615831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3C68D8AD-F5A7-4CCD-9A75-814540AA11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5053" r="63036"/>
              <a:stretch/>
            </p:blipFill>
            <p:spPr>
              <a:xfrm>
                <a:off x="2819401" y="3809999"/>
                <a:ext cx="1066800" cy="524533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283C89AE-3EC4-4FB2-A455-B914B49721B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36963" t="-9548" r="31353"/>
              <a:stretch/>
            </p:blipFill>
            <p:spPr>
              <a:xfrm>
                <a:off x="3888860" y="3718701"/>
                <a:ext cx="914400" cy="605198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1289A1B8-0C25-47A6-984B-065CC644512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5053" r="63036"/>
              <a:stretch/>
            </p:blipFill>
            <p:spPr>
              <a:xfrm>
                <a:off x="4955660" y="3796041"/>
                <a:ext cx="1066800" cy="524533"/>
              </a:xfrm>
              <a:prstGeom prst="rect">
                <a:avLst/>
              </a:prstGeom>
            </p:spPr>
          </p:pic>
        </p:grpSp>
      </p:grpSp>
      <p:pic>
        <p:nvPicPr>
          <p:cNvPr id="17" name="CD4 Be trong">
            <a:hlinkClick r:id="" action="ppaction://media"/>
            <a:extLst>
              <a:ext uri="{FF2B5EF4-FFF2-40B4-BE49-F238E27FC236}">
                <a16:creationId xmlns:a16="http://schemas.microsoft.com/office/drawing/2014/main" id="{DF706846-8F69-475E-B756-C735911C8F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66341" y="193390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146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6455</TotalTime>
  <Words>174</Words>
  <Application>Microsoft Office PowerPoint</Application>
  <PresentationFormat>Widescreen</PresentationFormat>
  <Paragraphs>32</Paragraphs>
  <Slides>15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Times New Roman</vt:lpstr>
      <vt:lpstr>Default Design</vt:lpstr>
      <vt:lpstr>Giáo viên: Lê Thị Kim Hưng Trường: THCS Trưng Vương</vt:lpstr>
      <vt:lpstr>Chủ đề 4 TÌNH BẠN BỐN PHƯƠNG</vt:lpstr>
      <vt:lpstr>I. Đọc nhạc Ôn tập Bài đọc nhạc số 4</vt:lpstr>
      <vt:lpstr>PowerPoint Presentation</vt:lpstr>
      <vt:lpstr>PowerPoint Presentation</vt:lpstr>
      <vt:lpstr>II. Nhạc cụ Ôn tập bài hoà tấu và bài tập tiết tấu </vt:lpstr>
      <vt:lpstr>1. Ôn tập bài hoà tấu </vt:lpstr>
      <vt:lpstr>PowerPoint Presentation</vt:lpstr>
      <vt:lpstr>PowerPoint Presentation</vt:lpstr>
      <vt:lpstr>PowerPoint Presentation</vt:lpstr>
      <vt:lpstr>2. Ôn tập bài tập tiết tấu </vt:lpstr>
      <vt:lpstr>Ứng dụng đệm cho bài hát Tình bạn bốn phương</vt:lpstr>
      <vt:lpstr>III. Hát:  Ôn tập bài Tình bạn bốn phương</vt:lpstr>
      <vt:lpstr>PowerPoint Presentation</vt:lpstr>
      <vt:lpstr>Dặn dò về nhà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Thanh Hiên Đỗ</cp:lastModifiedBy>
  <cp:revision>256</cp:revision>
  <dcterms:created xsi:type="dcterms:W3CDTF">2006-11-06T13:45:38Z</dcterms:created>
  <dcterms:modified xsi:type="dcterms:W3CDTF">2021-12-13T09:36:45Z</dcterms:modified>
</cp:coreProperties>
</file>