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331" r:id="rId2"/>
    <p:sldId id="292" r:id="rId3"/>
    <p:sldId id="359" r:id="rId4"/>
    <p:sldId id="310" r:id="rId5"/>
    <p:sldId id="357" r:id="rId6"/>
    <p:sldId id="339" r:id="rId7"/>
    <p:sldId id="337" r:id="rId8"/>
    <p:sldId id="338" r:id="rId9"/>
    <p:sldId id="315" r:id="rId10"/>
    <p:sldId id="358" r:id="rId11"/>
    <p:sldId id="332" r:id="rId12"/>
    <p:sldId id="342" r:id="rId13"/>
    <p:sldId id="343" r:id="rId14"/>
    <p:sldId id="344" r:id="rId15"/>
    <p:sldId id="345" r:id="rId16"/>
    <p:sldId id="346" r:id="rId17"/>
    <p:sldId id="354" r:id="rId18"/>
    <p:sldId id="355" r:id="rId19"/>
    <p:sldId id="360" r:id="rId20"/>
    <p:sldId id="356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B2DE82"/>
    <a:srgbClr val="00602B"/>
    <a:srgbClr val="C8FFFF"/>
    <a:srgbClr val="FF00FF"/>
    <a:srgbClr val="FFE36D"/>
    <a:srgbClr val="FFCC66"/>
    <a:srgbClr val="FFF1B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356" autoAdjust="0"/>
  </p:normalViewPr>
  <p:slideViewPr>
    <p:cSldViewPr>
      <p:cViewPr varScale="1">
        <p:scale>
          <a:sx n="67" d="100"/>
          <a:sy n="67" d="100"/>
        </p:scale>
        <p:origin x="488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microsoft.com/office/2007/relationships/media" Target="../media/media14.wav"/><Relationship Id="rId18" Type="http://schemas.openxmlformats.org/officeDocument/2006/relationships/image" Target="../media/image8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audio" Target="../media/media13.wav"/><Relationship Id="rId17" Type="http://schemas.openxmlformats.org/officeDocument/2006/relationships/image" Target="../media/image16.gif"/><Relationship Id="rId2" Type="http://schemas.openxmlformats.org/officeDocument/2006/relationships/audio" Target="../media/media8.wav"/><Relationship Id="rId16" Type="http://schemas.openxmlformats.org/officeDocument/2006/relationships/image" Target="../media/image15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microsoft.com/office/2007/relationships/media" Target="../media/media13.wav"/><Relationship Id="rId5" Type="http://schemas.microsoft.com/office/2007/relationships/media" Target="../media/media10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2.wav"/><Relationship Id="rId4" Type="http://schemas.openxmlformats.org/officeDocument/2006/relationships/audio" Target="../media/media9.wav"/><Relationship Id="rId9" Type="http://schemas.microsoft.com/office/2007/relationships/media" Target="../media/media12.wav"/><Relationship Id="rId14" Type="http://schemas.openxmlformats.org/officeDocument/2006/relationships/audio" Target="../media/media1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7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16.gif"/><Relationship Id="rId5" Type="http://schemas.microsoft.com/office/2007/relationships/media" Target="../media/media18.wav"/><Relationship Id="rId10" Type="http://schemas.openxmlformats.org/officeDocument/2006/relationships/image" Target="../media/image8.png"/><Relationship Id="rId4" Type="http://schemas.openxmlformats.org/officeDocument/2006/relationships/audio" Target="../media/media17.wav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8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wav"/><Relationship Id="rId7" Type="http://schemas.openxmlformats.org/officeDocument/2006/relationships/image" Target="../media/image1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Kim H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 V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/>
          <a:srcRect l="28750" t="26296" r="38333" b="63333"/>
          <a:stretch/>
        </p:blipFill>
        <p:spPr>
          <a:xfrm>
            <a:off x="3009900" y="838200"/>
            <a:ext cx="60198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/>
          <a:srcRect l="28750" t="38148" r="38333" b="50741"/>
          <a:stretch/>
        </p:blipFill>
        <p:spPr>
          <a:xfrm>
            <a:off x="3009900" y="2293621"/>
            <a:ext cx="60198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6"/>
          <a:srcRect l="28750" t="51481" r="38333" b="36904"/>
          <a:stretch/>
        </p:blipFill>
        <p:spPr>
          <a:xfrm>
            <a:off x="3028188" y="3657600"/>
            <a:ext cx="6019800" cy="1194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/>
          <a:srcRect l="28750" t="66296" r="38333" b="24074"/>
          <a:stretch/>
        </p:blipFill>
        <p:spPr>
          <a:xfrm>
            <a:off x="3003804" y="5189221"/>
            <a:ext cx="60198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1675" y="1150430"/>
            <a:ext cx="219075" cy="466725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 bwMode="auto">
          <a:xfrm>
            <a:off x="2489835" y="10668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6901" y="2522221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490216" y="244373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1017" y="4072890"/>
            <a:ext cx="219075" cy="46672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483739" y="392811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712" y="5560696"/>
            <a:ext cx="219075" cy="466725"/>
          </a:xfrm>
          <a:prstGeom prst="rect">
            <a:avLst/>
          </a:prstGeom>
        </p:spPr>
      </p:pic>
      <p:sp>
        <p:nvSpPr>
          <p:cNvPr id="15" name="Oval 14"/>
          <p:cNvSpPr>
            <a:spLocks noChangeAspect="1"/>
          </p:cNvSpPr>
          <p:nvPr/>
        </p:nvSpPr>
        <p:spPr bwMode="auto">
          <a:xfrm>
            <a:off x="2499360" y="544601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" name="Cau 1 Baidocnhac s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1121411"/>
            <a:ext cx="406400" cy="406400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 bwMode="auto">
          <a:xfrm>
            <a:off x="2021165" y="937444"/>
            <a:ext cx="653550" cy="2186576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4220" y="1906907"/>
            <a:ext cx="219075" cy="466725"/>
          </a:xfrm>
          <a:prstGeom prst="rect">
            <a:avLst/>
          </a:prstGeom>
        </p:spPr>
      </p:pic>
      <p:pic>
        <p:nvPicPr>
          <p:cNvPr id="20" name="Cau 3 Baidocnhac s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3989136"/>
            <a:ext cx="406400" cy="406400"/>
          </a:xfrm>
          <a:prstGeom prst="rect">
            <a:avLst/>
          </a:prstGeom>
        </p:spPr>
      </p:pic>
      <p:pic>
        <p:nvPicPr>
          <p:cNvPr id="21" name="Cau 4 Baidocnhac so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5511419"/>
            <a:ext cx="406400" cy="406400"/>
          </a:xfrm>
          <a:prstGeom prst="rect">
            <a:avLst/>
          </a:prstGeom>
        </p:spPr>
      </p:pic>
      <p:sp>
        <p:nvSpPr>
          <p:cNvPr id="22" name="Left Brace 21"/>
          <p:cNvSpPr/>
          <p:nvPr/>
        </p:nvSpPr>
        <p:spPr bwMode="auto">
          <a:xfrm>
            <a:off x="2060560" y="3657600"/>
            <a:ext cx="619833" cy="2552667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7611" y="4771814"/>
            <a:ext cx="219075" cy="466725"/>
          </a:xfrm>
          <a:prstGeom prst="rect">
            <a:avLst/>
          </a:prstGeom>
        </p:spPr>
      </p:pic>
      <p:pic>
        <p:nvPicPr>
          <p:cNvPr id="24" name="Cau 3 &amp; 4 Baidocnhac so 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4764347"/>
            <a:ext cx="406400" cy="406400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2013284" y="838200"/>
            <a:ext cx="653716" cy="5492300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4997" y="3336077"/>
            <a:ext cx="240983" cy="513398"/>
          </a:xfrm>
          <a:prstGeom prst="rect">
            <a:avLst/>
          </a:prstGeom>
        </p:spPr>
      </p:pic>
      <p:pic>
        <p:nvPicPr>
          <p:cNvPr id="28" name="Cau 2 Baidocnhac so 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11906" y="2511825"/>
            <a:ext cx="406400" cy="406400"/>
          </a:xfrm>
          <a:prstGeom prst="rect">
            <a:avLst/>
          </a:prstGeom>
        </p:spPr>
      </p:pic>
      <p:pic>
        <p:nvPicPr>
          <p:cNvPr id="29" name="Cau 1 &amp; 2 Baidocnhac so 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11906" y="1842615"/>
            <a:ext cx="406400" cy="406400"/>
          </a:xfrm>
          <a:prstGeom prst="rect">
            <a:avLst/>
          </a:prstGeom>
        </p:spPr>
      </p:pic>
      <p:pic>
        <p:nvPicPr>
          <p:cNvPr id="30" name="Cau 123 &amp; 4 Baidocnhac so 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11906" y="32870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9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 Bai DocNhac so 2 BQ TacG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71600"/>
            <a:ext cx="10718800" cy="5054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b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phách hoặc gõ nhịp 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Nhạc cụ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" y="1223656"/>
            <a:ext cx="11916636" cy="3581400"/>
            <a:chOff x="76200" y="1143000"/>
            <a:chExt cx="11916636" cy="3581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711"/>
            <a:stretch/>
          </p:blipFill>
          <p:spPr>
            <a:xfrm>
              <a:off x="76200" y="1219200"/>
              <a:ext cx="11916636" cy="35052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2057400" y="1143000"/>
              <a:ext cx="1447800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10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3753" y="3810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2500" t="40370" r="52917" b="48720"/>
          <a:stretch/>
        </p:blipFill>
        <p:spPr>
          <a:xfrm>
            <a:off x="2074717" y="1745431"/>
            <a:ext cx="6324600" cy="1122308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47800" y="19050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763000" y="1195451"/>
            <a:ext cx="3048000" cy="1884308"/>
            <a:chOff x="7620000" y="1178437"/>
            <a:chExt cx="3048000" cy="18843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7620000" y="1178437"/>
              <a:ext cx="3048000" cy="188430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839200" y="24967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06261" y="249567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292862" y="250631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42195" y="24967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36934" y="24915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12500" t="55410" r="52917" b="34445"/>
          <a:stretch/>
        </p:blipFill>
        <p:spPr>
          <a:xfrm>
            <a:off x="2133600" y="4414678"/>
            <a:ext cx="6324600" cy="1043628"/>
          </a:xfrm>
          <a:prstGeom prst="rect">
            <a:avLst/>
          </a:prstGeom>
        </p:spPr>
      </p:pic>
      <p:sp>
        <p:nvSpPr>
          <p:cNvPr id="29" name="Oval 28"/>
          <p:cNvSpPr>
            <a:spLocks noChangeAspect="1"/>
          </p:cNvSpPr>
          <p:nvPr/>
        </p:nvSpPr>
        <p:spPr bwMode="auto">
          <a:xfrm>
            <a:off x="1508760" y="4677485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686800" y="3983092"/>
            <a:ext cx="3048000" cy="1884308"/>
            <a:chOff x="8305800" y="3983092"/>
            <a:chExt cx="3048000" cy="188430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305800" y="3983092"/>
              <a:ext cx="3048000" cy="188430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525000" y="5301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192061" y="53003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978662" y="5310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27995" y="5301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122734" y="52962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328299" y="52896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HoaTau 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5989" y="2504790"/>
            <a:ext cx="406400" cy="406400"/>
          </a:xfrm>
          <a:prstGeom prst="rect">
            <a:avLst/>
          </a:prstGeom>
        </p:spPr>
      </p:pic>
      <p:pic>
        <p:nvPicPr>
          <p:cNvPr id="3" name="HoaTau Cau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20501" y="5277686"/>
            <a:ext cx="406400" cy="406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680" y="2065010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7162" y="4830924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966337" y="1339031"/>
            <a:ext cx="605774" cy="421775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338429"/>
            <a:ext cx="219075" cy="466725"/>
          </a:xfrm>
          <a:prstGeom prst="rect">
            <a:avLst/>
          </a:prstGeom>
        </p:spPr>
      </p:pic>
      <p:pic>
        <p:nvPicPr>
          <p:cNvPr id="4" name="HoaTau Cau 1 &amp;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4393" y="33212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3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583" t="35185" r="35000" b="57407"/>
          <a:stretch/>
        </p:blipFill>
        <p:spPr>
          <a:xfrm>
            <a:off x="697229" y="2895600"/>
            <a:ext cx="10797540" cy="99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1485480" y="3762834"/>
            <a:ext cx="538216" cy="560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THANH PHÁCH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Be ThanhPhach am 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799" y="21238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1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CD2 HoaT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14400"/>
            <a:ext cx="9982200" cy="56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CD2 Hoa Tau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079500"/>
            <a:ext cx="109728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83" r="8649"/>
          <a:stretch/>
        </p:blipFill>
        <p:spPr>
          <a:xfrm>
            <a:off x="2590800" y="1243814"/>
            <a:ext cx="7467601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820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</a:rPr>
              <a:t>III. </a:t>
            </a:r>
            <a:r>
              <a:rPr lang="en-US" sz="3600" b="1" dirty="0" err="1">
                <a:solidFill>
                  <a:srgbClr val="0000FF"/>
                </a:solidFill>
              </a:rPr>
              <a:t>Trải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nghiệm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và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err="1">
                <a:solidFill>
                  <a:srgbClr val="0000FF"/>
                </a:solidFill>
              </a:rPr>
              <a:t>khám</a:t>
            </a:r>
            <a:r>
              <a:rPr lang="en-US" sz="3600" b="1">
                <a:solidFill>
                  <a:srgbClr val="0000FF"/>
                </a:solidFill>
              </a:rPr>
              <a:t> phá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73568" y="1227735"/>
            <a:ext cx="2300627" cy="3957077"/>
          </a:xfrm>
          <a:prstGeom prst="rect">
            <a:avLst/>
          </a:prstGeom>
        </p:spPr>
      </p:pic>
      <p:pic>
        <p:nvPicPr>
          <p:cNvPr id="1026" name="Picture 2" descr="https://60s.edu.vn/wp-content/uploads/2018/05/bai-van-mau-lop-6-ta-mot-dem-trang-dep-ma-em-thay-thu-vi-nhat-hoang-h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24200"/>
            <a:ext cx="5102502" cy="34101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HatTheoCachRieng 3 Vidu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914" t="9770" r="7557" b="10920"/>
          <a:stretch/>
        </p:blipFill>
        <p:spPr>
          <a:xfrm>
            <a:off x="1295400" y="1066800"/>
            <a:ext cx="10134600" cy="52578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2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52400" y="2743200"/>
            <a:ext cx="2300627" cy="395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457200"/>
            <a:ext cx="7467600" cy="9343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>
                <a:solidFill>
                  <a:srgbClr val="0000FF"/>
                </a:solidFill>
              </a:rPr>
              <a:t>Có thể lựa chọn những câu thơ ca ngợi phong cảnh của địa phương rồi lên hát theo cách riêng của mình.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7526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>
                <a:solidFill>
                  <a:srgbClr val="00B050"/>
                </a:solidFill>
              </a:rPr>
              <a:t>Đường vô xứ Nghệ quanh quanh</a:t>
            </a:r>
            <a:br>
              <a:rPr lang="vi-VN" sz="2400" i="1">
                <a:solidFill>
                  <a:srgbClr val="00B050"/>
                </a:solidFill>
              </a:rPr>
            </a:br>
            <a:r>
              <a:rPr lang="vi-VN" sz="2400" i="1">
                <a:solidFill>
                  <a:srgbClr val="00B050"/>
                </a:solidFill>
              </a:rPr>
              <a:t>Non xanh nước biếc như tranh hoạ đồ.</a:t>
            </a:r>
            <a:endParaRPr lang="en-US" sz="2400" i="1">
              <a:solidFill>
                <a:srgbClr val="00B050"/>
              </a:solidFill>
            </a:endParaRPr>
          </a:p>
          <a:p>
            <a:pPr algn="just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0480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>
                <a:solidFill>
                  <a:srgbClr val="0070C0"/>
                </a:solidFill>
              </a:rPr>
              <a:t>Cần Thơ gạo trắng nước trong</a:t>
            </a:r>
            <a:br>
              <a:rPr lang="vi-VN" sz="2400" i="1">
                <a:solidFill>
                  <a:srgbClr val="0070C0"/>
                </a:solidFill>
              </a:rPr>
            </a:br>
            <a:r>
              <a:rPr lang="vi-VN" sz="2400" i="1">
                <a:solidFill>
                  <a:srgbClr val="0070C0"/>
                </a:solidFill>
              </a:rPr>
              <a:t>Ai đi đến đó lòng không muốn về.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495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>
                <a:solidFill>
                  <a:srgbClr val="CC00CC"/>
                </a:solidFill>
              </a:rPr>
              <a:t>Núi rừng Tây Bắc Sơn La</a:t>
            </a:r>
            <a:br>
              <a:rPr lang="vi-VN" sz="2400" i="1">
                <a:solidFill>
                  <a:srgbClr val="CC00CC"/>
                </a:solidFill>
              </a:rPr>
            </a:br>
            <a:r>
              <a:rPr lang="vi-VN" sz="2400" i="1">
                <a:solidFill>
                  <a:srgbClr val="CC00CC"/>
                </a:solidFill>
              </a:rPr>
              <a:t>Bản làng ẩn dưới sương pha khói mờ.</a:t>
            </a:r>
          </a:p>
        </p:txBody>
      </p:sp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GIAI ĐIỆU QUÊ HƯƠNG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52600" y="1981200"/>
            <a:ext cx="8839200" cy="37338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Đọc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gam </a:t>
            </a:r>
            <a:r>
              <a:rPr lang="en-US" b="1" err="1">
                <a:solidFill>
                  <a:srgbClr val="C00000"/>
                </a:solidFill>
                <a:cs typeface="Times New Roman" panose="02020603050405020304" pitchFamily="18" charset="0"/>
              </a:rPr>
              <a:t>Đô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 trưởng theo trường độ đen chấm dôi;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2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Nhạc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Hoà tấu</a:t>
            </a:r>
            <a:endParaRPr lang="en-US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Trải nghiệm và khám phá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66" y="3048000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362201"/>
            <a:ext cx="68580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2</a:t>
            </a:r>
            <a:r>
              <a:rPr lang="en-US" sz="2800">
                <a:solidFill>
                  <a:srgbClr val="0000FF"/>
                </a:solidFill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</a:t>
            </a:r>
            <a:r>
              <a:rPr lang="en-US" sz="2800" err="1">
                <a:solidFill>
                  <a:srgbClr val="0000FF"/>
                </a:solidFill>
              </a:rPr>
              <a:t>hoà</a:t>
            </a:r>
            <a:r>
              <a:rPr lang="en-US" sz="2800">
                <a:solidFill>
                  <a:srgbClr val="0000FF"/>
                </a:solidFill>
              </a:rPr>
              <a:t> tấu.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400" y="685800"/>
            <a:ext cx="10317029" cy="5595651"/>
            <a:chOff x="914400" y="685800"/>
            <a:chExt cx="10317029" cy="55956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799813"/>
              <a:ext cx="10088429" cy="548163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914400" y="685800"/>
              <a:ext cx="1738966" cy="15060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Subtitle 6"/>
          <p:cNvSpPr txBox="1">
            <a:spLocks/>
          </p:cNvSpPr>
          <p:nvPr/>
        </p:nvSpPr>
        <p:spPr bwMode="auto">
          <a:xfrm>
            <a:off x="2819400" y="457200"/>
            <a:ext cx="693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Đọc nhạc</a:t>
            </a:r>
          </a:p>
          <a:p>
            <a:pPr marL="0" indent="0" algn="just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 Truc C BQ 2">
            <a:hlinkClick r:id="" action="ppaction://media"/>
            <a:extLst>
              <a:ext uri="{FF2B5EF4-FFF2-40B4-BE49-F238E27FC236}">
                <a16:creationId xmlns:a16="http://schemas.microsoft.com/office/drawing/2014/main" id="{17387B80-E7FF-4F9F-831D-F7965134F6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3390"/>
          <a:stretch/>
        </p:blipFill>
        <p:spPr>
          <a:xfrm>
            <a:off x="1143000" y="698834"/>
            <a:ext cx="9687651" cy="546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107442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gam Đô trưởng theo trường độ đen chấm dôi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1250" t="35926" r="35833" b="55926"/>
          <a:stretch/>
        </p:blipFill>
        <p:spPr>
          <a:xfrm>
            <a:off x="1752600" y="2317705"/>
            <a:ext cx="8633527" cy="922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0833" t="35185" r="35417" b="51481"/>
          <a:stretch/>
        </p:blipFill>
        <p:spPr>
          <a:xfrm>
            <a:off x="1676400" y="4663364"/>
            <a:ext cx="8801100" cy="150883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85466" y="2049302"/>
            <a:ext cx="607831" cy="476697"/>
            <a:chOff x="3048000" y="1580703"/>
            <a:chExt cx="607831" cy="476697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3048000" y="1598431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3655831" y="1580703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3439633" y="1600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2893053" y="4475300"/>
            <a:ext cx="607831" cy="476697"/>
            <a:chOff x="3048000" y="1580703"/>
            <a:chExt cx="607831" cy="476697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3048000" y="1598431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3655831" y="1580703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3439633" y="1600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2" name="Rounded Rectangle 21"/>
          <p:cNvSpPr>
            <a:spLocks noChangeAspect="1"/>
          </p:cNvSpPr>
          <p:nvPr/>
        </p:nvSpPr>
        <p:spPr bwMode="auto">
          <a:xfrm>
            <a:off x="5562600" y="1524000"/>
            <a:ext cx="1386840" cy="514350"/>
          </a:xfrm>
          <a:prstGeom prst="roundRect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Bước 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Rounded Rectangle 22"/>
          <p:cNvSpPr>
            <a:spLocks noChangeAspect="1"/>
          </p:cNvSpPr>
          <p:nvPr/>
        </p:nvSpPr>
        <p:spPr bwMode="auto">
          <a:xfrm>
            <a:off x="5562600" y="3962400"/>
            <a:ext cx="1386840" cy="514350"/>
          </a:xfrm>
          <a:prstGeom prst="roundRect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Bước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5" name="Den cham doi - Amthanh bước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1564965"/>
            <a:ext cx="406400" cy="406400"/>
          </a:xfrm>
          <a:prstGeom prst="rect">
            <a:avLst/>
          </a:prstGeom>
        </p:spPr>
      </p:pic>
      <p:pic>
        <p:nvPicPr>
          <p:cNvPr id="7" name="Den cham doi - Amthanh bước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403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17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 noChangeAspect="1"/>
          </p:cNvSpPr>
          <p:nvPr/>
        </p:nvSpPr>
        <p:spPr bwMode="auto">
          <a:xfrm>
            <a:off x="5105400" y="400050"/>
            <a:ext cx="1386840" cy="514350"/>
          </a:xfrm>
          <a:prstGeom prst="roundRect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Bước 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" name="CD2 Gam C denchamdoi BQ2">
            <a:hlinkClick r:id="" action="ppaction://media"/>
            <a:extLst>
              <a:ext uri="{FF2B5EF4-FFF2-40B4-BE49-F238E27FC236}">
                <a16:creationId xmlns:a16="http://schemas.microsoft.com/office/drawing/2014/main" id="{AFC15267-C1F2-4EFF-A7DD-E0B46F003C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600" y="1168400"/>
            <a:ext cx="107188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22179" y="3847038"/>
            <a:ext cx="228684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17579" y="3781180"/>
            <a:ext cx="6210851" cy="1868219"/>
            <a:chOff x="1905000" y="4550980"/>
            <a:chExt cx="6210851" cy="1868219"/>
          </a:xfrm>
        </p:grpSpPr>
        <p:grpSp>
          <p:nvGrpSpPr>
            <p:cNvPr id="12" name="Group 11"/>
            <p:cNvGrpSpPr/>
            <p:nvPr/>
          </p:nvGrpSpPr>
          <p:grpSpPr>
            <a:xfrm>
              <a:off x="1905000" y="4550980"/>
              <a:ext cx="356188" cy="730470"/>
              <a:chOff x="2286000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362200" y="5342675"/>
              <a:ext cx="29498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Son, La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3226" y="5957534"/>
              <a:ext cx="53726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Trắng, đen chấm dôi, đen,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1143000" y="380483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514600" y="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111715"/>
            <a:ext cx="11577638" cy="3532823"/>
            <a:chOff x="304800" y="381000"/>
            <a:chExt cx="11577638" cy="35328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533400"/>
              <a:ext cx="11577638" cy="338042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2286000" y="381000"/>
              <a:ext cx="1143000" cy="8480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174225" y="5939135"/>
            <a:ext cx="856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(</a:t>
            </a:r>
            <a:r>
              <a:rPr lang="en-US" sz="2400" i="1">
                <a:solidFill>
                  <a:srgbClr val="00B050"/>
                </a:solidFill>
              </a:rPr>
              <a:t>Bài đọc nhạc số 2 </a:t>
            </a:r>
            <a:r>
              <a:rPr lang="en-US" sz="2400">
                <a:solidFill>
                  <a:srgbClr val="00B050"/>
                </a:solidFill>
              </a:rPr>
              <a:t>có 4 nét nhạc; mỗi nét nhạc gồm 4 ô nhịp)</a:t>
            </a:r>
            <a:endParaRPr lang="vi-VN" sz="240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77000" y="1135559"/>
            <a:ext cx="5486400" cy="1988641"/>
            <a:chOff x="6477000" y="1287959"/>
            <a:chExt cx="5486400" cy="1988641"/>
          </a:xfrm>
        </p:grpSpPr>
        <p:sp>
          <p:nvSpPr>
            <p:cNvPr id="8" name="TextBox 7"/>
            <p:cNvSpPr txBox="1"/>
            <p:nvPr/>
          </p:nvSpPr>
          <p:spPr>
            <a:xfrm>
              <a:off x="6477000" y="1287959"/>
              <a:ext cx="548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sym typeface="Maestro Wide" panose="02000506050000020004" pitchFamily="2" charset="2"/>
                </a:rPr>
                <a:t>                              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77000" y="2507159"/>
              <a:ext cx="548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sym typeface="Maestro Wide" panose="02000506050000020004" pitchFamily="2" charset="2"/>
                </a:rPr>
                <a:t>                              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164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DocNhac So 2 nghe 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408912"/>
            <a:ext cx="10123714" cy="35433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33600" y="919698"/>
            <a:ext cx="7620000" cy="9445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Nghe mẫu 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620000" cy="9445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Luyện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5000" t="41852" r="54167" b="52222"/>
          <a:stretch/>
        </p:blipFill>
        <p:spPr>
          <a:xfrm>
            <a:off x="2971800" y="4648200"/>
            <a:ext cx="6766487" cy="731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4583" t="41111" r="55000" b="52223"/>
          <a:stretch/>
        </p:blipFill>
        <p:spPr>
          <a:xfrm>
            <a:off x="2895600" y="2042284"/>
            <a:ext cx="6675193" cy="822877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5697220" y="123444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5699760" y="38100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" name="AmHinhTietTau 1  am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361706"/>
            <a:ext cx="406400" cy="406400"/>
          </a:xfrm>
          <a:prstGeom prst="rect">
            <a:avLst/>
          </a:prstGeom>
        </p:spPr>
      </p:pic>
      <p:pic>
        <p:nvPicPr>
          <p:cNvPr id="4" name="AmHinhTietTau 2  amThan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8237" y="3863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6847</TotalTime>
  <Words>307</Words>
  <Application>Microsoft Office PowerPoint</Application>
  <PresentationFormat>Widescreen</PresentationFormat>
  <Paragraphs>60</Paragraphs>
  <Slides>20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Default Design</vt:lpstr>
      <vt:lpstr>Giáo viên: Lê Thị Kim Hưng Trường: THCS Trưng Vương</vt:lpstr>
      <vt:lpstr>Chủ đề 2 GIAI ĐIỆU QUÊ HƯƠNG</vt:lpstr>
      <vt:lpstr>PowerPoint Presentation</vt:lpstr>
      <vt:lpstr>PowerPoint Presentation</vt:lpstr>
      <vt:lpstr>Đọc gam Đô trưởng theo trường độ đen chấm dôi</vt:lpstr>
      <vt:lpstr>PowerPoint Presentation</vt:lpstr>
      <vt:lpstr>PowerPoint Presentation</vt:lpstr>
      <vt:lpstr>Nghe mẫu </vt:lpstr>
      <vt:lpstr>Luyện tập tiết tấu</vt:lpstr>
      <vt:lpstr>Đọc từng nét nhạc</vt:lpstr>
      <vt:lpstr>Đọc nhạc hoàn chỉnh cả bài kết hợp gõ phách hoặc gõ nhịp </vt:lpstr>
      <vt:lpstr>II. Nhạc cụ</vt:lpstr>
      <vt:lpstr>PowerPoint Presentation</vt:lpstr>
      <vt:lpstr>PowerPoint Presentation</vt:lpstr>
      <vt:lpstr>PowerPoint Presentation</vt:lpstr>
      <vt:lpstr>PowerPoint Presentation</vt:lpstr>
      <vt:lpstr>III. Trải nghiệm và khám phá</vt:lpstr>
      <vt:lpstr>Ví dụ: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Thanh Hiên Đỗ</cp:lastModifiedBy>
  <cp:revision>287</cp:revision>
  <dcterms:created xsi:type="dcterms:W3CDTF">2006-11-06T13:45:38Z</dcterms:created>
  <dcterms:modified xsi:type="dcterms:W3CDTF">2021-12-20T14:33:49Z</dcterms:modified>
</cp:coreProperties>
</file>