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1" r:id="rId2"/>
    <p:sldId id="636" r:id="rId3"/>
    <p:sldId id="722" r:id="rId4"/>
    <p:sldId id="436" r:id="rId5"/>
    <p:sldId id="599" r:id="rId6"/>
    <p:sldId id="789" r:id="rId7"/>
    <p:sldId id="812" r:id="rId8"/>
    <p:sldId id="813" r:id="rId9"/>
    <p:sldId id="707" r:id="rId10"/>
    <p:sldId id="792" r:id="rId11"/>
    <p:sldId id="815" r:id="rId12"/>
    <p:sldId id="816" r:id="rId13"/>
    <p:sldId id="725" r:id="rId14"/>
    <p:sldId id="817" r:id="rId15"/>
    <p:sldId id="818" r:id="rId16"/>
    <p:sldId id="457" r:id="rId17"/>
    <p:sldId id="821" r:id="rId18"/>
    <p:sldId id="822" r:id="rId19"/>
    <p:sldId id="749" r:id="rId20"/>
    <p:sldId id="729" r:id="rId21"/>
    <p:sldId id="314" r:id="rId22"/>
    <p:sldId id="330" r:id="rId23"/>
    <p:sldId id="3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6EA"/>
    <a:srgbClr val="CDF0EA"/>
    <a:srgbClr val="D3CEDF"/>
    <a:srgbClr val="F2D7D9"/>
    <a:srgbClr val="FFB4B4"/>
    <a:srgbClr val="FFDEB4"/>
    <a:srgbClr val="D2DAFF"/>
    <a:srgbClr val="AAC4FF"/>
    <a:srgbClr val="D4DBFF"/>
    <a:srgbClr val="B1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60" y="186"/>
      </p:cViewPr>
      <p:guideLst>
        <p:guide orient="horz" pos="224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-11207750" y="-546100"/>
            <a:ext cx="9056993" cy="70802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63" h="11150">
                <a:moveTo>
                  <a:pt x="0" y="0"/>
                </a:moveTo>
                <a:lnTo>
                  <a:pt x="11949" y="0"/>
                </a:lnTo>
                <a:lnTo>
                  <a:pt x="11968" y="22"/>
                </a:lnTo>
                <a:cubicBezTo>
                  <a:pt x="12260" y="373"/>
                  <a:pt x="12461" y="729"/>
                  <a:pt x="12491" y="1074"/>
                </a:cubicBezTo>
                <a:cubicBezTo>
                  <a:pt x="12655" y="2916"/>
                  <a:pt x="9957" y="4463"/>
                  <a:pt x="10309" y="6196"/>
                </a:cubicBezTo>
                <a:cubicBezTo>
                  <a:pt x="10661" y="7929"/>
                  <a:pt x="13952" y="8165"/>
                  <a:pt x="14249" y="9741"/>
                </a:cubicBezTo>
                <a:cubicBezTo>
                  <a:pt x="14335" y="10196"/>
                  <a:pt x="14003" y="10665"/>
                  <a:pt x="13534" y="11127"/>
                </a:cubicBezTo>
                <a:lnTo>
                  <a:pt x="13510" y="11150"/>
                </a:lnTo>
                <a:lnTo>
                  <a:pt x="0" y="1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381000" dist="38100" dir="18000000" sx="103000" sy="103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-11207750" y="-698500"/>
            <a:ext cx="9056993" cy="70802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63" h="11150">
                <a:moveTo>
                  <a:pt x="0" y="0"/>
                </a:moveTo>
                <a:lnTo>
                  <a:pt x="11949" y="0"/>
                </a:lnTo>
                <a:lnTo>
                  <a:pt x="11968" y="22"/>
                </a:lnTo>
                <a:cubicBezTo>
                  <a:pt x="12260" y="373"/>
                  <a:pt x="12461" y="729"/>
                  <a:pt x="12491" y="1074"/>
                </a:cubicBezTo>
                <a:cubicBezTo>
                  <a:pt x="12655" y="2916"/>
                  <a:pt x="9957" y="4463"/>
                  <a:pt x="10309" y="6196"/>
                </a:cubicBezTo>
                <a:cubicBezTo>
                  <a:pt x="10661" y="7929"/>
                  <a:pt x="13952" y="8165"/>
                  <a:pt x="14249" y="9741"/>
                </a:cubicBezTo>
                <a:cubicBezTo>
                  <a:pt x="14335" y="10196"/>
                  <a:pt x="14003" y="10665"/>
                  <a:pt x="13534" y="11127"/>
                </a:cubicBezTo>
                <a:lnTo>
                  <a:pt x="13510" y="11150"/>
                </a:lnTo>
                <a:lnTo>
                  <a:pt x="0" y="1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381000" dist="38100" dir="18000000" sx="103000" sy="103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-11207750" y="-698500"/>
            <a:ext cx="9056993" cy="70802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63" h="11150">
                <a:moveTo>
                  <a:pt x="0" y="0"/>
                </a:moveTo>
                <a:lnTo>
                  <a:pt x="11949" y="0"/>
                </a:lnTo>
                <a:lnTo>
                  <a:pt x="11968" y="22"/>
                </a:lnTo>
                <a:cubicBezTo>
                  <a:pt x="12260" y="373"/>
                  <a:pt x="12461" y="729"/>
                  <a:pt x="12491" y="1074"/>
                </a:cubicBezTo>
                <a:cubicBezTo>
                  <a:pt x="12655" y="2916"/>
                  <a:pt x="9957" y="4463"/>
                  <a:pt x="10309" y="6196"/>
                </a:cubicBezTo>
                <a:cubicBezTo>
                  <a:pt x="10661" y="7929"/>
                  <a:pt x="13952" y="8165"/>
                  <a:pt x="14249" y="9741"/>
                </a:cubicBezTo>
                <a:cubicBezTo>
                  <a:pt x="14335" y="10196"/>
                  <a:pt x="14003" y="10665"/>
                  <a:pt x="13534" y="11127"/>
                </a:cubicBezTo>
                <a:lnTo>
                  <a:pt x="13510" y="11150"/>
                </a:lnTo>
                <a:lnTo>
                  <a:pt x="0" y="1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  <a:effectLst>
            <a:outerShdw blurRad="381000" dist="38100" dir="18000000" sx="103000" sy="103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11207750" y="-546100"/>
            <a:ext cx="9057005" cy="72072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63" h="11150">
                <a:moveTo>
                  <a:pt x="0" y="0"/>
                </a:moveTo>
                <a:lnTo>
                  <a:pt x="11949" y="0"/>
                </a:lnTo>
                <a:lnTo>
                  <a:pt x="11968" y="22"/>
                </a:lnTo>
                <a:cubicBezTo>
                  <a:pt x="12260" y="373"/>
                  <a:pt x="12461" y="729"/>
                  <a:pt x="12491" y="1074"/>
                </a:cubicBezTo>
                <a:cubicBezTo>
                  <a:pt x="12655" y="2916"/>
                  <a:pt x="9957" y="4463"/>
                  <a:pt x="10309" y="6196"/>
                </a:cubicBezTo>
                <a:cubicBezTo>
                  <a:pt x="10661" y="7929"/>
                  <a:pt x="13952" y="8165"/>
                  <a:pt x="14249" y="9741"/>
                </a:cubicBezTo>
                <a:cubicBezTo>
                  <a:pt x="14335" y="10196"/>
                  <a:pt x="14003" y="10665"/>
                  <a:pt x="13534" y="11127"/>
                </a:cubicBezTo>
                <a:lnTo>
                  <a:pt x="13510" y="11150"/>
                </a:lnTo>
                <a:lnTo>
                  <a:pt x="0" y="1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  <a:effectLst>
            <a:outerShdw blurRad="381000" dist="38100" dir="18000000" sx="103000" sy="103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-18570575" y="-612140"/>
            <a:ext cx="5543550" cy="7273290"/>
            <a:chOff x="-246" y="-129"/>
            <a:chExt cx="8730" cy="11454"/>
          </a:xfrm>
        </p:grpSpPr>
        <p:sp>
          <p:nvSpPr>
            <p:cNvPr id="8" name="Rectangles 7"/>
            <p:cNvSpPr/>
            <p:nvPr/>
          </p:nvSpPr>
          <p:spPr>
            <a:xfrm>
              <a:off x="-246" y="-129"/>
              <a:ext cx="8731" cy="11454"/>
            </a:xfrm>
            <a:prstGeom prst="rect">
              <a:avLst/>
            </a:prstGeom>
            <a:solidFill>
              <a:schemeClr val="tx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-95" y="1346"/>
              <a:ext cx="8360" cy="5585"/>
              <a:chOff x="-95" y="1346"/>
              <a:chExt cx="8360" cy="5585"/>
            </a:xfrm>
          </p:grpSpPr>
          <p:sp>
            <p:nvSpPr>
              <p:cNvPr id="9" name="TextBox 39"/>
              <p:cNvSpPr txBox="1"/>
              <p:nvPr/>
            </p:nvSpPr>
            <p:spPr>
              <a:xfrm>
                <a:off x="1648" y="1346"/>
                <a:ext cx="3290" cy="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b="1" dirty="0">
                    <a:solidFill>
                      <a:schemeClr val="bg1"/>
                    </a:solidFill>
                    <a:latin typeface="Myriad Pro" pitchFamily="34" charset="0"/>
                  </a:rPr>
                  <a:t>Unit</a:t>
                </a: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541" y="1513"/>
                <a:ext cx="1122" cy="1117"/>
                <a:chOff x="2180974" y="148629"/>
                <a:chExt cx="712319" cy="709214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2180974" y="148629"/>
                  <a:ext cx="712319" cy="709214"/>
                </a:xfrm>
                <a:prstGeom prst="ellipse">
                  <a:avLst/>
                </a:prstGeom>
                <a:solidFill>
                  <a:srgbClr val="77ADC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hord 11"/>
                <p:cNvSpPr/>
                <p:nvPr/>
              </p:nvSpPr>
              <p:spPr>
                <a:xfrm rot="4088942">
                  <a:off x="2197459" y="160739"/>
                  <a:ext cx="676824" cy="685834"/>
                </a:xfrm>
                <a:prstGeom prst="chord">
                  <a:avLst>
                    <a:gd name="adj1" fmla="val 2761841"/>
                    <a:gd name="adj2" fmla="val 16200000"/>
                  </a:avLst>
                </a:prstGeom>
                <a:solidFill>
                  <a:srgbClr val="0087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TextBox 16"/>
              <p:cNvSpPr txBox="1"/>
              <p:nvPr/>
            </p:nvSpPr>
            <p:spPr>
              <a:xfrm>
                <a:off x="4513" y="1487"/>
                <a:ext cx="1150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  <a:latin typeface="Myriad Pro" pitchFamily="34" charset="0"/>
                  </a:rPr>
                  <a:t>6</a:t>
                </a:r>
                <a:endParaRPr lang="en-US" sz="4000" b="1" dirty="0">
                  <a:solidFill>
                    <a:schemeClr val="bg1"/>
                  </a:solidFill>
                  <a:latin typeface="Myriad Pro" pitchFamily="34" charset="0"/>
                </a:endParaRPr>
              </a:p>
            </p:txBody>
          </p:sp>
          <p:sp>
            <p:nvSpPr>
              <p:cNvPr id="14" name="TextBox 40"/>
              <p:cNvSpPr txBox="1"/>
              <p:nvPr/>
            </p:nvSpPr>
            <p:spPr>
              <a:xfrm>
                <a:off x="49" y="1473"/>
                <a:ext cx="8216" cy="3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4400" b="1" dirty="0">
                  <a:solidFill>
                    <a:schemeClr val="bg1"/>
                  </a:solidFill>
                  <a:latin typeface="Myriad Pro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4400" b="1" dirty="0">
                    <a:solidFill>
                      <a:schemeClr val="bg1"/>
                    </a:solidFill>
                    <a:latin typeface="Myriad Pro" pitchFamily="34" charset="0"/>
                  </a:rPr>
                  <a:t>NATURAL WONDERS</a:t>
                </a:r>
              </a:p>
            </p:txBody>
          </p:sp>
          <p:sp>
            <p:nvSpPr>
              <p:cNvPr id="15" name="Rounded Rectangle 13"/>
              <p:cNvSpPr/>
              <p:nvPr/>
            </p:nvSpPr>
            <p:spPr>
              <a:xfrm>
                <a:off x="883" y="5445"/>
                <a:ext cx="7225" cy="1405"/>
              </a:xfrm>
              <a:prstGeom prst="roundRect">
                <a:avLst>
                  <a:gd name="adj" fmla="val 42661"/>
                </a:avLst>
              </a:prstGeom>
              <a:solidFill>
                <a:srgbClr val="6D9F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35"/>
              <p:cNvSpPr txBox="1"/>
              <p:nvPr/>
            </p:nvSpPr>
            <p:spPr>
              <a:xfrm>
                <a:off x="1206" y="5445"/>
                <a:ext cx="6622" cy="1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>
                    <a:solidFill>
                      <a:schemeClr val="bg1"/>
                    </a:solidFill>
                    <a:sym typeface="+mn-ea"/>
                  </a:rPr>
                  <a:t>LESSON 7: LOOKING BACK &amp; PROJECT</a:t>
                </a:r>
                <a:endParaRPr lang="en-US" sz="26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95" y="5449"/>
                <a:ext cx="1316" cy="1483"/>
                <a:chOff x="2766630" y="1746890"/>
                <a:chExt cx="990895" cy="941618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6630" y="1746890"/>
                  <a:ext cx="990895" cy="941618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10"/>
                <a:srcRect t="5582"/>
                <a:stretch>
                  <a:fillRect/>
                </a:stretch>
              </p:blipFill>
              <p:spPr>
                <a:xfrm>
                  <a:off x="2906617" y="1968106"/>
                  <a:ext cx="710920" cy="499184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8103" y="12060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1034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30860" y="2038985"/>
            <a:ext cx="11073765" cy="1076325"/>
          </a:xfrm>
          <a:prstGeom prst="rect">
            <a:avLst/>
          </a:prstGeom>
          <a:solidFill>
            <a:srgbClr val="F2D7D9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 </a:t>
            </a:r>
            <a:r>
              <a:rPr lang="en-US" sz="3200" dirty="0"/>
              <a:t>These are the words which are the same in both British English and American English.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60705" y="4021455"/>
            <a:ext cx="11073765" cy="583565"/>
          </a:xfrm>
          <a:prstGeom prst="rect">
            <a:avLst/>
          </a:prstGeom>
          <a:solidFill>
            <a:srgbClr val="D3CED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English is the language which people use the most in the world.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29405" y="3144520"/>
            <a:ext cx="1082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=&gt; Can’t omit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29405" y="4806255"/>
            <a:ext cx="1035431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→ </a:t>
            </a:r>
            <a:r>
              <a:rPr lang="en-US" sz="3200" b="1" dirty="0">
                <a:solidFill>
                  <a:srgbClr val="C00000"/>
                </a:solidFill>
                <a:sym typeface="+mn-ea"/>
              </a:rPr>
              <a:t>English is the language people use the most in the world.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D408F5-8195-0E88-6814-AA2CE13EB995}"/>
              </a:ext>
            </a:extLst>
          </p:cNvPr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31">
              <a:extLst>
                <a:ext uri="{FF2B5EF4-FFF2-40B4-BE49-F238E27FC236}">
                  <a16:creationId xmlns:a16="http://schemas.microsoft.com/office/drawing/2014/main" id="{B6E59D28-AF97-9216-CE53-5CA05B63DFD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AE67F472-F5FD-BDF8-7790-AC09461855D0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A75E3191-ED7F-4CCD-F561-614ED2143A6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54BB684-540B-6285-015C-ABEF70CFD6DD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679299-C41D-52E7-E087-2A97B206B33A}"/>
              </a:ext>
            </a:extLst>
          </p:cNvPr>
          <p:cNvSpPr txBox="1"/>
          <p:nvPr/>
        </p:nvSpPr>
        <p:spPr>
          <a:xfrm>
            <a:off x="1080708" y="1203641"/>
            <a:ext cx="1111005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Read each sentence and circle the relative pronoun which can be omitted.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440032F-7306-4A76-D654-C6D52F9246BC}"/>
              </a:ext>
            </a:extLst>
          </p:cNvPr>
          <p:cNvSpPr/>
          <p:nvPr/>
        </p:nvSpPr>
        <p:spPr>
          <a:xfrm>
            <a:off x="4791075" y="4021455"/>
            <a:ext cx="1181100" cy="5835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4" grpId="0"/>
      <p:bldP spid="4" grpId="1"/>
      <p:bldP spid="11" grpId="0"/>
      <p:bldP spid="11" grpId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30860" y="2038985"/>
            <a:ext cx="11073765" cy="1076325"/>
          </a:xfrm>
          <a:prstGeom prst="rect">
            <a:avLst/>
          </a:prstGeom>
          <a:solidFill>
            <a:srgbClr val="F2D7D9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The boy who is giving a presentation in English on the stage is my student.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60705" y="3869055"/>
            <a:ext cx="11073765" cy="1076325"/>
          </a:xfrm>
          <a:prstGeom prst="rect">
            <a:avLst/>
          </a:prstGeom>
          <a:solidFill>
            <a:srgbClr val="D3CED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Spanish is the language which has the second largest number of native speakers.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80770" y="3141050"/>
            <a:ext cx="1082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=&gt; Can’t omit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80770" y="4945380"/>
            <a:ext cx="1082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=&gt; Can’t omit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CC82FA-F20E-4998-BDE0-6E5527A23ED2}"/>
              </a:ext>
            </a:extLst>
          </p:cNvPr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7" name="Round Single Corner Rectangle 31">
              <a:extLst>
                <a:ext uri="{FF2B5EF4-FFF2-40B4-BE49-F238E27FC236}">
                  <a16:creationId xmlns:a16="http://schemas.microsoft.com/office/drawing/2014/main" id="{B7478208-F9F4-2958-D7CC-827D011AF5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2">
              <a:extLst>
                <a:ext uri="{FF2B5EF4-FFF2-40B4-BE49-F238E27FC236}">
                  <a16:creationId xmlns:a16="http://schemas.microsoft.com/office/drawing/2014/main" id="{09969255-6ED6-386F-AC03-A374075C09D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2337648E-C104-FE05-9511-1A1526F9409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DABE99-37AD-4A2F-4BF4-B68FEDE65447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21B455EF-35FC-A504-FE63-C5005479E211}"/>
              </a:ext>
            </a:extLst>
          </p:cNvPr>
          <p:cNvSpPr/>
          <p:nvPr/>
        </p:nvSpPr>
        <p:spPr>
          <a:xfrm>
            <a:off x="578103" y="12060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F44027-5C26-735D-7EEA-2269A83B5651}"/>
              </a:ext>
            </a:extLst>
          </p:cNvPr>
          <p:cNvSpPr txBox="1"/>
          <p:nvPr/>
        </p:nvSpPr>
        <p:spPr>
          <a:xfrm>
            <a:off x="630888" y="11034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C4FD91-3846-2B90-E661-106C346A216F}"/>
              </a:ext>
            </a:extLst>
          </p:cNvPr>
          <p:cNvSpPr txBox="1"/>
          <p:nvPr/>
        </p:nvSpPr>
        <p:spPr>
          <a:xfrm>
            <a:off x="1080708" y="1203641"/>
            <a:ext cx="1111005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Read each sentence and circle the relative pronoun which can be omitted.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4" grpId="0"/>
      <p:bldP spid="4" grpId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30860" y="2038985"/>
            <a:ext cx="11073765" cy="1076325"/>
          </a:xfrm>
          <a:prstGeom prst="rect">
            <a:avLst/>
          </a:prstGeom>
          <a:solidFill>
            <a:srgbClr val="F2D7D9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The exchange student who we invited to join our club comes from the Philippines, so his English is so good.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01700" y="3204082"/>
            <a:ext cx="1082421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=&gt; </a:t>
            </a:r>
            <a:r>
              <a:rPr lang="en-US" sz="3200" b="1" dirty="0">
                <a:solidFill>
                  <a:srgbClr val="C00000"/>
                </a:solidFill>
                <a:sym typeface="+mn-ea"/>
              </a:rPr>
              <a:t>The exchange student we invited to join our club comes from the Philippines, so his English is so good.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-14099540" y="1734185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1</a:t>
            </a:r>
            <a:r>
              <a:rPr lang="en-US" sz="3400"/>
              <a:t>. The English-English dictionary is on the table. My dad gave it to me last year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13526770" y="5991860"/>
            <a:ext cx="10988040" cy="113728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>
                <a:solidFill>
                  <a:schemeClr val="tx1"/>
                </a:solidFill>
              </a:rPr>
              <a:t>The English-English dictionary</a:t>
            </a:r>
            <a:r>
              <a:rPr lang="en-US" sz="3400" b="1">
                <a:solidFill>
                  <a:srgbClr val="FF0000"/>
                </a:solidFill>
              </a:rPr>
              <a:t> </a:t>
            </a:r>
          </a:p>
          <a:p>
            <a:pPr algn="just"/>
            <a:endParaRPr lang="en-US" sz="3400" b="1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9817C1-2C10-165E-EB64-3D117134ED6F}"/>
              </a:ext>
            </a:extLst>
          </p:cNvPr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3CC57D47-DB73-A233-F840-22964DD2F6B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9D25884C-A3B8-EED8-F34A-1C488D6772D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4BF19D14-E9A8-9D94-C5AC-4DE48C33D41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DF4683A-33AD-C392-62F3-DBB7606FBAE3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B8915FE8-30F1-246A-7358-D5CF28A4447C}"/>
              </a:ext>
            </a:extLst>
          </p:cNvPr>
          <p:cNvSpPr/>
          <p:nvPr/>
        </p:nvSpPr>
        <p:spPr>
          <a:xfrm>
            <a:off x="578103" y="12060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76EC7D-DB3E-45C9-BE9B-CAAC84C6EB49}"/>
              </a:ext>
            </a:extLst>
          </p:cNvPr>
          <p:cNvSpPr txBox="1"/>
          <p:nvPr/>
        </p:nvSpPr>
        <p:spPr>
          <a:xfrm>
            <a:off x="630888" y="11034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892301-84B4-D316-040D-D2F3342D412F}"/>
              </a:ext>
            </a:extLst>
          </p:cNvPr>
          <p:cNvSpPr txBox="1"/>
          <p:nvPr/>
        </p:nvSpPr>
        <p:spPr>
          <a:xfrm>
            <a:off x="1080708" y="1203641"/>
            <a:ext cx="1111005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Read each sentence and circle the relative pronoun which can be omitted.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27AC25-CB65-2BA2-CC93-F643A935BB99}"/>
              </a:ext>
            </a:extLst>
          </p:cNvPr>
          <p:cNvSpPr/>
          <p:nvPr/>
        </p:nvSpPr>
        <p:spPr>
          <a:xfrm>
            <a:off x="4824828" y="2057164"/>
            <a:ext cx="871122" cy="5835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3" grpId="0"/>
      <p:bldP spid="3" grpId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9655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133494" y="1160910"/>
            <a:ext cx="108883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Combine the two sentences, using a relative pronoun. Start the new sentence with the given phrase.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635968" y="109899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35965" y="2598420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1</a:t>
            </a:r>
            <a:r>
              <a:rPr lang="en-US" sz="3400" dirty="0"/>
              <a:t>. The English-English dictionary is on the table. My dad gave it to me last year.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735965" y="3729355"/>
            <a:ext cx="10988040" cy="113728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chemeClr val="tx1"/>
                </a:solidFill>
              </a:rPr>
              <a:t>The English-English dictionary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</a:p>
          <a:p>
            <a:pPr algn="just"/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135370" y="3716655"/>
            <a:ext cx="5599430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rgbClr val="7030A0"/>
                </a:solidFill>
              </a:rPr>
              <a:t>(which) my dad gave to me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-12052935" y="2200275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2</a:t>
            </a:r>
            <a:r>
              <a:rPr lang="en-US" sz="3400"/>
              <a:t>. She used some words in her speech. These words are from French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1997670" y="3735705"/>
            <a:ext cx="10988040" cy="1066800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>
                <a:solidFill>
                  <a:schemeClr val="tx1"/>
                </a:solidFill>
              </a:rPr>
              <a:t>She used some</a:t>
            </a:r>
            <a:r>
              <a:rPr lang="en-US" sz="3400" b="1">
                <a:solidFill>
                  <a:srgbClr val="FF0000"/>
                </a:solidFill>
              </a:rPr>
              <a:t> </a:t>
            </a:r>
          </a:p>
          <a:p>
            <a:pPr algn="just"/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-12065635" y="4437380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3</a:t>
            </a:r>
            <a:r>
              <a:rPr lang="en-US" sz="3400"/>
              <a:t>. He has learnt English on a website. I recommended the website to him two years ago.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2122765" y="5966460"/>
            <a:ext cx="10988040" cy="98742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/>
              <a:t>He has learnt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6F847E-D748-1F73-A71E-8B0C6AFA086D}"/>
              </a:ext>
            </a:extLst>
          </p:cNvPr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5C345DE5-18BD-1371-A003-AE4627D9085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32">
              <a:extLst>
                <a:ext uri="{FF2B5EF4-FFF2-40B4-BE49-F238E27FC236}">
                  <a16:creationId xmlns:a16="http://schemas.microsoft.com/office/drawing/2014/main" id="{89B64F17-E8C8-AE34-B3EA-CAC598EBB3B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33">
              <a:extLst>
                <a:ext uri="{FF2B5EF4-FFF2-40B4-BE49-F238E27FC236}">
                  <a16:creationId xmlns:a16="http://schemas.microsoft.com/office/drawing/2014/main" id="{C37CFDEE-6718-1D2A-1AE2-FBD9B10678D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8A9D164-1403-44F8-0C84-14CE673A08F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FA9B2ACD-436E-CB54-9C51-46AED37C830C}"/>
              </a:ext>
            </a:extLst>
          </p:cNvPr>
          <p:cNvSpPr txBox="1"/>
          <p:nvPr/>
        </p:nvSpPr>
        <p:spPr>
          <a:xfrm>
            <a:off x="746760" y="4245486"/>
            <a:ext cx="5599430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rgbClr val="7030A0"/>
                </a:solidFill>
              </a:rPr>
              <a:t>last year is on the table.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6" grpId="0"/>
      <p:bldP spid="6" grpId="1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80770" y="1104265"/>
            <a:ext cx="108883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Combine the two sentences, using a relative pronoun. Start the new sentence with the given phrase.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35965" y="2101891"/>
            <a:ext cx="10988040" cy="1138773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2</a:t>
            </a:r>
            <a:r>
              <a:rPr lang="en-US" sz="3400" dirty="0"/>
              <a:t>. She used some words in her speech. These words are from French.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735965" y="3222703"/>
            <a:ext cx="10988040" cy="591923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 dirty="0">
                <a:solidFill>
                  <a:schemeClr val="tx1"/>
                </a:solidFill>
              </a:rPr>
              <a:t>She used some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</a:p>
          <a:p>
            <a:pPr algn="just"/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531870" y="3220163"/>
            <a:ext cx="807466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rgbClr val="7030A0"/>
                </a:solidFill>
              </a:rPr>
              <a:t>words which are from French in her speech.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35965" y="4132619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3</a:t>
            </a:r>
            <a:r>
              <a:rPr lang="en-US" sz="3400" dirty="0"/>
              <a:t>. He has learnt English on a website. I recommended the website to him two years ago.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35965" y="5269904"/>
            <a:ext cx="10988040" cy="98742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 dirty="0"/>
              <a:t>He has learnt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194050" y="5269904"/>
            <a:ext cx="8189595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rgbClr val="7030A0"/>
                </a:solidFill>
              </a:rPr>
              <a:t>English on a website (which) I recommended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19430" y="-4592955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1</a:t>
            </a:r>
            <a:r>
              <a:rPr lang="en-US" sz="3400"/>
              <a:t>. The English-English dictionary is on the table. My dad gave it to me last year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08635" y="-3180715"/>
            <a:ext cx="10988040" cy="113728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>
                <a:solidFill>
                  <a:schemeClr val="tx1"/>
                </a:solidFill>
              </a:rPr>
              <a:t>The English-English dictionary</a:t>
            </a:r>
            <a:r>
              <a:rPr lang="en-US" sz="3400" b="1">
                <a:solidFill>
                  <a:srgbClr val="FF0000"/>
                </a:solidFill>
              </a:rPr>
              <a:t> </a:t>
            </a:r>
          </a:p>
          <a:p>
            <a:pPr algn="just"/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-11417300" y="2200275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4</a:t>
            </a:r>
            <a:r>
              <a:rPr lang="en-US" sz="3400"/>
              <a:t>. Some languages have a lot of speakers. English is one of them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7273270" y="3341370"/>
            <a:ext cx="10988040" cy="1066800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>
                <a:solidFill>
                  <a:schemeClr val="tx1"/>
                </a:solidFill>
              </a:rPr>
              <a:t>English is one of</a:t>
            </a:r>
            <a:r>
              <a:rPr lang="en-US" sz="3400" b="1">
                <a:solidFill>
                  <a:srgbClr val="FF0000"/>
                </a:solidFill>
              </a:rPr>
              <a:t> </a:t>
            </a:r>
          </a:p>
          <a:p>
            <a:pPr algn="just"/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-11557000" y="4310380"/>
            <a:ext cx="10988040" cy="166052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5</a:t>
            </a:r>
            <a:r>
              <a:rPr lang="en-US" sz="3400"/>
              <a:t>. My sister is learning English at a language centre. It has the best teachers</a:t>
            </a:r>
          </a:p>
          <a:p>
            <a:r>
              <a:rPr lang="en-US" sz="3400"/>
              <a:t>in our town.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7169765" y="5438140"/>
            <a:ext cx="10988040" cy="98742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/>
              <a:t>My sister is learning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2E9665-FAB5-B9A0-AA65-221E26710C36}"/>
              </a:ext>
            </a:extLst>
          </p:cNvPr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31">
              <a:extLst>
                <a:ext uri="{FF2B5EF4-FFF2-40B4-BE49-F238E27FC236}">
                  <a16:creationId xmlns:a16="http://schemas.microsoft.com/office/drawing/2014/main" id="{74D1AD68-142C-6347-C663-66CC1EE18C9D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32">
              <a:extLst>
                <a:ext uri="{FF2B5EF4-FFF2-40B4-BE49-F238E27FC236}">
                  <a16:creationId xmlns:a16="http://schemas.microsoft.com/office/drawing/2014/main" id="{28DEC2C0-E238-F4D6-A84D-FE044621D6CF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33">
              <a:extLst>
                <a:ext uri="{FF2B5EF4-FFF2-40B4-BE49-F238E27FC236}">
                  <a16:creationId xmlns:a16="http://schemas.microsoft.com/office/drawing/2014/main" id="{A039F35A-D998-C2C5-A341-D67EE057AAE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AED03B3-12CC-5FBC-21EE-F120657BE381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2B5A500B-695B-9E26-2119-D1C81940BE6F}"/>
              </a:ext>
            </a:extLst>
          </p:cNvPr>
          <p:cNvSpPr txBox="1"/>
          <p:nvPr/>
        </p:nvSpPr>
        <p:spPr>
          <a:xfrm>
            <a:off x="735965" y="5728124"/>
            <a:ext cx="8189595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rgbClr val="7030A0"/>
                </a:solidFill>
              </a:rPr>
              <a:t>to him two years ago.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6" grpId="0"/>
      <p:bldP spid="6" grpId="1"/>
      <p:bldP spid="9" grpId="0"/>
      <p:bldP spid="9" grpId="1"/>
      <p:bldP spid="24" grpId="0"/>
      <p:bldP spid="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80770" y="1104265"/>
            <a:ext cx="108883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Combine the two sentences, using a relative pronoun. Start the new sentence with the given phrase.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48665" y="2171065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4</a:t>
            </a:r>
            <a:r>
              <a:rPr lang="en-US" sz="3400" dirty="0"/>
              <a:t>. Some languages have a lot of speakers. English is one of them.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748665" y="3276133"/>
            <a:ext cx="10988040" cy="710838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 dirty="0">
                <a:solidFill>
                  <a:schemeClr val="tx1"/>
                </a:solidFill>
              </a:rPr>
              <a:t>English is one of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</a:p>
          <a:p>
            <a:pPr algn="just"/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631565" y="3275498"/>
            <a:ext cx="7940040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rgbClr val="7030A0"/>
                </a:solidFill>
              </a:rPr>
              <a:t> the languages which has a lot of speakers.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48665" y="4100906"/>
            <a:ext cx="10988040" cy="1138773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5</a:t>
            </a:r>
            <a:r>
              <a:rPr lang="en-US" sz="3400" dirty="0"/>
              <a:t>. My sister is learning English at a language </a:t>
            </a:r>
            <a:r>
              <a:rPr lang="en-US" sz="3400" dirty="0" err="1"/>
              <a:t>centre</a:t>
            </a:r>
            <a:r>
              <a:rPr lang="en-US" sz="3400" dirty="0"/>
              <a:t>. It has the best teachers.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48665" y="5239679"/>
            <a:ext cx="10988040" cy="98742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 dirty="0"/>
              <a:t>My sister is learning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396740" y="5223804"/>
            <a:ext cx="7202805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rgbClr val="7030A0"/>
                </a:solidFill>
              </a:rPr>
              <a:t>English at a language </a:t>
            </a:r>
            <a:r>
              <a:rPr lang="en-US" sz="3400" b="1" dirty="0" err="1">
                <a:solidFill>
                  <a:srgbClr val="7030A0"/>
                </a:solidFill>
              </a:rPr>
              <a:t>centre</a:t>
            </a:r>
            <a:r>
              <a:rPr lang="en-US" sz="3400" b="1" dirty="0">
                <a:solidFill>
                  <a:srgbClr val="7030A0"/>
                </a:solidFill>
              </a:rPr>
              <a:t> which has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19430" y="-5144135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2</a:t>
            </a:r>
            <a:r>
              <a:rPr lang="en-US" sz="3400"/>
              <a:t>. She used some words in her speech. These words are from French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95935" y="-3977640"/>
            <a:ext cx="10988040" cy="1066800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>
                <a:solidFill>
                  <a:schemeClr val="tx1"/>
                </a:solidFill>
              </a:rPr>
              <a:t>She used some</a:t>
            </a:r>
            <a:r>
              <a:rPr lang="en-US" sz="3400" b="1">
                <a:solidFill>
                  <a:srgbClr val="FF0000"/>
                </a:solidFill>
              </a:rPr>
              <a:t> </a:t>
            </a:r>
          </a:p>
          <a:p>
            <a:pPr algn="just"/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506730" y="-2907030"/>
            <a:ext cx="10988040" cy="1137285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3</a:t>
            </a:r>
            <a:r>
              <a:rPr lang="en-US" sz="3400"/>
              <a:t>. He has learnt English on a website. I recommended the website to him two years ago.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21030" y="-1746885"/>
            <a:ext cx="10988040" cy="98742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/>
              <a:t>He has learnt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EE656C-A237-3BE6-5754-25CF043EED7B}"/>
              </a:ext>
            </a:extLst>
          </p:cNvPr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11" name="Round Single Corner Rectangle 31">
              <a:extLst>
                <a:ext uri="{FF2B5EF4-FFF2-40B4-BE49-F238E27FC236}">
                  <a16:creationId xmlns:a16="http://schemas.microsoft.com/office/drawing/2014/main" id="{776CB0E5-555B-31FB-0CEF-EBD1E1030C7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2">
              <a:extLst>
                <a:ext uri="{FF2B5EF4-FFF2-40B4-BE49-F238E27FC236}">
                  <a16:creationId xmlns:a16="http://schemas.microsoft.com/office/drawing/2014/main" id="{497D2B2C-5B3E-A702-9CA0-5C4574D5D44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33">
              <a:extLst>
                <a:ext uri="{FF2B5EF4-FFF2-40B4-BE49-F238E27FC236}">
                  <a16:creationId xmlns:a16="http://schemas.microsoft.com/office/drawing/2014/main" id="{835FB7DE-3BC0-94EF-F32D-906FE9C1210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1B644CC-E0F3-25D3-7946-A2C642F79E56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EC5BC7A2-D4DE-1ADA-69D8-A99CF218B54D}"/>
              </a:ext>
            </a:extLst>
          </p:cNvPr>
          <p:cNvSpPr txBox="1"/>
          <p:nvPr/>
        </p:nvSpPr>
        <p:spPr>
          <a:xfrm>
            <a:off x="748665" y="5725454"/>
            <a:ext cx="7202805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rgbClr val="7030A0"/>
                </a:solidFill>
              </a:rPr>
              <a:t>the best teachers in our town.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6" grpId="0"/>
      <p:bldP spid="6" grpId="1"/>
      <p:bldP spid="9" grpId="0"/>
      <p:bldP spid="9" grpId="1"/>
      <p:bldP spid="22" grpId="0"/>
      <p:bldP spid="2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3780" y="130302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Cooper Black" panose="0208090404030B020404" charset="0"/>
                <a:cs typeface="Cooper Black" panose="0208090404030B020404" charset="0"/>
                <a:sym typeface="+mn-ea"/>
              </a:rPr>
              <a:t>ENGLISH</a:t>
            </a:r>
            <a:br>
              <a:rPr lang="en-US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Cooper Black" panose="0208090404030B020404" charset="0"/>
                <a:cs typeface="Cooper Black" panose="0208090404030B020404" charset="0"/>
              </a:rPr>
            </a:br>
            <a:r>
              <a:rPr lang="en-US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Cooper Black" panose="0208090404030B020404" charset="0"/>
                <a:cs typeface="Cooper Black" panose="0208090404030B020404" charset="0"/>
                <a:sym typeface="+mn-ea"/>
              </a:rPr>
              <a:t>AROUND THE WORLD</a:t>
            </a:r>
            <a:br>
              <a:rPr lang="en-US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Cooper Black" panose="0208090404030B020404" charset="0"/>
                <a:cs typeface="Cooper Black" panose="0208090404030B020404" charset="0"/>
              </a:rPr>
            </a:br>
            <a:endParaRPr lang="en-US">
              <a:solidFill>
                <a:schemeClr val="accent2"/>
              </a:solidFill>
              <a:effectLst>
                <a:glow rad="330200">
                  <a:schemeClr val="bg1">
                    <a:alpha val="40000"/>
                  </a:schemeClr>
                </a:glow>
              </a:effectLst>
              <a:latin typeface="Cooper Black" panose="0208090404030B020404" charset="0"/>
              <a:cs typeface="Cooper Black" panose="0208090404030B02040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635" y="635"/>
            <a:ext cx="12331065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4770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487045" y="2515235"/>
            <a:ext cx="11114405" cy="18522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7D4">
                    <a:alpha val="68000"/>
                  </a:srgbClr>
                </a:solidFill>
              </a14:hiddenFill>
            </a:ext>
          </a:extLst>
        </p:spPr>
        <p:txBody>
          <a:bodyPr wrap="square">
            <a:prstTxWarp prst="textDoubleWave1">
              <a:avLst/>
            </a:prstTxWarp>
            <a:noAutofit/>
          </a:bodyPr>
          <a:lstStyle/>
          <a:p>
            <a:pPr marL="1270" indent="-1270" algn="ctr"/>
            <a:endParaRPr lang="en-US" sz="3600">
              <a:solidFill>
                <a:schemeClr val="accent2"/>
              </a:solidFill>
              <a:effectLst>
                <a:glow rad="330200">
                  <a:schemeClr val="bg1">
                    <a:alpha val="40000"/>
                  </a:schemeClr>
                </a:glow>
              </a:effectLst>
              <a:latin typeface="Cooper Black" panose="0208090404030B020404" charset="0"/>
              <a:cs typeface="Cooper Black" panose="0208090404030B0204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93BABD-9E23-43D2-A2EB-8075C0D63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31" y="2515235"/>
            <a:ext cx="4325869" cy="2503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B06D84-60CC-4B62-B30C-67DFDB2FB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279" y="2348346"/>
            <a:ext cx="4046590" cy="3457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8412EC-E5D3-4ADC-B3B1-112653E54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099" y="2441359"/>
            <a:ext cx="2761873" cy="3113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26390" y="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1/ Self-assessment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906058249"/>
              </p:ext>
            </p:extLst>
          </p:nvPr>
        </p:nvGraphicFramePr>
        <p:xfrm>
          <a:off x="417195" y="607695"/>
          <a:ext cx="11580495" cy="5925820"/>
        </p:xfrm>
        <a:graphic>
          <a:graphicData uri="http://schemas.openxmlformats.org/drawingml/2006/table">
            <a:tbl>
              <a:tblPr/>
              <a:tblGrid>
                <a:gridCol w="618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180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Tick where appropriate</a:t>
                      </a:r>
                      <a:endParaRPr lang="en-US" sz="2400" b="1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(in English or Vietnamese)</a:t>
                      </a:r>
                      <a:endParaRPr lang="en-US" sz="2400" b="1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DELIVERY </a:t>
                      </a:r>
                      <a:endParaRPr lang="en-US" sz="2400" b="1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I greeted the audience.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I spoke clearly and naturally.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I cooperated with my group members when delivering the talk.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I interacted with the audience.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I used some photos/pictures to illustrate my points.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I concluded my part of the talk appropriately.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Our presentation includes the following information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the number of English speakers in the country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any other languages its people speak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the roles of English in the country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 dirty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iphy (2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831840" y="1617345"/>
            <a:ext cx="5397500" cy="48469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180000">
            <a:off x="7026910" y="9240520"/>
            <a:ext cx="472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PRESENTATION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26390" y="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1/ Peer-assessment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312538331"/>
              </p:ext>
            </p:extLst>
          </p:nvPr>
        </p:nvGraphicFramePr>
        <p:xfrm>
          <a:off x="417195" y="366395"/>
          <a:ext cx="11580495" cy="6291580"/>
        </p:xfrm>
        <a:graphic>
          <a:graphicData uri="http://schemas.openxmlformats.org/drawingml/2006/table">
            <a:tbl>
              <a:tblPr/>
              <a:tblGrid>
                <a:gridCol w="618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180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Tick where appropriate</a:t>
                      </a:r>
                      <a:endParaRPr lang="en-US" sz="2400" b="1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(in English or Vietnamese)</a:t>
                      </a:r>
                      <a:endParaRPr lang="en-US" sz="2400" b="1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DELIVERY </a:t>
                      </a:r>
                      <a:endParaRPr lang="en-US" sz="2400" b="1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The presenters greeted the audience.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The presenters</a:t>
                      </a: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spoke clearly and naturally.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The presenters</a:t>
                      </a: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cooperated with my group members when delivering the talk.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The presenters</a:t>
                      </a: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interacted with the audience.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The presenters</a:t>
                      </a: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used some photos/pictures to illustrate my points.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The presenters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concluded my part of the talk appropriately.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Our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presentation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includes the following information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the number of English speakers in the country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any other languages its people speak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the roles of English in the country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 dirty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63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66598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giphy (2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7715" y="1482725"/>
            <a:ext cx="5397500" cy="48469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180000">
            <a:off x="6236970" y="2794635"/>
            <a:ext cx="472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PRESENTATION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EAD41"/>
            </a:gs>
            <a:gs pos="100000">
              <a:srgbClr val="236BB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3"/>
          <p:cNvSpPr/>
          <p:nvPr/>
        </p:nvSpPr>
        <p:spPr>
          <a:xfrm>
            <a:off x="772160" y="3336925"/>
            <a:ext cx="5171440" cy="8921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5"/>
          <p:cNvSpPr txBox="1"/>
          <p:nvPr/>
        </p:nvSpPr>
        <p:spPr>
          <a:xfrm>
            <a:off x="977265" y="3336925"/>
            <a:ext cx="42049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1130" y="3339465"/>
            <a:ext cx="835660" cy="941705"/>
            <a:chOff x="2766630" y="1746890"/>
            <a:chExt cx="990895" cy="9416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7" name="Picture 16" descr="boeing-159589_12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790" y="1148080"/>
            <a:ext cx="7893050" cy="5229860"/>
          </a:xfrm>
          <a:prstGeom prst="rect">
            <a:avLst/>
          </a:prstGeom>
        </p:spPr>
      </p:pic>
      <p:sp>
        <p:nvSpPr>
          <p:cNvPr id="6" name="TextBox 39"/>
          <p:cNvSpPr txBox="1"/>
          <p:nvPr/>
        </p:nvSpPr>
        <p:spPr>
          <a:xfrm>
            <a:off x="1321435" y="1356360"/>
            <a:ext cx="20891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8490" y="1462405"/>
            <a:ext cx="712470" cy="709295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16"/>
          <p:cNvSpPr txBox="1"/>
          <p:nvPr/>
        </p:nvSpPr>
        <p:spPr>
          <a:xfrm>
            <a:off x="3140710" y="1445895"/>
            <a:ext cx="730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40"/>
          <p:cNvSpPr txBox="1"/>
          <p:nvPr/>
        </p:nvSpPr>
        <p:spPr>
          <a:xfrm>
            <a:off x="154940" y="1617980"/>
            <a:ext cx="625157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US" sz="4400" b="1" dirty="0">
              <a:solidFill>
                <a:schemeClr val="bg1"/>
              </a:solidFill>
              <a:latin typeface="Myriad Pro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Myriad Pro" pitchFamily="34" charset="0"/>
              </a:rPr>
              <a:t>WORLD ENGLISHES</a:t>
            </a:r>
          </a:p>
        </p:txBody>
      </p:sp>
      <p:sp>
        <p:nvSpPr>
          <p:cNvPr id="22" name="Rectangles 21"/>
          <p:cNvSpPr/>
          <p:nvPr/>
        </p:nvSpPr>
        <p:spPr>
          <a:xfrm>
            <a:off x="-6997818" y="-13205638"/>
            <a:ext cx="25739205" cy="200509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080" y="0"/>
            <a:ext cx="12192000" cy="97790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 CAN...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645" y="1050544"/>
            <a:ext cx="680645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ym typeface="+mn-ea"/>
              </a:rPr>
              <a:t>Complete the self-assessment table.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A0B3D-585C-426F-A1E8-94CE010A9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82" y="1622035"/>
            <a:ext cx="10946720" cy="4497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049941"/>
            <a:ext cx="11445622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Review the vocabulary and grammar of Unit 9;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Apply what they have learnt (vocabulary and grammar) into practice through a project.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15" y="1289050"/>
            <a:ext cx="2223770" cy="14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793875"/>
            <a:ext cx="111842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Prepare for the next lesson.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65" y="3111500"/>
            <a:ext cx="3496310" cy="3496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8202" y="2292596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161" y="3750790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18202" y="4861352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400382"/>
            <a:ext cx="5755005" cy="54606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0310" y="2089165"/>
            <a:ext cx="5758815" cy="11398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Fill in each blank with a word from the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Choose the correct answer A, B, C, or D to complete each sentence.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0310" y="3386034"/>
            <a:ext cx="5755005" cy="133096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each sentence and circle the relative pronoun which can be omitted.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Combine the two sentences, using a relative pronoun. Start the new sentence with the given phrase.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91623" y="4880836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presentation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31084" cy="88344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601400"/>
            <a:ext cx="1231084" cy="114939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051514"/>
            <a:ext cx="1231084" cy="80983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680163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162075"/>
            <a:ext cx="1231084" cy="51808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515" y="5639759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850" y="247015"/>
            <a:ext cx="6774815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50690" y="279400"/>
            <a:ext cx="570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7: LOOKING BACK &amp; PROJECT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7" descr="board-3699939_12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9630" y="7346315"/>
            <a:ext cx="923290" cy="615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68898" y="14128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949325" y="772160"/>
            <a:ext cx="661289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- Work in teams.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949325" y="1689735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Members of each team take turns and write as many vocabularies </a:t>
            </a:r>
            <a:r>
              <a:rPr lang="en-US" sz="3600" b="1" u="sng" dirty="0"/>
              <a:t>in Unit 9</a:t>
            </a:r>
            <a:r>
              <a:rPr lang="en-US" sz="3600" dirty="0"/>
              <a:t> as possible in ............. minutes.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913765" y="3429000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- The group having more correct answers is the winner.</a:t>
            </a:r>
          </a:p>
        </p:txBody>
      </p:sp>
      <p:pic>
        <p:nvPicPr>
          <p:cNvPr id="8" name="Content Placeholder 7" descr="board-3699939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7130" y="4724400"/>
            <a:ext cx="2903855" cy="193548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131570" y="-1169670"/>
            <a:ext cx="1681480" cy="583565"/>
          </a:xfrm>
          <a:prstGeom prst="rect">
            <a:avLst/>
          </a:prstGeom>
          <a:solidFill>
            <a:srgbClr val="B1B2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/>
              <a:t>bilingual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964180" y="-1169670"/>
            <a:ext cx="1681480" cy="58356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/>
              <a:t>mean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707890" y="-1169670"/>
            <a:ext cx="2292350" cy="583565"/>
          </a:xfrm>
          <a:prstGeom prst="rect">
            <a:avLst/>
          </a:prstGeom>
          <a:solidFill>
            <a:srgbClr val="D2DA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/>
              <a:t>immigrants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161530" y="-1169670"/>
            <a:ext cx="2381250" cy="583565"/>
          </a:xfrm>
          <a:prstGeom prst="rect">
            <a:avLst/>
          </a:prstGeom>
          <a:solidFill>
            <a:srgbClr val="B1B2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/>
              <a:t>concentric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9704070" y="-1169670"/>
            <a:ext cx="1681480" cy="58356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/>
              <a:t>fluent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70" y="1097915"/>
            <a:ext cx="10888345" cy="5232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word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31570" y="1656080"/>
            <a:ext cx="1681480" cy="583565"/>
          </a:xfrm>
          <a:prstGeom prst="rect">
            <a:avLst/>
          </a:prstGeom>
          <a:solidFill>
            <a:srgbClr val="B1B2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/>
              <a:t>bilingual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964180" y="1656080"/>
            <a:ext cx="1681480" cy="58356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mean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707890" y="1656080"/>
            <a:ext cx="2292350" cy="583565"/>
          </a:xfrm>
          <a:prstGeom prst="rect">
            <a:avLst/>
          </a:prstGeom>
          <a:solidFill>
            <a:srgbClr val="D2DA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/>
              <a:t>immigrants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161530" y="1656080"/>
            <a:ext cx="2381250" cy="583565"/>
          </a:xfrm>
          <a:prstGeom prst="rect">
            <a:avLst/>
          </a:prstGeom>
          <a:solidFill>
            <a:srgbClr val="B1B2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/>
              <a:t>concentric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9704070" y="1656080"/>
            <a:ext cx="1681480" cy="58356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/>
              <a:t>fluent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77851" y="2311400"/>
            <a:ext cx="10888346" cy="58356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1.</a:t>
            </a:r>
            <a:r>
              <a:rPr lang="en-US" sz="3200" dirty="0"/>
              <a:t> What does this word ______ in English?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577851" y="2904802"/>
            <a:ext cx="10888346" cy="583565"/>
          </a:xfrm>
          <a:prstGeom prst="rect">
            <a:avLst/>
          </a:prstGeom>
          <a:solidFill>
            <a:srgbClr val="D2DAFF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2. </a:t>
            </a:r>
            <a:r>
              <a:rPr lang="en-US" sz="3200" dirty="0"/>
              <a:t>The Kachru’s model has three __________ circles.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577851" y="3499490"/>
            <a:ext cx="10888346" cy="107632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/>
              <a:t>. The little boy talks to his mum in Vietnamese and to his dad in English. He’s _________.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577851" y="4584070"/>
            <a:ext cx="10888346" cy="1076325"/>
          </a:xfrm>
          <a:prstGeom prst="rect">
            <a:avLst/>
          </a:prstGeom>
          <a:solidFill>
            <a:srgbClr val="D2DAFF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4</a:t>
            </a:r>
            <a:r>
              <a:rPr lang="en-US" sz="3200" dirty="0"/>
              <a:t>. Many children in this area are ______ English speakers, but they can’t write in English.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584615" y="5679445"/>
            <a:ext cx="10888346" cy="1076325"/>
          </a:xfrm>
          <a:prstGeom prst="rect">
            <a:avLst/>
          </a:prstGeom>
          <a:solidFill>
            <a:srgbClr val="AAC4FF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dirty="0"/>
              <a:t>. The number of ___________ in this country has increased quickly for the last three years.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4536122" y="2295405"/>
            <a:ext cx="1340485" cy="6155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5949633" y="2893134"/>
            <a:ext cx="2305050" cy="6155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4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concentric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2835910" y="3983122"/>
            <a:ext cx="1894840" cy="6155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6028788" y="4561210"/>
            <a:ext cx="1595755" cy="6155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fluent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3570067" y="5654045"/>
            <a:ext cx="2212658" cy="6155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immigrants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-6442075" y="1758315"/>
            <a:ext cx="6096000" cy="396938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1.</a:t>
            </a:r>
            <a:r>
              <a:rPr lang="en-US" sz="3600"/>
              <a:t> My students usually go ______ their homework before they hand it in.</a:t>
            </a:r>
          </a:p>
          <a:p>
            <a:pPr algn="just"/>
            <a:r>
              <a:rPr lang="en-US" sz="3600" b="1"/>
              <a:t>A</a:t>
            </a:r>
            <a:r>
              <a:rPr lang="en-US" sz="3600"/>
              <a:t>. into</a:t>
            </a:r>
          </a:p>
          <a:p>
            <a:pPr algn="just"/>
            <a:r>
              <a:rPr lang="en-US" sz="3600" b="1"/>
              <a:t>B.</a:t>
            </a:r>
            <a:r>
              <a:rPr lang="en-US" sz="3600"/>
              <a:t> over</a:t>
            </a:r>
          </a:p>
          <a:p>
            <a:pPr algn="just"/>
            <a:r>
              <a:rPr lang="en-US" sz="3600" b="1"/>
              <a:t>C.</a:t>
            </a:r>
            <a:r>
              <a:rPr lang="en-US" sz="3600"/>
              <a:t> in</a:t>
            </a:r>
          </a:p>
          <a:p>
            <a:pPr algn="just"/>
            <a:r>
              <a:rPr lang="en-US" sz="3600" b="1"/>
              <a:t>D</a:t>
            </a:r>
            <a:r>
              <a:rPr lang="en-US" sz="3600"/>
              <a:t>. up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13239750" y="2239645"/>
            <a:ext cx="5702300" cy="3415030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2.</a:t>
            </a:r>
            <a:r>
              <a:rPr lang="en-US" sz="3600"/>
              <a:t> Do you know how many ______ of English are there?</a:t>
            </a:r>
          </a:p>
          <a:p>
            <a:pPr algn="just"/>
            <a:r>
              <a:rPr lang="en-US" sz="3600" b="1"/>
              <a:t>A.</a:t>
            </a:r>
            <a:r>
              <a:rPr lang="en-US" sz="3600"/>
              <a:t> grammars</a:t>
            </a:r>
          </a:p>
          <a:p>
            <a:pPr algn="just"/>
            <a:r>
              <a:rPr lang="en-US" sz="3600" b="1"/>
              <a:t>B. </a:t>
            </a:r>
            <a:r>
              <a:rPr lang="en-US" sz="3600"/>
              <a:t>vocabulary</a:t>
            </a:r>
          </a:p>
          <a:p>
            <a:pPr algn="just"/>
            <a:r>
              <a:rPr lang="en-US" sz="3600" b="1"/>
              <a:t>C.</a:t>
            </a:r>
            <a:r>
              <a:rPr lang="en-US" sz="3600"/>
              <a:t> varieties</a:t>
            </a:r>
          </a:p>
          <a:p>
            <a:pPr algn="just"/>
            <a:r>
              <a:rPr lang="en-US" sz="3600" b="1"/>
              <a:t>D.</a:t>
            </a:r>
            <a:r>
              <a:rPr lang="en-US" sz="3600"/>
              <a:t> official languages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F87FF-5FA3-0802-947E-4515E3579F28}"/>
              </a:ext>
            </a:extLst>
          </p:cNvPr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31">
              <a:extLst>
                <a:ext uri="{FF2B5EF4-FFF2-40B4-BE49-F238E27FC236}">
                  <a16:creationId xmlns:a16="http://schemas.microsoft.com/office/drawing/2014/main" id="{65A2366A-2781-6FD1-5433-DBEC71344D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32">
              <a:extLst>
                <a:ext uri="{FF2B5EF4-FFF2-40B4-BE49-F238E27FC236}">
                  <a16:creationId xmlns:a16="http://schemas.microsoft.com/office/drawing/2014/main" id="{0A1DEA51-8CC5-8ABB-41FB-333591944620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3">
              <a:extLst>
                <a:ext uri="{FF2B5EF4-FFF2-40B4-BE49-F238E27FC236}">
                  <a16:creationId xmlns:a16="http://schemas.microsoft.com/office/drawing/2014/main" id="{4CB219D2-34DC-B6C1-D0ED-7DFB19901DE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F85699D-907D-548C-9118-0ACABA354E0B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25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25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31" grpId="0" bldLvl="0" animBg="1"/>
      <p:bldP spid="31" grpId="1" animBg="1"/>
      <p:bldP spid="32" grpId="0" bldLvl="0" animBg="1"/>
      <p:bldP spid="32" grpId="1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0708" y="1109262"/>
            <a:ext cx="10888345" cy="5232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76420" y="1939290"/>
            <a:ext cx="5671723" cy="3416320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1.</a:t>
            </a:r>
            <a:r>
              <a:rPr lang="en-US" sz="3600" dirty="0"/>
              <a:t> My students usually go ______ their homework before they hand it in.</a:t>
            </a:r>
          </a:p>
          <a:p>
            <a:pPr algn="just"/>
            <a:r>
              <a:rPr lang="en-US" sz="3600" b="1" dirty="0"/>
              <a:t>A</a:t>
            </a:r>
            <a:r>
              <a:rPr lang="en-US" sz="3600" dirty="0"/>
              <a:t>. into		</a:t>
            </a:r>
            <a:r>
              <a:rPr lang="en-US" sz="3600" b="1" dirty="0"/>
              <a:t>B.</a:t>
            </a:r>
            <a:r>
              <a:rPr lang="en-US" sz="3600" dirty="0"/>
              <a:t> over</a:t>
            </a:r>
          </a:p>
          <a:p>
            <a:pPr algn="just"/>
            <a:r>
              <a:rPr lang="en-US" sz="3600" b="1" dirty="0"/>
              <a:t>C.</a:t>
            </a:r>
            <a:r>
              <a:rPr lang="en-US" sz="3600" dirty="0"/>
              <a:t> in			</a:t>
            </a:r>
            <a:r>
              <a:rPr lang="en-US" sz="3600" b="1" dirty="0"/>
              <a:t>D</a:t>
            </a:r>
            <a:r>
              <a:rPr lang="en-US" sz="3600" dirty="0"/>
              <a:t>. up</a:t>
            </a:r>
          </a:p>
          <a:p>
            <a:pPr algn="just"/>
            <a:endParaRPr lang="en-US" sz="3600" dirty="0"/>
          </a:p>
        </p:txBody>
      </p:sp>
      <p:sp>
        <p:nvSpPr>
          <p:cNvPr id="3" name="Text Box 2"/>
          <p:cNvSpPr txBox="1"/>
          <p:nvPr/>
        </p:nvSpPr>
        <p:spPr>
          <a:xfrm>
            <a:off x="6243858" y="1939290"/>
            <a:ext cx="5702300" cy="3415030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/>
              <a:t>2.</a:t>
            </a:r>
            <a:r>
              <a:rPr lang="en-US" sz="3600" dirty="0"/>
              <a:t> Do you know how many ______ of English are there?</a:t>
            </a:r>
          </a:p>
          <a:p>
            <a:pPr algn="just"/>
            <a:r>
              <a:rPr lang="en-US" sz="3600" b="1" dirty="0"/>
              <a:t>A.</a:t>
            </a:r>
            <a:r>
              <a:rPr lang="en-US" sz="3600" dirty="0"/>
              <a:t> grammars</a:t>
            </a:r>
          </a:p>
          <a:p>
            <a:pPr algn="just"/>
            <a:r>
              <a:rPr lang="en-US" sz="3600" b="1" dirty="0"/>
              <a:t>B. </a:t>
            </a:r>
            <a:r>
              <a:rPr lang="en-US" sz="3600" dirty="0"/>
              <a:t>vocabulary</a:t>
            </a:r>
          </a:p>
          <a:p>
            <a:pPr algn="just"/>
            <a:r>
              <a:rPr lang="en-US" sz="3600" b="1" dirty="0"/>
              <a:t>C.</a:t>
            </a:r>
            <a:r>
              <a:rPr lang="en-US" sz="3600" dirty="0"/>
              <a:t> varieties</a:t>
            </a:r>
          </a:p>
          <a:p>
            <a:pPr algn="just"/>
            <a:r>
              <a:rPr lang="en-US" sz="3600" b="1" dirty="0"/>
              <a:t>D.</a:t>
            </a:r>
            <a:r>
              <a:rPr lang="en-US" sz="3600" dirty="0"/>
              <a:t> official languages</a:t>
            </a:r>
          </a:p>
        </p:txBody>
      </p:sp>
      <p:sp>
        <p:nvSpPr>
          <p:cNvPr id="7" name="Oval 6"/>
          <p:cNvSpPr/>
          <p:nvPr/>
        </p:nvSpPr>
        <p:spPr>
          <a:xfrm>
            <a:off x="2984500" y="3624897"/>
            <a:ext cx="572441" cy="594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56020" y="4218940"/>
            <a:ext cx="497205" cy="515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-7536815" y="2066290"/>
            <a:ext cx="6096000" cy="396938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3.</a:t>
            </a:r>
            <a:r>
              <a:rPr lang="en-US" sz="3600"/>
              <a:t> For homework, please copy these English sentences ______ your notebook.</a:t>
            </a:r>
          </a:p>
          <a:p>
            <a:pPr algn="just"/>
            <a:r>
              <a:rPr lang="en-US" sz="3600" b="1"/>
              <a:t>A</a:t>
            </a:r>
            <a:r>
              <a:rPr lang="en-US" sz="3600"/>
              <a:t>. into</a:t>
            </a:r>
          </a:p>
          <a:p>
            <a:pPr algn="just"/>
            <a:r>
              <a:rPr lang="en-US" sz="3600" b="1"/>
              <a:t>B.</a:t>
            </a:r>
            <a:r>
              <a:rPr lang="en-US" sz="3600"/>
              <a:t> over</a:t>
            </a:r>
          </a:p>
          <a:p>
            <a:pPr algn="just"/>
            <a:r>
              <a:rPr lang="en-US" sz="3600" b="1"/>
              <a:t>C.</a:t>
            </a:r>
            <a:r>
              <a:rPr lang="en-US" sz="3600"/>
              <a:t> on</a:t>
            </a:r>
          </a:p>
          <a:p>
            <a:pPr algn="just"/>
            <a:r>
              <a:rPr lang="en-US" sz="3600" b="1"/>
              <a:t>D</a:t>
            </a:r>
            <a:r>
              <a:rPr lang="en-US" sz="3600"/>
              <a:t>. up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2984480" y="1989455"/>
            <a:ext cx="5702300" cy="3969385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4.</a:t>
            </a:r>
            <a:r>
              <a:rPr lang="en-US" sz="3600"/>
              <a:t> She’s good at ______ English short stories into Vietnamese</a:t>
            </a:r>
          </a:p>
          <a:p>
            <a:pPr algn="just"/>
            <a:r>
              <a:rPr lang="en-US" sz="3600" b="1"/>
              <a:t>A.</a:t>
            </a:r>
            <a:r>
              <a:rPr lang="en-US" sz="3600"/>
              <a:t> translating</a:t>
            </a:r>
          </a:p>
          <a:p>
            <a:pPr algn="just"/>
            <a:r>
              <a:rPr lang="en-US" sz="3600" b="1"/>
              <a:t>B. </a:t>
            </a:r>
            <a:r>
              <a:rPr lang="en-US" sz="3600"/>
              <a:t>picking</a:t>
            </a:r>
          </a:p>
          <a:p>
            <a:pPr algn="just"/>
            <a:r>
              <a:rPr lang="en-US" sz="3600" b="1"/>
              <a:t>C.</a:t>
            </a:r>
            <a:r>
              <a:rPr lang="en-US" sz="3600"/>
              <a:t> looking</a:t>
            </a:r>
          </a:p>
          <a:p>
            <a:pPr algn="just"/>
            <a:r>
              <a:rPr lang="en-US" sz="3600" b="1"/>
              <a:t>D.</a:t>
            </a:r>
            <a:r>
              <a:rPr lang="en-US" sz="3600"/>
              <a:t> copying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86129C-4F97-4B3C-D64B-1F712BBDDDA8}"/>
              </a:ext>
            </a:extLst>
          </p:cNvPr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D5DFB27F-BC29-23A5-C70A-B2B8DA839B71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32">
              <a:extLst>
                <a:ext uri="{FF2B5EF4-FFF2-40B4-BE49-F238E27FC236}">
                  <a16:creationId xmlns:a16="http://schemas.microsoft.com/office/drawing/2014/main" id="{00E5CFE0-F785-E73E-2C7C-661B72EEF04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33">
              <a:extLst>
                <a:ext uri="{FF2B5EF4-FFF2-40B4-BE49-F238E27FC236}">
                  <a16:creationId xmlns:a16="http://schemas.microsoft.com/office/drawing/2014/main" id="{2A07D7BB-84AC-6DEF-3607-3FCCE33F139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2ACF086-7BCF-9814-941D-FB2C0007E841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0708" y="1109262"/>
            <a:ext cx="10888345" cy="5232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9550" y="1939290"/>
            <a:ext cx="5671723" cy="396938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3.</a:t>
            </a:r>
            <a:r>
              <a:rPr lang="en-US" sz="3600" dirty="0"/>
              <a:t> For homework, please copy these English sentences ______ your notebook.</a:t>
            </a:r>
          </a:p>
          <a:p>
            <a:r>
              <a:rPr lang="en-US" sz="3600" b="1" dirty="0"/>
              <a:t>A</a:t>
            </a:r>
            <a:r>
              <a:rPr lang="en-US" sz="3600" dirty="0"/>
              <a:t>. into</a:t>
            </a:r>
          </a:p>
          <a:p>
            <a:r>
              <a:rPr lang="en-US" sz="3600" b="1" dirty="0"/>
              <a:t>B.</a:t>
            </a:r>
            <a:r>
              <a:rPr lang="en-US" sz="3600" dirty="0"/>
              <a:t> over</a:t>
            </a:r>
          </a:p>
          <a:p>
            <a:r>
              <a:rPr lang="en-US" sz="3600" b="1" dirty="0"/>
              <a:t>C.</a:t>
            </a:r>
            <a:r>
              <a:rPr lang="en-US" sz="3600" dirty="0"/>
              <a:t> on</a:t>
            </a:r>
          </a:p>
          <a:p>
            <a:r>
              <a:rPr lang="en-US" sz="3600" b="1" dirty="0"/>
              <a:t>D</a:t>
            </a:r>
            <a:r>
              <a:rPr lang="en-US" sz="3600" dirty="0"/>
              <a:t>. up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310728" y="1940879"/>
            <a:ext cx="5702300" cy="3969385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4.</a:t>
            </a:r>
            <a:r>
              <a:rPr lang="en-US" sz="3600" dirty="0"/>
              <a:t> She’s good at ______ English short stories into Vietnamese.</a:t>
            </a:r>
          </a:p>
          <a:p>
            <a:pPr algn="just"/>
            <a:r>
              <a:rPr lang="en-US" sz="3600" b="1" dirty="0"/>
              <a:t>A.</a:t>
            </a:r>
            <a:r>
              <a:rPr lang="en-US" sz="3600" dirty="0"/>
              <a:t> translating</a:t>
            </a:r>
          </a:p>
          <a:p>
            <a:pPr algn="just"/>
            <a:r>
              <a:rPr lang="en-US" sz="3600" b="1" dirty="0"/>
              <a:t>B. </a:t>
            </a:r>
            <a:r>
              <a:rPr lang="en-US" sz="3600" dirty="0"/>
              <a:t>picking</a:t>
            </a:r>
          </a:p>
          <a:p>
            <a:pPr algn="just"/>
            <a:r>
              <a:rPr lang="en-US" sz="3600" b="1" dirty="0"/>
              <a:t>C.</a:t>
            </a:r>
            <a:r>
              <a:rPr lang="en-US" sz="3600" dirty="0"/>
              <a:t> looking</a:t>
            </a:r>
          </a:p>
          <a:p>
            <a:pPr algn="just"/>
            <a:r>
              <a:rPr lang="en-US" sz="3600" b="1" dirty="0"/>
              <a:t>D.</a:t>
            </a:r>
            <a:r>
              <a:rPr lang="en-US" sz="3600" dirty="0"/>
              <a:t> copying</a:t>
            </a:r>
          </a:p>
        </p:txBody>
      </p:sp>
      <p:sp>
        <p:nvSpPr>
          <p:cNvPr id="7" name="Oval 6"/>
          <p:cNvSpPr/>
          <p:nvPr/>
        </p:nvSpPr>
        <p:spPr>
          <a:xfrm>
            <a:off x="209550" y="3659336"/>
            <a:ext cx="523875" cy="54364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05550" y="3697605"/>
            <a:ext cx="523875" cy="54364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20980" y="-4584700"/>
            <a:ext cx="6096000" cy="396938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1.</a:t>
            </a:r>
            <a:r>
              <a:rPr lang="en-US" sz="3600"/>
              <a:t> My students usually go ______ their homework before they hand it in.</a:t>
            </a:r>
          </a:p>
          <a:p>
            <a:pPr algn="just"/>
            <a:r>
              <a:rPr lang="en-US" sz="3600" b="1"/>
              <a:t>A</a:t>
            </a:r>
            <a:r>
              <a:rPr lang="en-US" sz="3600"/>
              <a:t>. into</a:t>
            </a:r>
          </a:p>
          <a:p>
            <a:pPr algn="just"/>
            <a:r>
              <a:rPr lang="en-US" sz="3600" b="1"/>
              <a:t>B.</a:t>
            </a:r>
            <a:r>
              <a:rPr lang="en-US" sz="3600"/>
              <a:t> over</a:t>
            </a:r>
          </a:p>
          <a:p>
            <a:pPr algn="just"/>
            <a:r>
              <a:rPr lang="en-US" sz="3600" b="1"/>
              <a:t>C.</a:t>
            </a:r>
            <a:r>
              <a:rPr lang="en-US" sz="3600"/>
              <a:t> in</a:t>
            </a:r>
          </a:p>
          <a:p>
            <a:pPr algn="just"/>
            <a:r>
              <a:rPr lang="en-US" sz="3600" b="1"/>
              <a:t>D</a:t>
            </a:r>
            <a:r>
              <a:rPr lang="en-US" sz="3600"/>
              <a:t>. up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214110" y="-4588510"/>
            <a:ext cx="5702300" cy="3415030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2.</a:t>
            </a:r>
            <a:r>
              <a:rPr lang="en-US" sz="3600"/>
              <a:t> Do you know how many ______ of English are there?</a:t>
            </a:r>
          </a:p>
          <a:p>
            <a:pPr algn="just"/>
            <a:r>
              <a:rPr lang="en-US" sz="3600" b="1"/>
              <a:t>A.</a:t>
            </a:r>
            <a:r>
              <a:rPr lang="en-US" sz="3600"/>
              <a:t> grammars</a:t>
            </a:r>
          </a:p>
          <a:p>
            <a:pPr algn="just"/>
            <a:r>
              <a:rPr lang="en-US" sz="3600" b="1"/>
              <a:t>B. </a:t>
            </a:r>
            <a:r>
              <a:rPr lang="en-US" sz="3600"/>
              <a:t>vocabulary</a:t>
            </a:r>
          </a:p>
          <a:p>
            <a:pPr algn="just"/>
            <a:r>
              <a:rPr lang="en-US" sz="3600" b="1"/>
              <a:t>C.</a:t>
            </a:r>
            <a:r>
              <a:rPr lang="en-US" sz="3600"/>
              <a:t> varieties</a:t>
            </a:r>
          </a:p>
          <a:p>
            <a:pPr algn="just"/>
            <a:r>
              <a:rPr lang="en-US" sz="3600" b="1"/>
              <a:t>D.</a:t>
            </a:r>
            <a:r>
              <a:rPr lang="en-US" sz="3600"/>
              <a:t> official languages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7950" y="7359015"/>
            <a:ext cx="11623040" cy="230695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5.</a:t>
            </a:r>
            <a:r>
              <a:rPr lang="en-US" sz="3600"/>
              <a:t> After living in Singapore for several years, she has ______ up some Singaporean English</a:t>
            </a:r>
          </a:p>
          <a:p>
            <a:pPr algn="just"/>
            <a:r>
              <a:rPr lang="en-US" sz="3600" b="1"/>
              <a:t>                 A</a:t>
            </a:r>
            <a:r>
              <a:rPr lang="en-US" sz="3600"/>
              <a:t>. copied                       </a:t>
            </a:r>
            <a:r>
              <a:rPr lang="en-US" sz="3600" b="1">
                <a:sym typeface="+mn-ea"/>
              </a:rPr>
              <a:t>B.</a:t>
            </a:r>
            <a:r>
              <a:rPr lang="en-US" sz="3600">
                <a:sym typeface="+mn-ea"/>
              </a:rPr>
              <a:t> gone</a:t>
            </a:r>
            <a:endParaRPr lang="en-US" sz="3600"/>
          </a:p>
          <a:p>
            <a:pPr algn="just"/>
            <a:r>
              <a:rPr lang="en-US" sz="3600" b="1"/>
              <a:t>                 C.</a:t>
            </a:r>
            <a:r>
              <a:rPr lang="en-US" sz="3600"/>
              <a:t> looked                       </a:t>
            </a:r>
            <a:r>
              <a:rPr lang="en-US" sz="3600" b="1">
                <a:sym typeface="+mn-ea"/>
              </a:rPr>
              <a:t>D</a:t>
            </a:r>
            <a:r>
              <a:rPr lang="en-US" sz="3600">
                <a:sym typeface="+mn-ea"/>
              </a:rPr>
              <a:t>. picked</a:t>
            </a:r>
            <a:endParaRPr lang="en-US" sz="3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55FE6A-6D8C-C937-5117-D6ECFE9604D3}"/>
              </a:ext>
            </a:extLst>
          </p:cNvPr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11" name="Round Single Corner Rectangle 31">
              <a:extLst>
                <a:ext uri="{FF2B5EF4-FFF2-40B4-BE49-F238E27FC236}">
                  <a16:creationId xmlns:a16="http://schemas.microsoft.com/office/drawing/2014/main" id="{1579F7F0-0EDE-CAA8-A907-C09F9FAA2241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32">
              <a:extLst>
                <a:ext uri="{FF2B5EF4-FFF2-40B4-BE49-F238E27FC236}">
                  <a16:creationId xmlns:a16="http://schemas.microsoft.com/office/drawing/2014/main" id="{FA474B5D-73C5-7AD2-9DCC-1C2FB2F5EBD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33">
              <a:extLst>
                <a:ext uri="{FF2B5EF4-FFF2-40B4-BE49-F238E27FC236}">
                  <a16:creationId xmlns:a16="http://schemas.microsoft.com/office/drawing/2014/main" id="{B4E6991D-7082-132A-BBAF-0123AB515A5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014BC37-8BE5-C831-8D7F-83B49B2EA21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0708" y="1129876"/>
            <a:ext cx="10888345" cy="5232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46013" y="2148840"/>
            <a:ext cx="11623040" cy="230695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5.</a:t>
            </a:r>
            <a:r>
              <a:rPr lang="en-US" sz="3600" dirty="0"/>
              <a:t> After living in Singapore for several years, she has ______ up some Singaporean English.</a:t>
            </a:r>
          </a:p>
          <a:p>
            <a:pPr algn="just"/>
            <a:r>
              <a:rPr lang="en-US" sz="3600" b="1" dirty="0"/>
              <a:t>                 A</a:t>
            </a:r>
            <a:r>
              <a:rPr lang="en-US" sz="3600" dirty="0"/>
              <a:t>. copied                       </a:t>
            </a:r>
            <a:r>
              <a:rPr lang="en-US" sz="3600" b="1" dirty="0">
                <a:sym typeface="+mn-ea"/>
              </a:rPr>
              <a:t>B.</a:t>
            </a:r>
            <a:r>
              <a:rPr lang="en-US" sz="3600" dirty="0">
                <a:sym typeface="+mn-ea"/>
              </a:rPr>
              <a:t> gone</a:t>
            </a:r>
            <a:endParaRPr lang="en-US" sz="3600" dirty="0"/>
          </a:p>
          <a:p>
            <a:pPr algn="just"/>
            <a:r>
              <a:rPr lang="en-US" sz="3600" b="1" dirty="0"/>
              <a:t>                 C.</a:t>
            </a:r>
            <a:r>
              <a:rPr lang="en-US" sz="3600" dirty="0"/>
              <a:t> looked                       </a:t>
            </a:r>
            <a:r>
              <a:rPr lang="en-US" sz="3600" b="1" dirty="0">
                <a:sym typeface="+mn-ea"/>
              </a:rPr>
              <a:t>D</a:t>
            </a:r>
            <a:r>
              <a:rPr lang="en-US" sz="3600" dirty="0">
                <a:sym typeface="+mn-ea"/>
              </a:rPr>
              <a:t>. picked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6165788" y="3839013"/>
            <a:ext cx="558862" cy="57995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-100330" y="-4456430"/>
            <a:ext cx="6096000" cy="3969385"/>
          </a:xfrm>
          <a:prstGeom prst="rect">
            <a:avLst/>
          </a:prstGeom>
          <a:solidFill>
            <a:srgbClr val="FFDE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3.</a:t>
            </a:r>
            <a:r>
              <a:rPr lang="en-US" sz="3600"/>
              <a:t> For homework, please copy these English sentences ______ your notebook.</a:t>
            </a:r>
          </a:p>
          <a:p>
            <a:pPr algn="just"/>
            <a:r>
              <a:rPr lang="en-US" sz="3600" b="1"/>
              <a:t>A</a:t>
            </a:r>
            <a:r>
              <a:rPr lang="en-US" sz="3600"/>
              <a:t>. into</a:t>
            </a:r>
          </a:p>
          <a:p>
            <a:pPr algn="just"/>
            <a:r>
              <a:rPr lang="en-US" sz="3600" b="1"/>
              <a:t>B.</a:t>
            </a:r>
            <a:r>
              <a:rPr lang="en-US" sz="3600"/>
              <a:t> over</a:t>
            </a:r>
          </a:p>
          <a:p>
            <a:pPr algn="just"/>
            <a:r>
              <a:rPr lang="en-US" sz="3600" b="1"/>
              <a:t>C.</a:t>
            </a:r>
            <a:r>
              <a:rPr lang="en-US" sz="3600"/>
              <a:t> on</a:t>
            </a:r>
          </a:p>
          <a:p>
            <a:pPr algn="just"/>
            <a:r>
              <a:rPr lang="en-US" sz="3600" b="1"/>
              <a:t>D</a:t>
            </a:r>
            <a:r>
              <a:rPr lang="en-US" sz="3600"/>
              <a:t>. up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019800" y="-4333240"/>
            <a:ext cx="5702300" cy="3969385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4.</a:t>
            </a:r>
            <a:r>
              <a:rPr lang="en-US" sz="3600"/>
              <a:t> She’s good at ______ English short stories into Vietnamese</a:t>
            </a:r>
          </a:p>
          <a:p>
            <a:pPr algn="just"/>
            <a:r>
              <a:rPr lang="en-US" sz="3600" b="1"/>
              <a:t>A.</a:t>
            </a:r>
            <a:r>
              <a:rPr lang="en-US" sz="3600"/>
              <a:t> translating</a:t>
            </a:r>
          </a:p>
          <a:p>
            <a:pPr algn="just"/>
            <a:r>
              <a:rPr lang="en-US" sz="3600" b="1"/>
              <a:t>B. </a:t>
            </a:r>
            <a:r>
              <a:rPr lang="en-US" sz="3600"/>
              <a:t>picking</a:t>
            </a:r>
          </a:p>
          <a:p>
            <a:pPr algn="just"/>
            <a:r>
              <a:rPr lang="en-US" sz="3600" b="1"/>
              <a:t>C.</a:t>
            </a:r>
            <a:r>
              <a:rPr lang="en-US" sz="3600"/>
              <a:t> looking</a:t>
            </a:r>
          </a:p>
          <a:p>
            <a:pPr algn="just"/>
            <a:r>
              <a:rPr lang="en-US" sz="3600" b="1"/>
              <a:t>D.</a:t>
            </a:r>
            <a:r>
              <a:rPr lang="en-US" sz="3600"/>
              <a:t> copying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756AB0-8C61-884C-61FF-47895C018CB4}"/>
              </a:ext>
            </a:extLst>
          </p:cNvPr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6" name="Round Single Corner Rectangle 31">
              <a:extLst>
                <a:ext uri="{FF2B5EF4-FFF2-40B4-BE49-F238E27FC236}">
                  <a16:creationId xmlns:a16="http://schemas.microsoft.com/office/drawing/2014/main" id="{935C7D41-5EE5-491B-8672-A604A079356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2">
              <a:extLst>
                <a:ext uri="{FF2B5EF4-FFF2-40B4-BE49-F238E27FC236}">
                  <a16:creationId xmlns:a16="http://schemas.microsoft.com/office/drawing/2014/main" id="{0E44168C-9A21-097D-5746-4B3C4752CAD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7E0B05F8-2C3B-B901-F53D-11054D38B7A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BCEBB2-2830-6130-6BB7-3A0AC1F7F79F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0708" y="1203641"/>
            <a:ext cx="1111005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Read each sentence and circle the relative pronoun which can be omitted.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028065" y="2906395"/>
            <a:ext cx="108242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We can omit a relative pronoun in English when it is an object.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63480" y="2108835"/>
            <a:ext cx="11088795" cy="645160"/>
          </a:xfrm>
          <a:prstGeom prst="rect">
            <a:avLst/>
          </a:prstGeom>
          <a:solidFill>
            <a:srgbClr val="FFB4B4"/>
          </a:solidFill>
        </p:spPr>
        <p:txBody>
          <a:bodyPr wrap="square" rtlCol="0" anchor="t">
            <a:spAutoFit/>
          </a:bodyPr>
          <a:lstStyle/>
          <a:p>
            <a:r>
              <a:rPr lang="en-US" sz="3600" dirty="0"/>
              <a:t>When we can omit a relative pronoun in a relative clause?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5866AF-B544-5639-346F-A26ED6030C91}"/>
              </a:ext>
            </a:extLst>
          </p:cNvPr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31">
              <a:extLst>
                <a:ext uri="{FF2B5EF4-FFF2-40B4-BE49-F238E27FC236}">
                  <a16:creationId xmlns:a16="http://schemas.microsoft.com/office/drawing/2014/main" id="{43AABE59-7CBA-26FA-FE62-6A83667F75C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2">
              <a:extLst>
                <a:ext uri="{FF2B5EF4-FFF2-40B4-BE49-F238E27FC236}">
                  <a16:creationId xmlns:a16="http://schemas.microsoft.com/office/drawing/2014/main" id="{E1BB23F7-92E4-EC7B-70C8-75E99A7E44DF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3">
              <a:extLst>
                <a:ext uri="{FF2B5EF4-FFF2-40B4-BE49-F238E27FC236}">
                  <a16:creationId xmlns:a16="http://schemas.microsoft.com/office/drawing/2014/main" id="{FFA50B29-D1B4-E6FA-F003-7C2C94FD704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44124E-41DA-4CF1-86AC-4FC47306752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1678</Words>
  <Application>Microsoft Office PowerPoint</Application>
  <PresentationFormat>Widescreen</PresentationFormat>
  <Paragraphs>302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Adobe Gothic Std B</vt:lpstr>
      <vt:lpstr>Arial</vt:lpstr>
      <vt:lpstr>Calibri</vt:lpstr>
      <vt:lpstr>Calibri Light</vt:lpstr>
      <vt:lpstr>Cooper Black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ENGLISH AROUND THE WORLD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367</cp:revision>
  <dcterms:created xsi:type="dcterms:W3CDTF">2020-12-09T02:04:00Z</dcterms:created>
  <dcterms:modified xsi:type="dcterms:W3CDTF">2024-08-21T07:29:23Z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D8DDB1DC7937498796ABEBFCF2186461_13</vt:lpwstr>
  </property>
  <property fmtid="{D5CDD505-2E9C-101B-9397-08002B2CF9AE}" pid="3" name="KSOProductBuildVer">
    <vt:lpwstr>1033-12.2.0.13489</vt:lpwstr>
  </property>
</Properties>
</file>