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handoutMasterIdLst>
    <p:handoutMasterId r:id="rId19"/>
  </p:handoutMasterIdLst>
  <p:sldIdLst>
    <p:sldId id="271" r:id="rId2"/>
    <p:sldId id="636" r:id="rId3"/>
    <p:sldId id="788" r:id="rId4"/>
    <p:sldId id="531" r:id="rId5"/>
    <p:sldId id="436" r:id="rId6"/>
    <p:sldId id="722" r:id="rId7"/>
    <p:sldId id="599" r:id="rId8"/>
    <p:sldId id="789" r:id="rId9"/>
    <p:sldId id="739" r:id="rId10"/>
    <p:sldId id="707" r:id="rId11"/>
    <p:sldId id="605" r:id="rId12"/>
    <p:sldId id="727" r:id="rId13"/>
    <p:sldId id="782" r:id="rId14"/>
    <p:sldId id="314" r:id="rId15"/>
    <p:sldId id="330" r:id="rId16"/>
    <p:sldId id="35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E1"/>
    <a:srgbClr val="7FE9DE"/>
    <a:srgbClr val="FFEBAD"/>
    <a:srgbClr val="FFF6BF"/>
    <a:srgbClr val="A5F1E9"/>
    <a:srgbClr val="CCDAC1"/>
    <a:srgbClr val="FEEECD"/>
    <a:srgbClr val="FFD9C0"/>
    <a:srgbClr val="FAF0D7"/>
    <a:srgbClr val="8CC0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104" d="100"/>
          <a:sy n="104" d="100"/>
        </p:scale>
        <p:origin x="1056" y="114"/>
      </p:cViewPr>
      <p:guideLst>
        <p:guide orient="horz" pos="2159"/>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8/21/2024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8/21/2024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8/21/2024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8/21/2024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8/21/2024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80709" y="1129876"/>
            <a:ext cx="9892092"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sym typeface="+mn-ea"/>
              </a:rPr>
              <a:t>Listen again and fill in each blank with no more than TWO words.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7" name="Oval 6"/>
          <p:cNvSpPr/>
          <p:nvPr/>
        </p:nvSpPr>
        <p:spPr>
          <a:xfrm>
            <a:off x="4251325" y="2988945"/>
            <a:ext cx="4040505" cy="2425065"/>
          </a:xfrm>
          <a:prstGeom prst="ellipse">
            <a:avLst/>
          </a:prstGeom>
          <a:solidFill>
            <a:srgbClr val="7FE9DE"/>
          </a:solidFill>
          <a:ln>
            <a:noFill/>
          </a:ln>
          <a:effectLst>
            <a:outerShdw blurRad="139700" dist="76200" dir="10800000" sx="99000" sy="99000" algn="ctr" rotWithShape="0">
              <a:schemeClr val="tx1">
                <a:alpha val="46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500" b="1">
                <a:solidFill>
                  <a:schemeClr val="tx1"/>
                </a:solidFill>
              </a:rPr>
              <a:t>Tips to improve English vocabulary learning</a:t>
            </a:r>
          </a:p>
        </p:txBody>
      </p:sp>
      <p:sp>
        <p:nvSpPr>
          <p:cNvPr id="18" name="Oval 17"/>
          <p:cNvSpPr/>
          <p:nvPr/>
        </p:nvSpPr>
        <p:spPr>
          <a:xfrm>
            <a:off x="4147185" y="2919730"/>
            <a:ext cx="4201795" cy="2574925"/>
          </a:xfrm>
          <a:prstGeom prst="ellipse">
            <a:avLst/>
          </a:prstGeom>
          <a:noFill/>
          <a:ln w="28575">
            <a:solidFill>
              <a:srgbClr val="00B0F0"/>
            </a:solidFill>
            <a:prstDash val="sysDot"/>
          </a:ln>
          <a:extLst>
            <a:ext uri="{909E8E84-426E-40DD-AFC4-6F175D3DCCD1}">
              <a14:hiddenFill xmlns:a14="http://schemas.microsoft.com/office/drawing/2010/main">
                <a:solidFill>
                  <a:srgbClr val="7FE9DE"/>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3200">
              <a:solidFill>
                <a:schemeClr val="tx1"/>
              </a:solidFill>
            </a:endParaRPr>
          </a:p>
        </p:txBody>
      </p:sp>
      <p:sp>
        <p:nvSpPr>
          <p:cNvPr id="19" name="Rounded Rectangle 18"/>
          <p:cNvSpPr/>
          <p:nvPr/>
        </p:nvSpPr>
        <p:spPr>
          <a:xfrm>
            <a:off x="896280" y="1942814"/>
            <a:ext cx="3932555" cy="1320800"/>
          </a:xfrm>
          <a:prstGeom prst="roundRect">
            <a:avLst>
              <a:gd name="adj" fmla="val 33785"/>
            </a:avLst>
          </a:prstGeom>
          <a:solidFill>
            <a:srgbClr val="FFF6BF"/>
          </a:solidFill>
          <a:ln>
            <a:noFill/>
          </a:ln>
          <a:effectLst>
            <a:outerShdw blurRad="139700" dist="76200" dir="10800000" sx="99000" sy="99000" algn="ctr" rotWithShape="0">
              <a:schemeClr val="tx1">
                <a:alpha val="46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500" b="1" dirty="0">
                <a:solidFill>
                  <a:schemeClr val="tx1"/>
                </a:solidFill>
              </a:rPr>
              <a:t>Reading English books</a:t>
            </a:r>
          </a:p>
          <a:p>
            <a:pPr algn="just"/>
            <a:r>
              <a:rPr lang="en-US" sz="2500" dirty="0">
                <a:solidFill>
                  <a:schemeClr val="tx1"/>
                </a:solidFill>
              </a:rPr>
              <a:t>– Guessing the </a:t>
            </a:r>
            <a:r>
              <a:rPr lang="en-US" sz="2500" b="1" dirty="0">
                <a:solidFill>
                  <a:schemeClr val="tx1"/>
                </a:solidFill>
              </a:rPr>
              <a:t>(1) </a:t>
            </a:r>
            <a:r>
              <a:rPr lang="en-US" sz="2500" dirty="0">
                <a:solidFill>
                  <a:schemeClr val="tx1"/>
                </a:solidFill>
              </a:rPr>
              <a:t>______</a:t>
            </a:r>
          </a:p>
        </p:txBody>
      </p:sp>
      <p:sp>
        <p:nvSpPr>
          <p:cNvPr id="20" name="Rounded Rectangle 19"/>
          <p:cNvSpPr/>
          <p:nvPr/>
        </p:nvSpPr>
        <p:spPr>
          <a:xfrm>
            <a:off x="7675540" y="1789144"/>
            <a:ext cx="4362450" cy="1779905"/>
          </a:xfrm>
          <a:prstGeom prst="roundRect">
            <a:avLst>
              <a:gd name="adj" fmla="val 33785"/>
            </a:avLst>
          </a:prstGeom>
          <a:solidFill>
            <a:srgbClr val="FFF6BF"/>
          </a:solidFill>
          <a:ln>
            <a:noFill/>
          </a:ln>
          <a:effectLst>
            <a:outerShdw blurRad="139700" dist="76200" dir="10800000" sx="99000" sy="99000" algn="ctr" rotWithShape="0">
              <a:schemeClr val="tx1">
                <a:alpha val="46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500" b="1" dirty="0">
                <a:solidFill>
                  <a:schemeClr val="tx1"/>
                </a:solidFill>
              </a:rPr>
              <a:t>Using a good dictionary</a:t>
            </a:r>
          </a:p>
          <a:p>
            <a:pPr algn="just"/>
            <a:r>
              <a:rPr lang="en-US" sz="2500" dirty="0">
                <a:solidFill>
                  <a:schemeClr val="tx1"/>
                </a:solidFill>
              </a:rPr>
              <a:t>– Checking the meaning and </a:t>
            </a:r>
          </a:p>
          <a:p>
            <a:pPr algn="just"/>
            <a:r>
              <a:rPr lang="en-US" sz="2500" b="1" dirty="0">
                <a:solidFill>
                  <a:schemeClr val="tx1"/>
                </a:solidFill>
              </a:rPr>
              <a:t>2)</a:t>
            </a:r>
            <a:r>
              <a:rPr lang="en-US" sz="2500" dirty="0">
                <a:solidFill>
                  <a:schemeClr val="tx1"/>
                </a:solidFill>
              </a:rPr>
              <a:t> ____________</a:t>
            </a:r>
          </a:p>
        </p:txBody>
      </p:sp>
      <p:sp>
        <p:nvSpPr>
          <p:cNvPr id="21" name="Rounded Rectangle 20"/>
          <p:cNvSpPr/>
          <p:nvPr/>
        </p:nvSpPr>
        <p:spPr>
          <a:xfrm>
            <a:off x="376555" y="5034915"/>
            <a:ext cx="4649470" cy="1643380"/>
          </a:xfrm>
          <a:prstGeom prst="roundRect">
            <a:avLst>
              <a:gd name="adj" fmla="val 33785"/>
            </a:avLst>
          </a:prstGeom>
          <a:solidFill>
            <a:srgbClr val="FFF6BF"/>
          </a:solidFill>
          <a:ln>
            <a:noFill/>
          </a:ln>
          <a:effectLst>
            <a:outerShdw blurRad="139700" dist="76200" dir="10800000" sx="99000" sy="99000" algn="ctr" rotWithShape="0">
              <a:schemeClr val="tx1">
                <a:alpha val="46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500" b="1" dirty="0">
                <a:solidFill>
                  <a:schemeClr val="tx1"/>
                </a:solidFill>
              </a:rPr>
              <a:t>Using a vocabulary notebook</a:t>
            </a:r>
          </a:p>
          <a:p>
            <a:r>
              <a:rPr lang="en-US" sz="2500" dirty="0">
                <a:solidFill>
                  <a:schemeClr val="tx1"/>
                </a:solidFill>
              </a:rPr>
              <a:t>– </a:t>
            </a:r>
            <a:r>
              <a:rPr lang="en-US" sz="2500" b="1" dirty="0">
                <a:solidFill>
                  <a:schemeClr val="tx1"/>
                </a:solidFill>
              </a:rPr>
              <a:t>(3)</a:t>
            </a:r>
            <a:r>
              <a:rPr lang="en-US" sz="2500" dirty="0">
                <a:solidFill>
                  <a:schemeClr val="tx1"/>
                </a:solidFill>
              </a:rPr>
              <a:t> ________  all  new  words into a notebook</a:t>
            </a:r>
          </a:p>
        </p:txBody>
      </p:sp>
      <p:sp>
        <p:nvSpPr>
          <p:cNvPr id="23" name="Rounded Rectangle 22"/>
          <p:cNvSpPr/>
          <p:nvPr/>
        </p:nvSpPr>
        <p:spPr>
          <a:xfrm>
            <a:off x="7530465" y="5049520"/>
            <a:ext cx="4563745" cy="1565275"/>
          </a:xfrm>
          <a:prstGeom prst="roundRect">
            <a:avLst>
              <a:gd name="adj" fmla="val 33785"/>
            </a:avLst>
          </a:prstGeom>
          <a:solidFill>
            <a:srgbClr val="FFF6BF"/>
          </a:solidFill>
          <a:ln>
            <a:noFill/>
          </a:ln>
          <a:effectLst>
            <a:outerShdw blurRad="139700" dist="76200" dir="10800000" sx="99000" sy="99000" algn="ctr" rotWithShape="0">
              <a:schemeClr val="tx1">
                <a:alpha val="46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r>
              <a:rPr lang="en-US" sz="2500" b="1" dirty="0">
                <a:solidFill>
                  <a:schemeClr val="tx1"/>
                </a:solidFill>
              </a:rPr>
              <a:t>(4) __________ in English</a:t>
            </a:r>
          </a:p>
          <a:p>
            <a:r>
              <a:rPr lang="en-US" sz="2500" dirty="0">
                <a:solidFill>
                  <a:schemeClr val="tx1"/>
                </a:solidFill>
              </a:rPr>
              <a:t>– Trying to use the words learnt and </a:t>
            </a:r>
            <a:r>
              <a:rPr lang="en-US" sz="2500" b="1" dirty="0">
                <a:solidFill>
                  <a:schemeClr val="tx1"/>
                </a:solidFill>
              </a:rPr>
              <a:t>(5)___________ </a:t>
            </a:r>
            <a:r>
              <a:rPr lang="en-US" sz="2500" dirty="0">
                <a:solidFill>
                  <a:schemeClr val="tx1"/>
                </a:solidFill>
              </a:rPr>
              <a:t>more new words.</a:t>
            </a:r>
          </a:p>
        </p:txBody>
      </p:sp>
      <p:sp>
        <p:nvSpPr>
          <p:cNvPr id="24" name="Text Box 23"/>
          <p:cNvSpPr txBox="1"/>
          <p:nvPr/>
        </p:nvSpPr>
        <p:spPr>
          <a:xfrm>
            <a:off x="3422650" y="2533704"/>
            <a:ext cx="1449070" cy="491490"/>
          </a:xfrm>
          <a:prstGeom prst="rect">
            <a:avLst/>
          </a:prstGeom>
          <a:noFill/>
        </p:spPr>
        <p:txBody>
          <a:bodyPr wrap="square" rtlCol="0">
            <a:spAutoFit/>
          </a:bodyPr>
          <a:lstStyle/>
          <a:p>
            <a:r>
              <a:rPr lang="en-US" sz="2600" b="1" dirty="0">
                <a:solidFill>
                  <a:srgbClr val="7030A0"/>
                </a:solidFill>
                <a:latin typeface="Calibri" panose="020F0502020204030204" pitchFamily="34" charset="0"/>
                <a:cs typeface="Calibri" panose="020F0502020204030204" pitchFamily="34" charset="0"/>
              </a:rPr>
              <a:t>meaning</a:t>
            </a:r>
          </a:p>
        </p:txBody>
      </p:sp>
      <p:sp>
        <p:nvSpPr>
          <p:cNvPr id="25" name="Text Box 24"/>
          <p:cNvSpPr txBox="1"/>
          <p:nvPr/>
        </p:nvSpPr>
        <p:spPr>
          <a:xfrm>
            <a:off x="8184725" y="2803594"/>
            <a:ext cx="2163445" cy="491490"/>
          </a:xfrm>
          <a:prstGeom prst="rect">
            <a:avLst/>
          </a:prstGeom>
          <a:noFill/>
        </p:spPr>
        <p:txBody>
          <a:bodyPr wrap="square" rtlCol="0">
            <a:spAutoFit/>
          </a:bodyPr>
          <a:lstStyle/>
          <a:p>
            <a:r>
              <a:rPr lang="en-US" sz="2600" b="1" dirty="0">
                <a:solidFill>
                  <a:srgbClr val="7030A0"/>
                </a:solidFill>
                <a:latin typeface="Calibri" panose="020F0502020204030204" pitchFamily="34" charset="0"/>
                <a:cs typeface="Calibri" panose="020F0502020204030204" pitchFamily="34" charset="0"/>
              </a:rPr>
              <a:t>pronunciation </a:t>
            </a:r>
          </a:p>
        </p:txBody>
      </p:sp>
      <p:sp>
        <p:nvSpPr>
          <p:cNvPr id="31" name="Text Box 30"/>
          <p:cNvSpPr txBox="1"/>
          <p:nvPr/>
        </p:nvSpPr>
        <p:spPr>
          <a:xfrm>
            <a:off x="1228698" y="5610383"/>
            <a:ext cx="1339011" cy="492443"/>
          </a:xfrm>
          <a:prstGeom prst="rect">
            <a:avLst/>
          </a:prstGeom>
          <a:noFill/>
        </p:spPr>
        <p:txBody>
          <a:bodyPr wrap="square" rtlCol="0">
            <a:spAutoFit/>
          </a:bodyPr>
          <a:lstStyle/>
          <a:p>
            <a:r>
              <a:rPr lang="en-US" sz="2600" b="1" dirty="0">
                <a:solidFill>
                  <a:srgbClr val="7030A0"/>
                </a:solidFill>
                <a:latin typeface="Calibri" panose="020F0502020204030204" pitchFamily="34" charset="0"/>
                <a:cs typeface="Calibri" panose="020F0502020204030204" pitchFamily="34" charset="0"/>
              </a:rPr>
              <a:t>Copying</a:t>
            </a:r>
          </a:p>
        </p:txBody>
      </p:sp>
      <p:sp>
        <p:nvSpPr>
          <p:cNvPr id="32" name="Text Box 31"/>
          <p:cNvSpPr txBox="1"/>
          <p:nvPr/>
        </p:nvSpPr>
        <p:spPr>
          <a:xfrm>
            <a:off x="8212432" y="5025016"/>
            <a:ext cx="2163445" cy="491490"/>
          </a:xfrm>
          <a:prstGeom prst="rect">
            <a:avLst/>
          </a:prstGeom>
          <a:noFill/>
        </p:spPr>
        <p:txBody>
          <a:bodyPr wrap="square" rtlCol="0">
            <a:spAutoFit/>
          </a:bodyPr>
          <a:lstStyle/>
          <a:p>
            <a:r>
              <a:rPr lang="en-US" sz="2600" b="1" dirty="0">
                <a:solidFill>
                  <a:srgbClr val="7030A0"/>
                </a:solidFill>
                <a:latin typeface="Calibri" panose="020F0502020204030204" pitchFamily="34" charset="0"/>
                <a:cs typeface="Calibri" panose="020F0502020204030204" pitchFamily="34" charset="0"/>
              </a:rPr>
              <a:t>Speaking</a:t>
            </a:r>
          </a:p>
        </p:txBody>
      </p:sp>
      <p:sp>
        <p:nvSpPr>
          <p:cNvPr id="33" name="Text Box 32"/>
          <p:cNvSpPr txBox="1"/>
          <p:nvPr/>
        </p:nvSpPr>
        <p:spPr>
          <a:xfrm>
            <a:off x="9504280" y="5771314"/>
            <a:ext cx="2163445" cy="491490"/>
          </a:xfrm>
          <a:prstGeom prst="rect">
            <a:avLst/>
          </a:prstGeom>
          <a:noFill/>
        </p:spPr>
        <p:txBody>
          <a:bodyPr wrap="square" rtlCol="0">
            <a:spAutoFit/>
          </a:bodyPr>
          <a:lstStyle/>
          <a:p>
            <a:r>
              <a:rPr lang="en-US" sz="2600" b="1" dirty="0">
                <a:solidFill>
                  <a:srgbClr val="7030A0"/>
                </a:solidFill>
                <a:latin typeface="Calibri" panose="020F0502020204030204" pitchFamily="34" charset="0"/>
                <a:cs typeface="Calibri" panose="020F0502020204030204" pitchFamily="34" charset="0"/>
              </a:rPr>
              <a:t>picking up</a:t>
            </a:r>
          </a:p>
        </p:txBody>
      </p:sp>
      <p:grpSp>
        <p:nvGrpSpPr>
          <p:cNvPr id="2" name="Group 1">
            <a:extLst>
              <a:ext uri="{FF2B5EF4-FFF2-40B4-BE49-F238E27FC236}">
                <a16:creationId xmlns:a16="http://schemas.microsoft.com/office/drawing/2014/main" id="{1E42C346-88D2-2503-790F-DC7C401A6EF9}"/>
              </a:ext>
            </a:extLst>
          </p:cNvPr>
          <p:cNvGrpSpPr/>
          <p:nvPr/>
        </p:nvGrpSpPr>
        <p:grpSpPr>
          <a:xfrm>
            <a:off x="-1172" y="-7620"/>
            <a:ext cx="12192000" cy="971991"/>
            <a:chOff x="7620" y="-7620"/>
            <a:chExt cx="12192000" cy="1083309"/>
          </a:xfrm>
        </p:grpSpPr>
        <p:sp>
          <p:nvSpPr>
            <p:cNvPr id="3" name="Round Single Corner Rectangle 31">
              <a:extLst>
                <a:ext uri="{FF2B5EF4-FFF2-40B4-BE49-F238E27FC236}">
                  <a16:creationId xmlns:a16="http://schemas.microsoft.com/office/drawing/2014/main" id="{22935B0D-2CC2-E276-E427-E531B85F1E64}"/>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 Single Corner Rectangle 32">
              <a:extLst>
                <a:ext uri="{FF2B5EF4-FFF2-40B4-BE49-F238E27FC236}">
                  <a16:creationId xmlns:a16="http://schemas.microsoft.com/office/drawing/2014/main" id="{A3FF05AC-9AC0-A48E-C85E-08CCB3A1211C}"/>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33">
              <a:extLst>
                <a:ext uri="{FF2B5EF4-FFF2-40B4-BE49-F238E27FC236}">
                  <a16:creationId xmlns:a16="http://schemas.microsoft.com/office/drawing/2014/main" id="{FA65B891-39A5-5AC7-21F7-851531C1096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7AD252BA-12FE-B549-048A-1C4B2C71DB70}"/>
              </a:ext>
            </a:extLst>
          </p:cNvPr>
          <p:cNvSpPr txBox="1"/>
          <p:nvPr/>
        </p:nvSpPr>
        <p:spPr>
          <a:xfrm>
            <a:off x="487067" y="11607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9" name="058">
            <a:hlinkClick r:id="" action="ppaction://media"/>
            <a:extLst>
              <a:ext uri="{FF2B5EF4-FFF2-40B4-BE49-F238E27FC236}">
                <a16:creationId xmlns:a16="http://schemas.microsoft.com/office/drawing/2014/main" id="{160464D3-FB98-F8D4-4EF2-AB5A19698C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1512" y="1086686"/>
            <a:ext cx="609600" cy="609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barn(inVertical)">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xEl>
                                              <p:pRg st="0" end="0"/>
                                            </p:txEl>
                                          </p:spTgt>
                                        </p:tgtEl>
                                        <p:attrNameLst>
                                          <p:attrName>style.visibility</p:attrName>
                                        </p:attrNameLst>
                                      </p:cBhvr>
                                      <p:to>
                                        <p:strVal val="visible"/>
                                      </p:to>
                                    </p:set>
                                    <p:animEffect transition="in" filter="barn(inVertical)">
                                      <p:cBhvr>
                                        <p:cTn id="17" dur="500"/>
                                        <p:tgtEl>
                                          <p:spTgt spid="3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
                                            <p:txEl>
                                              <p:pRg st="0" end="0"/>
                                            </p:txEl>
                                          </p:spTgt>
                                        </p:tgtEl>
                                        <p:attrNameLst>
                                          <p:attrName>style.visibility</p:attrName>
                                        </p:attrNameLst>
                                      </p:cBhvr>
                                      <p:to>
                                        <p:strVal val="visible"/>
                                      </p:to>
                                    </p:set>
                                    <p:animEffect transition="in" filter="barn(inVertical)">
                                      <p:cBhvr>
                                        <p:cTn id="22" dur="500"/>
                                        <p:tgtEl>
                                          <p:spTgt spid="3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xEl>
                                              <p:pRg st="0" end="0"/>
                                            </p:txEl>
                                          </p:spTgt>
                                        </p:tgtEl>
                                        <p:attrNameLst>
                                          <p:attrName>style.visibility</p:attrName>
                                        </p:attrNameLst>
                                      </p:cBhvr>
                                      <p:to>
                                        <p:strVal val="visible"/>
                                      </p:to>
                                    </p:set>
                                    <p:animEffect transition="in" filter="barn(inVertical)">
                                      <p:cBhvr>
                                        <p:cTn id="27" dur="500"/>
                                        <p:tgtEl>
                                          <p:spTgt spid="3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1305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1184"/>
            <a:ext cx="12192000" cy="1046233"/>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0541" y="1082886"/>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Work in pairs. Discuss the questions below.</a:t>
            </a:r>
          </a:p>
        </p:txBody>
      </p:sp>
      <p:sp>
        <p:nvSpPr>
          <p:cNvPr id="16" name="Rounded Rectangle 15"/>
          <p:cNvSpPr/>
          <p:nvPr/>
        </p:nvSpPr>
        <p:spPr>
          <a:xfrm>
            <a:off x="578103" y="10828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9802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 Box 4"/>
          <p:cNvSpPr txBox="1"/>
          <p:nvPr/>
        </p:nvSpPr>
        <p:spPr>
          <a:xfrm>
            <a:off x="396875" y="1684655"/>
            <a:ext cx="11644630" cy="583565"/>
          </a:xfrm>
          <a:prstGeom prst="rect">
            <a:avLst/>
          </a:prstGeom>
          <a:noFill/>
        </p:spPr>
        <p:txBody>
          <a:bodyPr wrap="square" rtlCol="0" anchor="t">
            <a:spAutoFit/>
          </a:bodyPr>
          <a:lstStyle/>
          <a:p>
            <a:pPr algn="just"/>
            <a:r>
              <a:rPr lang="en-US" sz="3200" dirty="0">
                <a:solidFill>
                  <a:schemeClr val="tx1"/>
                </a:solidFill>
                <a:latin typeface="Calibri" panose="020F0502020204030204" pitchFamily="34" charset="0"/>
                <a:cs typeface="Calibri" panose="020F0502020204030204" pitchFamily="34" charset="0"/>
              </a:rPr>
              <a:t>- Work in pairs to answer the questions in the book.</a:t>
            </a:r>
          </a:p>
        </p:txBody>
      </p:sp>
      <p:sp>
        <p:nvSpPr>
          <p:cNvPr id="6" name="Text Box 5"/>
          <p:cNvSpPr txBox="1"/>
          <p:nvPr/>
        </p:nvSpPr>
        <p:spPr>
          <a:xfrm>
            <a:off x="396875" y="2447290"/>
            <a:ext cx="11332210" cy="4030980"/>
          </a:xfrm>
          <a:prstGeom prst="rect">
            <a:avLst/>
          </a:prstGeom>
          <a:solidFill>
            <a:srgbClr val="FFE1E1"/>
          </a:solidFill>
        </p:spPr>
        <p:txBody>
          <a:bodyPr wrap="square" rtlCol="0" anchor="t">
            <a:spAutoFit/>
          </a:bodyPr>
          <a:lstStyle/>
          <a:p>
            <a:pPr algn="just"/>
            <a:r>
              <a:rPr lang="en-US" sz="3200" b="1">
                <a:latin typeface="Calibri" panose="020F0502020204030204" pitchFamily="34" charset="0"/>
                <a:cs typeface="Calibri" panose="020F0502020204030204" pitchFamily="34" charset="0"/>
                <a:sym typeface="+mn-ea"/>
              </a:rPr>
              <a:t>1. What is the thing you find most challenging when learning English?</a:t>
            </a:r>
          </a:p>
          <a:p>
            <a:pPr algn="just"/>
            <a:endParaRPr lang="en-US" sz="3200">
              <a:latin typeface="Calibri" panose="020F0502020204030204" pitchFamily="34" charset="0"/>
              <a:cs typeface="Calibri" panose="020F0502020204030204" pitchFamily="34" charset="0"/>
              <a:sym typeface="+mn-ea"/>
            </a:endParaRPr>
          </a:p>
          <a:p>
            <a:pPr algn="just"/>
            <a:r>
              <a:rPr lang="en-US" sz="3200" b="1">
                <a:latin typeface="Calibri" panose="020F0502020204030204" pitchFamily="34" charset="0"/>
                <a:cs typeface="Calibri" panose="020F0502020204030204" pitchFamily="34" charset="0"/>
                <a:sym typeface="+mn-ea"/>
              </a:rPr>
              <a:t>2. What have you done to improve it?</a:t>
            </a:r>
          </a:p>
          <a:p>
            <a:pPr algn="just"/>
            <a:endParaRPr lang="en-US" sz="3200">
              <a:latin typeface="Calibri" panose="020F0502020204030204" pitchFamily="34" charset="0"/>
              <a:cs typeface="Calibri" panose="020F0502020204030204" pitchFamily="34" charset="0"/>
              <a:sym typeface="+mn-ea"/>
            </a:endParaRPr>
          </a:p>
          <a:p>
            <a:pPr algn="just"/>
            <a:endParaRPr lang="en-US" sz="3200">
              <a:latin typeface="Calibri" panose="020F0502020204030204" pitchFamily="34" charset="0"/>
              <a:cs typeface="Calibri" panose="020F0502020204030204" pitchFamily="34" charset="0"/>
              <a:sym typeface="+mn-ea"/>
            </a:endParaRPr>
          </a:p>
          <a:p>
            <a:pPr algn="just"/>
            <a:endParaRPr lang="en-US" sz="3200">
              <a:latin typeface="Calibri" panose="020F0502020204030204" pitchFamily="34" charset="0"/>
              <a:cs typeface="Calibri" panose="020F0502020204030204" pitchFamily="34" charset="0"/>
              <a:sym typeface="+mn-ea"/>
            </a:endParaRPr>
          </a:p>
          <a:p>
            <a:pPr algn="just"/>
            <a:endParaRPr lang="en-US" sz="3200">
              <a:latin typeface="Calibri" panose="020F0502020204030204" pitchFamily="34" charset="0"/>
              <a:cs typeface="Calibri" panose="020F0502020204030204" pitchFamily="34" charset="0"/>
              <a:sym typeface="+mn-ea"/>
            </a:endParaRPr>
          </a:p>
        </p:txBody>
      </p:sp>
      <p:sp>
        <p:nvSpPr>
          <p:cNvPr id="24" name="Text Box 23"/>
          <p:cNvSpPr txBox="1"/>
          <p:nvPr/>
        </p:nvSpPr>
        <p:spPr>
          <a:xfrm>
            <a:off x="1918970" y="3240405"/>
            <a:ext cx="3522980" cy="768350"/>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Grammar</a:t>
            </a:r>
          </a:p>
        </p:txBody>
      </p:sp>
      <p:sp>
        <p:nvSpPr>
          <p:cNvPr id="7" name="Text Box 6"/>
          <p:cNvSpPr txBox="1"/>
          <p:nvPr/>
        </p:nvSpPr>
        <p:spPr>
          <a:xfrm>
            <a:off x="1856740" y="4417695"/>
            <a:ext cx="9001760" cy="2122805"/>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Study in grammar books.</a:t>
            </a:r>
          </a:p>
          <a:p>
            <a:r>
              <a:rPr lang="en-US" sz="4400" dirty="0">
                <a:solidFill>
                  <a:srgbClr val="FF0000"/>
                </a:solidFill>
                <a:latin typeface="Calibri" panose="020F0502020204030204" pitchFamily="34" charset="0"/>
                <a:cs typeface="Calibri" panose="020F0502020204030204" pitchFamily="34" charset="0"/>
              </a:rPr>
              <a:t>Read English books.</a:t>
            </a:r>
          </a:p>
          <a:p>
            <a:r>
              <a:rPr lang="en-US" sz="4400" dirty="0">
                <a:solidFill>
                  <a:srgbClr val="FF0000"/>
                </a:solidFill>
                <a:latin typeface="Calibri" panose="020F0502020204030204" pitchFamily="34" charset="0"/>
                <a:cs typeface="Calibri" panose="020F0502020204030204" pitchFamily="34" charset="0"/>
              </a:rPr>
              <a:t>Learn from teachers and friends.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4">
                                            <p:txEl>
                                              <p:pRg st="0" end="0"/>
                                            </p:txEl>
                                          </p:spTgt>
                                        </p:tgtEl>
                                        <p:attrNameLst>
                                          <p:attrName>style.visibility</p:attrName>
                                        </p:attrNameLst>
                                      </p:cBhvr>
                                      <p:to>
                                        <p:strVal val="visible"/>
                                      </p:to>
                                    </p:set>
                                    <p:animEffect transition="in" filter="barn(inVertical)">
                                      <p:cBhvr>
                                        <p:cTn id="16" dur="500"/>
                                        <p:tgtEl>
                                          <p:spTgt spid="2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barn(inVertical)">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barn(inVertical)">
                                      <p:cBhvr>
                                        <p:cTn id="26" dur="500"/>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barn(inVertical)">
                                      <p:cBhvr>
                                        <p:cTn id="3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4" y="1213"/>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25841" y="1190152"/>
            <a:ext cx="10888345" cy="830997"/>
          </a:xfrm>
          <a:prstGeom prst="rect">
            <a:avLst/>
          </a:prstGeom>
          <a:noFill/>
          <a:effectLst/>
        </p:spPr>
        <p:txBody>
          <a:bodyPr wrap="square" rtlCol="0">
            <a:spAutoFit/>
          </a:bodyPr>
          <a:lstStyle/>
          <a:p>
            <a:pPr marR="0" indent="0" algn="just">
              <a:spcBef>
                <a:spcPts val="0"/>
              </a:spcBef>
              <a:spcAft>
                <a:spcPts val="0"/>
              </a:spcAft>
              <a:buFont typeface="Arial" panose="020B0604020202020204" pitchFamily="34" charset="0"/>
              <a:buNone/>
            </a:pPr>
            <a:r>
              <a:rPr sz="2400" b="1" dirty="0">
                <a:effectLst/>
                <a:latin typeface="Calibri" panose="020F0502020204030204" pitchFamily="34" charset="0"/>
                <a:ea typeface="Calibri" panose="020F0502020204030204" pitchFamily="34" charset="0"/>
                <a:cs typeface="Calibri" panose="020F0502020204030204" pitchFamily="34" charset="0"/>
                <a:sym typeface="+mn-ea"/>
              </a:rPr>
              <a:t>Write a paragraph (100 - 120 words) about the most challenging thing you face when learning English and what you have done to improve it</a:t>
            </a:r>
          </a:p>
        </p:txBody>
      </p:sp>
      <p:sp>
        <p:nvSpPr>
          <p:cNvPr id="16" name="Rounded Rectangle 15"/>
          <p:cNvSpPr/>
          <p:nvPr/>
        </p:nvSpPr>
        <p:spPr>
          <a:xfrm>
            <a:off x="578103" y="12733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707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778510" y="2082165"/>
            <a:ext cx="11123930" cy="583565"/>
          </a:xfrm>
          <a:prstGeom prst="rect">
            <a:avLst/>
          </a:prstGeom>
          <a:no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 Use the ideas in </a:t>
            </a:r>
            <a:r>
              <a:rPr lang="en-US" sz="3200" b="1" u="sng">
                <a:solidFill>
                  <a:srgbClr val="000000"/>
                </a:solidFill>
                <a:latin typeface="Calibri" panose="020F0502020204030204" pitchFamily="34" charset="0"/>
                <a:cs typeface="Calibri" panose="020F0502020204030204" pitchFamily="34" charset="0"/>
              </a:rPr>
              <a:t>Activity 4</a:t>
            </a:r>
            <a:r>
              <a:rPr lang="en-US" sz="3200" b="0">
                <a:solidFill>
                  <a:srgbClr val="000000"/>
                </a:solidFill>
                <a:latin typeface="Calibri" panose="020F0502020204030204" pitchFamily="34" charset="0"/>
                <a:cs typeface="Calibri" panose="020F0502020204030204" pitchFamily="34" charset="0"/>
              </a:rPr>
              <a:t> for your writing.</a:t>
            </a:r>
          </a:p>
        </p:txBody>
      </p:sp>
      <p:sp>
        <p:nvSpPr>
          <p:cNvPr id="3" name="Text Box 2"/>
          <p:cNvSpPr txBox="1"/>
          <p:nvPr/>
        </p:nvSpPr>
        <p:spPr>
          <a:xfrm>
            <a:off x="778510" y="3211830"/>
            <a:ext cx="10812780" cy="3504565"/>
          </a:xfrm>
          <a:prstGeom prst="rect">
            <a:avLst/>
          </a:prstGeom>
          <a:solidFill>
            <a:srgbClr val="FEEECD"/>
          </a:solidFill>
        </p:spPr>
        <p:txBody>
          <a:bodyPr wrap="square" rtlCol="0" anchor="t">
            <a:noAutofit/>
          </a:bodyPr>
          <a:lstStyle/>
          <a:p>
            <a:pPr algn="just"/>
            <a:r>
              <a:rPr lang="en-US" sz="3000" i="1"/>
              <a:t>When learning English, I find ______ the most challenging, and I have done several things to improve it. Firstly</a:t>
            </a:r>
            <a:r>
              <a:rPr lang="en-US" sz="3000"/>
              <a:t>, _________________</a:t>
            </a:r>
          </a:p>
          <a:p>
            <a:r>
              <a:rPr lang="en-US" sz="3000"/>
              <a:t>______________________________</a:t>
            </a:r>
            <a:r>
              <a:rPr lang="en-US" sz="3000">
                <a:sym typeface="+mn-ea"/>
              </a:rPr>
              <a:t>_________________________</a:t>
            </a:r>
            <a:endParaRPr lang="en-US" sz="3000"/>
          </a:p>
          <a:p>
            <a:r>
              <a:rPr lang="en-US" sz="3000">
                <a:sym typeface="+mn-ea"/>
              </a:rPr>
              <a:t>_______________________________________________________</a:t>
            </a:r>
          </a:p>
          <a:p>
            <a:r>
              <a:rPr lang="en-US" sz="3000">
                <a:sym typeface="+mn-ea"/>
              </a:rPr>
              <a:t>_______________________________________________________</a:t>
            </a:r>
            <a:endParaRPr lang="en-US" sz="3000"/>
          </a:p>
          <a:p>
            <a:r>
              <a:rPr lang="en-US" sz="3000">
                <a:sym typeface="+mn-ea"/>
              </a:rPr>
              <a:t>_______________________________________________________</a:t>
            </a:r>
            <a:endParaRPr lang="en-US" sz="3000"/>
          </a:p>
          <a:p>
            <a:r>
              <a:rPr lang="en-US" sz="3000">
                <a:sym typeface="+mn-ea"/>
              </a:rPr>
              <a:t>_______________________________________________________</a:t>
            </a:r>
            <a:endParaRPr lang="en-US" sz="3000"/>
          </a:p>
          <a:p>
            <a:endParaRPr lang="en-US" sz="3000"/>
          </a:p>
        </p:txBody>
      </p:sp>
      <p:sp>
        <p:nvSpPr>
          <p:cNvPr id="6" name="Text Box 5"/>
          <p:cNvSpPr txBox="1"/>
          <p:nvPr/>
        </p:nvSpPr>
        <p:spPr>
          <a:xfrm>
            <a:off x="271780" y="7218680"/>
            <a:ext cx="11692890" cy="4681220"/>
          </a:xfrm>
          <a:prstGeom prst="rect">
            <a:avLst/>
          </a:prstGeom>
          <a:solidFill>
            <a:srgbClr val="FEEECD"/>
          </a:solidFill>
        </p:spPr>
        <p:txBody>
          <a:bodyPr wrap="square" rtlCol="0" anchor="t">
            <a:noAutofit/>
          </a:bodyPr>
          <a:lstStyle/>
          <a:p>
            <a:pPr algn="just"/>
            <a:r>
              <a:rPr lang="en-US" sz="3000"/>
              <a:t>There is a beautiful river near my home. It is called Dong Son River. It is not very large, but it is nice and peaceful. On the right bank of the river near my village, there are rice fields and patches of green grass. There are also bushes and a lot of wild flowers. At weekends a lot of people gather here for entertainment. Young people go camping and have a picnic. Old people may spend their time fishing or playing chess. Many swim in the river or row a boat on it. This place is becoming more and more popular, so it is more and more crowded. I think the authorities need to do something to protect this natural beauty. </a:t>
            </a:r>
            <a:r>
              <a:rPr lang="en-US" sz="3000" b="1" i="1"/>
              <a:t>(121 words)</a:t>
            </a:r>
          </a:p>
        </p:txBody>
      </p:sp>
      <p:sp>
        <p:nvSpPr>
          <p:cNvPr id="2" name="Text Box 1"/>
          <p:cNvSpPr txBox="1"/>
          <p:nvPr/>
        </p:nvSpPr>
        <p:spPr>
          <a:xfrm>
            <a:off x="840740" y="2580640"/>
            <a:ext cx="11123930" cy="583565"/>
          </a:xfrm>
          <a:prstGeom prst="rect">
            <a:avLst/>
          </a:prstGeom>
          <a:noFill/>
          <a:ln w="9525">
            <a:noFill/>
          </a:ln>
        </p:spPr>
        <p:txBody>
          <a:bodyPr wrap="square">
            <a:spAutoFit/>
          </a:bodyPr>
          <a:lstStyle/>
          <a:p>
            <a:pPr marL="1270" indent="-1270" algn="just"/>
            <a:r>
              <a:rPr lang="en-US" sz="3200">
                <a:solidFill>
                  <a:srgbClr val="000000"/>
                </a:solidFill>
                <a:latin typeface="Calibri" panose="020F0502020204030204" pitchFamily="34" charset="0"/>
                <a:cs typeface="Calibri" panose="020F0502020204030204" pitchFamily="34" charset="0"/>
              </a:rPr>
              <a:t>- You can start your paragraph as follows: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trips(down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bldLvl="0" animBg="1"/>
      <p:bldP spid="3" grpId="1" animBg="1"/>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271780" y="1563370"/>
            <a:ext cx="11692890" cy="5072380"/>
          </a:xfrm>
          <a:prstGeom prst="rect">
            <a:avLst/>
          </a:prstGeom>
          <a:solidFill>
            <a:srgbClr val="FEEECD"/>
          </a:solidFill>
        </p:spPr>
        <p:txBody>
          <a:bodyPr wrap="square" rtlCol="0" anchor="t">
            <a:noAutofit/>
          </a:bodyPr>
          <a:lstStyle/>
          <a:p>
            <a:r>
              <a:rPr lang="en-US" sz="3000" dirty="0"/>
              <a:t>When learning English, I find grammar the most challenging and I have done several things to improve it. Firstly, I have a good grammar book. I do the exercises in the book, and whenever I have a grammatical question, I quickly refer to it. The book makes me more confident in writing and speaking. Secondly, I read English books. When I read, I come across different grammar rules. This helps me learn and remember grammar naturally.  Last but not least, I learn grammar from teachers and friends. Sometimes I meet a difficult grammatical point and cannot understand it even after I consult with my grammar book, so I ask my friends or teachers for help. These are the three things I have done to improve my English grammar.</a:t>
            </a:r>
            <a:endParaRPr lang="en-US" sz="3000" b="1" i="1" dirty="0"/>
          </a:p>
        </p:txBody>
      </p:sp>
      <p:sp>
        <p:nvSpPr>
          <p:cNvPr id="2" name="TextBox 11"/>
          <p:cNvSpPr txBox="1"/>
          <p:nvPr/>
        </p:nvSpPr>
        <p:spPr>
          <a:xfrm>
            <a:off x="777875" y="1007110"/>
            <a:ext cx="2287905" cy="556260"/>
          </a:xfrm>
          <a:prstGeom prst="rect">
            <a:avLst/>
          </a:prstGeom>
          <a:noFill/>
          <a:effectLst/>
        </p:spPr>
        <p:txBody>
          <a:bodyPr wrap="square" rtlCol="0">
            <a:noAutofit/>
          </a:bodyPr>
          <a:lstStyle/>
          <a:p>
            <a:pPr algn="just"/>
            <a:r>
              <a:rPr lang="en-US" sz="3200" b="1" i="1" dirty="0">
                <a:solidFill>
                  <a:srgbClr val="FF0000"/>
                </a:solidFill>
                <a:effectLst>
                  <a:glow rad="88900">
                    <a:schemeClr val="bg1"/>
                  </a:glow>
                </a:effectLst>
                <a:cs typeface="Arial" panose="020B0604020202020204" pitchFamily="34" charset="0"/>
              </a:rPr>
              <a:t>Example: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1948341"/>
            <a:ext cx="11445622" cy="4246245"/>
          </a:xfrm>
          <a:prstGeom prst="rect">
            <a:avLst/>
          </a:prstGeom>
          <a:noFill/>
        </p:spPr>
        <p:txBody>
          <a:bodyPr wrap="square" rtlCol="0">
            <a:spAutoFit/>
          </a:bodyPr>
          <a:lstStyle/>
          <a:p>
            <a:pPr>
              <a:lnSpc>
                <a:spcPct val="150000"/>
              </a:lnSpc>
            </a:pPr>
            <a:r>
              <a:rPr lang="en-US" sz="3600" dirty="0"/>
              <a:t>What have we learnt in this lesson?</a:t>
            </a:r>
          </a:p>
          <a:p>
            <a:pPr marL="457200" indent="-457200" algn="just">
              <a:lnSpc>
                <a:spcPct val="150000"/>
              </a:lnSpc>
              <a:buFont typeface="Wingdings" panose="05000000000000000000" pitchFamily="2" charset="2"/>
              <a:buChar char="ü"/>
            </a:pPr>
            <a:r>
              <a:rPr lang="en-US" sz="3600" dirty="0">
                <a:sym typeface="+mn-ea"/>
              </a:rPr>
              <a:t>Listen for specific information about ways to improve one’s English vocabulary;</a:t>
            </a:r>
          </a:p>
          <a:p>
            <a:pPr marL="457200" indent="-457200" algn="just">
              <a:lnSpc>
                <a:spcPct val="150000"/>
              </a:lnSpc>
              <a:buFont typeface="Wingdings" panose="05000000000000000000" pitchFamily="2" charset="2"/>
              <a:buChar char="ü"/>
            </a:pPr>
            <a:r>
              <a:rPr lang="en-US" sz="3600" dirty="0">
                <a:sym typeface="+mn-ea"/>
              </a:rPr>
              <a:t>Write a paragraph about ways to improve an area of English learning.</a:t>
            </a:r>
          </a:p>
        </p:txBody>
      </p:sp>
      <p:pic>
        <p:nvPicPr>
          <p:cNvPr id="2050" name="Picture 2" descr="Recruiting Action Plan Wrap-Up – firecra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0515" y="1289050"/>
            <a:ext cx="2223770" cy="1494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793875"/>
            <a:ext cx="11184255" cy="1753235"/>
          </a:xfrm>
          <a:prstGeom prst="rect">
            <a:avLst/>
          </a:prstGeom>
          <a:noFill/>
        </p:spPr>
        <p:txBody>
          <a:bodyPr wrap="square" rtlCol="0">
            <a:spAutoFit/>
          </a:bodyPr>
          <a:lstStyle/>
          <a:p>
            <a:pPr>
              <a:lnSpc>
                <a:spcPct val="150000"/>
              </a:lnSpc>
            </a:pPr>
            <a:r>
              <a:rPr lang="en-US" sz="3600"/>
              <a:t>- Rewrite the paragraph in the notebooks.</a:t>
            </a:r>
          </a:p>
          <a:p>
            <a:pPr>
              <a:lnSpc>
                <a:spcPct val="150000"/>
              </a:lnSpc>
            </a:pPr>
            <a:r>
              <a:rPr lang="en-US" sz="3600"/>
              <a:t>- Do exercises in the workbook.</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dirty="0">
                <a:solidFill>
                  <a:schemeClr val="bg1"/>
                </a:solidFill>
                <a:latin typeface="Calibri" panose="020F0502020204030204" pitchFamily="34" charset="0"/>
              </a:rPr>
              <a:t>Website: </a:t>
            </a:r>
            <a:r>
              <a:rPr lang="en-GB" b="1" i="1" dirty="0">
                <a:solidFill>
                  <a:schemeClr val="bg1"/>
                </a:solidFill>
                <a:latin typeface="Calibri" panose="020F0502020204030204" pitchFamily="34" charset="0"/>
              </a:rPr>
              <a:t>hoclieu.vn</a:t>
            </a:r>
            <a:endParaRPr lang="en-GB" dirty="0">
              <a:solidFill>
                <a:schemeClr val="bg1"/>
              </a:solidFill>
            </a:endParaRPr>
          </a:p>
          <a:p>
            <a:pPr algn="ctr"/>
            <a:r>
              <a:rPr lang="en-GB" b="1" dirty="0" err="1">
                <a:solidFill>
                  <a:schemeClr val="bg1"/>
                </a:solidFill>
                <a:latin typeface="Calibri" panose="020F0502020204030204" pitchFamily="34" charset="0"/>
              </a:rPr>
              <a:t>Fanpage</a:t>
            </a:r>
            <a:r>
              <a:rPr lang="en-GB" b="1" dirty="0">
                <a:solidFill>
                  <a:schemeClr val="bg1"/>
                </a:solidFill>
                <a:latin typeface="Calibri" panose="020F0502020204030204" pitchFamily="34" charset="0"/>
              </a:rPr>
              <a:t>: </a:t>
            </a:r>
            <a:r>
              <a:rPr lang="en-GB" b="1" i="1" dirty="0">
                <a:solidFill>
                  <a:schemeClr val="bg1"/>
                </a:solidFill>
                <a:latin typeface="Calibri" panose="020F0502020204030204" pitchFamily="34" charset="0"/>
              </a:rPr>
              <a:t>facebook.</a:t>
            </a:r>
            <a:r>
              <a:rPr lang="en-GB" b="1" i="1">
                <a:solidFill>
                  <a:schemeClr val="bg1"/>
                </a:solidFill>
                <a:latin typeface="Calibri" panose="020F0502020204030204" pitchFamily="34" charset="0"/>
              </a:rPr>
              <a:t>com/tienganhglobalsuccess</a:t>
            </a:r>
            <a:r>
              <a:rPr lang="en-GB" b="1" i="1" dirty="0">
                <a:solidFill>
                  <a:schemeClr val="bg1"/>
                </a:solidFill>
                <a:latin typeface="Calibri" panose="020F0502020204030204" pitchFamily="34" charset="0"/>
              </a:rPr>
              <a:t>.vn/</a:t>
            </a:r>
            <a:endParaRPr lang="en-GB" dirty="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9000"/>
          </a:stretch>
        </a:blipFill>
        <a:effectLst/>
      </p:bgPr>
    </p:bg>
    <p:spTree>
      <p:nvGrpSpPr>
        <p:cNvPr id="1" name=""/>
        <p:cNvGrpSpPr/>
        <p:nvPr/>
      </p:nvGrpSpPr>
      <p:grpSpPr>
        <a:xfrm>
          <a:off x="0" y="0"/>
          <a:ext cx="0" cy="0"/>
          <a:chOff x="0" y="0"/>
          <a:chExt cx="0" cy="0"/>
        </a:xfrm>
      </p:grpSpPr>
      <p:sp>
        <p:nvSpPr>
          <p:cNvPr id="29" name="Rectangles 28"/>
          <p:cNvSpPr/>
          <p:nvPr/>
        </p:nvSpPr>
        <p:spPr>
          <a:xfrm>
            <a:off x="-26670" y="-60960"/>
            <a:ext cx="1155700" cy="6958965"/>
          </a:xfrm>
          <a:prstGeom prst="rect">
            <a:avLst/>
          </a:prstGeom>
          <a:solidFill>
            <a:srgbClr val="CCDAC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17" name="Group 16"/>
          <p:cNvGrpSpPr/>
          <p:nvPr/>
        </p:nvGrpSpPr>
        <p:grpSpPr>
          <a:xfrm>
            <a:off x="3703320" y="1129665"/>
            <a:ext cx="712470" cy="709295"/>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1866265" y="1023620"/>
            <a:ext cx="2089150" cy="860425"/>
          </a:xfrm>
          <a:prstGeom prst="rect">
            <a:avLst/>
          </a:prstGeom>
          <a:noFill/>
        </p:spPr>
        <p:txBody>
          <a:bodyPr wrap="square" rtlCol="0">
            <a:spAutoFit/>
          </a:bodyPr>
          <a:lstStyle/>
          <a:p>
            <a:pPr algn="ctr"/>
            <a:r>
              <a:rPr lang="en-US" sz="5000" b="1" dirty="0">
                <a:solidFill>
                  <a:srgbClr val="FF0000"/>
                </a:solidFill>
                <a:latin typeface="Myriad Pro" pitchFamily="34" charset="0"/>
              </a:rPr>
              <a:t>Unit</a:t>
            </a:r>
          </a:p>
        </p:txBody>
      </p:sp>
      <p:sp>
        <p:nvSpPr>
          <p:cNvPr id="25" name="TextBox 16"/>
          <p:cNvSpPr txBox="1"/>
          <p:nvPr/>
        </p:nvSpPr>
        <p:spPr>
          <a:xfrm>
            <a:off x="3685540" y="1113155"/>
            <a:ext cx="730250" cy="706755"/>
          </a:xfrm>
          <a:prstGeom prst="rect">
            <a:avLst/>
          </a:prstGeom>
          <a:noFill/>
        </p:spPr>
        <p:txBody>
          <a:bodyPr wrap="square" rtlCol="0">
            <a:spAutoFit/>
          </a:bodyPr>
          <a:lstStyle/>
          <a:p>
            <a:pPr algn="ctr"/>
            <a:r>
              <a:rPr lang="en-US" sz="4000" b="1">
                <a:solidFill>
                  <a:schemeClr val="bg1"/>
                </a:solidFill>
                <a:latin typeface="Myriad Pro" pitchFamily="34" charset="0"/>
              </a:rPr>
              <a:t>9</a:t>
            </a:r>
            <a:endParaRPr lang="en-US" sz="4000" b="1" dirty="0">
              <a:solidFill>
                <a:schemeClr val="bg1"/>
              </a:solidFill>
              <a:latin typeface="Myriad Pro" pitchFamily="34" charset="0"/>
            </a:endParaRPr>
          </a:p>
        </p:txBody>
      </p:sp>
      <p:sp>
        <p:nvSpPr>
          <p:cNvPr id="26" name="TextBox 40"/>
          <p:cNvSpPr txBox="1"/>
          <p:nvPr/>
        </p:nvSpPr>
        <p:spPr>
          <a:xfrm>
            <a:off x="-758190" y="1884045"/>
            <a:ext cx="8524875" cy="768350"/>
          </a:xfrm>
          <a:prstGeom prst="rect">
            <a:avLst/>
          </a:prstGeom>
          <a:noFill/>
        </p:spPr>
        <p:txBody>
          <a:bodyPr wrap="square" rtlCol="0">
            <a:spAutoFit/>
          </a:bodyPr>
          <a:lstStyle/>
          <a:p>
            <a:pPr algn="ctr"/>
            <a:r>
              <a:rPr lang="en-US" sz="44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WORLD ENGLISHES</a:t>
            </a:r>
          </a:p>
        </p:txBody>
      </p:sp>
      <p:grpSp>
        <p:nvGrpSpPr>
          <p:cNvPr id="7" name="Group 6"/>
          <p:cNvGrpSpPr/>
          <p:nvPr/>
        </p:nvGrpSpPr>
        <p:grpSpPr>
          <a:xfrm>
            <a:off x="1216025" y="2773045"/>
            <a:ext cx="3924300" cy="941070"/>
            <a:chOff x="11456" y="4149"/>
            <a:chExt cx="6180" cy="1482"/>
          </a:xfrm>
        </p:grpSpPr>
        <p:sp>
          <p:nvSpPr>
            <p:cNvPr id="35" name="Rounded Rectangle 13"/>
            <p:cNvSpPr/>
            <p:nvPr/>
          </p:nvSpPr>
          <p:spPr>
            <a:xfrm>
              <a:off x="12183" y="4415"/>
              <a:ext cx="5453"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2780" y="4554"/>
              <a:ext cx="4856" cy="774"/>
            </a:xfrm>
            <a:prstGeom prst="rect">
              <a:avLst/>
            </a:prstGeom>
            <a:noFill/>
          </p:spPr>
          <p:txBody>
            <a:bodyPr wrap="square" rtlCol="0">
              <a:spAutoFit/>
            </a:bodyPr>
            <a:lstStyle/>
            <a:p>
              <a:r>
                <a:rPr lang="en-US" sz="2600" b="1" dirty="0">
                  <a:solidFill>
                    <a:schemeClr val="bg1"/>
                  </a:solidFill>
                </a:rPr>
                <a:t>LESSON 6: SKILLS 2</a:t>
              </a:r>
            </a:p>
          </p:txBody>
        </p:sp>
        <p:grpSp>
          <p:nvGrpSpPr>
            <p:cNvPr id="37" name="Group 36"/>
            <p:cNvGrpSpPr/>
            <p:nvPr/>
          </p:nvGrpSpPr>
          <p:grpSpPr>
            <a:xfrm>
              <a:off x="11456" y="4149"/>
              <a:ext cx="1324" cy="1483"/>
              <a:chOff x="2766630" y="1746890"/>
              <a:chExt cx="990895" cy="941618"/>
            </a:xfrm>
          </p:grpSpPr>
          <p:pic>
            <p:nvPicPr>
              <p:cNvPr id="38" name="Picture 3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5"/>
              <a:srcRect t="5582"/>
              <a:stretch>
                <a:fillRect/>
              </a:stretch>
            </p:blipFill>
            <p:spPr>
              <a:xfrm>
                <a:off x="2906617" y="1968106"/>
                <a:ext cx="710920" cy="499184"/>
              </a:xfrm>
              <a:prstGeom prst="rect">
                <a:avLst/>
              </a:prstGeom>
            </p:spPr>
          </p:pic>
        </p:grpSp>
      </p:grpSp>
      <p:sp useBgFill="1">
        <p:nvSpPr>
          <p:cNvPr id="14" name="Regular Pentagon 13"/>
          <p:cNvSpPr/>
          <p:nvPr/>
        </p:nvSpPr>
        <p:spPr>
          <a:xfrm rot="4080000">
            <a:off x="309245" y="795655"/>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16" name="Regular Pentagon 15"/>
          <p:cNvSpPr/>
          <p:nvPr/>
        </p:nvSpPr>
        <p:spPr>
          <a:xfrm rot="16860000">
            <a:off x="3305175" y="2551430"/>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18" name="Regular Pentagon 17"/>
          <p:cNvSpPr/>
          <p:nvPr/>
        </p:nvSpPr>
        <p:spPr>
          <a:xfrm rot="11700000">
            <a:off x="1379220" y="113030"/>
            <a:ext cx="3303270" cy="330327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19" name="Regular Pentagon 18"/>
          <p:cNvSpPr/>
          <p:nvPr/>
        </p:nvSpPr>
        <p:spPr>
          <a:xfrm rot="11700000">
            <a:off x="4813935" y="1611630"/>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21" name="Regular Pentagon 20"/>
          <p:cNvSpPr/>
          <p:nvPr/>
        </p:nvSpPr>
        <p:spPr>
          <a:xfrm rot="4740000">
            <a:off x="3374390" y="941070"/>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23" name="Regular Pentagon 22"/>
          <p:cNvSpPr/>
          <p:nvPr/>
        </p:nvSpPr>
        <p:spPr>
          <a:xfrm rot="14940000">
            <a:off x="2430780" y="1308100"/>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27" name="Regular Pentagon 26"/>
          <p:cNvSpPr/>
          <p:nvPr/>
        </p:nvSpPr>
        <p:spPr>
          <a:xfrm rot="19500000">
            <a:off x="2633345" y="2599690"/>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28" name="Regular Pentagon 27"/>
          <p:cNvSpPr/>
          <p:nvPr/>
        </p:nvSpPr>
        <p:spPr>
          <a:xfrm rot="9600000">
            <a:off x="3801110" y="2475230"/>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13" name="Regular Pentagon 12"/>
          <p:cNvSpPr/>
          <p:nvPr/>
        </p:nvSpPr>
        <p:spPr>
          <a:xfrm rot="17400000">
            <a:off x="675005" y="2101215"/>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9000"/>
          </a:stretch>
        </a:blipFill>
        <a:effectLst/>
      </p:bgPr>
    </p:bg>
    <p:spTree>
      <p:nvGrpSpPr>
        <p:cNvPr id="1" name=""/>
        <p:cNvGrpSpPr/>
        <p:nvPr/>
      </p:nvGrpSpPr>
      <p:grpSpPr>
        <a:xfrm>
          <a:off x="0" y="0"/>
          <a:ext cx="0" cy="0"/>
          <a:chOff x="0" y="0"/>
          <a:chExt cx="0" cy="0"/>
        </a:xfrm>
      </p:grpSpPr>
      <p:sp>
        <p:nvSpPr>
          <p:cNvPr id="29" name="Rectangles 28"/>
          <p:cNvSpPr/>
          <p:nvPr/>
        </p:nvSpPr>
        <p:spPr>
          <a:xfrm>
            <a:off x="-26670" y="-60960"/>
            <a:ext cx="1155700" cy="6958965"/>
          </a:xfrm>
          <a:prstGeom prst="rect">
            <a:avLst/>
          </a:prstGeom>
          <a:solidFill>
            <a:srgbClr val="CCDAC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17" name="Group 16"/>
          <p:cNvGrpSpPr/>
          <p:nvPr/>
        </p:nvGrpSpPr>
        <p:grpSpPr>
          <a:xfrm>
            <a:off x="3512820" y="1574165"/>
            <a:ext cx="712470" cy="709295"/>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1675765" y="1468120"/>
            <a:ext cx="2089150" cy="860425"/>
          </a:xfrm>
          <a:prstGeom prst="rect">
            <a:avLst/>
          </a:prstGeom>
          <a:noFill/>
        </p:spPr>
        <p:txBody>
          <a:bodyPr wrap="square" rtlCol="0">
            <a:spAutoFit/>
          </a:bodyPr>
          <a:lstStyle/>
          <a:p>
            <a:pPr algn="ctr"/>
            <a:r>
              <a:rPr lang="en-US" sz="5000" b="1" dirty="0">
                <a:solidFill>
                  <a:srgbClr val="FF0000"/>
                </a:solidFill>
                <a:latin typeface="Myriad Pro" pitchFamily="34" charset="0"/>
              </a:rPr>
              <a:t>Unit</a:t>
            </a:r>
          </a:p>
        </p:txBody>
      </p:sp>
      <p:sp>
        <p:nvSpPr>
          <p:cNvPr id="25" name="TextBox 16"/>
          <p:cNvSpPr txBox="1"/>
          <p:nvPr/>
        </p:nvSpPr>
        <p:spPr>
          <a:xfrm>
            <a:off x="3495040" y="1557655"/>
            <a:ext cx="730250" cy="706755"/>
          </a:xfrm>
          <a:prstGeom prst="rect">
            <a:avLst/>
          </a:prstGeom>
          <a:noFill/>
        </p:spPr>
        <p:txBody>
          <a:bodyPr wrap="square" rtlCol="0">
            <a:spAutoFit/>
          </a:bodyPr>
          <a:lstStyle/>
          <a:p>
            <a:pPr algn="ctr"/>
            <a:r>
              <a:rPr lang="en-US" sz="4000" b="1">
                <a:solidFill>
                  <a:schemeClr val="bg1"/>
                </a:solidFill>
                <a:latin typeface="Myriad Pro" pitchFamily="34" charset="0"/>
              </a:rPr>
              <a:t>9</a:t>
            </a:r>
            <a:endParaRPr lang="en-US" sz="4000" b="1" dirty="0">
              <a:solidFill>
                <a:schemeClr val="bg1"/>
              </a:solidFill>
              <a:latin typeface="Myriad Pro" pitchFamily="34" charset="0"/>
            </a:endParaRPr>
          </a:p>
        </p:txBody>
      </p:sp>
      <p:sp>
        <p:nvSpPr>
          <p:cNvPr id="26" name="TextBox 40"/>
          <p:cNvSpPr txBox="1"/>
          <p:nvPr/>
        </p:nvSpPr>
        <p:spPr>
          <a:xfrm>
            <a:off x="-948690" y="2328545"/>
            <a:ext cx="8524875" cy="768350"/>
          </a:xfrm>
          <a:prstGeom prst="rect">
            <a:avLst/>
          </a:prstGeom>
          <a:noFill/>
        </p:spPr>
        <p:txBody>
          <a:bodyPr wrap="square" rtlCol="0">
            <a:spAutoFit/>
          </a:bodyPr>
          <a:lstStyle/>
          <a:p>
            <a:pPr algn="ctr"/>
            <a:r>
              <a:rPr lang="en-US" sz="44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WORLD ENGLISHES</a:t>
            </a:r>
          </a:p>
        </p:txBody>
      </p:sp>
      <p:grpSp>
        <p:nvGrpSpPr>
          <p:cNvPr id="7" name="Group 6"/>
          <p:cNvGrpSpPr/>
          <p:nvPr/>
        </p:nvGrpSpPr>
        <p:grpSpPr>
          <a:xfrm>
            <a:off x="1025525" y="3217545"/>
            <a:ext cx="3924300" cy="941070"/>
            <a:chOff x="11456" y="4149"/>
            <a:chExt cx="6180" cy="1482"/>
          </a:xfrm>
        </p:grpSpPr>
        <p:sp>
          <p:nvSpPr>
            <p:cNvPr id="35" name="Rounded Rectangle 13"/>
            <p:cNvSpPr/>
            <p:nvPr/>
          </p:nvSpPr>
          <p:spPr>
            <a:xfrm>
              <a:off x="12183" y="4415"/>
              <a:ext cx="5453"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2780" y="4554"/>
              <a:ext cx="4856" cy="774"/>
            </a:xfrm>
            <a:prstGeom prst="rect">
              <a:avLst/>
            </a:prstGeom>
            <a:noFill/>
          </p:spPr>
          <p:txBody>
            <a:bodyPr wrap="square" rtlCol="0">
              <a:spAutoFit/>
            </a:bodyPr>
            <a:lstStyle/>
            <a:p>
              <a:r>
                <a:rPr lang="en-US" sz="2600" b="1" dirty="0">
                  <a:solidFill>
                    <a:schemeClr val="bg1"/>
                  </a:solidFill>
                </a:rPr>
                <a:t>LESSON 6: SKILLS 2</a:t>
              </a:r>
            </a:p>
          </p:txBody>
        </p:sp>
        <p:grpSp>
          <p:nvGrpSpPr>
            <p:cNvPr id="37" name="Group 36"/>
            <p:cNvGrpSpPr/>
            <p:nvPr/>
          </p:nvGrpSpPr>
          <p:grpSpPr>
            <a:xfrm>
              <a:off x="11456" y="4149"/>
              <a:ext cx="1324" cy="1483"/>
              <a:chOff x="2766630" y="1746890"/>
              <a:chExt cx="990895" cy="941618"/>
            </a:xfrm>
          </p:grpSpPr>
          <p:pic>
            <p:nvPicPr>
              <p:cNvPr id="38" name="Picture 3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5"/>
              <a:srcRect t="5582"/>
              <a:stretch>
                <a:fillRect/>
              </a:stretch>
            </p:blipFill>
            <p:spPr>
              <a:xfrm>
                <a:off x="2906617" y="1968106"/>
                <a:ext cx="710920" cy="499184"/>
              </a:xfrm>
              <a:prstGeom prst="rect">
                <a:avLst/>
              </a:prstGeom>
            </p:spPr>
          </p:pic>
        </p:grpSp>
      </p:grpSp>
      <p:sp useBgFill="1">
        <p:nvSpPr>
          <p:cNvPr id="13" name="Regular Pentagon 12"/>
          <p:cNvSpPr/>
          <p:nvPr/>
        </p:nvSpPr>
        <p:spPr>
          <a:xfrm>
            <a:off x="1562100" y="4064000"/>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14" name="Regular Pentagon 13"/>
          <p:cNvSpPr/>
          <p:nvPr/>
        </p:nvSpPr>
        <p:spPr>
          <a:xfrm rot="9600000">
            <a:off x="9639300" y="-154940"/>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16" name="Regular Pentagon 15"/>
          <p:cNvSpPr/>
          <p:nvPr/>
        </p:nvSpPr>
        <p:spPr>
          <a:xfrm rot="11700000">
            <a:off x="9715500" y="4862195"/>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18" name="Regular Pentagon 17"/>
          <p:cNvSpPr/>
          <p:nvPr/>
        </p:nvSpPr>
        <p:spPr>
          <a:xfrm rot="11700000">
            <a:off x="765810" y="-378460"/>
            <a:ext cx="1337310" cy="133731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19" name="Regular Pentagon 18"/>
          <p:cNvSpPr/>
          <p:nvPr/>
        </p:nvSpPr>
        <p:spPr>
          <a:xfrm rot="13440000">
            <a:off x="6489065" y="2667635"/>
            <a:ext cx="1668780" cy="166878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21" name="Regular Pentagon 20"/>
          <p:cNvSpPr/>
          <p:nvPr/>
        </p:nvSpPr>
        <p:spPr>
          <a:xfrm rot="9600000">
            <a:off x="7285355" y="343535"/>
            <a:ext cx="1855470" cy="205359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23" name="Regular Pentagon 22"/>
          <p:cNvSpPr/>
          <p:nvPr/>
        </p:nvSpPr>
        <p:spPr>
          <a:xfrm rot="9600000">
            <a:off x="7838440" y="2696210"/>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27" name="Regular Pentagon 26"/>
          <p:cNvSpPr/>
          <p:nvPr/>
        </p:nvSpPr>
        <p:spPr>
          <a:xfrm rot="9600000">
            <a:off x="6010275" y="4438650"/>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28" name="Regular Pentagon 27"/>
          <p:cNvSpPr/>
          <p:nvPr/>
        </p:nvSpPr>
        <p:spPr>
          <a:xfrm rot="6840000">
            <a:off x="4752340" y="4716145"/>
            <a:ext cx="1558290" cy="155829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985135" y="2525134"/>
            <a:ext cx="1802099"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162" y="4045585"/>
            <a:ext cx="1835914"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p>
        </p:txBody>
      </p:sp>
      <p:sp>
        <p:nvSpPr>
          <p:cNvPr id="20" name="Rectangle 19"/>
          <p:cNvSpPr/>
          <p:nvPr/>
        </p:nvSpPr>
        <p:spPr>
          <a:xfrm>
            <a:off x="5580310" y="1160731"/>
            <a:ext cx="6311900" cy="521970"/>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GB" dirty="0">
                <a:solidFill>
                  <a:schemeClr val="tx1"/>
                </a:solidFill>
              </a:rPr>
              <a:t>Brainstorming</a:t>
            </a:r>
          </a:p>
        </p:txBody>
      </p:sp>
      <p:sp>
        <p:nvSpPr>
          <p:cNvPr id="21" name="Rectangle 20"/>
          <p:cNvSpPr/>
          <p:nvPr/>
        </p:nvSpPr>
        <p:spPr>
          <a:xfrm>
            <a:off x="5588635" y="1880870"/>
            <a:ext cx="6329680" cy="19189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pairs. Look at the pictures and answer the questions.</a:t>
            </a:r>
          </a:p>
          <a:p>
            <a:pPr marL="285750" marR="0" indent="-285750">
              <a:spcBef>
                <a:spcPts val="0"/>
              </a:spcBef>
              <a:spcAft>
                <a:spcPts val="0"/>
              </a:spcAft>
              <a:buFont typeface="Arial" panose="020B0604020202020204" pitchFamily="34" charset="0"/>
              <a:buChar char="•"/>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Trang talking. Decide if the statements are true (T) or false (F).</a:t>
            </a:r>
          </a:p>
          <a:p>
            <a:pPr marL="285750" marR="0" indent="-285750">
              <a:spcBef>
                <a:spcPts val="0"/>
              </a:spcBef>
              <a:spcAft>
                <a:spcPts val="0"/>
              </a:spcAft>
              <a:buFont typeface="Arial" panose="020B0604020202020204" pitchFamily="34" charset="0"/>
              <a:buChar char="•"/>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and fill in each blank with no more than TWO words.</a:t>
            </a:r>
          </a:p>
        </p:txBody>
      </p:sp>
      <p:sp>
        <p:nvSpPr>
          <p:cNvPr id="22" name="Rectangle 21"/>
          <p:cNvSpPr/>
          <p:nvPr/>
        </p:nvSpPr>
        <p:spPr>
          <a:xfrm>
            <a:off x="5588635" y="3977355"/>
            <a:ext cx="6327775" cy="116649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lgn="just">
              <a:spcBef>
                <a:spcPts val="0"/>
              </a:spcBef>
              <a:spcAft>
                <a:spcPts val="0"/>
              </a:spcAft>
              <a:buFont typeface="Arial" panose="020B0604020202020204" pitchFamily="34" charset="0"/>
              <a:buChar char="•"/>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Discuss the questions below</a:t>
            </a: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 paragraph (100 - 120 words) about the most challenging thing you face when learning English and what you have done to improve it.</a:t>
            </a:r>
          </a:p>
        </p:txBody>
      </p:sp>
      <p:cxnSp>
        <p:nvCxnSpPr>
          <p:cNvPr id="24" name="Curved Connector 23"/>
          <p:cNvCxnSpPr>
            <a:cxnSpLocks/>
            <a:stCxn id="16" idx="3"/>
            <a:endCxn id="17" idx="0"/>
          </p:cNvCxnSpPr>
          <p:nvPr/>
        </p:nvCxnSpPr>
        <p:spPr>
          <a:xfrm>
            <a:off x="2505075" y="1409153"/>
            <a:ext cx="1381110" cy="111598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7119" y="2834061"/>
            <a:ext cx="1398016" cy="1211523"/>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24875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cxnSpLocks/>
            <a:stCxn id="18" idx="3"/>
            <a:endCxn id="27" idx="0"/>
          </p:cNvCxnSpPr>
          <p:nvPr/>
        </p:nvCxnSpPr>
        <p:spPr>
          <a:xfrm>
            <a:off x="2505076" y="4346258"/>
            <a:ext cx="1364232" cy="90250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352097"/>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Box 20"/>
          <p:cNvSpPr txBox="1"/>
          <p:nvPr/>
        </p:nvSpPr>
        <p:spPr>
          <a:xfrm>
            <a:off x="2988945" y="4734560"/>
            <a:ext cx="6612890" cy="1353820"/>
          </a:xfrm>
          <a:prstGeom prst="rect">
            <a:avLst/>
          </a:prstGeom>
          <a:noFill/>
        </p:spPr>
        <p:txBody>
          <a:bodyPr wrap="square">
            <a:noAutofit/>
          </a:bodyPr>
          <a:lstStyle/>
          <a:p>
            <a:pPr algn="ctr">
              <a:lnSpc>
                <a:spcPct val="200000"/>
              </a:lnSpc>
            </a:pPr>
            <a:r>
              <a:rPr lang="en-US" sz="4800" b="1" dirty="0">
                <a:solidFill>
                  <a:srgbClr val="FF0000"/>
                </a:solidFill>
              </a:rPr>
              <a:t>BRAINSTORMING</a:t>
            </a:r>
          </a:p>
        </p:txBody>
      </p:sp>
      <p:pic>
        <p:nvPicPr>
          <p:cNvPr id="7" name="Content Placeholder 6" descr="brainstorming-5626904-4688470"/>
          <p:cNvPicPr>
            <a:picLocks noGrp="1" noChangeAspect="1"/>
          </p:cNvPicPr>
          <p:nvPr>
            <p:ph idx="1"/>
          </p:nvPr>
        </p:nvPicPr>
        <p:blipFill>
          <a:blip r:embed="rId3"/>
          <a:stretch>
            <a:fillRect/>
          </a:stretch>
        </p:blipFill>
        <p:spPr>
          <a:xfrm>
            <a:off x="3952875" y="1075690"/>
            <a:ext cx="4286250" cy="42862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3" name="TextBox 20"/>
          <p:cNvSpPr txBox="1"/>
          <p:nvPr/>
        </p:nvSpPr>
        <p:spPr>
          <a:xfrm>
            <a:off x="576580" y="4937760"/>
            <a:ext cx="3922992" cy="1353820"/>
          </a:xfrm>
          <a:prstGeom prst="rect">
            <a:avLst/>
          </a:prstGeom>
          <a:noFill/>
        </p:spPr>
        <p:txBody>
          <a:bodyPr wrap="square">
            <a:noAutofit/>
          </a:bodyPr>
          <a:lstStyle/>
          <a:p>
            <a:pPr algn="ctr">
              <a:lnSpc>
                <a:spcPct val="100000"/>
              </a:lnSpc>
            </a:pPr>
            <a:r>
              <a:rPr lang="en-US" sz="3600" b="1" dirty="0">
                <a:solidFill>
                  <a:srgbClr val="FF0000"/>
                </a:solidFill>
              </a:rPr>
              <a:t>BRAINSTORMING</a:t>
            </a:r>
          </a:p>
        </p:txBody>
      </p:sp>
      <p:pic>
        <p:nvPicPr>
          <p:cNvPr id="7" name="Content Placeholder 6" descr="brainstorming-5626904-4688470"/>
          <p:cNvPicPr>
            <a:picLocks noChangeAspect="1"/>
          </p:cNvPicPr>
          <p:nvPr/>
        </p:nvPicPr>
        <p:blipFill>
          <a:blip r:embed="rId3"/>
          <a:stretch>
            <a:fillRect/>
          </a:stretch>
        </p:blipFill>
        <p:spPr>
          <a:xfrm>
            <a:off x="328295" y="1689735"/>
            <a:ext cx="3248025" cy="3248025"/>
          </a:xfrm>
          <a:prstGeom prst="rect">
            <a:avLst/>
          </a:prstGeom>
        </p:spPr>
      </p:pic>
      <p:sp>
        <p:nvSpPr>
          <p:cNvPr id="2" name="Text Box 1"/>
          <p:cNvSpPr txBox="1"/>
          <p:nvPr/>
        </p:nvSpPr>
        <p:spPr>
          <a:xfrm>
            <a:off x="4034790" y="1112520"/>
            <a:ext cx="3349625" cy="783590"/>
          </a:xfrm>
          <a:prstGeom prst="rect">
            <a:avLst/>
          </a:prstGeom>
          <a:noFill/>
        </p:spPr>
        <p:txBody>
          <a:bodyPr wrap="square" rtlCol="0" anchor="t">
            <a:spAutoFit/>
          </a:bodyPr>
          <a:lstStyle/>
          <a:p>
            <a:pPr algn="just"/>
            <a:r>
              <a:rPr lang="en-US" sz="4500" i="1">
                <a:solidFill>
                  <a:srgbClr val="FF0000"/>
                </a:solidFill>
                <a:latin typeface="Calibri" panose="020F0502020204030204" pitchFamily="34" charset="0"/>
                <a:cs typeface="Calibri" panose="020F0502020204030204" pitchFamily="34" charset="0"/>
              </a:rPr>
              <a:t>Questions:</a:t>
            </a:r>
          </a:p>
        </p:txBody>
      </p:sp>
      <p:sp>
        <p:nvSpPr>
          <p:cNvPr id="5" name="Text Box 4"/>
          <p:cNvSpPr txBox="1"/>
          <p:nvPr/>
        </p:nvSpPr>
        <p:spPr>
          <a:xfrm>
            <a:off x="4117340" y="2061845"/>
            <a:ext cx="8073390" cy="645160"/>
          </a:xfrm>
          <a:prstGeom prst="rect">
            <a:avLst/>
          </a:prstGeom>
          <a:noFill/>
        </p:spPr>
        <p:txBody>
          <a:bodyPr wrap="square" rtlCol="0" anchor="t">
            <a:spAutoFit/>
          </a:bodyPr>
          <a:lstStyle/>
          <a:p>
            <a:pPr algn="just"/>
            <a:r>
              <a:rPr lang="en-US" sz="3600" i="1">
                <a:solidFill>
                  <a:schemeClr val="tx1"/>
                </a:solidFill>
                <a:latin typeface="Calibri" panose="020F0502020204030204" pitchFamily="34" charset="0"/>
                <a:cs typeface="Calibri" panose="020F0502020204030204" pitchFamily="34" charset="0"/>
              </a:rPr>
              <a:t>- How long have you learnt English?</a:t>
            </a:r>
          </a:p>
        </p:txBody>
      </p:sp>
      <p:sp>
        <p:nvSpPr>
          <p:cNvPr id="6" name="Text Box 5"/>
          <p:cNvSpPr txBox="1"/>
          <p:nvPr/>
        </p:nvSpPr>
        <p:spPr>
          <a:xfrm>
            <a:off x="4034155" y="2698750"/>
            <a:ext cx="8073390" cy="1137285"/>
          </a:xfrm>
          <a:prstGeom prst="rect">
            <a:avLst/>
          </a:prstGeom>
          <a:noFill/>
        </p:spPr>
        <p:txBody>
          <a:bodyPr wrap="square" rtlCol="0" anchor="t">
            <a:spAutoFit/>
          </a:bodyPr>
          <a:lstStyle/>
          <a:p>
            <a:r>
              <a:rPr lang="en-US" sz="3400" i="1" dirty="0">
                <a:solidFill>
                  <a:schemeClr val="tx1"/>
                </a:solidFill>
                <a:latin typeface="Calibri" panose="020F0502020204030204" pitchFamily="34" charset="0"/>
                <a:cs typeface="Calibri" panose="020F0502020204030204" pitchFamily="34" charset="0"/>
              </a:rPr>
              <a:t>-  What are some difficulties you have faced when learning English?</a:t>
            </a:r>
          </a:p>
        </p:txBody>
      </p:sp>
      <p:sp>
        <p:nvSpPr>
          <p:cNvPr id="9" name="Text Box 8"/>
          <p:cNvSpPr txBox="1"/>
          <p:nvPr/>
        </p:nvSpPr>
        <p:spPr>
          <a:xfrm>
            <a:off x="9217025" y="1703070"/>
            <a:ext cx="4064000" cy="368300"/>
          </a:xfrm>
          <a:prstGeom prst="rect">
            <a:avLst/>
          </a:prstGeom>
          <a:noFill/>
        </p:spPr>
        <p:txBody>
          <a:bodyPr wrap="square" rtlCol="0">
            <a:spAutoFit/>
          </a:bodyPr>
          <a:lstStyle/>
          <a:p>
            <a:endParaRPr lang="en-US"/>
          </a:p>
        </p:txBody>
      </p:sp>
      <p:pic>
        <p:nvPicPr>
          <p:cNvPr id="4" name="Picture 3"/>
          <p:cNvPicPr>
            <a:picLocks noChangeAspect="1"/>
          </p:cNvPicPr>
          <p:nvPr/>
        </p:nvPicPr>
        <p:blipFill>
          <a:blip r:embed="rId4"/>
          <a:srcRect l="3904" t="7838" r="3933" b="9696"/>
          <a:stretch>
            <a:fillRect/>
          </a:stretch>
        </p:blipFill>
        <p:spPr>
          <a:xfrm rot="10980000">
            <a:off x="-6513830" y="1163320"/>
            <a:ext cx="2258695" cy="1446530"/>
          </a:xfrm>
          <a:prstGeom prst="rect">
            <a:avLst/>
          </a:prstGeom>
        </p:spPr>
      </p:pic>
      <p:pic>
        <p:nvPicPr>
          <p:cNvPr id="10" name="Picture 9"/>
          <p:cNvPicPr>
            <a:picLocks noChangeAspect="1"/>
          </p:cNvPicPr>
          <p:nvPr/>
        </p:nvPicPr>
        <p:blipFill>
          <a:blip r:embed="rId5"/>
          <a:stretch>
            <a:fillRect/>
          </a:stretch>
        </p:blipFill>
        <p:spPr>
          <a:xfrm rot="8580000">
            <a:off x="13089255" y="6392545"/>
            <a:ext cx="2635250" cy="15989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TextBox 11"/>
          <p:cNvSpPr txBox="1"/>
          <p:nvPr/>
        </p:nvSpPr>
        <p:spPr>
          <a:xfrm>
            <a:off x="1149350" y="1092200"/>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effectLst>
                  <a:glow rad="88900">
                    <a:schemeClr val="bg1"/>
                  </a:glow>
                </a:effectLst>
                <a:cs typeface="Arial" panose="020B0604020202020204" pitchFamily="34" charset="0"/>
              </a:rPr>
              <a:t>Work in pairs. Look at the pictures and answer the questions.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3" name="Picture 2">
            <a:extLst>
              <a:ext uri="{FF2B5EF4-FFF2-40B4-BE49-F238E27FC236}">
                <a16:creationId xmlns:a16="http://schemas.microsoft.com/office/drawing/2014/main" id="{237C55DC-C9CC-4253-B2EE-7704DC8C07AA}"/>
              </a:ext>
            </a:extLst>
          </p:cNvPr>
          <p:cNvPicPr>
            <a:picLocks noChangeAspect="1"/>
          </p:cNvPicPr>
          <p:nvPr/>
        </p:nvPicPr>
        <p:blipFill>
          <a:blip r:embed="rId3"/>
          <a:stretch>
            <a:fillRect/>
          </a:stretch>
        </p:blipFill>
        <p:spPr>
          <a:xfrm>
            <a:off x="361440" y="1890914"/>
            <a:ext cx="5551400" cy="3233095"/>
          </a:xfrm>
          <a:prstGeom prst="rect">
            <a:avLst/>
          </a:prstGeom>
        </p:spPr>
      </p:pic>
      <p:pic>
        <p:nvPicPr>
          <p:cNvPr id="4" name="Picture 3">
            <a:extLst>
              <a:ext uri="{FF2B5EF4-FFF2-40B4-BE49-F238E27FC236}">
                <a16:creationId xmlns:a16="http://schemas.microsoft.com/office/drawing/2014/main" id="{88BDA52E-BAF3-4E74-8E0B-120E97A18614}"/>
              </a:ext>
            </a:extLst>
          </p:cNvPr>
          <p:cNvPicPr>
            <a:picLocks noChangeAspect="1"/>
          </p:cNvPicPr>
          <p:nvPr/>
        </p:nvPicPr>
        <p:blipFill>
          <a:blip r:embed="rId4"/>
          <a:stretch>
            <a:fillRect/>
          </a:stretch>
        </p:blipFill>
        <p:spPr>
          <a:xfrm>
            <a:off x="6265466" y="1890914"/>
            <a:ext cx="5376383" cy="3233095"/>
          </a:xfrm>
          <a:prstGeom prst="rect">
            <a:avLst/>
          </a:prstGeom>
        </p:spPr>
      </p:pic>
      <p:grpSp>
        <p:nvGrpSpPr>
          <p:cNvPr id="2" name="Group 1">
            <a:extLst>
              <a:ext uri="{FF2B5EF4-FFF2-40B4-BE49-F238E27FC236}">
                <a16:creationId xmlns:a16="http://schemas.microsoft.com/office/drawing/2014/main" id="{1B37AB8C-5244-9562-B5FA-89D5581F6676}"/>
              </a:ext>
            </a:extLst>
          </p:cNvPr>
          <p:cNvGrpSpPr/>
          <p:nvPr/>
        </p:nvGrpSpPr>
        <p:grpSpPr>
          <a:xfrm>
            <a:off x="-1172" y="-7620"/>
            <a:ext cx="12192000" cy="1083309"/>
            <a:chOff x="7620" y="-7620"/>
            <a:chExt cx="12192000" cy="1083309"/>
          </a:xfrm>
        </p:grpSpPr>
        <p:sp>
          <p:nvSpPr>
            <p:cNvPr id="5" name="Round Single Corner Rectangle 31">
              <a:extLst>
                <a:ext uri="{FF2B5EF4-FFF2-40B4-BE49-F238E27FC236}">
                  <a16:creationId xmlns:a16="http://schemas.microsoft.com/office/drawing/2014/main" id="{62AE33CA-BD04-653B-3944-0065F20756FE}"/>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EFF8B4F9-ED87-C107-41F7-1FFA5DB5A6C9}"/>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33">
              <a:extLst>
                <a:ext uri="{FF2B5EF4-FFF2-40B4-BE49-F238E27FC236}">
                  <a16:creationId xmlns:a16="http://schemas.microsoft.com/office/drawing/2014/main" id="{A05B81F9-00A5-7A8F-7FB9-692013180977}"/>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E14B4C6D-7C55-EE8C-9B43-C474CA9B0FC0}"/>
              </a:ext>
            </a:extLst>
          </p:cNvPr>
          <p:cNvSpPr txBox="1"/>
          <p:nvPr/>
        </p:nvSpPr>
        <p:spPr>
          <a:xfrm>
            <a:off x="487067" y="18996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TextBox 11"/>
          <p:cNvSpPr txBox="1"/>
          <p:nvPr/>
        </p:nvSpPr>
        <p:spPr>
          <a:xfrm>
            <a:off x="1149350" y="1092200"/>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effectLst>
                  <a:glow rad="88900">
                    <a:schemeClr val="bg1"/>
                  </a:glow>
                </a:effectLst>
                <a:cs typeface="Arial" panose="020B0604020202020204" pitchFamily="34" charset="0"/>
              </a:rPr>
              <a:t>Work in pairs. Look at the pictures and answer the questions.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577850" y="1719580"/>
            <a:ext cx="3349625" cy="583565"/>
          </a:xfrm>
          <a:prstGeom prst="rect">
            <a:avLst/>
          </a:prstGeom>
          <a:noFill/>
        </p:spPr>
        <p:txBody>
          <a:bodyPr wrap="square" rtlCol="0" anchor="t">
            <a:spAutoFit/>
          </a:bodyPr>
          <a:lstStyle/>
          <a:p>
            <a:pPr algn="just"/>
            <a:r>
              <a:rPr lang="en-US" sz="3200" b="1" i="1">
                <a:solidFill>
                  <a:srgbClr val="FF0000"/>
                </a:solidFill>
                <a:latin typeface="Calibri" panose="020F0502020204030204" pitchFamily="34" charset="0"/>
                <a:cs typeface="Calibri" panose="020F0502020204030204" pitchFamily="34" charset="0"/>
              </a:rPr>
              <a:t>Questions:</a:t>
            </a:r>
          </a:p>
        </p:txBody>
      </p:sp>
      <p:sp>
        <p:nvSpPr>
          <p:cNvPr id="100" name="Text Box 99"/>
          <p:cNvSpPr txBox="1"/>
          <p:nvPr/>
        </p:nvSpPr>
        <p:spPr>
          <a:xfrm>
            <a:off x="530860" y="2204085"/>
            <a:ext cx="10970895" cy="1076325"/>
          </a:xfrm>
          <a:prstGeom prst="rect">
            <a:avLst/>
          </a:prstGeom>
          <a:noFill/>
          <a:ln w="9525">
            <a:noFill/>
          </a:ln>
        </p:spPr>
        <p:txBody>
          <a:bodyPr wrap="square">
            <a:spAutoFit/>
          </a:bodyPr>
          <a:lstStyle/>
          <a:p>
            <a:pPr marL="635" indent="-635"/>
            <a:r>
              <a:rPr lang="en-US" sz="3200" b="0" i="1" dirty="0">
                <a:latin typeface="Calibri" panose="020F0502020204030204" pitchFamily="34" charset="0"/>
                <a:cs typeface="Calibri" panose="020F0502020204030204" pitchFamily="34" charset="0"/>
              </a:rPr>
              <a:t>1</a:t>
            </a:r>
            <a:r>
              <a:rPr lang="en-US" sz="3200" i="1" dirty="0">
                <a:latin typeface="Calibri" panose="020F0502020204030204" pitchFamily="34" charset="0"/>
                <a:cs typeface="Calibri" panose="020F0502020204030204" pitchFamily="34" charset="0"/>
              </a:rPr>
              <a:t>. What is the person in each picture doing?</a:t>
            </a:r>
            <a:endParaRPr lang="en-US" sz="3200" b="0" i="1" dirty="0">
              <a:latin typeface="Calibri" panose="020F0502020204030204" pitchFamily="34" charset="0"/>
              <a:cs typeface="Calibri" panose="020F0502020204030204" pitchFamily="34" charset="0"/>
            </a:endParaRPr>
          </a:p>
          <a:p>
            <a:pPr marL="635" indent="-635"/>
            <a:r>
              <a:rPr lang="en-US" sz="3200" b="0" i="1" dirty="0">
                <a:latin typeface="Calibri" panose="020F0502020204030204" pitchFamily="34" charset="0"/>
                <a:cs typeface="Calibri" panose="020F0502020204030204" pitchFamily="34" charset="0"/>
              </a:rPr>
              <a:t>2. How can these activities help them learn English?</a:t>
            </a:r>
          </a:p>
        </p:txBody>
      </p:sp>
      <p:sp>
        <p:nvSpPr>
          <p:cNvPr id="4" name="Text Box 3"/>
          <p:cNvSpPr txBox="1"/>
          <p:nvPr/>
        </p:nvSpPr>
        <p:spPr>
          <a:xfrm>
            <a:off x="631190" y="3289935"/>
            <a:ext cx="10970895" cy="2061210"/>
          </a:xfrm>
          <a:prstGeom prst="rect">
            <a:avLst/>
          </a:prstGeom>
          <a:solidFill>
            <a:srgbClr val="CCDAC1"/>
          </a:solidFill>
          <a:ln w="9525">
            <a:noFill/>
          </a:ln>
        </p:spPr>
        <p:txBody>
          <a:bodyPr wrap="square">
            <a:spAutoFit/>
          </a:bodyPr>
          <a:lstStyle/>
          <a:p>
            <a:pPr marL="635" indent="-635" algn="just"/>
            <a:r>
              <a:rPr lang="en-US" sz="3200" i="1" dirty="0">
                <a:solidFill>
                  <a:srgbClr val="FF0000"/>
                </a:solidFill>
                <a:latin typeface="Calibri" panose="020F0502020204030204" pitchFamily="34" charset="0"/>
                <a:cs typeface="Calibri" panose="020F0502020204030204" pitchFamily="34" charset="0"/>
              </a:rPr>
              <a:t>P</a:t>
            </a:r>
            <a:r>
              <a:rPr lang="en-US" sz="3200" b="0" i="1" dirty="0">
                <a:solidFill>
                  <a:srgbClr val="FF0000"/>
                </a:solidFill>
                <a:latin typeface="Calibri" panose="020F0502020204030204" pitchFamily="34" charset="0"/>
                <a:cs typeface="Calibri" panose="020F0502020204030204" pitchFamily="34" charset="0"/>
              </a:rPr>
              <a:t>icture a: A girl is looking up words in a dictionary. She can understand the meaning and use of the words together with some expressions with the words, etc. This helps her learn vocabulary better.</a:t>
            </a:r>
          </a:p>
        </p:txBody>
      </p:sp>
      <p:sp>
        <p:nvSpPr>
          <p:cNvPr id="7" name="Text Box 6"/>
          <p:cNvSpPr txBox="1"/>
          <p:nvPr/>
        </p:nvSpPr>
        <p:spPr>
          <a:xfrm>
            <a:off x="551815" y="5451475"/>
            <a:ext cx="11050270" cy="1076325"/>
          </a:xfrm>
          <a:prstGeom prst="rect">
            <a:avLst/>
          </a:prstGeom>
          <a:solidFill>
            <a:srgbClr val="FEEECD"/>
          </a:solidFill>
          <a:ln w="9525">
            <a:noFill/>
          </a:ln>
        </p:spPr>
        <p:txBody>
          <a:bodyPr wrap="square">
            <a:spAutoFit/>
          </a:bodyPr>
          <a:lstStyle/>
          <a:p>
            <a:pPr marL="635" indent="-635" algn="just"/>
            <a:r>
              <a:rPr lang="en-US" sz="3200" b="0" i="1" dirty="0">
                <a:solidFill>
                  <a:srgbClr val="FF0000"/>
                </a:solidFill>
                <a:latin typeface="Calibri" panose="020F0502020204030204" pitchFamily="34" charset="0"/>
                <a:cs typeface="Calibri" panose="020F0502020204030204" pitchFamily="34" charset="0"/>
              </a:rPr>
              <a:t>Picture b: A girl is writing new words in a notebook. This helps her remember the words better. </a:t>
            </a:r>
          </a:p>
        </p:txBody>
      </p:sp>
      <p:graphicFrame>
        <p:nvGraphicFramePr>
          <p:cNvPr id="2" name="Table 1"/>
          <p:cNvGraphicFramePr/>
          <p:nvPr/>
        </p:nvGraphicFramePr>
        <p:xfrm>
          <a:off x="0" y="7352665"/>
          <a:ext cx="10881360" cy="3765550"/>
        </p:xfrm>
        <a:graphic>
          <a:graphicData uri="http://schemas.openxmlformats.org/drawingml/2006/table">
            <a:tbl>
              <a:tblPr firstRow="1" bandRow="1">
                <a:tableStyleId>{5C22544A-7EE6-4342-B048-85BDC9FD1C3A}</a:tableStyleId>
              </a:tblPr>
              <a:tblGrid>
                <a:gridCol w="9456420">
                  <a:extLst>
                    <a:ext uri="{9D8B030D-6E8A-4147-A177-3AD203B41FA5}">
                      <a16:colId xmlns:a16="http://schemas.microsoft.com/office/drawing/2014/main" val="20000"/>
                    </a:ext>
                  </a:extLst>
                </a:gridCol>
                <a:gridCol w="686435">
                  <a:extLst>
                    <a:ext uri="{9D8B030D-6E8A-4147-A177-3AD203B41FA5}">
                      <a16:colId xmlns:a16="http://schemas.microsoft.com/office/drawing/2014/main" val="20001"/>
                    </a:ext>
                  </a:extLst>
                </a:gridCol>
                <a:gridCol w="738505">
                  <a:extLst>
                    <a:ext uri="{9D8B030D-6E8A-4147-A177-3AD203B41FA5}">
                      <a16:colId xmlns:a16="http://schemas.microsoft.com/office/drawing/2014/main" val="20002"/>
                    </a:ext>
                  </a:extLst>
                </a:gridCol>
              </a:tblGrid>
              <a:tr h="579120">
                <a:tc>
                  <a:txBody>
                    <a:bodyPr/>
                    <a:lstStyle/>
                    <a:p>
                      <a:pPr>
                        <a:buNone/>
                      </a:pPr>
                      <a:endParaRPr lang="en-US" sz="3200"/>
                    </a:p>
                  </a:txBody>
                  <a:tcPr>
                    <a:solidFill>
                      <a:srgbClr val="A5F1E9"/>
                    </a:solidFill>
                  </a:tcPr>
                </a:tc>
                <a:tc>
                  <a:txBody>
                    <a:bodyPr/>
                    <a:lstStyle/>
                    <a:p>
                      <a:pPr algn="ctr">
                        <a:buNone/>
                      </a:pPr>
                      <a:r>
                        <a:rPr lang="en-US" sz="3200">
                          <a:solidFill>
                            <a:schemeClr val="tx1"/>
                          </a:solidFill>
                        </a:rPr>
                        <a:t>T</a:t>
                      </a:r>
                    </a:p>
                  </a:txBody>
                  <a:tcPr anchor="ctr">
                    <a:solidFill>
                      <a:srgbClr val="A5F1E9"/>
                    </a:solidFill>
                  </a:tcPr>
                </a:tc>
                <a:tc>
                  <a:txBody>
                    <a:bodyPr/>
                    <a:lstStyle/>
                    <a:p>
                      <a:pPr algn="ctr">
                        <a:buNone/>
                      </a:pPr>
                      <a:r>
                        <a:rPr lang="en-US" sz="3200">
                          <a:solidFill>
                            <a:schemeClr val="tx1"/>
                          </a:solidFill>
                        </a:rPr>
                        <a:t>F</a:t>
                      </a:r>
                    </a:p>
                  </a:txBody>
                  <a:tcPr anchor="ctr">
                    <a:solidFill>
                      <a:srgbClr val="A5F1E9"/>
                    </a:solidFill>
                  </a:tcPr>
                </a:tc>
                <a:extLst>
                  <a:ext uri="{0D108BD9-81ED-4DB2-BD59-A6C34878D82A}">
                    <a16:rowId xmlns:a16="http://schemas.microsoft.com/office/drawing/2014/main" val="10000"/>
                  </a:ext>
                </a:extLst>
              </a:tr>
              <a:tr h="789305">
                <a:tc>
                  <a:txBody>
                    <a:bodyPr/>
                    <a:lstStyle/>
                    <a:p>
                      <a:pPr algn="just">
                        <a:buNone/>
                      </a:pPr>
                      <a:r>
                        <a:rPr lang="en-US" sz="3200" b="1"/>
                        <a:t>1.</a:t>
                      </a:r>
                      <a:r>
                        <a:rPr lang="en-US" sz="3200"/>
                        <a:t> Trang has studied English for seven years.</a:t>
                      </a:r>
                    </a:p>
                  </a:txBody>
                  <a:tcPr>
                    <a:solidFill>
                      <a:srgbClr val="7FE9DE"/>
                    </a:solidFill>
                  </a:tcPr>
                </a:tc>
                <a:tc>
                  <a:txBody>
                    <a:bodyPr/>
                    <a:lstStyle/>
                    <a:p>
                      <a:pPr algn="ctr">
                        <a:buNone/>
                      </a:pPr>
                      <a:endParaRPr lang="en-US" sz="3200"/>
                    </a:p>
                  </a:txBody>
                  <a:tcPr anchor="ctr">
                    <a:solidFill>
                      <a:srgbClr val="7FE9DE"/>
                    </a:solidFill>
                  </a:tcPr>
                </a:tc>
                <a:tc>
                  <a:txBody>
                    <a:bodyPr/>
                    <a:lstStyle/>
                    <a:p>
                      <a:pPr algn="ctr">
                        <a:buNone/>
                      </a:pPr>
                      <a:endParaRPr lang="en-US" sz="3200"/>
                    </a:p>
                  </a:txBody>
                  <a:tcPr anchor="ctr">
                    <a:solidFill>
                      <a:srgbClr val="7FE9DE"/>
                    </a:solidFill>
                  </a:tcPr>
                </a:tc>
                <a:extLst>
                  <a:ext uri="{0D108BD9-81ED-4DB2-BD59-A6C34878D82A}">
                    <a16:rowId xmlns:a16="http://schemas.microsoft.com/office/drawing/2014/main" val="10001"/>
                  </a:ext>
                </a:extLst>
              </a:tr>
              <a:tr h="1066800">
                <a:tc>
                  <a:txBody>
                    <a:bodyPr/>
                    <a:lstStyle/>
                    <a:p>
                      <a:pPr algn="just">
                        <a:buNone/>
                      </a:pPr>
                      <a:r>
                        <a:rPr lang="en-US" sz="3200" b="1"/>
                        <a:t>2.</a:t>
                      </a:r>
                      <a:r>
                        <a:rPr lang="en-US" sz="3200"/>
                        <a:t> She talks about how she has learnt English vocabulary and grammar</a:t>
                      </a:r>
                    </a:p>
                  </a:txBody>
                  <a:tcPr>
                    <a:solidFill>
                      <a:srgbClr val="FFF6BF"/>
                    </a:solidFill>
                  </a:tcPr>
                </a:tc>
                <a:tc>
                  <a:txBody>
                    <a:bodyPr/>
                    <a:lstStyle/>
                    <a:p>
                      <a:pPr algn="ctr">
                        <a:buNone/>
                      </a:pPr>
                      <a:endParaRPr lang="en-US" sz="3200"/>
                    </a:p>
                  </a:txBody>
                  <a:tcPr anchor="ctr">
                    <a:solidFill>
                      <a:srgbClr val="FFF6BF"/>
                    </a:solidFill>
                  </a:tcPr>
                </a:tc>
                <a:tc>
                  <a:txBody>
                    <a:bodyPr/>
                    <a:lstStyle/>
                    <a:p>
                      <a:pPr algn="ctr">
                        <a:buNone/>
                      </a:pPr>
                      <a:endParaRPr lang="en-US" sz="3200"/>
                    </a:p>
                  </a:txBody>
                  <a:tcPr anchor="ctr">
                    <a:solidFill>
                      <a:srgbClr val="FFF6BF"/>
                    </a:solidFill>
                  </a:tcPr>
                </a:tc>
                <a:extLst>
                  <a:ext uri="{0D108BD9-81ED-4DB2-BD59-A6C34878D82A}">
                    <a16:rowId xmlns:a16="http://schemas.microsoft.com/office/drawing/2014/main" val="10002"/>
                  </a:ext>
                </a:extLst>
              </a:tr>
              <a:tr h="682625">
                <a:tc>
                  <a:txBody>
                    <a:bodyPr/>
                    <a:lstStyle/>
                    <a:p>
                      <a:pPr algn="just">
                        <a:buNone/>
                      </a:pPr>
                      <a:r>
                        <a:rPr lang="en-US" sz="3200" b="1"/>
                        <a:t>3.</a:t>
                      </a:r>
                      <a:r>
                        <a:rPr lang="en-US" sz="3200"/>
                        <a:t> She has learnt new words from reading English books</a:t>
                      </a:r>
                    </a:p>
                  </a:txBody>
                  <a:tcPr>
                    <a:solidFill>
                      <a:srgbClr val="FFEBAD"/>
                    </a:solidFill>
                  </a:tcPr>
                </a:tc>
                <a:tc>
                  <a:txBody>
                    <a:bodyPr/>
                    <a:lstStyle/>
                    <a:p>
                      <a:pPr algn="ctr">
                        <a:buNone/>
                      </a:pPr>
                      <a:endParaRPr lang="en-US" sz="3200"/>
                    </a:p>
                  </a:txBody>
                  <a:tcPr anchor="ctr">
                    <a:solidFill>
                      <a:srgbClr val="FFEBAD"/>
                    </a:solidFill>
                  </a:tcPr>
                </a:tc>
                <a:tc>
                  <a:txBody>
                    <a:bodyPr/>
                    <a:lstStyle/>
                    <a:p>
                      <a:pPr algn="ctr">
                        <a:buNone/>
                      </a:pPr>
                      <a:endParaRPr lang="en-US" sz="3200"/>
                    </a:p>
                  </a:txBody>
                  <a:tcPr anchor="ctr">
                    <a:solidFill>
                      <a:srgbClr val="FFEBAD"/>
                    </a:solidFill>
                  </a:tcPr>
                </a:tc>
                <a:extLst>
                  <a:ext uri="{0D108BD9-81ED-4DB2-BD59-A6C34878D82A}">
                    <a16:rowId xmlns:a16="http://schemas.microsoft.com/office/drawing/2014/main" val="10003"/>
                  </a:ext>
                </a:extLst>
              </a:tr>
              <a:tr h="647700">
                <a:tc>
                  <a:txBody>
                    <a:bodyPr/>
                    <a:lstStyle/>
                    <a:p>
                      <a:pPr>
                        <a:buNone/>
                      </a:pPr>
                      <a:r>
                        <a:rPr lang="en-US" sz="3200" b="1"/>
                        <a:t>4.</a:t>
                      </a:r>
                      <a:r>
                        <a:rPr lang="en-US" sz="3200"/>
                        <a:t> She is confident about her English vocabulary now</a:t>
                      </a:r>
                    </a:p>
                  </a:txBody>
                  <a:tcPr>
                    <a:solidFill>
                      <a:srgbClr val="7FE9DE"/>
                    </a:solidFill>
                  </a:tcPr>
                </a:tc>
                <a:tc>
                  <a:txBody>
                    <a:bodyPr/>
                    <a:lstStyle/>
                    <a:p>
                      <a:pPr algn="ctr">
                        <a:buNone/>
                      </a:pPr>
                      <a:endParaRPr lang="en-US" sz="3200"/>
                    </a:p>
                  </a:txBody>
                  <a:tcPr anchor="ctr">
                    <a:solidFill>
                      <a:srgbClr val="7FE9DE"/>
                    </a:solidFill>
                  </a:tcPr>
                </a:tc>
                <a:tc>
                  <a:txBody>
                    <a:bodyPr/>
                    <a:lstStyle/>
                    <a:p>
                      <a:pPr algn="ctr">
                        <a:buNone/>
                      </a:pPr>
                      <a:endParaRPr lang="en-US" sz="3200"/>
                    </a:p>
                  </a:txBody>
                  <a:tcPr anchor="ctr">
                    <a:solidFill>
                      <a:srgbClr val="7FE9DE"/>
                    </a:solidFill>
                  </a:tcPr>
                </a:tc>
                <a:extLst>
                  <a:ext uri="{0D108BD9-81ED-4DB2-BD59-A6C34878D82A}">
                    <a16:rowId xmlns:a16="http://schemas.microsoft.com/office/drawing/2014/main" val="10004"/>
                  </a:ext>
                </a:extLst>
              </a:tr>
            </a:tbl>
          </a:graphicData>
        </a:graphic>
      </p:graphicFrame>
      <p:grpSp>
        <p:nvGrpSpPr>
          <p:cNvPr id="14" name="Group 13">
            <a:extLst>
              <a:ext uri="{FF2B5EF4-FFF2-40B4-BE49-F238E27FC236}">
                <a16:creationId xmlns:a16="http://schemas.microsoft.com/office/drawing/2014/main" id="{5E59FB9F-78C9-724F-71A9-6CE0331ED479}"/>
              </a:ext>
            </a:extLst>
          </p:cNvPr>
          <p:cNvGrpSpPr/>
          <p:nvPr/>
        </p:nvGrpSpPr>
        <p:grpSpPr>
          <a:xfrm>
            <a:off x="-1172" y="-7620"/>
            <a:ext cx="12192000" cy="1083309"/>
            <a:chOff x="7620" y="-7620"/>
            <a:chExt cx="12192000" cy="1083309"/>
          </a:xfrm>
        </p:grpSpPr>
        <p:sp>
          <p:nvSpPr>
            <p:cNvPr id="15" name="Round Single Corner Rectangle 31">
              <a:extLst>
                <a:ext uri="{FF2B5EF4-FFF2-40B4-BE49-F238E27FC236}">
                  <a16:creationId xmlns:a16="http://schemas.microsoft.com/office/drawing/2014/main" id="{B8440BCD-FAEF-034E-DA66-5ED034EA571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32">
              <a:extLst>
                <a:ext uri="{FF2B5EF4-FFF2-40B4-BE49-F238E27FC236}">
                  <a16:creationId xmlns:a16="http://schemas.microsoft.com/office/drawing/2014/main" id="{41A3CCD6-06D2-091A-AE28-2EA6015E56AE}"/>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33">
              <a:extLst>
                <a:ext uri="{FF2B5EF4-FFF2-40B4-BE49-F238E27FC236}">
                  <a16:creationId xmlns:a16="http://schemas.microsoft.com/office/drawing/2014/main" id="{7780EE1B-4523-90F4-F724-26D337465F9F}"/>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extBox 22">
            <a:extLst>
              <a:ext uri="{FF2B5EF4-FFF2-40B4-BE49-F238E27FC236}">
                <a16:creationId xmlns:a16="http://schemas.microsoft.com/office/drawing/2014/main" id="{B639C1C8-5349-8D49-D19E-208773330996}"/>
              </a:ext>
            </a:extLst>
          </p:cNvPr>
          <p:cNvSpPr txBox="1"/>
          <p:nvPr/>
        </p:nvSpPr>
        <p:spPr>
          <a:xfrm>
            <a:off x="487067" y="18996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TextBox 11"/>
          <p:cNvSpPr txBox="1"/>
          <p:nvPr/>
        </p:nvSpPr>
        <p:spPr>
          <a:xfrm>
            <a:off x="1080708" y="1274981"/>
            <a:ext cx="10840085" cy="480058"/>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2800" b="1" dirty="0">
                <a:effectLst>
                  <a:glow rad="88900">
                    <a:schemeClr val="bg1"/>
                  </a:glow>
                </a:effectLst>
                <a:cs typeface="Arial" panose="020B0604020202020204" pitchFamily="34" charset="0"/>
              </a:rPr>
              <a:t>Listen to Trang talking. Decide if the statements are true (T) or false (F).</a:t>
            </a:r>
          </a:p>
        </p:txBody>
      </p:sp>
      <p:sp>
        <p:nvSpPr>
          <p:cNvPr id="16" name="Rounded Rectangle 15"/>
          <p:cNvSpPr/>
          <p:nvPr/>
        </p:nvSpPr>
        <p:spPr>
          <a:xfrm>
            <a:off x="578103" y="12822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796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graphicFrame>
        <p:nvGraphicFramePr>
          <p:cNvPr id="2" name="Table 1"/>
          <p:cNvGraphicFramePr/>
          <p:nvPr>
            <p:extLst>
              <p:ext uri="{D42A27DB-BD31-4B8C-83A1-F6EECF244321}">
                <p14:modId xmlns:p14="http://schemas.microsoft.com/office/powerpoint/2010/main" val="2033205721"/>
              </p:ext>
            </p:extLst>
          </p:nvPr>
        </p:nvGraphicFramePr>
        <p:xfrm>
          <a:off x="425513" y="2213610"/>
          <a:ext cx="11033697" cy="3765550"/>
        </p:xfrm>
        <a:graphic>
          <a:graphicData uri="http://schemas.openxmlformats.org/drawingml/2006/table">
            <a:tbl>
              <a:tblPr firstRow="1" bandRow="1">
                <a:tableStyleId>{5C22544A-7EE6-4342-B048-85BDC9FD1C3A}</a:tableStyleId>
              </a:tblPr>
              <a:tblGrid>
                <a:gridCol w="9588808">
                  <a:extLst>
                    <a:ext uri="{9D8B030D-6E8A-4147-A177-3AD203B41FA5}">
                      <a16:colId xmlns:a16="http://schemas.microsoft.com/office/drawing/2014/main" val="20000"/>
                    </a:ext>
                  </a:extLst>
                </a:gridCol>
                <a:gridCol w="696045">
                  <a:extLst>
                    <a:ext uri="{9D8B030D-6E8A-4147-A177-3AD203B41FA5}">
                      <a16:colId xmlns:a16="http://schemas.microsoft.com/office/drawing/2014/main" val="20001"/>
                    </a:ext>
                  </a:extLst>
                </a:gridCol>
                <a:gridCol w="748844">
                  <a:extLst>
                    <a:ext uri="{9D8B030D-6E8A-4147-A177-3AD203B41FA5}">
                      <a16:colId xmlns:a16="http://schemas.microsoft.com/office/drawing/2014/main" val="20002"/>
                    </a:ext>
                  </a:extLst>
                </a:gridCol>
              </a:tblGrid>
              <a:tr h="579120">
                <a:tc>
                  <a:txBody>
                    <a:bodyPr/>
                    <a:lstStyle/>
                    <a:p>
                      <a:pPr>
                        <a:buNone/>
                      </a:pPr>
                      <a:endParaRPr lang="en-US" sz="3200" dirty="0"/>
                    </a:p>
                  </a:txBody>
                  <a:tcPr>
                    <a:solidFill>
                      <a:srgbClr val="A5F1E9"/>
                    </a:solidFill>
                  </a:tcPr>
                </a:tc>
                <a:tc>
                  <a:txBody>
                    <a:bodyPr/>
                    <a:lstStyle/>
                    <a:p>
                      <a:pPr algn="ctr">
                        <a:buNone/>
                      </a:pPr>
                      <a:r>
                        <a:rPr lang="en-US" sz="3200">
                          <a:solidFill>
                            <a:schemeClr val="tx1"/>
                          </a:solidFill>
                        </a:rPr>
                        <a:t>T</a:t>
                      </a:r>
                    </a:p>
                  </a:txBody>
                  <a:tcPr anchor="ctr">
                    <a:solidFill>
                      <a:srgbClr val="A5F1E9"/>
                    </a:solidFill>
                  </a:tcPr>
                </a:tc>
                <a:tc>
                  <a:txBody>
                    <a:bodyPr/>
                    <a:lstStyle/>
                    <a:p>
                      <a:pPr algn="ctr">
                        <a:buNone/>
                      </a:pPr>
                      <a:r>
                        <a:rPr lang="en-US" sz="3200">
                          <a:solidFill>
                            <a:schemeClr val="tx1"/>
                          </a:solidFill>
                        </a:rPr>
                        <a:t>F</a:t>
                      </a:r>
                    </a:p>
                  </a:txBody>
                  <a:tcPr anchor="ctr">
                    <a:solidFill>
                      <a:srgbClr val="A5F1E9"/>
                    </a:solidFill>
                  </a:tcPr>
                </a:tc>
                <a:extLst>
                  <a:ext uri="{0D108BD9-81ED-4DB2-BD59-A6C34878D82A}">
                    <a16:rowId xmlns:a16="http://schemas.microsoft.com/office/drawing/2014/main" val="10000"/>
                  </a:ext>
                </a:extLst>
              </a:tr>
              <a:tr h="789305">
                <a:tc>
                  <a:txBody>
                    <a:bodyPr/>
                    <a:lstStyle/>
                    <a:p>
                      <a:pPr algn="just">
                        <a:buNone/>
                      </a:pPr>
                      <a:r>
                        <a:rPr lang="en-US" sz="3200" b="1"/>
                        <a:t>1.</a:t>
                      </a:r>
                      <a:r>
                        <a:rPr lang="en-US" sz="3200"/>
                        <a:t> Trang has studied English for seven years.</a:t>
                      </a:r>
                    </a:p>
                  </a:txBody>
                  <a:tcPr>
                    <a:solidFill>
                      <a:srgbClr val="7FE9DE"/>
                    </a:solidFill>
                  </a:tcPr>
                </a:tc>
                <a:tc>
                  <a:txBody>
                    <a:bodyPr/>
                    <a:lstStyle/>
                    <a:p>
                      <a:pPr algn="ctr">
                        <a:buNone/>
                      </a:pPr>
                      <a:endParaRPr lang="en-US" sz="3200"/>
                    </a:p>
                  </a:txBody>
                  <a:tcPr anchor="ctr">
                    <a:solidFill>
                      <a:srgbClr val="7FE9DE"/>
                    </a:solidFill>
                  </a:tcPr>
                </a:tc>
                <a:tc>
                  <a:txBody>
                    <a:bodyPr/>
                    <a:lstStyle/>
                    <a:p>
                      <a:pPr algn="ctr">
                        <a:buNone/>
                      </a:pPr>
                      <a:endParaRPr lang="en-US" sz="3200"/>
                    </a:p>
                  </a:txBody>
                  <a:tcPr anchor="ctr">
                    <a:solidFill>
                      <a:srgbClr val="7FE9DE"/>
                    </a:solidFill>
                  </a:tcPr>
                </a:tc>
                <a:extLst>
                  <a:ext uri="{0D108BD9-81ED-4DB2-BD59-A6C34878D82A}">
                    <a16:rowId xmlns:a16="http://schemas.microsoft.com/office/drawing/2014/main" val="10001"/>
                  </a:ext>
                </a:extLst>
              </a:tr>
              <a:tr h="1066800">
                <a:tc>
                  <a:txBody>
                    <a:bodyPr/>
                    <a:lstStyle/>
                    <a:p>
                      <a:pPr algn="l">
                        <a:buNone/>
                      </a:pPr>
                      <a:r>
                        <a:rPr lang="en-US" sz="3200" b="1" dirty="0"/>
                        <a:t>2.</a:t>
                      </a:r>
                      <a:r>
                        <a:rPr lang="en-US" sz="3200" dirty="0"/>
                        <a:t> She talks about how she has learnt English vocabulary and grammar.</a:t>
                      </a:r>
                    </a:p>
                  </a:txBody>
                  <a:tcPr>
                    <a:solidFill>
                      <a:srgbClr val="FFF6BF"/>
                    </a:solidFill>
                  </a:tcPr>
                </a:tc>
                <a:tc>
                  <a:txBody>
                    <a:bodyPr/>
                    <a:lstStyle/>
                    <a:p>
                      <a:pPr algn="ctr">
                        <a:buNone/>
                      </a:pPr>
                      <a:endParaRPr lang="en-US" sz="3200"/>
                    </a:p>
                  </a:txBody>
                  <a:tcPr anchor="ctr">
                    <a:solidFill>
                      <a:srgbClr val="FFF6BF"/>
                    </a:solidFill>
                  </a:tcPr>
                </a:tc>
                <a:tc>
                  <a:txBody>
                    <a:bodyPr/>
                    <a:lstStyle/>
                    <a:p>
                      <a:pPr algn="ctr">
                        <a:buNone/>
                      </a:pPr>
                      <a:endParaRPr lang="en-US" sz="3200"/>
                    </a:p>
                  </a:txBody>
                  <a:tcPr anchor="ctr">
                    <a:solidFill>
                      <a:srgbClr val="FFF6BF"/>
                    </a:solidFill>
                  </a:tcPr>
                </a:tc>
                <a:extLst>
                  <a:ext uri="{0D108BD9-81ED-4DB2-BD59-A6C34878D82A}">
                    <a16:rowId xmlns:a16="http://schemas.microsoft.com/office/drawing/2014/main" val="10002"/>
                  </a:ext>
                </a:extLst>
              </a:tr>
              <a:tr h="682625">
                <a:tc>
                  <a:txBody>
                    <a:bodyPr/>
                    <a:lstStyle/>
                    <a:p>
                      <a:pPr algn="just">
                        <a:buNone/>
                      </a:pPr>
                      <a:r>
                        <a:rPr lang="en-US" sz="3200" b="1" dirty="0"/>
                        <a:t>3.</a:t>
                      </a:r>
                      <a:r>
                        <a:rPr lang="en-US" sz="3200" dirty="0"/>
                        <a:t> She has learnt new words from reading English books.</a:t>
                      </a:r>
                    </a:p>
                  </a:txBody>
                  <a:tcPr>
                    <a:solidFill>
                      <a:srgbClr val="FFEBAD"/>
                    </a:solidFill>
                  </a:tcPr>
                </a:tc>
                <a:tc>
                  <a:txBody>
                    <a:bodyPr/>
                    <a:lstStyle/>
                    <a:p>
                      <a:pPr algn="ctr">
                        <a:buNone/>
                      </a:pPr>
                      <a:endParaRPr lang="en-US" sz="3200"/>
                    </a:p>
                  </a:txBody>
                  <a:tcPr anchor="ctr">
                    <a:solidFill>
                      <a:srgbClr val="FFEBAD"/>
                    </a:solidFill>
                  </a:tcPr>
                </a:tc>
                <a:tc>
                  <a:txBody>
                    <a:bodyPr/>
                    <a:lstStyle/>
                    <a:p>
                      <a:pPr algn="ctr">
                        <a:buNone/>
                      </a:pPr>
                      <a:endParaRPr lang="en-US" sz="3200"/>
                    </a:p>
                  </a:txBody>
                  <a:tcPr anchor="ctr">
                    <a:solidFill>
                      <a:srgbClr val="FFEBAD"/>
                    </a:solidFill>
                  </a:tcPr>
                </a:tc>
                <a:extLst>
                  <a:ext uri="{0D108BD9-81ED-4DB2-BD59-A6C34878D82A}">
                    <a16:rowId xmlns:a16="http://schemas.microsoft.com/office/drawing/2014/main" val="10003"/>
                  </a:ext>
                </a:extLst>
              </a:tr>
              <a:tr h="647700">
                <a:tc>
                  <a:txBody>
                    <a:bodyPr/>
                    <a:lstStyle/>
                    <a:p>
                      <a:pPr>
                        <a:buNone/>
                      </a:pPr>
                      <a:r>
                        <a:rPr lang="en-US" sz="3200" b="1" dirty="0"/>
                        <a:t>4.</a:t>
                      </a:r>
                      <a:r>
                        <a:rPr lang="en-US" sz="3200" dirty="0"/>
                        <a:t> She is confident about her English vocabulary now.</a:t>
                      </a:r>
                    </a:p>
                  </a:txBody>
                  <a:tcPr>
                    <a:solidFill>
                      <a:srgbClr val="7FE9DE"/>
                    </a:solidFill>
                  </a:tcPr>
                </a:tc>
                <a:tc>
                  <a:txBody>
                    <a:bodyPr/>
                    <a:lstStyle/>
                    <a:p>
                      <a:pPr algn="ctr">
                        <a:buNone/>
                      </a:pPr>
                      <a:endParaRPr lang="en-US" sz="3200"/>
                    </a:p>
                  </a:txBody>
                  <a:tcPr anchor="ctr">
                    <a:solidFill>
                      <a:srgbClr val="7FE9DE"/>
                    </a:solidFill>
                  </a:tcPr>
                </a:tc>
                <a:tc>
                  <a:txBody>
                    <a:bodyPr/>
                    <a:lstStyle/>
                    <a:p>
                      <a:pPr algn="ctr">
                        <a:buNone/>
                      </a:pPr>
                      <a:endParaRPr lang="en-US" sz="3200" dirty="0"/>
                    </a:p>
                  </a:txBody>
                  <a:tcPr anchor="ctr">
                    <a:solidFill>
                      <a:srgbClr val="7FE9DE"/>
                    </a:solidFill>
                  </a:tcPr>
                </a:tc>
                <a:extLst>
                  <a:ext uri="{0D108BD9-81ED-4DB2-BD59-A6C34878D82A}">
                    <a16:rowId xmlns:a16="http://schemas.microsoft.com/office/drawing/2014/main" val="10004"/>
                  </a:ext>
                </a:extLst>
              </a:tr>
            </a:tbl>
          </a:graphicData>
        </a:graphic>
      </p:graphicFrame>
      <p:sp>
        <p:nvSpPr>
          <p:cNvPr id="39" name="Rounded Rectangle 38"/>
          <p:cNvSpPr/>
          <p:nvPr/>
        </p:nvSpPr>
        <p:spPr>
          <a:xfrm rot="10380000">
            <a:off x="13550265" y="-3251835"/>
            <a:ext cx="3932555" cy="1320800"/>
          </a:xfrm>
          <a:prstGeom prst="roundRect">
            <a:avLst>
              <a:gd name="adj" fmla="val 33785"/>
            </a:avLst>
          </a:prstGeom>
          <a:solidFill>
            <a:srgbClr val="FFF6BF"/>
          </a:solidFill>
          <a:ln>
            <a:noFill/>
          </a:ln>
          <a:effectLst>
            <a:outerShdw blurRad="139700" dist="76200" dir="10800000" sx="99000" sy="99000" algn="ctr" rotWithShape="0">
              <a:schemeClr val="tx1">
                <a:alpha val="46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500" b="1">
                <a:solidFill>
                  <a:schemeClr val="tx1"/>
                </a:solidFill>
              </a:rPr>
              <a:t>Reading English books</a:t>
            </a:r>
          </a:p>
          <a:p>
            <a:pPr algn="just"/>
            <a:r>
              <a:rPr lang="en-US" sz="2500">
                <a:solidFill>
                  <a:schemeClr val="tx1"/>
                </a:solidFill>
              </a:rPr>
              <a:t>– Guessing the </a:t>
            </a:r>
            <a:r>
              <a:rPr lang="en-US" sz="2500" b="1">
                <a:solidFill>
                  <a:schemeClr val="tx1"/>
                </a:solidFill>
              </a:rPr>
              <a:t>(1) </a:t>
            </a:r>
            <a:r>
              <a:rPr lang="en-US" sz="2500">
                <a:solidFill>
                  <a:schemeClr val="tx1"/>
                </a:solidFill>
              </a:rPr>
              <a:t>______</a:t>
            </a:r>
          </a:p>
        </p:txBody>
      </p:sp>
      <p:sp>
        <p:nvSpPr>
          <p:cNvPr id="40" name="Rounded Rectangle 39"/>
          <p:cNvSpPr/>
          <p:nvPr/>
        </p:nvSpPr>
        <p:spPr>
          <a:xfrm rot="9900000">
            <a:off x="-8067040" y="-3481705"/>
            <a:ext cx="4362450" cy="1779905"/>
          </a:xfrm>
          <a:prstGeom prst="roundRect">
            <a:avLst>
              <a:gd name="adj" fmla="val 33785"/>
            </a:avLst>
          </a:prstGeom>
          <a:solidFill>
            <a:srgbClr val="FFF6BF"/>
          </a:solidFill>
          <a:ln>
            <a:noFill/>
          </a:ln>
          <a:effectLst>
            <a:outerShdw blurRad="139700" dist="76200" dir="10800000" sx="99000" sy="99000" algn="ctr" rotWithShape="0">
              <a:schemeClr val="tx1">
                <a:alpha val="46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500" b="1">
                <a:solidFill>
                  <a:schemeClr val="tx1"/>
                </a:solidFill>
              </a:rPr>
              <a:t>Using a good dictionary</a:t>
            </a:r>
          </a:p>
          <a:p>
            <a:pPr algn="just"/>
            <a:r>
              <a:rPr lang="en-US" sz="2500">
                <a:solidFill>
                  <a:schemeClr val="tx1"/>
                </a:solidFill>
              </a:rPr>
              <a:t>– Guessing  the meaning and </a:t>
            </a:r>
            <a:r>
              <a:rPr lang="en-US" sz="2500" b="1">
                <a:solidFill>
                  <a:schemeClr val="tx1"/>
                </a:solidFill>
              </a:rPr>
              <a:t>(2)</a:t>
            </a:r>
            <a:r>
              <a:rPr lang="en-US" sz="2500">
                <a:solidFill>
                  <a:schemeClr val="tx1"/>
                </a:solidFill>
              </a:rPr>
              <a:t> ______</a:t>
            </a:r>
          </a:p>
        </p:txBody>
      </p:sp>
      <p:sp>
        <p:nvSpPr>
          <p:cNvPr id="41" name="Rounded Rectangle 40"/>
          <p:cNvSpPr/>
          <p:nvPr/>
        </p:nvSpPr>
        <p:spPr>
          <a:xfrm rot="8400000">
            <a:off x="12176125" y="8743315"/>
            <a:ext cx="4649470" cy="1643380"/>
          </a:xfrm>
          <a:prstGeom prst="roundRect">
            <a:avLst>
              <a:gd name="adj" fmla="val 33785"/>
            </a:avLst>
          </a:prstGeom>
          <a:solidFill>
            <a:srgbClr val="FFF6BF"/>
          </a:solidFill>
          <a:ln>
            <a:noFill/>
          </a:ln>
          <a:effectLst>
            <a:outerShdw blurRad="139700" dist="76200" dir="10800000" sx="99000" sy="99000" algn="ctr" rotWithShape="0">
              <a:schemeClr val="tx1">
                <a:alpha val="46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500" b="1">
                <a:solidFill>
                  <a:schemeClr val="tx1"/>
                </a:solidFill>
              </a:rPr>
              <a:t>Using a vocabulary notebook</a:t>
            </a:r>
          </a:p>
          <a:p>
            <a:pPr algn="just"/>
            <a:r>
              <a:rPr lang="en-US" sz="2500">
                <a:solidFill>
                  <a:schemeClr val="tx1"/>
                </a:solidFill>
              </a:rPr>
              <a:t>– Guessing  the meaning and </a:t>
            </a:r>
            <a:r>
              <a:rPr lang="en-US" sz="2500" b="1">
                <a:solidFill>
                  <a:schemeClr val="tx1"/>
                </a:solidFill>
              </a:rPr>
              <a:t>(3)</a:t>
            </a:r>
            <a:r>
              <a:rPr lang="en-US" sz="2500">
                <a:solidFill>
                  <a:schemeClr val="tx1"/>
                </a:solidFill>
              </a:rPr>
              <a:t> ______</a:t>
            </a:r>
          </a:p>
        </p:txBody>
      </p:sp>
      <p:sp>
        <p:nvSpPr>
          <p:cNvPr id="42" name="Rounded Rectangle 41"/>
          <p:cNvSpPr/>
          <p:nvPr/>
        </p:nvSpPr>
        <p:spPr>
          <a:xfrm rot="12240000">
            <a:off x="-7200900" y="9723120"/>
            <a:ext cx="4563745" cy="1565275"/>
          </a:xfrm>
          <a:prstGeom prst="roundRect">
            <a:avLst>
              <a:gd name="adj" fmla="val 33785"/>
            </a:avLst>
          </a:prstGeom>
          <a:solidFill>
            <a:srgbClr val="FFF6BF"/>
          </a:solidFill>
          <a:ln>
            <a:noFill/>
          </a:ln>
          <a:effectLst>
            <a:outerShdw blurRad="139700" dist="76200" dir="10800000" sx="99000" sy="99000" algn="ctr" rotWithShape="0">
              <a:schemeClr val="tx1">
                <a:alpha val="46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500" b="1">
                <a:solidFill>
                  <a:schemeClr val="tx1"/>
                </a:solidFill>
              </a:rPr>
              <a:t>(4) ______ in English</a:t>
            </a:r>
          </a:p>
          <a:p>
            <a:pPr algn="just"/>
            <a:r>
              <a:rPr lang="en-US" sz="2500">
                <a:solidFill>
                  <a:schemeClr val="tx1"/>
                </a:solidFill>
              </a:rPr>
              <a:t>– Trying to use the words learnt and </a:t>
            </a:r>
            <a:r>
              <a:rPr lang="en-US" sz="2500" b="1">
                <a:solidFill>
                  <a:schemeClr val="tx1"/>
                </a:solidFill>
              </a:rPr>
              <a:t>(5)______</a:t>
            </a:r>
            <a:r>
              <a:rPr lang="en-US" sz="2500">
                <a:solidFill>
                  <a:schemeClr val="tx1"/>
                </a:solidFill>
              </a:rPr>
              <a:t>more new words.</a:t>
            </a:r>
          </a:p>
        </p:txBody>
      </p:sp>
      <p:grpSp>
        <p:nvGrpSpPr>
          <p:cNvPr id="3" name="Group 2">
            <a:extLst>
              <a:ext uri="{FF2B5EF4-FFF2-40B4-BE49-F238E27FC236}">
                <a16:creationId xmlns:a16="http://schemas.microsoft.com/office/drawing/2014/main" id="{10E5CC19-EC62-DCC1-C4BC-48873D7AEEF2}"/>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AA9BB5F2-EF9B-6864-B39F-129834186EBE}"/>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32">
              <a:extLst>
                <a:ext uri="{FF2B5EF4-FFF2-40B4-BE49-F238E27FC236}">
                  <a16:creationId xmlns:a16="http://schemas.microsoft.com/office/drawing/2014/main" id="{34D900AB-25D7-8FB9-0547-A2CEA8EAEA60}"/>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3">
              <a:extLst>
                <a:ext uri="{FF2B5EF4-FFF2-40B4-BE49-F238E27FC236}">
                  <a16:creationId xmlns:a16="http://schemas.microsoft.com/office/drawing/2014/main" id="{6B1EBE30-D7DA-6B6D-A3A1-C5FA532CA463}"/>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4930D10B-F4B3-B688-FC67-0BFD8CAA3BD4}"/>
              </a:ext>
            </a:extLst>
          </p:cNvPr>
          <p:cNvSpPr txBox="1"/>
          <p:nvPr/>
        </p:nvSpPr>
        <p:spPr>
          <a:xfrm>
            <a:off x="487067" y="18996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9" name="057">
            <a:hlinkClick r:id="" action="ppaction://media"/>
            <a:extLst>
              <a:ext uri="{FF2B5EF4-FFF2-40B4-BE49-F238E27FC236}">
                <a16:creationId xmlns:a16="http://schemas.microsoft.com/office/drawing/2014/main" id="{8428F664-A20D-B452-11A1-80CC2875E3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8341" y="1649531"/>
            <a:ext cx="609600" cy="609600"/>
          </a:xfrm>
          <a:prstGeom prst="rect">
            <a:avLst/>
          </a:prstGeom>
        </p:spPr>
      </p:pic>
      <p:pic>
        <p:nvPicPr>
          <p:cNvPr id="11" name="Picture 10">
            <a:extLst>
              <a:ext uri="{FF2B5EF4-FFF2-40B4-BE49-F238E27FC236}">
                <a16:creationId xmlns:a16="http://schemas.microsoft.com/office/drawing/2014/main" id="{40624C55-E87E-DA47-CA43-AF2266149E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09154" y="2696067"/>
            <a:ext cx="772991" cy="772991"/>
          </a:xfrm>
          <a:prstGeom prst="rect">
            <a:avLst/>
          </a:prstGeom>
        </p:spPr>
      </p:pic>
      <p:pic>
        <p:nvPicPr>
          <p:cNvPr id="15" name="Picture 14">
            <a:extLst>
              <a:ext uri="{FF2B5EF4-FFF2-40B4-BE49-F238E27FC236}">
                <a16:creationId xmlns:a16="http://schemas.microsoft.com/office/drawing/2014/main" id="{F66D173F-3530-B0F4-8969-8597DD37CD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6219" y="3637095"/>
            <a:ext cx="772991" cy="772991"/>
          </a:xfrm>
          <a:prstGeom prst="rect">
            <a:avLst/>
          </a:prstGeom>
        </p:spPr>
      </p:pic>
      <p:pic>
        <p:nvPicPr>
          <p:cNvPr id="21" name="Picture 20">
            <a:extLst>
              <a:ext uri="{FF2B5EF4-FFF2-40B4-BE49-F238E27FC236}">
                <a16:creationId xmlns:a16="http://schemas.microsoft.com/office/drawing/2014/main" id="{EE6EF89F-43E9-2B25-881A-5F8B835219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7489" y="4452318"/>
            <a:ext cx="772991" cy="772991"/>
          </a:xfrm>
          <a:prstGeom prst="rect">
            <a:avLst/>
          </a:prstGeom>
        </p:spPr>
      </p:pic>
      <p:pic>
        <p:nvPicPr>
          <p:cNvPr id="22" name="Picture 21">
            <a:extLst>
              <a:ext uri="{FF2B5EF4-FFF2-40B4-BE49-F238E27FC236}">
                <a16:creationId xmlns:a16="http://schemas.microsoft.com/office/drawing/2014/main" id="{8D4E8968-7A4C-708B-A880-2D8C8050D1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88943" y="5155565"/>
            <a:ext cx="772991" cy="77299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613"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TotalTime>
  <Words>1047</Words>
  <Application>Microsoft Office PowerPoint</Application>
  <PresentationFormat>Widescreen</PresentationFormat>
  <Paragraphs>136</Paragraphs>
  <Slides>16</Slides>
  <Notes>12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Adobe Gothic Std B</vt:lpstr>
      <vt:lpstr>Arial</vt:lpstr>
      <vt:lpstr>Calibri</vt:lpstr>
      <vt:lpstr>Calibri Light</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Linh-Ban NN</cp:lastModifiedBy>
  <cp:revision>341</cp:revision>
  <dcterms:created xsi:type="dcterms:W3CDTF">2020-12-09T02:04:00Z</dcterms:created>
  <dcterms:modified xsi:type="dcterms:W3CDTF">2024-08-21T04:40:38Z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A723FD78B3B74991B1F3F51F5BF441AD_13</vt:lpwstr>
  </property>
  <property fmtid="{D5CDD505-2E9C-101B-9397-08002B2CF9AE}" pid="3" name="KSOProductBuildVer">
    <vt:lpwstr>1033-12.2.0.13489</vt:lpwstr>
  </property>
</Properties>
</file>