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680" r:id="rId3"/>
    <p:sldId id="531" r:id="rId4"/>
    <p:sldId id="681" r:id="rId5"/>
    <p:sldId id="436" r:id="rId6"/>
    <p:sldId id="446" r:id="rId7"/>
    <p:sldId id="659" r:id="rId8"/>
    <p:sldId id="712" r:id="rId9"/>
    <p:sldId id="627" r:id="rId10"/>
    <p:sldId id="661" r:id="rId11"/>
    <p:sldId id="683" r:id="rId12"/>
    <p:sldId id="662" r:id="rId13"/>
    <p:sldId id="713" r:id="rId14"/>
    <p:sldId id="714" r:id="rId15"/>
    <p:sldId id="644" r:id="rId16"/>
    <p:sldId id="457" r:id="rId17"/>
    <p:sldId id="717" r:id="rId18"/>
    <p:sldId id="685" r:id="rId19"/>
    <p:sldId id="718" r:id="rId20"/>
    <p:sldId id="719" r:id="rId21"/>
    <p:sldId id="720" r:id="rId22"/>
    <p:sldId id="721" r:id="rId23"/>
    <p:sldId id="72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4B2"/>
    <a:srgbClr val="FFD9B7"/>
    <a:srgbClr val="9ED2BE"/>
    <a:srgbClr val="D2E0FB"/>
    <a:srgbClr val="8EACCD"/>
    <a:srgbClr val="D7E5CA"/>
    <a:srgbClr val="7BD3EA"/>
    <a:srgbClr val="A1EEBD"/>
    <a:srgbClr val="F6D6D6"/>
    <a:srgbClr val="F6F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186"/>
      </p:cViewPr>
      <p:guideLst>
        <p:guide orient="horz" pos="186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tải xuống (2)"/>
          <p:cNvPicPr>
            <a:picLocks noChangeAspect="1"/>
          </p:cNvPicPr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 rot="14460000">
            <a:off x="-3298190" y="1826895"/>
            <a:ext cx="2155190" cy="2155190"/>
          </a:xfrm>
          <a:prstGeom prst="rect">
            <a:avLst/>
          </a:prstGeom>
          <a:noFill/>
          <a:effectLst>
            <a:outerShdw blurRad="342900" dist="127000" dir="5400000" sx="101000" sy="101000" algn="t" rotWithShape="0">
              <a:prstClr val="black">
                <a:alpha val="83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8130" y="1029510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281478" y="1452946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Saying good luck</a:t>
            </a:r>
            <a:r>
              <a:rPr lang="en-US" sz="3200" b="1" dirty="0">
                <a:ln>
                  <a:noFill/>
                </a:ln>
                <a:solidFill>
                  <a:srgbClr val="7030A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450398" y="2034206"/>
            <a:ext cx="8112298" cy="1198880"/>
          </a:xfrm>
          <a:prstGeom prst="rect">
            <a:avLst/>
          </a:prstGeom>
          <a:solidFill>
            <a:srgbClr val="7ED7C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Good luck with + </a:t>
            </a:r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noun/noun phrase.</a:t>
            </a:r>
          </a:p>
          <a:p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 wish you + all the best of luck.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299662" y="3136612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rgbClr val="7030A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Respond: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1428866" y="3730837"/>
            <a:ext cx="8112298" cy="645160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Thanks / Thank you …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299662" y="4474905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Some other ways to say good luck in English: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450398" y="5073316"/>
            <a:ext cx="8112298" cy="1753235"/>
          </a:xfrm>
          <a:prstGeom prst="rect">
            <a:avLst/>
          </a:prstGeom>
          <a:solidFill>
            <a:srgbClr val="7ED7C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Best of luck with your ....</a:t>
            </a:r>
          </a:p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Fingers crossed.</a:t>
            </a:r>
          </a:p>
          <a:p>
            <a:r>
              <a:rPr lang="en-US" sz="36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+ Break a leg.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A032C-529D-24D9-45BE-9132F38FCA37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831"/>
            <a:ext cx="1219200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7862" y="1047223"/>
            <a:ext cx="108883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saying good luck and responding in the </a:t>
            </a:r>
          </a:p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following situations.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5256" y="11637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042" y="106492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4352" y="2511718"/>
            <a:ext cx="11123295" cy="1322070"/>
          </a:xfrm>
          <a:prstGeom prst="rect">
            <a:avLst/>
          </a:prstGeom>
          <a:solidFill>
            <a:srgbClr val="7FBCBD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latin typeface="Times New Roman" panose="02020603050405020304" pitchFamily="18" charset="0"/>
              </a:rPr>
              <a:t>1. </a:t>
            </a:r>
            <a:r>
              <a:rPr lang="en-US" sz="4000" dirty="0">
                <a:latin typeface="Times New Roman" panose="02020603050405020304" pitchFamily="18" charset="0"/>
              </a:rPr>
              <a:t>Your friend is giving a presentation in English this week.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34352" y="3933483"/>
            <a:ext cx="11123295" cy="1322070"/>
          </a:xfrm>
          <a:prstGeom prst="rect">
            <a:avLst/>
          </a:prstGeom>
          <a:solidFill>
            <a:srgbClr val="AAD9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Your cousin is taking the university entrance exam next week.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41258" y="1845655"/>
            <a:ext cx="2534180" cy="55573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sym typeface="+mn-ea"/>
              </a:rPr>
              <a:t>Situation: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4352" y="5355248"/>
            <a:ext cx="11123295" cy="1322070"/>
          </a:xfrm>
          <a:prstGeom prst="rect">
            <a:avLst/>
          </a:prstGeom>
          <a:solidFill>
            <a:srgbClr val="D5F0C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latin typeface="Times New Roman" panose="02020603050405020304" pitchFamily="18" charset="0"/>
              </a:rPr>
              <a:t>3. </a:t>
            </a:r>
            <a:r>
              <a:rPr lang="en-US" sz="4000" dirty="0">
                <a:latin typeface="Times New Roman" panose="02020603050405020304" pitchFamily="18" charset="0"/>
              </a:rPr>
              <a:t>Your English teacher is going to the UK for further study.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-9156065" y="1881505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English presentation this week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AF6FB-9B51-749B-E03F-25A82EB3620F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77849" y="1064895"/>
            <a:ext cx="610360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Suggested dialogues 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99662" y="3826610"/>
            <a:ext cx="7081081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1"/>
                </a:solidFill>
              </a:rPr>
              <a:t>Good luck with</a:t>
            </a:r>
            <a:r>
              <a:rPr lang="en-US" sz="4000" dirty="0">
                <a:solidFill>
                  <a:schemeClr val="tx1"/>
                </a:solidFill>
              </a:rPr>
              <a:t> your  English presentation this week.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6457360" y="3931285"/>
            <a:ext cx="5693364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Thanks. I’ll try my best</a:t>
            </a:r>
            <a:r>
              <a:rPr lang="en-US" sz="4000" b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-9971405" y="1196975"/>
            <a:ext cx="8240395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Good luck with</a:t>
            </a:r>
            <a:r>
              <a:rPr lang="en-US" sz="4000">
                <a:solidFill>
                  <a:schemeClr val="tx1"/>
                </a:solidFill>
              </a:rPr>
              <a:t> your  university entrance exam next week.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213E0-A569-A885-812B-86D2A4A55EE5}"/>
              </a:ext>
            </a:extLst>
          </p:cNvPr>
          <p:cNvGrpSpPr/>
          <p:nvPr/>
        </p:nvGrpSpPr>
        <p:grpSpPr>
          <a:xfrm>
            <a:off x="0" y="831"/>
            <a:ext cx="1219200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id="{FC933050-76BC-349B-10BE-51A081AED53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B629AECD-2A17-2A5E-4961-91F781B4EB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7">
              <a:extLst>
                <a:ext uri="{FF2B5EF4-FFF2-40B4-BE49-F238E27FC236}">
                  <a16:creationId xmlns:a16="http://schemas.microsoft.com/office/drawing/2014/main" id="{3364257A-2FF3-93C2-37CC-C478F7BF306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3B7F58E-8D10-9C99-E65F-861405D45649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77DEEB0-8CBB-BFF1-A80F-B1E7DDA6E2A4}"/>
              </a:ext>
            </a:extLst>
          </p:cNvPr>
          <p:cNvSpPr txBox="1"/>
          <p:nvPr/>
        </p:nvSpPr>
        <p:spPr>
          <a:xfrm>
            <a:off x="534352" y="1895843"/>
            <a:ext cx="11123295" cy="1322070"/>
          </a:xfrm>
          <a:prstGeom prst="rect">
            <a:avLst/>
          </a:prstGeom>
          <a:solidFill>
            <a:srgbClr val="7FBCBD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Your friend is giving a presentation in English this week.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83475" y="3931284"/>
            <a:ext cx="6873692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1"/>
                </a:solidFill>
              </a:rPr>
              <a:t>Good luck with</a:t>
            </a:r>
            <a:r>
              <a:rPr lang="en-US" sz="4000" dirty="0">
                <a:solidFill>
                  <a:schemeClr val="tx1"/>
                </a:solidFill>
              </a:rPr>
              <a:t> your  university entrance exam next week. 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7022968" y="3931285"/>
            <a:ext cx="5127756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>
                <a:solidFill>
                  <a:schemeClr val="tx1"/>
                </a:solidFill>
              </a:rPr>
              <a:t>Thanks. I’ll try my best</a:t>
            </a:r>
            <a:r>
              <a:rPr lang="en-US" sz="4000" b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-11388090" y="1699260"/>
            <a:ext cx="10222230" cy="2232025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I’ve heard that you’re going to the UK for further study. </a:t>
            </a:r>
            <a:r>
              <a:rPr lang="en-US" sz="4000" b="1" u="sng">
                <a:solidFill>
                  <a:schemeClr val="tx1"/>
                </a:solidFill>
              </a:rPr>
              <a:t>I wish you all the best of luck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4D8979-A24E-5648-93BF-AF2F32E2C0DC}"/>
              </a:ext>
            </a:extLst>
          </p:cNvPr>
          <p:cNvGrpSpPr/>
          <p:nvPr/>
        </p:nvGrpSpPr>
        <p:grpSpPr>
          <a:xfrm>
            <a:off x="0" y="831"/>
            <a:ext cx="12192000" cy="1083310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797E7C9E-AC02-818F-CEE1-45BD16CA17F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6">
              <a:extLst>
                <a:ext uri="{FF2B5EF4-FFF2-40B4-BE49-F238E27FC236}">
                  <a16:creationId xmlns:a16="http://schemas.microsoft.com/office/drawing/2014/main" id="{78D6AC98-9833-E68C-F929-709D79A1F7C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7">
              <a:extLst>
                <a:ext uri="{FF2B5EF4-FFF2-40B4-BE49-F238E27FC236}">
                  <a16:creationId xmlns:a16="http://schemas.microsoft.com/office/drawing/2014/main" id="{277D5736-FD15-70F1-0DC0-6C127F68754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79D293-E215-C356-8ED1-419F4A4A6088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68B871A-8CB9-A120-62BD-A90B7FB822A8}"/>
              </a:ext>
            </a:extLst>
          </p:cNvPr>
          <p:cNvSpPr txBox="1"/>
          <p:nvPr/>
        </p:nvSpPr>
        <p:spPr>
          <a:xfrm>
            <a:off x="493077" y="1948179"/>
            <a:ext cx="11123295" cy="1322070"/>
          </a:xfrm>
          <a:prstGeom prst="rect">
            <a:avLst/>
          </a:prstGeom>
          <a:solidFill>
            <a:srgbClr val="AAD9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Your cousin is taking the university entrance exam next week.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77850" y="106489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70" indent="-1270"/>
            <a:r>
              <a:rPr lang="en-US" sz="4000" b="1" i="1"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0" y="3121892"/>
            <a:ext cx="7948179" cy="3169978"/>
          </a:xfrm>
          <a:prstGeom prst="cloudCallout">
            <a:avLst/>
          </a:prstGeom>
          <a:solidFill>
            <a:srgbClr val="AAD9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I’ve heard that you’re going to the UK for further study. </a:t>
            </a:r>
            <a:r>
              <a:rPr lang="en-US" sz="4000" b="1" u="sng" dirty="0">
                <a:solidFill>
                  <a:schemeClr val="tx1"/>
                </a:solidFill>
              </a:rPr>
              <a:t>I wish you all the best of luck. 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6650182" y="3949757"/>
            <a:ext cx="5251160" cy="2232025"/>
          </a:xfrm>
          <a:prstGeom prst="cloudCallout">
            <a:avLst/>
          </a:prstGeom>
          <a:solidFill>
            <a:srgbClr val="F9F7C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Thank you so much.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0FBFFD-F34D-7D6D-BBB9-3A7C1B5AF756}"/>
              </a:ext>
            </a:extLst>
          </p:cNvPr>
          <p:cNvGrpSpPr/>
          <p:nvPr/>
        </p:nvGrpSpPr>
        <p:grpSpPr>
          <a:xfrm>
            <a:off x="0" y="831"/>
            <a:ext cx="12192000" cy="1083310"/>
            <a:chOff x="7620" y="-7620"/>
            <a:chExt cx="12192000" cy="1083309"/>
          </a:xfrm>
        </p:grpSpPr>
        <p:sp>
          <p:nvSpPr>
            <p:cNvPr id="6" name="Round Single Corner Rectangle 25">
              <a:extLst>
                <a:ext uri="{FF2B5EF4-FFF2-40B4-BE49-F238E27FC236}">
                  <a16:creationId xmlns:a16="http://schemas.microsoft.com/office/drawing/2014/main" id="{FB2606BE-D42A-02FF-31EF-5E5D3EBB284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B3428FD4-0558-94E9-E8C6-12B46759593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id="{BE51F44E-668F-6554-7CF6-BF66493804C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56F0B1-4C03-1455-1A30-C86EA9AF05F8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AB88940-0516-FBBF-1401-747392D188C9}"/>
              </a:ext>
            </a:extLst>
          </p:cNvPr>
          <p:cNvSpPr txBox="1"/>
          <p:nvPr/>
        </p:nvSpPr>
        <p:spPr>
          <a:xfrm>
            <a:off x="577850" y="1743098"/>
            <a:ext cx="11123295" cy="1322070"/>
          </a:xfrm>
          <a:prstGeom prst="rect">
            <a:avLst/>
          </a:prstGeom>
          <a:solidFill>
            <a:srgbClr val="D5F0C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latin typeface="Times New Roman" panose="02020603050405020304" pitchFamily="18" charset="0"/>
              </a:rPr>
              <a:t>3. </a:t>
            </a:r>
            <a:r>
              <a:rPr lang="en-US" sz="4000" dirty="0">
                <a:latin typeface="Times New Roman" panose="02020603050405020304" pitchFamily="18" charset="0"/>
              </a:rPr>
              <a:t>Your English teacher is going to the UK for further study.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29540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268086" y="21268"/>
            <a:ext cx="8218805" cy="56451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ym typeface="+mn-ea"/>
              </a:rPr>
              <a:t>Transition from </a:t>
            </a:r>
            <a:r>
              <a:rPr lang="en-US" sz="3600" b="1" i="1" dirty="0">
                <a:sym typeface="+mn-ea"/>
              </a:rPr>
              <a:t>Everyday English </a:t>
            </a:r>
            <a:r>
              <a:rPr lang="en-US" sz="3600" b="1" dirty="0">
                <a:sym typeface="+mn-ea"/>
              </a:rPr>
              <a:t>to </a:t>
            </a:r>
            <a:r>
              <a:rPr lang="en-US" sz="3600" b="1" i="1" dirty="0">
                <a:sym typeface="+mn-ea"/>
              </a:rPr>
              <a:t>Interesting facts about English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2720" y="1449070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sym typeface="+mn-ea"/>
              </a:rPr>
              <a:t>- Tell me any interesting facts about English.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277495" y="192849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/>
                <a:sym typeface="+mn-ea"/>
              </a:rPr>
              <a:t>Suggested answers:</a:t>
            </a:r>
          </a:p>
          <a:p>
            <a:pPr algn="just"/>
            <a:endParaRPr lang="en-US" sz="3200" b="1" dirty="0">
              <a:solidFill>
                <a:schemeClr val="tx1"/>
              </a:solidFill>
              <a:effectLst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351155" y="2491740"/>
            <a:ext cx="11587480" cy="2743200"/>
          </a:xfrm>
          <a:prstGeom prst="rect">
            <a:avLst/>
          </a:prstGeom>
          <a:solidFill>
            <a:srgbClr val="FFBFBF"/>
          </a:solidFill>
        </p:spPr>
        <p:txBody>
          <a:bodyPr wrap="square">
            <a:noAutofit/>
          </a:bodyPr>
          <a:lstStyle/>
          <a:p>
            <a:pPr algn="just"/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- The English language borrows words from all over the world. This is why we have words like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"pasta" 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from Italian,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"gymnasium"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 from Greek, and 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"sushi" 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from Japanese.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- English is spoken by over</a:t>
            </a:r>
            <a:r>
              <a:rPr lang="en-US" sz="3200" b="1" i="1" dirty="0">
                <a:solidFill>
                  <a:schemeClr val="tx1"/>
                </a:solidFill>
                <a:effectLst/>
                <a:sym typeface="+mn-ea"/>
              </a:rPr>
              <a:t> 1.35 billion people around the world</a:t>
            </a:r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, making it the third most spoken language globally.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022359"/>
            <a:ext cx="108883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Read the interesting facts below about English. Order them from the most interesting to the least interesting.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1255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099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3397" y="1878763"/>
            <a:ext cx="11082655" cy="553998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/>
              <a:t>1</a:t>
            </a:r>
            <a:r>
              <a:rPr lang="en-US" sz="3000" dirty="0"/>
              <a:t>. The most common letter in English is ‘e’.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12127" y="2429087"/>
            <a:ext cx="11083925" cy="1015663"/>
          </a:xfrm>
          <a:prstGeom prst="rect">
            <a:avLst/>
          </a:prstGeom>
          <a:solidFill>
            <a:srgbClr val="A1EEBD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/>
              <a:t>2</a:t>
            </a:r>
            <a:r>
              <a:rPr lang="en-US" sz="3000" dirty="0"/>
              <a:t>. Only two English words in current use end in ‘-</a:t>
            </a:r>
            <a:r>
              <a:rPr lang="en-US" sz="3000" dirty="0" err="1"/>
              <a:t>gry</a:t>
            </a:r>
            <a:r>
              <a:rPr lang="en-US" sz="3000" dirty="0"/>
              <a:t>’. They are ‘angry’ and ‘hungry’.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12126" y="3447137"/>
            <a:ext cx="11083925" cy="1015663"/>
          </a:xfrm>
          <a:prstGeom prst="rect">
            <a:avLst/>
          </a:prstGeom>
          <a:solidFill>
            <a:srgbClr val="F6F7C4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/>
              <a:t>3</a:t>
            </a:r>
            <a:r>
              <a:rPr lang="en-US" sz="3000" dirty="0"/>
              <a:t>. The word ‘uncopyrightable’ is the longest English word in normal use which contains no letter more than once.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12126" y="4459126"/>
            <a:ext cx="11083925" cy="1015663"/>
          </a:xfrm>
          <a:prstGeom prst="rect">
            <a:avLst/>
          </a:prstGeom>
          <a:solidFill>
            <a:srgbClr val="F6D6D6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/>
              <a:t>4</a:t>
            </a:r>
            <a:r>
              <a:rPr lang="en-US" sz="3000" dirty="0"/>
              <a:t>. The longest English word without a true vowel (</a:t>
            </a:r>
            <a:r>
              <a:rPr lang="en-US" sz="3000" i="1" dirty="0"/>
              <a:t>a, e, </a:t>
            </a:r>
            <a:r>
              <a:rPr lang="en-US" sz="3000" i="1" dirty="0" err="1"/>
              <a:t>i</a:t>
            </a:r>
            <a:r>
              <a:rPr lang="en-US" sz="3000" i="1" dirty="0"/>
              <a:t>, o,</a:t>
            </a:r>
            <a:r>
              <a:rPr lang="en-US" sz="3000" dirty="0"/>
              <a:t> or </a:t>
            </a:r>
            <a:r>
              <a:rPr lang="en-US" sz="3000" i="1" dirty="0"/>
              <a:t>u</a:t>
            </a:r>
            <a:r>
              <a:rPr lang="en-US" sz="3000" dirty="0"/>
              <a:t>) is ‘rhythms’.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12126" y="5474789"/>
            <a:ext cx="11083925" cy="1015663"/>
          </a:xfrm>
          <a:prstGeom prst="rect">
            <a:avLst/>
          </a:prstGeom>
          <a:solidFill>
            <a:srgbClr val="7BD3EA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/>
              <a:t>5.</a:t>
            </a:r>
            <a:r>
              <a:rPr lang="en-US" sz="3000" dirty="0"/>
              <a:t> ‘Queueing’ and ‘</a:t>
            </a:r>
            <a:r>
              <a:rPr lang="en-US" sz="3000" dirty="0" err="1"/>
              <a:t>cooeeing</a:t>
            </a:r>
            <a:r>
              <a:rPr lang="en-US" sz="3000" dirty="0"/>
              <a:t>’ are the two words with five consecutive vowels (five vowels in a row).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DF3ACE-1748-FBBE-3238-3D10C9BD3403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3" name="Round Single Corner Rectangle 25">
              <a:extLst>
                <a:ext uri="{FF2B5EF4-FFF2-40B4-BE49-F238E27FC236}">
                  <a16:creationId xmlns:a16="http://schemas.microsoft.com/office/drawing/2014/main" id="{54892F88-8978-774C-9D44-F68165DA40C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6">
              <a:extLst>
                <a:ext uri="{FF2B5EF4-FFF2-40B4-BE49-F238E27FC236}">
                  <a16:creationId xmlns:a16="http://schemas.microsoft.com/office/drawing/2014/main" id="{498EAE64-CC7D-ADDC-1D2F-22AE2C567C1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BFA23E2E-CA38-2E50-6362-9E38AAD98E5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83D800-9C86-DD67-5E58-BAC95084AB38}"/>
              </a:ext>
            </a:extLst>
          </p:cNvPr>
          <p:cNvSpPr txBox="1"/>
          <p:nvPr/>
        </p:nvSpPr>
        <p:spPr>
          <a:xfrm>
            <a:off x="299662" y="160911"/>
            <a:ext cx="96386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 FACTS ABOUT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/>
          <p:cNvSpPr txBox="1"/>
          <p:nvPr/>
        </p:nvSpPr>
        <p:spPr>
          <a:xfrm>
            <a:off x="344805" y="1051216"/>
            <a:ext cx="115023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3600" b="1" dirty="0">
                <a:solidFill>
                  <a:schemeClr val="tx1"/>
                </a:solidFill>
                <a:effectLst/>
                <a:sym typeface="+mn-ea"/>
              </a:rPr>
              <a:t>Some fun facts: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44805" y="1835439"/>
            <a:ext cx="11502390" cy="4528416"/>
          </a:xfrm>
          <a:prstGeom prst="rect">
            <a:avLst/>
          </a:prstGeom>
          <a:solidFill>
            <a:srgbClr val="7BD3EA"/>
          </a:solidFill>
        </p:spPr>
        <p:txBody>
          <a:bodyPr wrap="square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1. The most common vowel in English is "e", then "a".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2. The most common consonant in English is "r", then "t".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3. Every syllable in English must have a vowel (sound). Not all syllables have consonants.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4. More English words begin with the letter "s" than with any other letter.</a:t>
            </a:r>
          </a:p>
          <a:p>
            <a:r>
              <a:rPr lang="en-US" sz="3600" dirty="0">
                <a:solidFill>
                  <a:schemeClr val="tx1"/>
                </a:solidFill>
                <a:effectLst/>
                <a:sym typeface="+mn-ea"/>
              </a:rPr>
              <a:t>5. The word "alphabet" comes from the first two letters of the Greek alphabet: alpha and beta.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3EDB3-032F-C3FB-EC39-EFEEB825FCE8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83F2EF7E-8E94-AF58-779C-A5783796764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6">
              <a:extLst>
                <a:ext uri="{FF2B5EF4-FFF2-40B4-BE49-F238E27FC236}">
                  <a16:creationId xmlns:a16="http://schemas.microsoft.com/office/drawing/2014/main" id="{24296929-ED08-8C97-9558-BE1A1B5339A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7E9EEE87-0143-AEDB-6D43-BBC85E524AE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21FBBC-B314-39FB-91BE-4DFC9A2F7F1D}"/>
              </a:ext>
            </a:extLst>
          </p:cNvPr>
          <p:cNvSpPr txBox="1"/>
          <p:nvPr/>
        </p:nvSpPr>
        <p:spPr>
          <a:xfrm>
            <a:off x="299662" y="160911"/>
            <a:ext cx="96386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 FACTS ABOUT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39975" y="1386842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Work out the answers to the questions in the quiz.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55395" y="358330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English.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7044" y="2212794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dirty="0"/>
              <a:t>Which of these languages has the highest number of native speakers?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456501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 </a:t>
            </a:r>
            <a:r>
              <a:rPr lang="en-US" sz="3200"/>
              <a:t>Which language do people use the most at international events?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4685664" y="3583305"/>
            <a:ext cx="2179203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Chinese.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8115935" y="358330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Spanish.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1255395" y="5622290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English.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4685664" y="5621655"/>
            <a:ext cx="2096875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Chinese.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8115935" y="5621020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Spanish.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3" name="Oval 42"/>
          <p:cNvSpPr/>
          <p:nvPr/>
        </p:nvSpPr>
        <p:spPr>
          <a:xfrm>
            <a:off x="4598153" y="3583305"/>
            <a:ext cx="588833" cy="583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A3BD86-BBB5-2A13-B49B-8518EBB704E6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3" name="Round Single Corner Rectangle 25">
              <a:extLst>
                <a:ext uri="{FF2B5EF4-FFF2-40B4-BE49-F238E27FC236}">
                  <a16:creationId xmlns:a16="http://schemas.microsoft.com/office/drawing/2014/main" id="{DD4A6DD1-66A9-3BCC-D2B4-BEFAE8E037E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6">
              <a:extLst>
                <a:ext uri="{FF2B5EF4-FFF2-40B4-BE49-F238E27FC236}">
                  <a16:creationId xmlns:a16="http://schemas.microsoft.com/office/drawing/2014/main" id="{5C9E0D5D-48B6-A94F-2B59-3F952B9ECE8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DE78A7C9-95AF-3450-BF18-E9A1783A219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BCAD40-FD19-5421-ED9F-BD7C5352218C}"/>
              </a:ext>
            </a:extLst>
          </p:cNvPr>
          <p:cNvSpPr txBox="1"/>
          <p:nvPr/>
        </p:nvSpPr>
        <p:spPr>
          <a:xfrm>
            <a:off x="299662" y="160911"/>
            <a:ext cx="96386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 FACTS ABOUT ENGLISH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9F041A-74B6-C124-1330-D295AD8F7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94" y="1404622"/>
            <a:ext cx="1259798" cy="39605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E4D440B-F80A-CC3A-03A5-C77DBEDCF0F3}"/>
              </a:ext>
            </a:extLst>
          </p:cNvPr>
          <p:cNvSpPr/>
          <p:nvPr/>
        </p:nvSpPr>
        <p:spPr>
          <a:xfrm>
            <a:off x="1203769" y="5643245"/>
            <a:ext cx="588833" cy="583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75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75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255395" y="334962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Car.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7045" y="2456712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Americans call it “truck”. What do the British call it?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456501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The British call it “chemist’s”. What do Americans call it?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4685665" y="3349625"/>
            <a:ext cx="237998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</a:t>
            </a:r>
            <a:r>
              <a:rPr lang="en-US" sz="3200" dirty="0">
                <a:solidFill>
                  <a:schemeClr val="tx1"/>
                </a:solidFill>
              </a:rPr>
              <a:t>. Bus.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8115935" y="334962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Lorry.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1255395" y="5622290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Shop.		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4685665" y="5621655"/>
            <a:ext cx="256159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Drugstore.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8115935" y="5621020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Store.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1D8A3-B008-B9D2-4689-F99E61EC150F}"/>
              </a:ext>
            </a:extLst>
          </p:cNvPr>
          <p:cNvSpPr txBox="1"/>
          <p:nvPr/>
        </p:nvSpPr>
        <p:spPr>
          <a:xfrm>
            <a:off x="2339975" y="1386842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Work out the answers to the questions in the quiz.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B4C278AA-844A-2A45-DB65-9317BDDAD731}"/>
              </a:ext>
            </a:extLst>
          </p:cNvPr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3DC6E-8B6D-E6C0-E5B8-CF264B701A3A}"/>
              </a:ext>
            </a:extLst>
          </p:cNvPr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BFE277-1DB4-00FD-2D60-B2B959EC8B57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10" name="Round Single Corner Rectangle 25">
              <a:extLst>
                <a:ext uri="{FF2B5EF4-FFF2-40B4-BE49-F238E27FC236}">
                  <a16:creationId xmlns:a16="http://schemas.microsoft.com/office/drawing/2014/main" id="{4C5AD92D-8ED8-DE39-A055-673C38085F3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6">
              <a:extLst>
                <a:ext uri="{FF2B5EF4-FFF2-40B4-BE49-F238E27FC236}">
                  <a16:creationId xmlns:a16="http://schemas.microsoft.com/office/drawing/2014/main" id="{D535AAA2-1474-07F2-E5AE-F89F5C6BC50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7">
              <a:extLst>
                <a:ext uri="{FF2B5EF4-FFF2-40B4-BE49-F238E27FC236}">
                  <a16:creationId xmlns:a16="http://schemas.microsoft.com/office/drawing/2014/main" id="{3ED5D742-EC04-048D-74FE-E6456EE6F97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DEFEF6D-8B29-0AAB-875F-8BBC70FF1346}"/>
              </a:ext>
            </a:extLst>
          </p:cNvPr>
          <p:cNvSpPr txBox="1"/>
          <p:nvPr/>
        </p:nvSpPr>
        <p:spPr>
          <a:xfrm>
            <a:off x="299662" y="160911"/>
            <a:ext cx="96386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 FACTS ABOUT ENGLISH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119B0B-BAAC-9F52-DC16-E20D19DB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94" y="1404622"/>
            <a:ext cx="1259798" cy="39605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43C3816-DE6B-3F3A-4AA5-429EE7448A25}"/>
              </a:ext>
            </a:extLst>
          </p:cNvPr>
          <p:cNvSpPr/>
          <p:nvPr/>
        </p:nvSpPr>
        <p:spPr>
          <a:xfrm>
            <a:off x="8051474" y="3362325"/>
            <a:ext cx="588833" cy="583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1899A4-1185-A96D-43B0-5279B98AE98B}"/>
              </a:ext>
            </a:extLst>
          </p:cNvPr>
          <p:cNvSpPr/>
          <p:nvPr/>
        </p:nvSpPr>
        <p:spPr>
          <a:xfrm>
            <a:off x="4618990" y="5646523"/>
            <a:ext cx="588833" cy="583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25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25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5000"/>
          </a:blip>
          <a:tile tx="127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-12700"/>
            <a:ext cx="12192000" cy="68707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572269" y="981118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734766" y="875072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3554194" y="964565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0" y="1736725"/>
            <a:ext cx="7070090" cy="8299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WORLD ENGLISHES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9170" y="2680335"/>
            <a:ext cx="523875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1504629" y="271570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4603" y="2498536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 descr="tải xuống (2)"/>
          <p:cNvPicPr>
            <a:picLocks noChangeAspect="1"/>
          </p:cNvPicPr>
          <p:nvPr/>
        </p:nvPicPr>
        <p:blipFill>
          <a:blip r:embed="rId6">
            <a:alphaModFix amt="94000"/>
          </a:blip>
          <a:stretch>
            <a:fillRect/>
          </a:stretch>
        </p:blipFill>
        <p:spPr>
          <a:xfrm rot="1200000">
            <a:off x="6939915" y="1425575"/>
            <a:ext cx="4271645" cy="4271645"/>
          </a:xfrm>
          <a:prstGeom prst="rect">
            <a:avLst/>
          </a:prstGeom>
          <a:noFill/>
          <a:effectLst>
            <a:outerShdw blurRad="342900" dist="127000" dir="5400000" sx="101000" sy="101000" algn="t" rotWithShape="0">
              <a:prstClr val="black">
                <a:alpha val="83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332865" y="3635375"/>
            <a:ext cx="2014220" cy="605790"/>
          </a:xfrm>
          <a:prstGeom prst="rect">
            <a:avLst/>
          </a:prstGeom>
          <a:solidFill>
            <a:srgbClr val="FAF0D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Length.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7850" y="2742565"/>
            <a:ext cx="11259185" cy="58356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Which is the longest word in English which has only one vowel?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4763135" y="3634740"/>
            <a:ext cx="2379980" cy="605790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</a:t>
            </a:r>
            <a:r>
              <a:rPr lang="en-US" sz="3200" dirty="0">
                <a:solidFill>
                  <a:schemeClr val="tx1"/>
                </a:solidFill>
              </a:rPr>
              <a:t>. Strengths.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8193405" y="3634105"/>
            <a:ext cx="2014220" cy="605790"/>
          </a:xfrm>
          <a:prstGeom prst="rect">
            <a:avLst/>
          </a:prstGeom>
          <a:solidFill>
            <a:srgbClr val="8EACC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Depth.                     </a:t>
            </a:r>
          </a:p>
          <a:p>
            <a:r>
              <a:rPr lang="en-US" sz="3200" dirty="0"/>
              <a:t>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A17AF0-2158-2494-0E30-2718863322C9}"/>
              </a:ext>
            </a:extLst>
          </p:cNvPr>
          <p:cNvSpPr txBox="1"/>
          <p:nvPr/>
        </p:nvSpPr>
        <p:spPr>
          <a:xfrm>
            <a:off x="2339975" y="1386842"/>
            <a:ext cx="87185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Work out the answers to the questions in the quiz.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260D65F7-2250-F620-0673-8E1AB9CC357B}"/>
              </a:ext>
            </a:extLst>
          </p:cNvPr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33D4C-7EC4-7EE5-6232-5E4810D2E534}"/>
              </a:ext>
            </a:extLst>
          </p:cNvPr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4F6720-7283-1E24-1E6C-22B64A141599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FD12371D-E366-C853-958B-B22A7287B8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6">
              <a:extLst>
                <a:ext uri="{FF2B5EF4-FFF2-40B4-BE49-F238E27FC236}">
                  <a16:creationId xmlns:a16="http://schemas.microsoft.com/office/drawing/2014/main" id="{E0E52DA7-85F6-34CC-7BC2-E776A1A7458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7">
              <a:extLst>
                <a:ext uri="{FF2B5EF4-FFF2-40B4-BE49-F238E27FC236}">
                  <a16:creationId xmlns:a16="http://schemas.microsoft.com/office/drawing/2014/main" id="{B4892D5A-B187-42AE-DF56-73DE4C34301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D621D3-F81F-C143-D8FF-767E3E7E5986}"/>
              </a:ext>
            </a:extLst>
          </p:cNvPr>
          <p:cNvSpPr txBox="1"/>
          <p:nvPr/>
        </p:nvSpPr>
        <p:spPr>
          <a:xfrm>
            <a:off x="299662" y="160911"/>
            <a:ext cx="96386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 FACTS ABOUT ENGLISH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A872D7-9961-BC38-3957-D8CEACF2B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94" y="1404622"/>
            <a:ext cx="1259798" cy="39605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C13F5B0-3E98-767D-8D36-37734CCF6646}"/>
              </a:ext>
            </a:extLst>
          </p:cNvPr>
          <p:cNvSpPr/>
          <p:nvPr/>
        </p:nvSpPr>
        <p:spPr>
          <a:xfrm>
            <a:off x="4694038" y="3645217"/>
            <a:ext cx="588833" cy="5835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36" grpId="0" animBg="1"/>
      <p:bldP spid="36" grpId="1" animBg="1"/>
      <p:bldP spid="37" grpId="0" animBg="1"/>
      <p:bldP spid="3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19822" y="2995930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Spanish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German</a:t>
            </a:r>
            <a:r>
              <a:rPr lang="en-US" sz="3200" dirty="0"/>
              <a:t>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009447" y="2995930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French</a:t>
            </a:r>
          </a:p>
          <a:p>
            <a:r>
              <a:rPr lang="en-US" sz="3200">
                <a:solidFill>
                  <a:schemeClr val="tx1"/>
                </a:solidFill>
              </a:rPr>
              <a:t>D. Arab                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6407" y="1938020"/>
            <a:ext cx="11259185" cy="107632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The four languages most spoken in the world are Chinese, ___________, English and Hindi.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62672" y="5003800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Scotland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Ireland         </a:t>
            </a:r>
            <a:r>
              <a:rPr lang="en-US" sz="3200" dirty="0"/>
              <a:t>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009447" y="5003165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Argentina </a:t>
            </a:r>
          </a:p>
          <a:p>
            <a:r>
              <a:rPr lang="en-US" sz="3200">
                <a:solidFill>
                  <a:schemeClr val="tx1"/>
                </a:solidFill>
              </a:rPr>
              <a:t>D. Sweden         </a:t>
            </a:r>
          </a:p>
        </p:txBody>
      </p:sp>
      <p:sp>
        <p:nvSpPr>
          <p:cNvPr id="22" name="Oval 21"/>
          <p:cNvSpPr/>
          <p:nvPr/>
        </p:nvSpPr>
        <p:spPr>
          <a:xfrm>
            <a:off x="1119822" y="296164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09447" y="5043487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1A9C9B-E2BE-ED1D-BED2-ED8DD8204826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127E33D3-0F02-D97C-32DF-A5C99429EE7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6">
              <a:extLst>
                <a:ext uri="{FF2B5EF4-FFF2-40B4-BE49-F238E27FC236}">
                  <a16:creationId xmlns:a16="http://schemas.microsoft.com/office/drawing/2014/main" id="{9525D8F9-D23C-09F0-4C04-6455E2C15E9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7">
              <a:extLst>
                <a:ext uri="{FF2B5EF4-FFF2-40B4-BE49-F238E27FC236}">
                  <a16:creationId xmlns:a16="http://schemas.microsoft.com/office/drawing/2014/main" id="{4528C1DE-776B-6CB7-4433-AC471DA593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72D722-FBF3-DE53-4FFA-5988B6AA5D77}"/>
              </a:ext>
            </a:extLst>
          </p:cNvPr>
          <p:cNvSpPr txBox="1"/>
          <p:nvPr/>
        </p:nvSpPr>
        <p:spPr>
          <a:xfrm>
            <a:off x="299663" y="160911"/>
            <a:ext cx="46609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B9DE9E-5843-38E9-4C49-717B05AB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18" y="1174524"/>
            <a:ext cx="2143775" cy="67396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6407" y="4424680"/>
            <a:ext cx="11259185" cy="58356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 </a:t>
            </a:r>
            <a:r>
              <a:rPr lang="en-US" sz="3200" dirty="0"/>
              <a:t>Apart from Wales, Welsh is also spoken in 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22" grpId="0" bldLvl="0" animBg="1"/>
      <p:bldP spid="22" grpId="1" animBg="1"/>
      <p:bldP spid="29" grpId="0" bldLvl="0" animBg="1"/>
      <p:bldP spid="29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22985" y="3007136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Norwegian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Czech</a:t>
            </a:r>
            <a:r>
              <a:rPr lang="en-US" sz="3200" dirty="0"/>
              <a:t>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12610" y="3007136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Dutch</a:t>
            </a:r>
          </a:p>
          <a:p>
            <a:r>
              <a:rPr lang="en-US" sz="3200">
                <a:solidFill>
                  <a:schemeClr val="tx1"/>
                </a:solidFill>
              </a:rPr>
              <a:t>D. German               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69570" y="1939701"/>
            <a:ext cx="11259185" cy="107632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 </a:t>
            </a:r>
            <a:r>
              <a:rPr lang="en-US" sz="3200" dirty="0"/>
              <a:t> Which European language gave us the words </a:t>
            </a:r>
            <a:r>
              <a:rPr lang="en-US" sz="3200" b="1" dirty="0"/>
              <a:t>‘cookie’, ‘nitwit’ and ‘sleigh’?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65835" y="5401086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French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Russian         </a:t>
            </a:r>
            <a:r>
              <a:rPr lang="en-US" sz="3200"/>
              <a:t>        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912610" y="5400451"/>
            <a:ext cx="3928110" cy="1076325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German</a:t>
            </a:r>
          </a:p>
          <a:p>
            <a:r>
              <a:rPr lang="en-US" sz="3200">
                <a:solidFill>
                  <a:schemeClr val="tx1"/>
                </a:solidFill>
              </a:rPr>
              <a:t>D. English         </a:t>
            </a:r>
          </a:p>
        </p:txBody>
      </p:sp>
      <p:sp>
        <p:nvSpPr>
          <p:cNvPr id="22" name="Oval 21"/>
          <p:cNvSpPr/>
          <p:nvPr/>
        </p:nvSpPr>
        <p:spPr>
          <a:xfrm>
            <a:off x="6912610" y="3056031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65835" y="5977031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BB7DD3-4873-48AD-1B82-618CFE58F1AF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7" name="Round Single Corner Rectangle 25">
              <a:extLst>
                <a:ext uri="{FF2B5EF4-FFF2-40B4-BE49-F238E27FC236}">
                  <a16:creationId xmlns:a16="http://schemas.microsoft.com/office/drawing/2014/main" id="{894AFABD-11B4-1809-F71E-43F2E54D67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6">
              <a:extLst>
                <a:ext uri="{FF2B5EF4-FFF2-40B4-BE49-F238E27FC236}">
                  <a16:creationId xmlns:a16="http://schemas.microsoft.com/office/drawing/2014/main" id="{DA47946C-5D53-8369-BE50-2F873639DEC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7">
              <a:extLst>
                <a:ext uri="{FF2B5EF4-FFF2-40B4-BE49-F238E27FC236}">
                  <a16:creationId xmlns:a16="http://schemas.microsoft.com/office/drawing/2014/main" id="{268996FC-EB26-42FB-4349-C4001D65225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4EFADB-A4A1-5B40-BEDD-4429E000FFBA}"/>
              </a:ext>
            </a:extLst>
          </p:cNvPr>
          <p:cNvSpPr txBox="1"/>
          <p:nvPr/>
        </p:nvSpPr>
        <p:spPr>
          <a:xfrm>
            <a:off x="299663" y="160911"/>
            <a:ext cx="46609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E52D7B-4D3E-A5AF-0CC9-8D7AC434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18" y="1174524"/>
            <a:ext cx="2143775" cy="67396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9570" y="4338322"/>
            <a:ext cx="11259185" cy="107632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 </a:t>
            </a:r>
            <a:r>
              <a:rPr lang="en-US" sz="3200" dirty="0"/>
              <a:t>What language is the most common one in Europe because of a number of native speakers?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22" grpId="0" bldLvl="0" animBg="1"/>
      <p:bldP spid="22" grpId="1" animBg="1"/>
      <p:bldP spid="29" grpId="0" bldLvl="0" animBg="1"/>
      <p:bldP spid="29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99185" y="2510155"/>
            <a:ext cx="3918585" cy="1076325"/>
          </a:xfrm>
          <a:prstGeom prst="rect">
            <a:avLst/>
          </a:prstGeom>
          <a:solidFill>
            <a:srgbClr val="9ED2BE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French and English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English and German</a:t>
            </a:r>
            <a:r>
              <a:rPr lang="en-US" sz="3200" dirty="0"/>
              <a:t>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88809" y="2510155"/>
            <a:ext cx="4104005" cy="1077218"/>
          </a:xfrm>
          <a:prstGeom prst="rect">
            <a:avLst/>
          </a:prstGeom>
          <a:solidFill>
            <a:srgbClr val="FFD9B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German and French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English and Dutch               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0860" y="1938020"/>
            <a:ext cx="11259185" cy="583565"/>
          </a:xfrm>
          <a:prstGeom prst="rect">
            <a:avLst/>
          </a:prstGeom>
          <a:solidFill>
            <a:srgbClr val="C8E4B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 What are the official languages of Canada?</a:t>
            </a:r>
          </a:p>
        </p:txBody>
      </p:sp>
      <p:sp>
        <p:nvSpPr>
          <p:cNvPr id="22" name="Oval 21"/>
          <p:cNvSpPr/>
          <p:nvPr/>
        </p:nvSpPr>
        <p:spPr>
          <a:xfrm>
            <a:off x="1099185" y="254952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60D9E-8147-50B0-B5EB-CDFB03A61AE3}"/>
              </a:ext>
            </a:extLst>
          </p:cNvPr>
          <p:cNvGrpSpPr/>
          <p:nvPr/>
        </p:nvGrpSpPr>
        <p:grpSpPr>
          <a:xfrm>
            <a:off x="0" y="0"/>
            <a:ext cx="12192000" cy="1083310"/>
            <a:chOff x="7620" y="-7620"/>
            <a:chExt cx="12192000" cy="1083309"/>
          </a:xfrm>
        </p:grpSpPr>
        <p:sp>
          <p:nvSpPr>
            <p:cNvPr id="4" name="Round Single Corner Rectangle 25">
              <a:extLst>
                <a:ext uri="{FF2B5EF4-FFF2-40B4-BE49-F238E27FC236}">
                  <a16:creationId xmlns:a16="http://schemas.microsoft.com/office/drawing/2014/main" id="{55B647A8-2BCF-90F8-974C-4D1B2886A70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6">
              <a:extLst>
                <a:ext uri="{FF2B5EF4-FFF2-40B4-BE49-F238E27FC236}">
                  <a16:creationId xmlns:a16="http://schemas.microsoft.com/office/drawing/2014/main" id="{BB572998-E72F-976E-9DB5-1FEDA33808C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7">
              <a:extLst>
                <a:ext uri="{FF2B5EF4-FFF2-40B4-BE49-F238E27FC236}">
                  <a16:creationId xmlns:a16="http://schemas.microsoft.com/office/drawing/2014/main" id="{DF1AB28B-013B-E81C-11A1-A287D71B160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9BB8C2-C4F6-F995-8362-50C96211CE38}"/>
              </a:ext>
            </a:extLst>
          </p:cNvPr>
          <p:cNvSpPr txBox="1"/>
          <p:nvPr/>
        </p:nvSpPr>
        <p:spPr>
          <a:xfrm>
            <a:off x="299663" y="160911"/>
            <a:ext cx="46609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CEA5BD-FF32-AA00-5291-01D4914C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18" y="1174524"/>
            <a:ext cx="2143775" cy="67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22" grpId="0" bldLvl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Say good luck and respond;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Know some interesting facts </a:t>
            </a:r>
            <a:r>
              <a:rPr lang="en-US" sz="3600"/>
              <a:t>about English.</a:t>
            </a:r>
            <a:endParaRPr lang="en-US" sz="3600" b="1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66573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20" y="2232660"/>
            <a:ext cx="1835914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94970" y="3754120"/>
            <a:ext cx="2228158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INTERESTING FACTS ABOUT ENGLISH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010743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dirty="0">
                <a:solidFill>
                  <a:schemeClr val="tx1"/>
                </a:solidFill>
              </a:rPr>
              <a:t>High Five Chain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951355"/>
            <a:ext cx="6027675" cy="119013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Listen and read the conversations. Pay attention to the highlighted parts.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Work in pairs. </a:t>
            </a:r>
            <a:r>
              <a:rPr lang="en-US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Practise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saying good luck and responding in the following situations.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5775" y="3334964"/>
            <a:ext cx="6025861" cy="19748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Work in pairs. Read the interesting facts below about English. Order them from the most interesting to the least interesting.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QUIZ: Work in groups. Work out the answers to the questions in the quiz.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Share your group’s answers with the class. Which group has the most correct answers?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4202" cy="8235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050" y="2541588"/>
            <a:ext cx="1442271" cy="121253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42973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623128" y="4054793"/>
            <a:ext cx="1246180" cy="13749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010743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cc309c16d9025012582bba0dd9a3a0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0570" y="419100"/>
            <a:ext cx="7795260" cy="584644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490594" y="5264785"/>
            <a:ext cx="6896279" cy="74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Brainstorming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Look at the picture.</a:t>
            </a:r>
          </a:p>
        </p:txBody>
      </p:sp>
      <p:pic>
        <p:nvPicPr>
          <p:cNvPr id="8" name="Picture 8" descr="Hand Gesture Good Luck. Types of Hand Sign Stock Vector - Illustration of  monochrome, character: 23012059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7513" r="19841" b="10204"/>
          <a:stretch>
            <a:fillRect/>
          </a:stretch>
        </p:blipFill>
        <p:spPr>
          <a:xfrm>
            <a:off x="5816150" y="1234440"/>
            <a:ext cx="3124200" cy="4388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20"/>
          <p:cNvSpPr txBox="1"/>
          <p:nvPr/>
        </p:nvSpPr>
        <p:spPr>
          <a:xfrm>
            <a:off x="220345" y="2406015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What does this gesture mean?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6005928" y="5673287"/>
            <a:ext cx="3155315" cy="5473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‘GOOD LUCK’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855345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High Five chain</a:t>
            </a:r>
          </a:p>
        </p:txBody>
      </p:sp>
      <p:pic>
        <p:nvPicPr>
          <p:cNvPr id="6" name="Content Placeholder 5" descr="image_processing20200615-28257-9ojcb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4515" y="2155825"/>
            <a:ext cx="580199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75120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How to play: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172720" y="1652905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Form the class into a circle (maybe many circles).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160020" y="2233930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Stand in a circle with your classmates, facing each other.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198120" y="276796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The teacher (or a designated student) starts by raising their hand and saying, "Good luck on ..............!" while raising their hand for a high five.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60020" y="4378325"/>
            <a:ext cx="116801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500" dirty="0">
                <a:solidFill>
                  <a:schemeClr val="tx1"/>
                </a:solidFill>
                <a:effectLst/>
                <a:sym typeface="+mn-ea"/>
              </a:rPr>
              <a:t>- The person to the left of the person who started raises their hand, high fives them, adds their own "Good luck on..." statement and raises their hand for a high five with the next person in the circle.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-535940" y="8553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Example: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36600" y="1963420"/>
            <a:ext cx="103498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400" b="0" i="1">
                <a:latin typeface="Times New Roman" panose="02020603050405020304" pitchFamily="18" charset="0"/>
              </a:rPr>
              <a:t>- Good luck on your test.</a:t>
            </a:r>
          </a:p>
          <a:p>
            <a:pPr indent="0"/>
            <a:r>
              <a:rPr lang="en-US" sz="4400" b="0" i="1">
                <a:latin typeface="Times New Roman" panose="02020603050405020304" pitchFamily="18" charset="0"/>
              </a:rPr>
              <a:t>- Good luck on staying awake during today's lecture!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5855" y="1176764"/>
            <a:ext cx="10888345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 below. Pay attention to the highlighted parts.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776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750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215" y="2519680"/>
            <a:ext cx="11092180" cy="1200329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Tom: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FF00"/>
                </a:highlight>
              </a:rPr>
              <a:t>Good luck with</a:t>
            </a:r>
            <a:r>
              <a:rPr lang="en-US" sz="3600" dirty="0"/>
              <a:t> your English exam.</a:t>
            </a:r>
          </a:p>
          <a:p>
            <a:pPr algn="just"/>
            <a:r>
              <a:rPr lang="en-US" sz="3600" b="1" dirty="0"/>
              <a:t>Mi: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FF00"/>
                </a:highlight>
              </a:rPr>
              <a:t>Thanks. I’ll try my best.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7215" y="4200575"/>
            <a:ext cx="11092180" cy="1754326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Phong:</a:t>
            </a:r>
            <a:r>
              <a:rPr lang="en-US" sz="3600" dirty="0"/>
              <a:t> I’ve heard that you’re moving to the US. </a:t>
            </a:r>
            <a:r>
              <a:rPr lang="en-US" sz="3600" dirty="0">
                <a:highlight>
                  <a:srgbClr val="FFFF00"/>
                </a:highlight>
              </a:rPr>
              <a:t>I wish you all the best of luck.</a:t>
            </a:r>
            <a:endParaRPr lang="en-US" sz="3600" dirty="0"/>
          </a:p>
          <a:p>
            <a:r>
              <a:rPr lang="en-US" sz="3600" b="1" dirty="0" err="1"/>
              <a:t>Neighbour</a:t>
            </a:r>
            <a:r>
              <a:rPr lang="en-US" sz="3600" b="1" dirty="0"/>
              <a:t>: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FF00"/>
                </a:highlight>
              </a:rPr>
              <a:t>Thank you so much.</a:t>
            </a:r>
          </a:p>
        </p:txBody>
      </p:sp>
      <p:pic>
        <p:nvPicPr>
          <p:cNvPr id="2" name="056">
            <a:hlinkClick r:id="" action="ppaction://media"/>
            <a:extLst>
              <a:ext uri="{FF2B5EF4-FFF2-40B4-BE49-F238E27FC236}">
                <a16:creationId xmlns:a16="http://schemas.microsoft.com/office/drawing/2014/main" id="{93D5E431-88F3-159E-92AF-D77255535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4902" y="1665017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7E256-99DC-7B78-B2F0-F50154C24880}"/>
              </a:ext>
            </a:extLst>
          </p:cNvPr>
          <p:cNvSpPr txBox="1"/>
          <p:nvPr/>
        </p:nvSpPr>
        <p:spPr>
          <a:xfrm>
            <a:off x="299662" y="161742"/>
            <a:ext cx="50574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1379</Words>
  <Application>Microsoft Office PowerPoint</Application>
  <PresentationFormat>Widescreen</PresentationFormat>
  <Paragraphs>213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334</cp:revision>
  <dcterms:created xsi:type="dcterms:W3CDTF">2020-12-09T02:04:00Z</dcterms:created>
  <dcterms:modified xsi:type="dcterms:W3CDTF">2024-08-21T04:12:58Z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1033-12.2.0.13489</vt:lpwstr>
  </property>
</Properties>
</file>