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71" r:id="rId2"/>
    <p:sldId id="256" r:id="rId3"/>
    <p:sldId id="302" r:id="rId4"/>
    <p:sldId id="593" r:id="rId5"/>
    <p:sldId id="594" r:id="rId6"/>
    <p:sldId id="620" r:id="rId7"/>
    <p:sldId id="621" r:id="rId8"/>
    <p:sldId id="622" r:id="rId9"/>
    <p:sldId id="647" r:id="rId10"/>
    <p:sldId id="648" r:id="rId11"/>
    <p:sldId id="623" r:id="rId12"/>
    <p:sldId id="624" r:id="rId13"/>
    <p:sldId id="649" r:id="rId14"/>
    <p:sldId id="650" r:id="rId15"/>
    <p:sldId id="651" r:id="rId16"/>
    <p:sldId id="652" r:id="rId17"/>
    <p:sldId id="347" r:id="rId18"/>
    <p:sldId id="362" r:id="rId19"/>
    <p:sldId id="367" r:id="rId20"/>
    <p:sldId id="595" r:id="rId21"/>
    <p:sldId id="596" r:id="rId22"/>
    <p:sldId id="597" r:id="rId23"/>
    <p:sldId id="680" r:id="rId24"/>
    <p:sldId id="456" r:id="rId25"/>
    <p:sldId id="598" r:id="rId26"/>
    <p:sldId id="626" r:id="rId27"/>
    <p:sldId id="677" r:id="rId28"/>
    <p:sldId id="531" r:id="rId29"/>
    <p:sldId id="606" r:id="rId30"/>
    <p:sldId id="628" r:id="rId31"/>
    <p:sldId id="314" r:id="rId32"/>
    <p:sldId id="330" r:id="rId33"/>
    <p:sldId id="35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1DA"/>
    <a:srgbClr val="FBF9F1"/>
    <a:srgbClr val="AAD7D9"/>
    <a:srgbClr val="92C7CF"/>
    <a:srgbClr val="FFE4C9"/>
    <a:srgbClr val="FFF7F1"/>
    <a:srgbClr val="E2BFB3"/>
    <a:srgbClr val="F7DED0"/>
    <a:srgbClr val="FEECE2"/>
    <a:srgbClr val="FFB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474" y="114"/>
      </p:cViewPr>
      <p:guideLst>
        <p:guide orient="horz" pos="229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82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09" descr="1LhZM7"/>
          <p:cNvPicPr>
            <a:picLocks noChangeAspect="1"/>
          </p:cNvPicPr>
          <p:nvPr/>
        </p:nvPicPr>
        <p:blipFill>
          <a:blip r:embed="rId3"/>
          <a:srcRect b="5917"/>
          <a:stretch>
            <a:fillRect/>
          </a:stretch>
        </p:blipFill>
        <p:spPr>
          <a:xfrm>
            <a:off x="2576830" y="1191260"/>
            <a:ext cx="7479665" cy="45535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1689">
                <a:moveTo>
                  <a:pt x="17736" y="0"/>
                </a:moveTo>
                <a:lnTo>
                  <a:pt x="19200" y="0"/>
                </a:lnTo>
                <a:lnTo>
                  <a:pt x="19200" y="11689"/>
                </a:lnTo>
                <a:lnTo>
                  <a:pt x="0" y="11689"/>
                </a:lnTo>
                <a:lnTo>
                  <a:pt x="0" y="11080"/>
                </a:lnTo>
                <a:lnTo>
                  <a:pt x="0" y="11089"/>
                </a:lnTo>
                <a:cubicBezTo>
                  <a:pt x="15" y="11379"/>
                  <a:pt x="255" y="11611"/>
                  <a:pt x="550" y="11611"/>
                </a:cubicBezTo>
                <a:lnTo>
                  <a:pt x="3632" y="11611"/>
                </a:lnTo>
                <a:lnTo>
                  <a:pt x="3652" y="11611"/>
                </a:lnTo>
                <a:lnTo>
                  <a:pt x="3947" y="11611"/>
                </a:lnTo>
                <a:lnTo>
                  <a:pt x="3967" y="11611"/>
                </a:lnTo>
                <a:lnTo>
                  <a:pt x="7814" y="11611"/>
                </a:lnTo>
                <a:lnTo>
                  <a:pt x="7834" y="11611"/>
                </a:lnTo>
                <a:lnTo>
                  <a:pt x="8129" y="11611"/>
                </a:lnTo>
                <a:lnTo>
                  <a:pt x="8149" y="11611"/>
                </a:lnTo>
                <a:lnTo>
                  <a:pt x="9905" y="11611"/>
                </a:lnTo>
                <a:lnTo>
                  <a:pt x="9925" y="11611"/>
                </a:lnTo>
                <a:lnTo>
                  <a:pt x="10220" y="11611"/>
                </a:lnTo>
                <a:lnTo>
                  <a:pt x="10240" y="11611"/>
                </a:lnTo>
                <a:lnTo>
                  <a:pt x="18649" y="11611"/>
                </a:lnTo>
                <a:cubicBezTo>
                  <a:pt x="18953" y="11611"/>
                  <a:pt x="19200" y="11364"/>
                  <a:pt x="19200" y="11060"/>
                </a:cubicBezTo>
                <a:lnTo>
                  <a:pt x="19200" y="10766"/>
                </a:lnTo>
                <a:cubicBezTo>
                  <a:pt x="19200" y="10462"/>
                  <a:pt x="18953" y="10216"/>
                  <a:pt x="18649" y="10216"/>
                </a:cubicBezTo>
                <a:lnTo>
                  <a:pt x="18286" y="10216"/>
                </a:lnTo>
                <a:lnTo>
                  <a:pt x="18286" y="9969"/>
                </a:lnTo>
                <a:lnTo>
                  <a:pt x="18648" y="9969"/>
                </a:lnTo>
                <a:cubicBezTo>
                  <a:pt x="18952" y="9969"/>
                  <a:pt x="19199" y="9722"/>
                  <a:pt x="19199" y="9418"/>
                </a:cubicBezTo>
                <a:lnTo>
                  <a:pt x="19199" y="9124"/>
                </a:lnTo>
                <a:cubicBezTo>
                  <a:pt x="19199" y="8820"/>
                  <a:pt x="18952" y="8574"/>
                  <a:pt x="18648" y="8574"/>
                </a:cubicBezTo>
                <a:lnTo>
                  <a:pt x="18286" y="8574"/>
                </a:lnTo>
                <a:lnTo>
                  <a:pt x="18286" y="8327"/>
                </a:lnTo>
                <a:lnTo>
                  <a:pt x="18648" y="8327"/>
                </a:lnTo>
                <a:cubicBezTo>
                  <a:pt x="18952" y="8327"/>
                  <a:pt x="19199" y="8080"/>
                  <a:pt x="19199" y="7776"/>
                </a:cubicBezTo>
                <a:lnTo>
                  <a:pt x="19199" y="7482"/>
                </a:lnTo>
                <a:cubicBezTo>
                  <a:pt x="19199" y="7178"/>
                  <a:pt x="18952" y="6932"/>
                  <a:pt x="18648" y="6932"/>
                </a:cubicBezTo>
                <a:lnTo>
                  <a:pt x="18286" y="6932"/>
                </a:lnTo>
                <a:lnTo>
                  <a:pt x="18286" y="6685"/>
                </a:lnTo>
                <a:lnTo>
                  <a:pt x="18648" y="6685"/>
                </a:lnTo>
                <a:cubicBezTo>
                  <a:pt x="18952" y="6685"/>
                  <a:pt x="19199" y="6438"/>
                  <a:pt x="19199" y="6134"/>
                </a:cubicBezTo>
                <a:lnTo>
                  <a:pt x="19199" y="5840"/>
                </a:lnTo>
                <a:cubicBezTo>
                  <a:pt x="19199" y="5536"/>
                  <a:pt x="18952" y="5290"/>
                  <a:pt x="18648" y="5290"/>
                </a:cubicBezTo>
                <a:lnTo>
                  <a:pt x="18286" y="5290"/>
                </a:lnTo>
                <a:lnTo>
                  <a:pt x="18286" y="5043"/>
                </a:lnTo>
                <a:lnTo>
                  <a:pt x="18649" y="5043"/>
                </a:lnTo>
                <a:cubicBezTo>
                  <a:pt x="18953" y="5043"/>
                  <a:pt x="19200" y="4796"/>
                  <a:pt x="19200" y="4492"/>
                </a:cubicBezTo>
                <a:lnTo>
                  <a:pt x="19200" y="4198"/>
                </a:lnTo>
                <a:cubicBezTo>
                  <a:pt x="19200" y="3894"/>
                  <a:pt x="18953" y="3648"/>
                  <a:pt x="18649" y="3648"/>
                </a:cubicBezTo>
                <a:lnTo>
                  <a:pt x="18286" y="3648"/>
                </a:lnTo>
                <a:lnTo>
                  <a:pt x="18286" y="3401"/>
                </a:lnTo>
                <a:lnTo>
                  <a:pt x="18648" y="3401"/>
                </a:lnTo>
                <a:cubicBezTo>
                  <a:pt x="18952" y="3401"/>
                  <a:pt x="19199" y="3154"/>
                  <a:pt x="19199" y="2850"/>
                </a:cubicBezTo>
                <a:lnTo>
                  <a:pt x="19199" y="2556"/>
                </a:lnTo>
                <a:cubicBezTo>
                  <a:pt x="19199" y="2252"/>
                  <a:pt x="18952" y="2006"/>
                  <a:pt x="18648" y="2006"/>
                </a:cubicBezTo>
                <a:lnTo>
                  <a:pt x="18286" y="2006"/>
                </a:lnTo>
                <a:lnTo>
                  <a:pt x="18286" y="1759"/>
                </a:lnTo>
                <a:lnTo>
                  <a:pt x="18649" y="1759"/>
                </a:lnTo>
                <a:cubicBezTo>
                  <a:pt x="18953" y="1759"/>
                  <a:pt x="19200" y="1512"/>
                  <a:pt x="19200" y="1208"/>
                </a:cubicBezTo>
                <a:lnTo>
                  <a:pt x="19200" y="914"/>
                </a:lnTo>
                <a:cubicBezTo>
                  <a:pt x="19200" y="610"/>
                  <a:pt x="18953" y="364"/>
                  <a:pt x="18649" y="364"/>
                </a:cubicBezTo>
                <a:lnTo>
                  <a:pt x="18253" y="364"/>
                </a:lnTo>
                <a:lnTo>
                  <a:pt x="18253" y="361"/>
                </a:lnTo>
                <a:cubicBezTo>
                  <a:pt x="18176" y="150"/>
                  <a:pt x="17973" y="0"/>
                  <a:pt x="17736" y="0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globe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2000000">
            <a:off x="-4739640" y="2765425"/>
            <a:ext cx="1779905" cy="1720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1"/>
            <a:ext cx="12192000" cy="95694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8" name="Content Placeholder 7" descr="Feature-How-much-does-it-cost-to-build-a-car-park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3865" y="949325"/>
            <a:ext cx="8748395" cy="5722620"/>
          </a:xfrm>
          <a:prstGeom prst="rect">
            <a:avLst/>
          </a:prstGeom>
        </p:spPr>
      </p:pic>
      <p:pic>
        <p:nvPicPr>
          <p:cNvPr id="9" name="Content Placeholder 2" descr="61WbGSesmPL._AC_UF1000,1000_QL80_"/>
          <p:cNvPicPr>
            <a:picLocks noChangeAspect="1"/>
          </p:cNvPicPr>
          <p:nvPr/>
        </p:nvPicPr>
        <p:blipFill>
          <a:blip r:embed="rId4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20346670" y="3429000"/>
            <a:ext cx="1835785" cy="269938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08660" y="5012055"/>
            <a:ext cx="12259310" cy="1327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car park       US: parking lot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101727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7" name="Content Placeholder 6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9830" y="2618740"/>
            <a:ext cx="7493000" cy="271208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3251200" y="1696720"/>
            <a:ext cx="65017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2">
              <a:avLst/>
            </a:prstTxWarp>
            <a:spAutoFit/>
          </a:bodyPr>
          <a:lstStyle/>
          <a:p>
            <a:pPr marL="635" indent="-635"/>
            <a:r>
              <a:rPr lang="en-US" sz="54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Bin it o</a:t>
            </a:r>
            <a:r>
              <a:rPr lang="en-US" sz="5400" b="1">
                <a:solidFill>
                  <a:srgbClr val="00B050"/>
                </a:solidFill>
                <a:latin typeface="Cooper Black" panose="0208090404030B020404" charset="0"/>
                <a:cs typeface="Cooper Black" panose="0208090404030B020404" charset="0"/>
              </a:rPr>
              <a:t>r Keep it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80415" y="980715"/>
            <a:ext cx="65512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- Work in teams.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80415" y="1587320"/>
            <a:ext cx="1052576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- There are signs or flashcards labeled </a:t>
            </a:r>
            <a:r>
              <a:rPr lang="en-US" sz="40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"Bin it"</a:t>
            </a:r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en-US" sz="4000" b="0" dirty="0">
                <a:solidFill>
                  <a:srgbClr val="00B050"/>
                </a:solidFill>
                <a:latin typeface="Times New Roman" panose="02020603050405020304" pitchFamily="18" charset="0"/>
              </a:rPr>
              <a:t>"Keep it."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80415" y="2809240"/>
            <a:ext cx="105257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- There is some sentences.</a:t>
            </a:r>
            <a:endParaRPr lang="en-US" sz="4000" b="0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42950" y="3429000"/>
            <a:ext cx="1052576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- You hold up the sign corresponding to your answer: </a:t>
            </a:r>
            <a:r>
              <a:rPr lang="en-US" sz="40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"Bin it" if the sentence is not American English</a:t>
            </a:r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0" dirty="0">
                <a:solidFill>
                  <a:srgbClr val="00B050"/>
                </a:solidFill>
                <a:latin typeface="Times New Roman" panose="02020603050405020304" pitchFamily="18" charset="0"/>
              </a:rPr>
              <a:t>"Keep it"</a:t>
            </a:r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if it is.</a:t>
            </a:r>
            <a:endParaRPr lang="en-US" sz="4000" b="0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393825" y="204597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The sidewalk is cracked.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 dirty="0">
                <a:solidFill>
                  <a:srgbClr val="00B050"/>
                </a:solidFill>
                <a:latin typeface="Times New Roman" panose="02020603050405020304" pitchFamily="18" charset="0"/>
              </a:rPr>
              <a:t>Keep it.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08025" y="1122045"/>
            <a:ext cx="1052576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Please turn off the tap when you're finished.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Bin it.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3925" y="444373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tap (UK)        </a:t>
            </a:r>
            <a:r>
              <a:rPr lang="en-US" sz="7200" b="0" dirty="0">
                <a:solidFill>
                  <a:srgbClr val="00B050"/>
                </a:solidFill>
                <a:latin typeface="Times New Roman" panose="02020603050405020304" pitchFamily="18" charset="0"/>
              </a:rPr>
              <a:t>faucet (US)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94360" y="2021205"/>
            <a:ext cx="1118552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7200" b="0" dirty="0">
                <a:latin typeface="Times New Roman" panose="02020603050405020304" pitchFamily="18" charset="0"/>
              </a:rPr>
              <a:t>Can you pass me the rubber?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Bin it.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94360" y="4468495"/>
            <a:ext cx="111855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rubber (UK)        </a:t>
            </a:r>
            <a:r>
              <a:rPr lang="en-US" sz="7200" b="0" dirty="0">
                <a:solidFill>
                  <a:srgbClr val="00B050"/>
                </a:solidFill>
                <a:latin typeface="Times New Roman" panose="02020603050405020304" pitchFamily="18" charset="0"/>
              </a:rPr>
              <a:t>eraser (US)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54025" y="1525270"/>
            <a:ext cx="1156652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7200" b="0" dirty="0">
                <a:latin typeface="Times New Roman" panose="02020603050405020304" pitchFamily="18" charset="0"/>
              </a:rPr>
              <a:t>Let's grab some chips after school.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Bin it.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4035FB19-FBCC-4CE5-B9D4-80AF5FF5C801}"/>
              </a:ext>
            </a:extLst>
          </p:cNvPr>
          <p:cNvSpPr txBox="1"/>
          <p:nvPr/>
        </p:nvSpPr>
        <p:spPr>
          <a:xfrm>
            <a:off x="337352" y="4468495"/>
            <a:ext cx="1144253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chips (UK)   </a:t>
            </a:r>
            <a:r>
              <a:rPr lang="en-US" sz="7200" b="0" dirty="0">
                <a:solidFill>
                  <a:srgbClr val="00B050"/>
                </a:solidFill>
                <a:latin typeface="Times New Roman" panose="02020603050405020304" pitchFamily="18" charset="0"/>
              </a:rPr>
              <a:t>French fries (US)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96829" y="14796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bilingual</a:t>
            </a:r>
            <a:r>
              <a:rPr lang="en-US" sz="6000" b="1" dirty="0">
                <a:solidFill>
                  <a:srgbClr val="AD4F0F"/>
                </a:solidFill>
              </a:rPr>
              <a:t>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4597" y="4409818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sử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hai</a:t>
            </a:r>
            <a:r>
              <a:rPr lang="en-US" sz="4800" dirty="0"/>
              <a:t> </a:t>
            </a:r>
            <a:r>
              <a:rPr lang="en-US" sz="4800" dirty="0" err="1"/>
              <a:t>ngôn</a:t>
            </a:r>
            <a:r>
              <a:rPr lang="en-US" sz="4800" dirty="0"/>
              <a:t> </a:t>
            </a:r>
            <a:r>
              <a:rPr lang="en-US" sz="4800" dirty="0" err="1"/>
              <a:t>ngữ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22745" y="3250576"/>
            <a:ext cx="36252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baɪˈlɪŋɡwəl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700039" y="1727112"/>
            <a:ext cx="513953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chemeClr val="accent6"/>
                </a:solidFill>
              </a:rPr>
              <a:t>able to use two languages equally well</a:t>
            </a:r>
          </a:p>
        </p:txBody>
      </p:sp>
      <p:pic>
        <p:nvPicPr>
          <p:cNvPr id="11" name="Content Placeholder 10" descr="istockphoto-1410695259-612x612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2675" y="2496185"/>
            <a:ext cx="4100830" cy="4100830"/>
          </a:xfrm>
          <a:prstGeom prst="rect">
            <a:avLst/>
          </a:prstGeom>
        </p:spPr>
      </p:pic>
      <p:pic>
        <p:nvPicPr>
          <p:cNvPr id="13" name="bilingu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522" y="3324341"/>
            <a:ext cx="780299" cy="780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variety</a:t>
            </a:r>
            <a:r>
              <a:rPr lang="en-US" sz="5400" b="1" dirty="0">
                <a:solidFill>
                  <a:srgbClr val="AD4F0F"/>
                </a:solidFill>
              </a:rPr>
              <a:t> (n)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5020" y="4787582"/>
            <a:ext cx="51301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biến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/ </a:t>
            </a:r>
            <a:r>
              <a:rPr lang="en-US" sz="4800" dirty="0" err="1"/>
              <a:t>đa</a:t>
            </a:r>
            <a:r>
              <a:rPr lang="en-US" sz="4800" dirty="0"/>
              <a:t> </a:t>
            </a:r>
            <a:r>
              <a:rPr lang="en-US" sz="4800" dirty="0" err="1"/>
              <a:t>dạng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105025" y="3429000"/>
            <a:ext cx="28498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vəˈraɪəti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03975" y="1306195"/>
            <a:ext cx="541655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chemeClr val="accent6"/>
                </a:solidFill>
              </a:rPr>
              <a:t>a different type of something</a:t>
            </a:r>
          </a:p>
        </p:txBody>
      </p:sp>
      <p:pic>
        <p:nvPicPr>
          <p:cNvPr id="9" name="Content Placeholder 8" descr="variety-clipart-Variety-Of-Leave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33945" y="2751455"/>
            <a:ext cx="3553460" cy="3562985"/>
          </a:xfrm>
          <a:prstGeom prst="rect">
            <a:avLst/>
          </a:prstGeom>
        </p:spPr>
      </p:pic>
      <p:pic>
        <p:nvPicPr>
          <p:cNvPr id="10" name="varie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4595" y="3429000"/>
            <a:ext cx="900430" cy="900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fluent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r>
              <a:rPr lang="en-US" sz="48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957" y="4234774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trôi</a:t>
            </a:r>
            <a:r>
              <a:rPr lang="en-US" sz="4800" dirty="0"/>
              <a:t> </a:t>
            </a:r>
            <a:r>
              <a:rPr lang="en-US" sz="4800" dirty="0" err="1"/>
              <a:t>chảy</a:t>
            </a:r>
            <a:r>
              <a:rPr lang="en-US" sz="4800" dirty="0"/>
              <a:t>, </a:t>
            </a:r>
          </a:p>
          <a:p>
            <a:pPr lvl="0" algn="ctr"/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thạo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007496" y="3082855"/>
            <a:ext cx="25628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fluːənt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799242" y="1628141"/>
            <a:ext cx="654494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chemeClr val="accent6"/>
                </a:solidFill>
              </a:rPr>
              <a:t>able to speak a language easily and well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821680" y="3757295"/>
            <a:ext cx="61277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</a:rPr>
              <a:t>E.g. </a:t>
            </a:r>
            <a:r>
              <a:rPr lang="en-US" sz="4400" dirty="0">
                <a:solidFill>
                  <a:srgbClr val="000000"/>
                </a:solidFill>
              </a:rPr>
              <a:t>He's a </a:t>
            </a:r>
            <a:r>
              <a:rPr lang="en-US" sz="4400" b="1" u="sng" dirty="0">
                <a:solidFill>
                  <a:srgbClr val="000000"/>
                </a:solidFill>
              </a:rPr>
              <a:t>fluent</a:t>
            </a:r>
            <a:r>
              <a:rPr lang="en-US" sz="4400" dirty="0">
                <a:solidFill>
                  <a:srgbClr val="000000"/>
                </a:solidFill>
              </a:rPr>
              <a:t> English speaker.</a:t>
            </a:r>
          </a:p>
        </p:txBody>
      </p:sp>
      <p:pic>
        <p:nvPicPr>
          <p:cNvPr id="9" name="Content Placeholder 8" descr="variety-clipart-Variety-Of-Leave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flipH="1">
            <a:off x="13308330" y="4613910"/>
            <a:ext cx="1610360" cy="1701165"/>
          </a:xfrm>
          <a:prstGeom prst="rect">
            <a:avLst/>
          </a:prstGeom>
        </p:spPr>
      </p:pic>
      <p:pic>
        <p:nvPicPr>
          <p:cNvPr id="4" name="flu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270" y="3082925"/>
            <a:ext cx="989965" cy="989965"/>
          </a:xfrm>
          <a:prstGeom prst="rect">
            <a:avLst/>
          </a:prstGeom>
        </p:spPr>
      </p:pic>
      <p:pic>
        <p:nvPicPr>
          <p:cNvPr id="10" name="Content Placeholder 9" descr="png-transparent-circle-concentric-objects-drawing-hand-drawn-cartoon-concentric-target-miscellaneous-cartoon-character-hand-thumbnail"/>
          <p:cNvPicPr>
            <a:picLocks noChangeAspect="1"/>
          </p:cNvPicPr>
          <p:nvPr/>
        </p:nvPicPr>
        <p:blipFill>
          <a:blip r:embed="rId7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3620000">
            <a:off x="-1974215" y="2863215"/>
            <a:ext cx="1183640" cy="1183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0" y="-12700"/>
            <a:ext cx="12204700" cy="67945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1000">
                <a:srgbClr val="D2E0FB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lobe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575" y="860425"/>
            <a:ext cx="5165725" cy="4991100"/>
          </a:xfrm>
          <a:prstGeom prst="rect">
            <a:avLst/>
          </a:prstGeom>
        </p:spPr>
      </p:pic>
      <p:grpSp>
        <p:nvGrpSpPr>
          <p:cNvPr id="367" name="Group 366"/>
          <p:cNvGrpSpPr/>
          <p:nvPr/>
        </p:nvGrpSpPr>
        <p:grpSpPr>
          <a:xfrm>
            <a:off x="5099050" y="1654810"/>
            <a:ext cx="7131050" cy="3109595"/>
            <a:chOff x="-13280" y="1816"/>
            <a:chExt cx="12230" cy="4897"/>
          </a:xfrm>
        </p:grpSpPr>
        <p:grpSp>
          <p:nvGrpSpPr>
            <p:cNvPr id="9" name="Group 8"/>
            <p:cNvGrpSpPr/>
            <p:nvPr/>
          </p:nvGrpSpPr>
          <p:grpSpPr>
            <a:xfrm>
              <a:off x="-6590" y="2097"/>
              <a:ext cx="1122" cy="111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-10610" y="5491"/>
              <a:ext cx="8588" cy="98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5"/>
            <p:cNvSpPr txBox="1"/>
            <p:nvPr/>
          </p:nvSpPr>
          <p:spPr>
            <a:xfrm>
              <a:off x="-9643" y="5578"/>
              <a:ext cx="782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-11203" y="523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  <p:sp>
          <p:nvSpPr>
            <p:cNvPr id="20" name="TextBox 40"/>
            <p:cNvSpPr txBox="1"/>
            <p:nvPr/>
          </p:nvSpPr>
          <p:spPr>
            <a:xfrm>
              <a:off x="-13280" y="3637"/>
              <a:ext cx="12230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Myriad Pro" pitchFamily="34" charset="0"/>
                </a:rPr>
                <a:t>WORLD ENGLISHES</a:t>
              </a:r>
            </a:p>
          </p:txBody>
        </p:sp>
        <p:sp>
          <p:nvSpPr>
            <p:cNvPr id="12" name="TextBox 39"/>
            <p:cNvSpPr txBox="1"/>
            <p:nvPr/>
          </p:nvSpPr>
          <p:spPr>
            <a:xfrm>
              <a:off x="-9863" y="1816"/>
              <a:ext cx="3290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-6619" y="2071"/>
              <a:ext cx="11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9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72926" y="1403780"/>
            <a:ext cx="6335397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concentric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r>
              <a:rPr lang="en-US" sz="48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54084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đồng</a:t>
            </a:r>
            <a:r>
              <a:rPr lang="en-US" sz="4800" dirty="0"/>
              <a:t> </a:t>
            </a:r>
            <a:r>
              <a:rPr lang="en-US" sz="4800" dirty="0" err="1"/>
              <a:t>tâm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569494" y="3247555"/>
            <a:ext cx="36017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kənˈsentrɪk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35397" y="1623935"/>
            <a:ext cx="5783677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chemeClr val="accent6"/>
                </a:solidFill>
              </a:rPr>
              <a:t>(of circles and rings) being one inside another and having the same </a:t>
            </a:r>
            <a:r>
              <a:rPr lang="en-US" sz="4000" b="0" dirty="0" err="1">
                <a:solidFill>
                  <a:schemeClr val="accent6"/>
                </a:solidFill>
              </a:rPr>
              <a:t>centre</a:t>
            </a:r>
            <a:endParaRPr lang="en-US" sz="4000" b="0" dirty="0">
              <a:solidFill>
                <a:schemeClr val="accent6"/>
              </a:solidFill>
            </a:endParaRPr>
          </a:p>
        </p:txBody>
      </p:sp>
      <p:pic>
        <p:nvPicPr>
          <p:cNvPr id="10" name="Content Placeholder 9" descr="png-transparent-circle-concentric-objects-drawing-hand-drawn-cartoon-concentric-target-miscellaneous-cartoon-character-hand-thumbnail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7160" y="3731835"/>
            <a:ext cx="3025140" cy="3025140"/>
          </a:xfrm>
          <a:prstGeom prst="rect">
            <a:avLst/>
          </a:prstGeom>
        </p:spPr>
      </p:pic>
      <p:pic>
        <p:nvPicPr>
          <p:cNvPr id="13" name="concentr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284" y="3231332"/>
            <a:ext cx="836930" cy="862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399539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go over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9140" y="4653914"/>
            <a:ext cx="47745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ôn</a:t>
            </a:r>
            <a:r>
              <a:rPr lang="en-US" sz="4800" dirty="0"/>
              <a:t> </a:t>
            </a:r>
            <a:r>
              <a:rPr lang="en-US" sz="4800" dirty="0" err="1"/>
              <a:t>tập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54120" y="3362959"/>
            <a:ext cx="32696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ɡəʊ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əʊvə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44430" y="1597024"/>
            <a:ext cx="61283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chemeClr val="accent6"/>
                </a:solidFill>
              </a:rPr>
              <a:t>to study something again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844430" y="3362959"/>
            <a:ext cx="612775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</a:rPr>
              <a:t>E.g. </a:t>
            </a:r>
            <a:r>
              <a:rPr lang="en-US" sz="4400" dirty="0">
                <a:solidFill>
                  <a:srgbClr val="000000"/>
                </a:solidFill>
              </a:rPr>
              <a:t>I always </a:t>
            </a:r>
            <a:r>
              <a:rPr lang="en-US" sz="4400" b="1" u="sng" dirty="0">
                <a:solidFill>
                  <a:srgbClr val="000000"/>
                </a:solidFill>
              </a:rPr>
              <a:t>go over</a:t>
            </a:r>
            <a:r>
              <a:rPr lang="en-US" sz="4400" dirty="0">
                <a:solidFill>
                  <a:srgbClr val="000000"/>
                </a:solidFill>
              </a:rPr>
              <a:t> my notes just before I go into an exam.</a:t>
            </a:r>
          </a:p>
        </p:txBody>
      </p:sp>
      <p:pic>
        <p:nvPicPr>
          <p:cNvPr id="4" name="go 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065" y="3362959"/>
            <a:ext cx="920695" cy="920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54306" y="1462087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pick up</a:t>
            </a:r>
            <a:r>
              <a:rPr lang="en-US" sz="8000" b="1" dirty="0"/>
              <a:t> </a:t>
            </a:r>
            <a:endParaRPr lang="en-US" sz="8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8340" y="4493260"/>
            <a:ext cx="47745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học</a:t>
            </a:r>
            <a:r>
              <a:rPr lang="en-US" sz="4800" dirty="0"/>
              <a:t> (</a:t>
            </a:r>
            <a:r>
              <a:rPr lang="en-US" sz="4800" dirty="0" err="1"/>
              <a:t>ngôn</a:t>
            </a:r>
            <a:r>
              <a:rPr lang="en-US" sz="4800" dirty="0"/>
              <a:t> </a:t>
            </a:r>
            <a:r>
              <a:rPr lang="en-US" sz="4800" dirty="0" err="1"/>
              <a:t>ngữ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r>
              <a:rPr lang="en-US" sz="480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867480" y="3177470"/>
            <a:ext cx="24174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ʌp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756275" y="1470590"/>
            <a:ext cx="5893435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0" dirty="0">
                <a:solidFill>
                  <a:schemeClr val="accent6"/>
                </a:solidFill>
              </a:rPr>
              <a:t>to learn a new skill or language by </a:t>
            </a:r>
            <a:r>
              <a:rPr lang="en-US" sz="3500" b="0" dirty="0" err="1">
                <a:solidFill>
                  <a:schemeClr val="accent6"/>
                </a:solidFill>
              </a:rPr>
              <a:t>practising</a:t>
            </a:r>
            <a:r>
              <a:rPr lang="en-US" sz="3500" b="0" dirty="0">
                <a:solidFill>
                  <a:schemeClr val="accent6"/>
                </a:solidFill>
              </a:rPr>
              <a:t> it rather than being taught it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56275" y="3677286"/>
            <a:ext cx="612775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</a:rPr>
              <a:t>E.g. </a:t>
            </a:r>
            <a:r>
              <a:rPr lang="en-US" sz="4400" dirty="0">
                <a:solidFill>
                  <a:srgbClr val="000000"/>
                </a:solidFill>
              </a:rPr>
              <a:t>When you live in a country, you soon </a:t>
            </a:r>
            <a:r>
              <a:rPr lang="en-US" sz="4400" b="1" u="sng" dirty="0">
                <a:solidFill>
                  <a:srgbClr val="000000"/>
                </a:solidFill>
              </a:rPr>
              <a:t>pick up</a:t>
            </a:r>
            <a:r>
              <a:rPr lang="en-US" sz="4400" dirty="0">
                <a:solidFill>
                  <a:srgbClr val="000000"/>
                </a:solidFill>
              </a:rPr>
              <a:t> the language.</a:t>
            </a:r>
          </a:p>
        </p:txBody>
      </p:sp>
      <p:pic>
        <p:nvPicPr>
          <p:cNvPr id="4" name="pick u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9675" y="3265489"/>
            <a:ext cx="790575" cy="829945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0779125"/>
          <a:ext cx="1051560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3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B5C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variety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 b="0"/>
                        <a:t>a language which has legal status in a country.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bilingual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a different type of something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fluent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(of circles) having the same centre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concentric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 able to speak two languages equally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official language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able to speak, read, or write a language, especially a foreign language, easily and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0779125"/>
          <a:ext cx="1051560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3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B5C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variety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 b="0"/>
                        <a:t>a language which has legal status in a country.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bilingual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a different type of something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fluent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(of circles) having the same centre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concentric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 able to speak two languages equally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official language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able to speak, read, or write a language, especially a foreign language, easily and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79944F-66F7-4083-AC02-59BFB87DB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17409"/>
              </p:ext>
            </p:extLst>
          </p:nvPr>
        </p:nvGraphicFramePr>
        <p:xfrm>
          <a:off x="870798" y="1393902"/>
          <a:ext cx="11143500" cy="495439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37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3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44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14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bilingual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baɪˈlɪŋɡwəl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được hai ngôn ngữ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variety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vəˈraɪəti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fluent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fluːənt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thạo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574361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concentric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kənˈsentrɪk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65395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go over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ɡəʊ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əʊvə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56559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pick up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pɪk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ʌp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66820843"/>
                  </a:ext>
                </a:extLst>
              </a:tr>
            </a:tbl>
          </a:graphicData>
        </a:graphic>
      </p:graphicFrame>
      <p:pic>
        <p:nvPicPr>
          <p:cNvPr id="8" name="bilingual">
            <a:hlinkClick r:id="" action="ppaction://media"/>
            <a:extLst>
              <a:ext uri="{FF2B5EF4-FFF2-40B4-BE49-F238E27FC236}">
                <a16:creationId xmlns:a16="http://schemas.microsoft.com/office/drawing/2014/main" id="{9F317A62-3850-D467-ED9D-B0A35B983806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917" y="2241082"/>
            <a:ext cx="780299" cy="780299"/>
          </a:xfrm>
          <a:prstGeom prst="rect">
            <a:avLst/>
          </a:prstGeom>
        </p:spPr>
      </p:pic>
      <p:pic>
        <p:nvPicPr>
          <p:cNvPr id="9" name="variety">
            <a:hlinkClick r:id="" action="ppaction://media"/>
            <a:extLst>
              <a:ext uri="{FF2B5EF4-FFF2-40B4-BE49-F238E27FC236}">
                <a16:creationId xmlns:a16="http://schemas.microsoft.com/office/drawing/2014/main" id="{79029928-D80F-5FFE-CF09-489113A9DA17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708" y="3078736"/>
            <a:ext cx="780300" cy="780300"/>
          </a:xfrm>
          <a:prstGeom prst="rect">
            <a:avLst/>
          </a:prstGeom>
        </p:spPr>
      </p:pic>
      <p:pic>
        <p:nvPicPr>
          <p:cNvPr id="10" name="fluent">
            <a:hlinkClick r:id="" action="ppaction://media"/>
            <a:extLst>
              <a:ext uri="{FF2B5EF4-FFF2-40B4-BE49-F238E27FC236}">
                <a16:creationId xmlns:a16="http://schemas.microsoft.com/office/drawing/2014/main" id="{AC60ADCD-8EB9-3B23-6335-073EB7830129}"/>
              </a:ext>
            </a:extLst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916" y="3750671"/>
            <a:ext cx="780300" cy="780300"/>
          </a:xfrm>
          <a:prstGeom prst="rect">
            <a:avLst/>
          </a:prstGeom>
        </p:spPr>
      </p:pic>
      <p:pic>
        <p:nvPicPr>
          <p:cNvPr id="11" name="concentric">
            <a:hlinkClick r:id="" action="ppaction://media"/>
            <a:extLst>
              <a:ext uri="{FF2B5EF4-FFF2-40B4-BE49-F238E27FC236}">
                <a16:creationId xmlns:a16="http://schemas.microsoft.com/office/drawing/2014/main" id="{284E7A7F-44DF-A79B-0407-7E3CEE4C5EBA}"/>
              </a:ext>
            </a:extLst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917" y="4375207"/>
            <a:ext cx="780299" cy="804036"/>
          </a:xfrm>
          <a:prstGeom prst="rect">
            <a:avLst/>
          </a:prstGeom>
        </p:spPr>
      </p:pic>
      <p:pic>
        <p:nvPicPr>
          <p:cNvPr id="13" name="go over">
            <a:hlinkClick r:id="" action="ppaction://media"/>
            <a:extLst>
              <a:ext uri="{FF2B5EF4-FFF2-40B4-BE49-F238E27FC236}">
                <a16:creationId xmlns:a16="http://schemas.microsoft.com/office/drawing/2014/main" id="{E4102697-60F2-838A-E868-804F7F20E38B}"/>
              </a:ext>
            </a:extLst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916" y="4983471"/>
            <a:ext cx="780300" cy="780300"/>
          </a:xfrm>
          <a:prstGeom prst="rect">
            <a:avLst/>
          </a:prstGeom>
        </p:spPr>
      </p:pic>
      <p:pic>
        <p:nvPicPr>
          <p:cNvPr id="14" name="pick up">
            <a:hlinkClick r:id="" action="ppaction://media"/>
            <a:extLst>
              <a:ext uri="{FF2B5EF4-FFF2-40B4-BE49-F238E27FC236}">
                <a16:creationId xmlns:a16="http://schemas.microsoft.com/office/drawing/2014/main" id="{A4F08117-12E5-2136-1319-1E94A47D9BE9}"/>
              </a:ext>
            </a:extLst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917" y="5646457"/>
            <a:ext cx="780299" cy="8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51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8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5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445" y="635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3785" y="1125742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word or phrase in A with its meaning in B.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67943" y="109928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728" y="99664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6639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182892314"/>
              </p:ext>
            </p:extLst>
          </p:nvPr>
        </p:nvGraphicFramePr>
        <p:xfrm>
          <a:off x="194945" y="1768792"/>
          <a:ext cx="1166749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3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9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A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B5C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1.</a:t>
                      </a:r>
                      <a:r>
                        <a:rPr lang="en-US" sz="3200" dirty="0"/>
                        <a:t> variety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a. </a:t>
                      </a:r>
                      <a:r>
                        <a:rPr lang="en-US" sz="3200" b="0" dirty="0"/>
                        <a:t>a language which has legal status in a country.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bilingual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a different type of something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fluent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(of circles) having the same </a:t>
                      </a:r>
                      <a:r>
                        <a:rPr lang="en-US" sz="3200" dirty="0" err="1"/>
                        <a:t>centre</a:t>
                      </a:r>
                      <a:endParaRPr lang="en-US" sz="3200" dirty="0"/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concentric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d.</a:t>
                      </a:r>
                      <a:r>
                        <a:rPr lang="en-US" sz="3200" dirty="0"/>
                        <a:t> able to speak two languages equally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official language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e</a:t>
                      </a:r>
                      <a:r>
                        <a:rPr lang="en-US" sz="3200" dirty="0"/>
                        <a:t>. able to speak, read, or write a language, especially a foreign language, easily and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/>
                        <a:t>5.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235690" y="238950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1235690" y="3487420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rgbClr val="7030A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235690" y="406717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7030A0"/>
                </a:solidFill>
              </a:rPr>
              <a:t>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235690" y="4583430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235689" y="516318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7030A0"/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0708" y="1137754"/>
            <a:ext cx="11060430" cy="473378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Match a verb in A with a phrase in B to make a meaningful expression.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1999982302"/>
              </p:ext>
            </p:extLst>
          </p:nvPr>
        </p:nvGraphicFramePr>
        <p:xfrm>
          <a:off x="262255" y="1925972"/>
          <a:ext cx="11667490" cy="4530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5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A</a:t>
                      </a:r>
                    </a:p>
                  </a:txBody>
                  <a:tcPr>
                    <a:solidFill>
                      <a:srgbClr val="FFBE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B</a:t>
                      </a:r>
                    </a:p>
                  </a:txBody>
                  <a:tcPr>
                    <a:solidFill>
                      <a:srgbClr val="FFBE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/>
                    </a:p>
                  </a:txBody>
                  <a:tcPr>
                    <a:solidFill>
                      <a:srgbClr val="FFBE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1.</a:t>
                      </a:r>
                      <a:r>
                        <a:rPr lang="en-US" sz="3600"/>
                        <a:t> translate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a. </a:t>
                      </a:r>
                      <a:r>
                        <a:rPr lang="en-US" sz="3600" b="0"/>
                        <a:t>over the grammatical points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1.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2.</a:t>
                      </a:r>
                      <a:r>
                        <a:rPr lang="en-US" sz="3600"/>
                        <a:t> copy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b.</a:t>
                      </a:r>
                      <a:r>
                        <a:rPr lang="en-US" sz="3600"/>
                        <a:t> up a new language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2.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3.</a:t>
                      </a:r>
                      <a:r>
                        <a:rPr lang="en-US" sz="3600"/>
                        <a:t> pick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c.</a:t>
                      </a:r>
                      <a:r>
                        <a:rPr lang="en-US" sz="3600"/>
                        <a:t> up new words in an English-English dictionary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3.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4.</a:t>
                      </a:r>
                      <a:r>
                        <a:rPr lang="en-US" sz="3600"/>
                        <a:t> look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d.</a:t>
                      </a:r>
                      <a:r>
                        <a:rPr lang="en-US" sz="3600"/>
                        <a:t> from Vietnamese into English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4.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5.</a:t>
                      </a:r>
                      <a:r>
                        <a:rPr lang="en-US" sz="3600"/>
                        <a:t> go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 dirty="0"/>
                        <a:t>e</a:t>
                      </a:r>
                      <a:r>
                        <a:rPr lang="en-US" sz="3600" dirty="0"/>
                        <a:t>. words into a notebook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 dirty="0"/>
                        <a:t>5.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227435" y="2590817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7030A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227435" y="3206132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7030A0"/>
                </a:solidFill>
              </a:rPr>
              <a:t>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227435" y="3912887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1240135" y="5051442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240135" y="5715017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7030A0"/>
                </a:solidFill>
              </a:rPr>
              <a:t>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0104F4-A9C1-01B1-B77D-CC4B79E439EF}"/>
              </a:ext>
            </a:extLst>
          </p:cNvPr>
          <p:cNvGrpSpPr/>
          <p:nvPr/>
        </p:nvGrpSpPr>
        <p:grpSpPr>
          <a:xfrm>
            <a:off x="-4445" y="635"/>
            <a:ext cx="12192000" cy="937260"/>
            <a:chOff x="7620" y="-7620"/>
            <a:chExt cx="12192000" cy="1083309"/>
          </a:xfrm>
        </p:grpSpPr>
        <p:sp>
          <p:nvSpPr>
            <p:cNvPr id="7" name="Round Single Corner Rectangle 25">
              <a:extLst>
                <a:ext uri="{FF2B5EF4-FFF2-40B4-BE49-F238E27FC236}">
                  <a16:creationId xmlns:a16="http://schemas.microsoft.com/office/drawing/2014/main" id="{F5F35B35-13FE-D41D-F0C1-E2581B04556E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6">
              <a:extLst>
                <a:ext uri="{FF2B5EF4-FFF2-40B4-BE49-F238E27FC236}">
                  <a16:creationId xmlns:a16="http://schemas.microsoft.com/office/drawing/2014/main" id="{B2598295-1358-F987-D8A4-20FAD0C3A1D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7">
              <a:extLst>
                <a:ext uri="{FF2B5EF4-FFF2-40B4-BE49-F238E27FC236}">
                  <a16:creationId xmlns:a16="http://schemas.microsoft.com/office/drawing/2014/main" id="{3F55806A-964E-87A3-596E-27678C8E29D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793AA97-B27E-4E2F-DB13-8D6D0F13AB79}"/>
              </a:ext>
            </a:extLst>
          </p:cNvPr>
          <p:cNvSpPr txBox="1"/>
          <p:nvPr/>
        </p:nvSpPr>
        <p:spPr>
          <a:xfrm>
            <a:off x="487067" y="16639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" grpId="0"/>
      <p:bldP spid="3" grpId="1"/>
      <p:bldP spid="4" grpId="0"/>
      <p:bldP spid="4" grpId="1"/>
      <p:bldP spid="6" grpId="0"/>
      <p:bldP spid="6" grpId="1"/>
      <p:bldP spid="9" grpId="0"/>
      <p:bldP spid="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7440" y="119507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word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35280" y="1932940"/>
            <a:ext cx="11524615" cy="1198880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1.</a:t>
            </a:r>
            <a:r>
              <a:rPr lang="en-US" sz="3600" dirty="0"/>
              <a:t> English is a(n) </a:t>
            </a:r>
            <a:r>
              <a:rPr lang="en-US" sz="3600" b="1" dirty="0">
                <a:solidFill>
                  <a:schemeClr val="accent2"/>
                </a:solidFill>
              </a:rPr>
              <a:t>official </a:t>
            </a:r>
            <a:r>
              <a:rPr lang="en-US" sz="3600" b="1" dirty="0"/>
              <a:t>/</a:t>
            </a:r>
            <a:r>
              <a:rPr lang="en-US" sz="3600" b="1" dirty="0">
                <a:solidFill>
                  <a:schemeClr val="accent2"/>
                </a:solidFill>
              </a:rPr>
              <a:t> first</a:t>
            </a:r>
            <a:r>
              <a:rPr lang="en-US" sz="3600" dirty="0"/>
              <a:t> language in Singapore besides Malay, Mandarin, and Tamil.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5915" y="3394075"/>
            <a:ext cx="11523980" cy="1198880"/>
          </a:xfrm>
          <a:prstGeom prst="rect">
            <a:avLst/>
          </a:prstGeom>
          <a:solidFill>
            <a:srgbClr val="FFE4C9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2.</a:t>
            </a:r>
            <a:r>
              <a:rPr lang="en-US" sz="3600" dirty="0"/>
              <a:t> Although he was born in Britain, he is</a:t>
            </a:r>
            <a:r>
              <a:rPr lang="en-US" sz="3600" b="1" dirty="0">
                <a:solidFill>
                  <a:schemeClr val="accent2"/>
                </a:solidFill>
              </a:rPr>
              <a:t> fluent </a:t>
            </a:r>
            <a:r>
              <a:rPr lang="en-US" sz="3600" b="1" dirty="0"/>
              <a:t>/</a:t>
            </a:r>
            <a:r>
              <a:rPr lang="en-US" sz="3600" b="1" dirty="0">
                <a:solidFill>
                  <a:schemeClr val="accent2"/>
                </a:solidFill>
              </a:rPr>
              <a:t> bilingual</a:t>
            </a:r>
            <a:r>
              <a:rPr lang="en-US" sz="3600" dirty="0"/>
              <a:t> in Vietnamese.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5915" y="4855210"/>
            <a:ext cx="11524615" cy="1198880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3. </a:t>
            </a:r>
            <a:r>
              <a:rPr lang="en-US" sz="3600" dirty="0"/>
              <a:t>After you </a:t>
            </a:r>
            <a:r>
              <a:rPr lang="en-US" sz="3600" b="1" dirty="0">
                <a:solidFill>
                  <a:schemeClr val="accent2"/>
                </a:solidFill>
              </a:rPr>
              <a:t>pick </a:t>
            </a:r>
            <a:r>
              <a:rPr lang="en-US" sz="3600" b="1" dirty="0"/>
              <a:t>/</a:t>
            </a:r>
            <a:r>
              <a:rPr lang="en-US" sz="3600" b="1" dirty="0">
                <a:solidFill>
                  <a:schemeClr val="accent2"/>
                </a:solidFill>
              </a:rPr>
              <a:t> look</a:t>
            </a:r>
            <a:r>
              <a:rPr lang="en-US" sz="3600" dirty="0"/>
              <a:t> up a word in the dictionary, remember to make an example with it.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460115" y="1913891"/>
            <a:ext cx="1416685" cy="6210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890510" y="3394075"/>
            <a:ext cx="1215390" cy="6508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834765" y="4862195"/>
            <a:ext cx="908685" cy="66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6EA6B7-14B6-642C-A877-25796CE10637}"/>
              </a:ext>
            </a:extLst>
          </p:cNvPr>
          <p:cNvGrpSpPr/>
          <p:nvPr/>
        </p:nvGrpSpPr>
        <p:grpSpPr>
          <a:xfrm>
            <a:off x="-4445" y="635"/>
            <a:ext cx="12192000" cy="937260"/>
            <a:chOff x="7620" y="-7620"/>
            <a:chExt cx="12192000" cy="1083309"/>
          </a:xfrm>
        </p:grpSpPr>
        <p:sp>
          <p:nvSpPr>
            <p:cNvPr id="3" name="Round Single Corner Rectangle 25">
              <a:extLst>
                <a:ext uri="{FF2B5EF4-FFF2-40B4-BE49-F238E27FC236}">
                  <a16:creationId xmlns:a16="http://schemas.microsoft.com/office/drawing/2014/main" id="{A2EC7B4D-372E-03A5-FAD4-B830EE71E5A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6">
              <a:extLst>
                <a:ext uri="{FF2B5EF4-FFF2-40B4-BE49-F238E27FC236}">
                  <a16:creationId xmlns:a16="http://schemas.microsoft.com/office/drawing/2014/main" id="{50B1D0F3-86BA-5905-2E88-90A468B60B1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7">
              <a:extLst>
                <a:ext uri="{FF2B5EF4-FFF2-40B4-BE49-F238E27FC236}">
                  <a16:creationId xmlns:a16="http://schemas.microsoft.com/office/drawing/2014/main" id="{FDD7917F-18C8-4DE5-B5EC-7886F73245C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1E6493F-8358-C320-495A-3333A207336E}"/>
              </a:ext>
            </a:extLst>
          </p:cNvPr>
          <p:cNvSpPr txBox="1"/>
          <p:nvPr/>
        </p:nvSpPr>
        <p:spPr>
          <a:xfrm>
            <a:off x="487067" y="16639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33" grpId="0" animBg="1"/>
      <p:bldP spid="33" grpId="1" animBg="1"/>
      <p:bldP spid="34" grpId="0" bldLvl="0" animBg="1"/>
      <p:bldP spid="34" grpId="1" animBg="1"/>
      <p:bldP spid="35" grpId="0" bldLvl="0" animBg="1"/>
      <p:bldP spid="3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7440" y="119507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word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5915" y="2451100"/>
            <a:ext cx="11523980" cy="1198880"/>
          </a:xfrm>
          <a:prstGeom prst="rect">
            <a:avLst/>
          </a:prstGeom>
          <a:solidFill>
            <a:srgbClr val="FFE4C9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4.</a:t>
            </a:r>
            <a:r>
              <a:rPr lang="en-US" sz="3600" dirty="0"/>
              <a:t> How many books have you </a:t>
            </a:r>
            <a:r>
              <a:rPr lang="en-US" sz="3600" b="1" dirty="0">
                <a:solidFill>
                  <a:schemeClr val="accent2"/>
                </a:solidFill>
              </a:rPr>
              <a:t>picked </a:t>
            </a:r>
            <a:r>
              <a:rPr lang="en-US" sz="3600" b="1" dirty="0"/>
              <a:t>/</a:t>
            </a:r>
            <a:r>
              <a:rPr lang="en-US" sz="3600" b="1" dirty="0">
                <a:solidFill>
                  <a:schemeClr val="accent2"/>
                </a:solidFill>
              </a:rPr>
              <a:t> translated</a:t>
            </a:r>
            <a:r>
              <a:rPr lang="en-US" sz="3600" dirty="0"/>
              <a:t> from English into Vietnamese?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5915" y="3912235"/>
            <a:ext cx="11524615" cy="1198880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5. </a:t>
            </a:r>
            <a:r>
              <a:rPr lang="en-US" sz="3600" dirty="0"/>
              <a:t>Remember to</a:t>
            </a:r>
            <a:r>
              <a:rPr lang="en-US" sz="3600" b="1" dirty="0">
                <a:solidFill>
                  <a:schemeClr val="accent2"/>
                </a:solidFill>
              </a:rPr>
              <a:t> go </a:t>
            </a:r>
            <a:r>
              <a:rPr lang="en-US" sz="3600" b="1" dirty="0"/>
              <a:t>/</a:t>
            </a:r>
            <a:r>
              <a:rPr lang="en-US" sz="3600" b="1" dirty="0">
                <a:solidFill>
                  <a:schemeClr val="accent2"/>
                </a:solidFill>
              </a:rPr>
              <a:t> copy</a:t>
            </a:r>
            <a:r>
              <a:rPr lang="en-US" sz="3600" dirty="0"/>
              <a:t> over the words you have learnt in class.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536957" y="2479357"/>
            <a:ext cx="2016618" cy="66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450590" y="3981450"/>
            <a:ext cx="615845" cy="558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0EC6A6-6790-456A-55D5-B0039BCDC4C1}"/>
              </a:ext>
            </a:extLst>
          </p:cNvPr>
          <p:cNvGrpSpPr/>
          <p:nvPr/>
        </p:nvGrpSpPr>
        <p:grpSpPr>
          <a:xfrm>
            <a:off x="-4445" y="635"/>
            <a:ext cx="12192000" cy="937260"/>
            <a:chOff x="7620" y="-7620"/>
            <a:chExt cx="12192000" cy="1083309"/>
          </a:xfrm>
        </p:grpSpPr>
        <p:sp>
          <p:nvSpPr>
            <p:cNvPr id="3" name="Round Single Corner Rectangle 25">
              <a:extLst>
                <a:ext uri="{FF2B5EF4-FFF2-40B4-BE49-F238E27FC236}">
                  <a16:creationId xmlns:a16="http://schemas.microsoft.com/office/drawing/2014/main" id="{62B6D8ED-AEDD-2F75-BE4A-DCB4F462ADE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6">
              <a:extLst>
                <a:ext uri="{FF2B5EF4-FFF2-40B4-BE49-F238E27FC236}">
                  <a16:creationId xmlns:a16="http://schemas.microsoft.com/office/drawing/2014/main" id="{B697C08E-2839-3D57-076E-989F884D14A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7">
              <a:extLst>
                <a:ext uri="{FF2B5EF4-FFF2-40B4-BE49-F238E27FC236}">
                  <a16:creationId xmlns:a16="http://schemas.microsoft.com/office/drawing/2014/main" id="{C5A0E278-BDE5-4C70-56D0-D375C88137A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422C9A9-C454-9A70-F319-9B560C3C7B87}"/>
              </a:ext>
            </a:extLst>
          </p:cNvPr>
          <p:cNvSpPr txBox="1"/>
          <p:nvPr/>
        </p:nvSpPr>
        <p:spPr>
          <a:xfrm>
            <a:off x="487067" y="16639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34" grpId="0" bldLvl="0" animBg="1"/>
      <p:bldP spid="34" grpId="1" animBg="1"/>
      <p:bldP spid="35" grpId="0" bldLvl="0" animBg="1"/>
      <p:bldP spid="3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0290" y="1163022"/>
            <a:ext cx="1095883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word stress.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1121401460"/>
              </p:ext>
            </p:extLst>
          </p:nvPr>
        </p:nvGraphicFramePr>
        <p:xfrm>
          <a:off x="1917700" y="1718945"/>
          <a:ext cx="922401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2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2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-ion</a:t>
                      </a:r>
                    </a:p>
                  </a:txBody>
                  <a:tcPr>
                    <a:solidFill>
                      <a:srgbClr val="92C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B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decis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qual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clar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educat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abil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obes</a:t>
                      </a:r>
                      <a:r>
                        <a:rPr lang="en-US" sz="3200" b="1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91600" y="4846002"/>
            <a:ext cx="10922635" cy="1793875"/>
            <a:chOff x="345" y="7464"/>
            <a:chExt cx="17201" cy="2825"/>
          </a:xfrm>
        </p:grpSpPr>
        <p:sp>
          <p:nvSpPr>
            <p:cNvPr id="14" name="Text Box 13"/>
            <p:cNvSpPr txBox="1"/>
            <p:nvPr/>
          </p:nvSpPr>
          <p:spPr>
            <a:xfrm>
              <a:off x="587" y="8442"/>
              <a:ext cx="16959" cy="1847"/>
            </a:xfrm>
            <a:prstGeom prst="rect">
              <a:avLst/>
            </a:prstGeom>
            <a:solidFill>
              <a:srgbClr val="FEE3AF"/>
            </a:solidFill>
          </p:spPr>
          <p:txBody>
            <a:bodyPr wrap="square" rtlCol="0" anchor="t">
              <a:noAutofit/>
            </a:bodyPr>
            <a:lstStyle/>
            <a:p>
              <a:r>
                <a:rPr lang="en-US" sz="3500" dirty="0"/>
                <a:t>Words ending in </a:t>
              </a:r>
              <a:r>
                <a:rPr lang="en-US" sz="3500" b="1" u="sng" dirty="0"/>
                <a:t>-ion and -</a:t>
              </a:r>
              <a:r>
                <a:rPr lang="en-US" sz="3500" b="1" u="sng" dirty="0" err="1"/>
                <a:t>ity</a:t>
              </a:r>
              <a:r>
                <a:rPr lang="en-US" sz="3500" dirty="0"/>
                <a:t> have</a:t>
              </a:r>
              <a:r>
                <a:rPr lang="en-US" sz="3500" b="1" dirty="0"/>
                <a:t> </a:t>
              </a:r>
              <a:r>
                <a:rPr lang="en-US" sz="3500" b="1" u="sng" dirty="0"/>
                <a:t>stress</a:t>
              </a:r>
              <a:r>
                <a:rPr lang="en-US" sz="3500" dirty="0"/>
                <a:t> on</a:t>
              </a:r>
              <a:r>
                <a:rPr lang="en-US" sz="3500" b="1" dirty="0"/>
                <a:t> </a:t>
              </a:r>
              <a:r>
                <a:rPr lang="en-US" sz="3500" b="1" u="sng" dirty="0"/>
                <a:t>the syllable immediately before them</a:t>
              </a:r>
              <a:r>
                <a:rPr lang="en-US" sz="3500" b="1" dirty="0"/>
                <a:t>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" y="7464"/>
              <a:ext cx="4323" cy="1274"/>
            </a:xfrm>
            <a:prstGeom prst="rect">
              <a:avLst/>
            </a:prstGeom>
          </p:spPr>
        </p:pic>
      </p:grpSp>
      <p:pic>
        <p:nvPicPr>
          <p:cNvPr id="2" name="054">
            <a:hlinkClick r:id="" action="ppaction://media"/>
            <a:extLst>
              <a:ext uri="{FF2B5EF4-FFF2-40B4-BE49-F238E27FC236}">
                <a16:creationId xmlns:a16="http://schemas.microsoft.com/office/drawing/2014/main" id="{15E4AA1E-8FAA-08E6-65BA-60E168A7D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794" y="169132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105417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Mark the stress in the underlined words.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62305" y="2266315"/>
            <a:ext cx="11012170" cy="4304665"/>
          </a:xfrm>
          <a:prstGeom prst="rect">
            <a:avLst/>
          </a:prstGeom>
          <a:solidFill>
            <a:srgbClr val="9ED2BE"/>
          </a:solidFill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1.</a:t>
            </a:r>
            <a:r>
              <a:rPr lang="en-US" sz="3200" dirty="0"/>
              <a:t> They had a </a:t>
            </a:r>
            <a:r>
              <a:rPr lang="en-US" sz="3200" dirty="0">
                <a:highlight>
                  <a:srgbClr val="FFFF00"/>
                </a:highlight>
              </a:rPr>
              <a:t>discussion </a:t>
            </a:r>
            <a:r>
              <a:rPr lang="en-US" sz="3200" dirty="0"/>
              <a:t>about the </a:t>
            </a:r>
            <a:r>
              <a:rPr lang="en-US" sz="3200" dirty="0">
                <a:highlight>
                  <a:srgbClr val="FFFF00"/>
                </a:highlight>
              </a:rPr>
              <a:t>quality</a:t>
            </a:r>
            <a:r>
              <a:rPr lang="en-US" sz="3200" dirty="0"/>
              <a:t> of the courses at their language </a:t>
            </a:r>
            <a:r>
              <a:rPr lang="en-US" sz="3200" dirty="0" err="1"/>
              <a:t>centre</a:t>
            </a:r>
            <a:r>
              <a:rPr lang="en-US" sz="32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2.</a:t>
            </a:r>
            <a:r>
              <a:rPr lang="en-US" sz="3200" dirty="0"/>
              <a:t> Pay </a:t>
            </a:r>
            <a:r>
              <a:rPr lang="en-US" sz="3200" dirty="0">
                <a:highlight>
                  <a:srgbClr val="FFFF00"/>
                </a:highlight>
              </a:rPr>
              <a:t>attention </a:t>
            </a:r>
            <a:r>
              <a:rPr lang="en-US" sz="3200" dirty="0"/>
              <a:t>to her </a:t>
            </a:r>
            <a:r>
              <a:rPr lang="en-US" sz="3200" dirty="0">
                <a:highlight>
                  <a:srgbClr val="FFFF00"/>
                </a:highlight>
              </a:rPr>
              <a:t>ability </a:t>
            </a:r>
            <a:r>
              <a:rPr lang="en-US" sz="3200" dirty="0"/>
              <a:t>to express herself in English.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3.</a:t>
            </a:r>
            <a:r>
              <a:rPr lang="en-US" sz="3200" dirty="0"/>
              <a:t> I have an </a:t>
            </a:r>
            <a:r>
              <a:rPr lang="en-US" sz="3200" dirty="0">
                <a:highlight>
                  <a:srgbClr val="FFFF00"/>
                </a:highlight>
              </a:rPr>
              <a:t>intention</a:t>
            </a:r>
            <a:r>
              <a:rPr lang="en-US" sz="3200" dirty="0"/>
              <a:t> of </a:t>
            </a:r>
            <a:r>
              <a:rPr lang="en-US" sz="3200" dirty="0" err="1"/>
              <a:t>organising</a:t>
            </a:r>
            <a:r>
              <a:rPr lang="en-US" sz="3200" dirty="0"/>
              <a:t> an English class for the </a:t>
            </a:r>
            <a:r>
              <a:rPr lang="en-US" sz="3200" dirty="0">
                <a:highlight>
                  <a:srgbClr val="FFFF00"/>
                </a:highlight>
              </a:rPr>
              <a:t>community</a:t>
            </a:r>
            <a:r>
              <a:rPr lang="en-US" sz="32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4.</a:t>
            </a:r>
            <a:r>
              <a:rPr lang="en-US" sz="3200" dirty="0"/>
              <a:t> Let’s do a </a:t>
            </a:r>
            <a:r>
              <a:rPr lang="en-US" sz="3200" dirty="0">
                <a:highlight>
                  <a:srgbClr val="FFFF00"/>
                </a:highlight>
              </a:rPr>
              <a:t>revision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activity </a:t>
            </a:r>
            <a:r>
              <a:rPr lang="en-US" sz="3200" dirty="0"/>
              <a:t>before the exam.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5.</a:t>
            </a:r>
            <a:r>
              <a:rPr lang="en-US" sz="3200" dirty="0"/>
              <a:t> What is the </a:t>
            </a:r>
            <a:r>
              <a:rPr lang="en-US" sz="3200" dirty="0">
                <a:highlight>
                  <a:srgbClr val="FFFF00"/>
                </a:highlight>
              </a:rPr>
              <a:t>function</a:t>
            </a:r>
            <a:r>
              <a:rPr lang="en-US" sz="3200" dirty="0"/>
              <a:t> of the word </a:t>
            </a:r>
            <a:r>
              <a:rPr lang="en-US" sz="3200" dirty="0">
                <a:highlight>
                  <a:srgbClr val="FFFF00"/>
                </a:highlight>
              </a:rPr>
              <a:t>‘identity’</a:t>
            </a:r>
            <a:r>
              <a:rPr lang="en-US" sz="3200" dirty="0"/>
              <a:t> in this sentence?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520326" y="235839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579296" y="2346268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014220" y="354584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693920" y="347599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033684" y="4090208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5107" y="4695768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125470" y="5249951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560570" y="5249951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139151" y="5830859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832023" y="5830858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055">
            <a:hlinkClick r:id="" action="ppaction://media"/>
            <a:extLst>
              <a:ext uri="{FF2B5EF4-FFF2-40B4-BE49-F238E27FC236}">
                <a16:creationId xmlns:a16="http://schemas.microsoft.com/office/drawing/2014/main" id="{1BC87EB5-EE31-B544-FFFA-BB05E9422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579" y="155543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946" y="2283350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0363" y="3907155"/>
            <a:ext cx="1904583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 "/>
              </a:rPr>
              <a:t>Option 1: Brainstorming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 "/>
              </a:rPr>
              <a:t>Option 2: “Bin it or Keep it”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 "/>
              </a:rPr>
              <a:t>Vocabulary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 "/>
              </a:rPr>
              <a:t>Task 1: Match a word or phrase in A with its meaning in 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 "/>
              </a:rPr>
              <a:t>Task 2: Match a verb in A with a phrase in B to make a meaningful expression.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 "/>
              </a:rPr>
              <a:t>Task 3: Choose the correct word to complete each sentence.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 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 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  <a:r>
              <a:rPr lang="en-US" sz="1800" dirty="0">
                <a:solidFill>
                  <a:schemeClr val="tx1"/>
                </a:solidFill>
                <a:effectLst/>
                <a:latin typeface="Calibri 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 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917828" cy="87419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52656" y="2592153"/>
            <a:ext cx="952291" cy="131500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504946" y="4207828"/>
            <a:ext cx="917957" cy="103267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0855" y="5170708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 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 "/>
              </a:rPr>
              <a:t>Homework</a:t>
            </a:r>
            <a:endParaRPr lang="en-GB" dirty="0">
              <a:solidFill>
                <a:schemeClr val="tx1"/>
              </a:solidFill>
              <a:latin typeface="Calibri 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245" y="1315430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 sz="4000" dirty="0"/>
              <a:t>- Work in groups. Ask groups to write as many words </a:t>
            </a:r>
            <a:r>
              <a:rPr lang="en-US" sz="4000" b="1" u="sng" dirty="0"/>
              <a:t>ending in </a:t>
            </a:r>
            <a:r>
              <a:rPr lang="en-US" sz="4000" b="1" i="1" u="sng" dirty="0"/>
              <a:t>–ion </a:t>
            </a:r>
            <a:r>
              <a:rPr lang="en-US" sz="4000" b="1" u="sng" dirty="0"/>
              <a:t>and </a:t>
            </a:r>
            <a:r>
              <a:rPr lang="en-US" sz="4000" b="1" i="1" u="sng" dirty="0"/>
              <a:t>–</a:t>
            </a:r>
            <a:r>
              <a:rPr lang="en-US" sz="4000" b="1" i="1" u="sng" dirty="0" err="1"/>
              <a:t>ity</a:t>
            </a:r>
            <a:r>
              <a:rPr lang="en-US" sz="4000" i="1" dirty="0"/>
              <a:t> </a:t>
            </a:r>
            <a:r>
              <a:rPr lang="en-US" sz="4000" dirty="0"/>
              <a:t>as possible in ............. minutes.</a:t>
            </a:r>
          </a:p>
        </p:txBody>
      </p:sp>
      <p:sp>
        <p:nvSpPr>
          <p:cNvPr id="2" name="Rectangle 11"/>
          <p:cNvSpPr/>
          <p:nvPr/>
        </p:nvSpPr>
        <p:spPr>
          <a:xfrm>
            <a:off x="309245" y="2801330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 sz="4000" dirty="0"/>
              <a:t>- The group with the most words writes the words on the board.</a:t>
            </a:r>
          </a:p>
        </p:txBody>
      </p:sp>
      <p:sp>
        <p:nvSpPr>
          <p:cNvPr id="3" name="Rectangle 11"/>
          <p:cNvSpPr/>
          <p:nvPr/>
        </p:nvSpPr>
        <p:spPr>
          <a:xfrm>
            <a:off x="309245" y="4172930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 sz="4000" dirty="0"/>
              <a:t>- Other students from other groups go to the board and put stress on the correct syllable in each word written.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938181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 Use the lexical items related to the topic </a:t>
            </a:r>
            <a:r>
              <a:rPr lang="en-US" sz="3600" i="1" dirty="0">
                <a:sym typeface="+mn-ea"/>
              </a:rPr>
              <a:t>World </a:t>
            </a:r>
            <a:r>
              <a:rPr lang="en-US" sz="3600" i="1" dirty="0" err="1">
                <a:sym typeface="+mn-ea"/>
              </a:rPr>
              <a:t>Englishes</a:t>
            </a:r>
            <a:r>
              <a:rPr lang="en-US" sz="3600" dirty="0">
                <a:sym typeface="+mn-ea"/>
              </a:rPr>
              <a:t>;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Pronounce the words ending in –</a:t>
            </a:r>
            <a:r>
              <a:rPr lang="en-US" sz="3600" i="1" dirty="0">
                <a:sym typeface="+mn-ea"/>
              </a:rPr>
              <a:t>ion</a:t>
            </a:r>
            <a:r>
              <a:rPr lang="en-US" sz="3600" dirty="0">
                <a:sym typeface="+mn-ea"/>
              </a:rPr>
              <a:t> and –</a:t>
            </a:r>
            <a:r>
              <a:rPr lang="en-US" sz="3600" i="1" dirty="0">
                <a:sym typeface="+mn-ea"/>
              </a:rPr>
              <a:t>ity</a:t>
            </a:r>
            <a:r>
              <a:rPr lang="en-US" sz="3600" dirty="0">
                <a:sym typeface="+mn-ea"/>
              </a:rPr>
              <a:t> with correct stress.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740535"/>
            <a:ext cx="1170432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</a:t>
            </a:r>
            <a:r>
              <a:rPr lang="en-US" sz="3600" b="1" u="sng" dirty="0"/>
              <a:t>ending in –</a:t>
            </a:r>
            <a:r>
              <a:rPr lang="en-US" sz="3600" b="1" i="1" u="sng" dirty="0"/>
              <a:t>ion</a:t>
            </a:r>
            <a:r>
              <a:rPr lang="en-US" sz="3600" b="1" u="sng" dirty="0"/>
              <a:t> and –</a:t>
            </a:r>
            <a:r>
              <a:rPr lang="en-US" sz="3600" b="1" i="1" u="sng" dirty="0" err="1"/>
              <a:t>ity</a:t>
            </a:r>
            <a:r>
              <a:rPr lang="en-US" sz="3600" b="1" u="sng" dirty="0"/>
              <a:t> and put the stress</a:t>
            </a:r>
            <a:r>
              <a:rPr lang="en-US" sz="3600" dirty="0"/>
              <a:t> on the appropriate syllable in each of them.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3916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620"/>
            <a:ext cx="12192635" cy="80772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4472" y="3429000"/>
            <a:ext cx="4336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Brainstorming</a:t>
            </a:r>
          </a:p>
        </p:txBody>
      </p:sp>
      <p:sp>
        <p:nvSpPr>
          <p:cNvPr id="16" name="TextBox 11"/>
          <p:cNvSpPr txBox="1"/>
          <p:nvPr/>
        </p:nvSpPr>
        <p:spPr>
          <a:xfrm>
            <a:off x="12628880" y="107569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HOI AN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87045" y="1207770"/>
            <a:ext cx="98120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00000"/>
              </a:lnSpc>
            </a:pPr>
            <a:r>
              <a:rPr lang="en-US" sz="40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are some pictures.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984375"/>
            <a:ext cx="98120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00000"/>
              </a:lnSpc>
            </a:pPr>
            <a:r>
              <a:rPr lang="en-US" sz="40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 need to say the words in British English and American English. </a:t>
            </a:r>
          </a:p>
        </p:txBody>
      </p:sp>
      <p:pic>
        <p:nvPicPr>
          <p:cNvPr id="7" name="Content Placeholder 6" descr="homemade-chips-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75895" y="7343775"/>
            <a:ext cx="1635125" cy="2176780"/>
          </a:xfrm>
          <a:prstGeom prst="rect">
            <a:avLst/>
          </a:prstGeom>
        </p:spPr>
      </p:pic>
      <p:sp>
        <p:nvSpPr>
          <p:cNvPr id="4" name="TextBox 11"/>
          <p:cNvSpPr txBox="1"/>
          <p:nvPr/>
        </p:nvSpPr>
        <p:spPr>
          <a:xfrm>
            <a:off x="-12381865" y="1075690"/>
            <a:ext cx="12108180" cy="196405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omemade-chips-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410335" y="-1353185"/>
            <a:ext cx="9097010" cy="1210818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1075690"/>
            <a:ext cx="12108180" cy="196405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2550" y="1459230"/>
            <a:ext cx="1225931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chips            US: French Fries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8" name="Content Placeholder 2" descr="how-to-buy-a-flat-cubitt-and-wes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2770" y="4243070"/>
            <a:ext cx="4648200" cy="2614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ow-to-buy-a-flat-cubitt-and-we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5208905"/>
            <a:ext cx="12192000" cy="215963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5" name="Content Placeholder 6" descr="homemade-chips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644370" y="-3308350"/>
            <a:ext cx="1883410" cy="25076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27330" y="5396865"/>
            <a:ext cx="12259310" cy="1327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flat                  US: apartment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9" name="Content Placeholder 5" descr="1280px-Choc-Chip-Cookie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580505" y="2928620"/>
            <a:ext cx="5041900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CA9F73"/>
            </a:gs>
            <a:gs pos="100000">
              <a:srgbClr val="4E38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1"/>
            <a:ext cx="12192000" cy="113347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985000" y="1942465"/>
            <a:ext cx="447167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biscuit                  US: cookie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6" name="Content Placeholder 5" descr="1280px-Choc-Chip-Cookie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740" y="1125855"/>
            <a:ext cx="7405370" cy="5092065"/>
          </a:xfrm>
          <a:prstGeom prst="rect">
            <a:avLst/>
          </a:prstGeom>
        </p:spPr>
      </p:pic>
      <p:pic>
        <p:nvPicPr>
          <p:cNvPr id="7" name="Content Placeholder 2" descr="61WbGSesmPL._AC_UF1000,1000_QL80_"/>
          <p:cNvPicPr>
            <a:picLocks noChangeAspect="1"/>
          </p:cNvPicPr>
          <p:nvPr/>
        </p:nvPicPr>
        <p:blipFill>
          <a:blip r:embed="rId4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-3194050" y="-635000"/>
            <a:ext cx="993140" cy="146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FFFF00"/>
            </a:gs>
            <a:gs pos="60000">
              <a:srgbClr val="FF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Content Placeholder 2" descr="61WbGSesmPL._AC_UF1000,1000_QL80_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4260215" y="977900"/>
            <a:ext cx="3644900" cy="535940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72085" y="1243965"/>
            <a:ext cx="13077825" cy="6400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dustbin      </a:t>
            </a:r>
          </a:p>
          <a:p>
            <a:pPr algn="l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                           </a:t>
            </a:r>
          </a:p>
          <a:p>
            <a:pPr algn="l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                                 US: garbage</a:t>
            </a:r>
            <a:r>
              <a:rPr lang="en-US" sz="8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6600" b="1" dirty="0">
                <a:solidFill>
                  <a:schemeClr val="bg1"/>
                </a:solidFill>
                <a:sym typeface="+mn-ea"/>
              </a:rPr>
              <a:t>can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5" name="Content Placeholder 5" descr="1280px-Choc-Chip-Cookie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04660" y="-2270760"/>
            <a:ext cx="3291205" cy="2263140"/>
          </a:xfrm>
          <a:prstGeom prst="rect">
            <a:avLst/>
          </a:prstGeom>
        </p:spPr>
      </p:pic>
      <p:pic>
        <p:nvPicPr>
          <p:cNvPr id="8" name="Content Placeholder 7" descr="Feature-How-much-does-it-cost-to-build-a-car-par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85565" y="2707640"/>
            <a:ext cx="2905125" cy="1900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1433</Words>
  <Application>Microsoft Office PowerPoint</Application>
  <PresentationFormat>Widescreen</PresentationFormat>
  <Paragraphs>301</Paragraphs>
  <Slides>33</Slides>
  <Notes>31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Adobe Gothic Std B</vt:lpstr>
      <vt:lpstr>Arial</vt:lpstr>
      <vt:lpstr>Calibri</vt:lpstr>
      <vt:lpstr>Calibri </vt:lpstr>
      <vt:lpstr>Calibri Light</vt:lpstr>
      <vt:lpstr>Cooper Black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318</cp:revision>
  <dcterms:created xsi:type="dcterms:W3CDTF">2020-12-09T02:04:00Z</dcterms:created>
  <dcterms:modified xsi:type="dcterms:W3CDTF">2024-08-21T03:12:12Z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1033-12.2.0.13489</vt:lpwstr>
  </property>
</Properties>
</file>