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88" r:id="rId2"/>
    <p:sldId id="256" r:id="rId3"/>
    <p:sldId id="302" r:id="rId4"/>
    <p:sldId id="279" r:id="rId5"/>
    <p:sldId id="365" r:id="rId6"/>
    <p:sldId id="366" r:id="rId7"/>
    <p:sldId id="368" r:id="rId8"/>
    <p:sldId id="376" r:id="rId9"/>
    <p:sldId id="377" r:id="rId10"/>
    <p:sldId id="378" r:id="rId11"/>
    <p:sldId id="283" r:id="rId12"/>
    <p:sldId id="379" r:id="rId13"/>
    <p:sldId id="372" r:id="rId14"/>
    <p:sldId id="384" r:id="rId15"/>
    <p:sldId id="373" r:id="rId16"/>
    <p:sldId id="387" r:id="rId17"/>
    <p:sldId id="314" r:id="rId18"/>
    <p:sldId id="33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0B8"/>
    <a:srgbClr val="FBE5D6"/>
    <a:srgbClr val="0FB7BD"/>
    <a:srgbClr val="F16649"/>
    <a:srgbClr val="0070C0"/>
    <a:srgbClr val="E8F6F8"/>
    <a:srgbClr val="C0E6EA"/>
    <a:srgbClr val="62C8CE"/>
    <a:srgbClr val="7192A9"/>
    <a:srgbClr val="F47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85910" autoAdjust="0"/>
  </p:normalViewPr>
  <p:slideViewPr>
    <p:cSldViewPr snapToGrid="0" showGuides="1">
      <p:cViewPr varScale="1">
        <p:scale>
          <a:sx n="62" d="100"/>
          <a:sy n="62" d="100"/>
        </p:scale>
        <p:origin x="138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15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70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22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61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5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10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8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69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93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07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2.mp3"/><Relationship Id="rId13" Type="http://schemas.openxmlformats.org/officeDocument/2006/relationships/slideLayout" Target="../slideLayouts/slideLayout2.xml"/><Relationship Id="rId3" Type="http://schemas.microsoft.com/office/2007/relationships/media" Target="../media/media4.mp3"/><Relationship Id="rId7" Type="http://schemas.microsoft.com/office/2007/relationships/media" Target="../media/media2.mp3"/><Relationship Id="rId12" Type="http://schemas.openxmlformats.org/officeDocument/2006/relationships/audio" Target="../media/media5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5.mp3"/><Relationship Id="rId5" Type="http://schemas.microsoft.com/office/2007/relationships/media" Target="../media/media3.mp3"/><Relationship Id="rId15" Type="http://schemas.openxmlformats.org/officeDocument/2006/relationships/image" Target="../media/image6.png"/><Relationship Id="rId10" Type="http://schemas.openxmlformats.org/officeDocument/2006/relationships/audio" Target="../media/media6.mp3"/><Relationship Id="rId4" Type="http://schemas.openxmlformats.org/officeDocument/2006/relationships/audio" Target="../media/media4.mp3"/><Relationship Id="rId9" Type="http://schemas.microsoft.com/office/2007/relationships/media" Target="../media/media6.mp3"/><Relationship Id="rId1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00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2108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07622" y="1589848"/>
            <a:ext cx="6721958" cy="141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landscape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3223" y="4524995"/>
            <a:ext cx="6097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800" dirty="0">
                <a:latin typeface="Calibri" panose="020F0502020204030204" pitchFamily="34" charset="0"/>
                <a:cs typeface="Calibri" panose="020F0502020204030204" pitchFamily="34" charset="0"/>
              </a:rPr>
              <a:t>phong cảnh</a:t>
            </a:r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95936" y="3351010"/>
            <a:ext cx="35453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lændskeɪp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pic>
        <p:nvPicPr>
          <p:cNvPr id="4098" name="Picture 2" descr="Tips to Create a Perfect Landscape Painting | Blog | Esca 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56706" y="2247113"/>
            <a:ext cx="5326814" cy="355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landscap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5112" y="352472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8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7620" y="-7620"/>
            <a:ext cx="12192000" cy="1083309"/>
            <a:chOff x="7620" y="-7620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396175"/>
              </p:ext>
            </p:extLst>
          </p:nvPr>
        </p:nvGraphicFramePr>
        <p:xfrm>
          <a:off x="892812" y="1780749"/>
          <a:ext cx="11113768" cy="412443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63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3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9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5A0B8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5A0B8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5A0B8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025">
                <a:tc>
                  <a:txBody>
                    <a:bodyPr/>
                    <a:lstStyle/>
                    <a:p>
                      <a:pPr marL="0" marR="0" indent="-144145" algn="l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 fantastic (</a:t>
                      </a:r>
                      <a:r>
                        <a:rPr lang="en-US" sz="3600" b="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adj</a:t>
                      </a:r>
                      <a:r>
                        <a:rPr lang="en-US" sz="36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144145" algn="ctr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 b="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fænˈtæstɪk</a:t>
                      </a:r>
                      <a:r>
                        <a:rPr lang="en-US" sz="36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144145" algn="ctr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phi thường</a:t>
                      </a:r>
                      <a:r>
                        <a:rPr lang="en-US" sz="36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vi-VN" sz="36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tuyệt vời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902">
                <a:tc>
                  <a:txBody>
                    <a:bodyPr/>
                    <a:lstStyle/>
                    <a:p>
                      <a:pPr marL="0" marR="0" indent="-144145" algn="l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 perfect (</a:t>
                      </a:r>
                      <a:r>
                        <a:rPr lang="en-US" sz="3600" b="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adj</a:t>
                      </a:r>
                      <a:r>
                        <a:rPr lang="en-US" sz="36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144145" algn="ctr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600" b="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pɜːfɪkt</a:t>
                      </a:r>
                      <a:r>
                        <a:rPr lang="en-US" sz="36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144145" algn="ctr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hoàn hảo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495979">
                <a:tc>
                  <a:txBody>
                    <a:bodyPr/>
                    <a:lstStyle/>
                    <a:p>
                      <a:pPr marL="0" marR="0" indent="-144145" algn="l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 rent (v)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144145" algn="ctr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/rent/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144145" algn="ctr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thuê, mướn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5963690"/>
                  </a:ext>
                </a:extLst>
              </a:tr>
              <a:tr h="370376">
                <a:tc>
                  <a:txBody>
                    <a:bodyPr/>
                    <a:lstStyle/>
                    <a:p>
                      <a:pPr marL="0" marR="0" indent="-144145" algn="l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 helmet (n)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144145" algn="ctr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600" b="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helmɪt</a:t>
                      </a:r>
                      <a:r>
                        <a:rPr lang="en-US" sz="36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144145" algn="ctr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mũ bảo hiểm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5656891"/>
                  </a:ext>
                </a:extLst>
              </a:tr>
              <a:tr h="305733">
                <a:tc>
                  <a:txBody>
                    <a:bodyPr/>
                    <a:lstStyle/>
                    <a:p>
                      <a:pPr marL="0" marR="0" indent="-144145" algn="l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 traditional (</a:t>
                      </a:r>
                      <a:r>
                        <a:rPr lang="en-US" sz="3600" b="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adj</a:t>
                      </a:r>
                      <a:r>
                        <a:rPr lang="en-US" sz="36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144145" algn="ctr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 b="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trəˈdɪʃənl</a:t>
                      </a:r>
                      <a:r>
                        <a:rPr lang="en-US" sz="36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144145" algn="ctr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thuộc về truyền thống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6476233"/>
                  </a:ext>
                </a:extLst>
              </a:tr>
              <a:tr h="574439">
                <a:tc>
                  <a:txBody>
                    <a:bodyPr/>
                    <a:lstStyle/>
                    <a:p>
                      <a:pPr marL="0" marR="0" indent="-144145" algn="l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6. landscape (n)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144145" algn="ctr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600" b="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lændskeɪp</a:t>
                      </a:r>
                      <a:r>
                        <a:rPr lang="en-US" sz="36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144145" algn="ctr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phong cảnh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452136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8" name="fantastic__gb_1">
            <a:hlinkClick r:id="" action="ppaction://media"/>
            <a:extLst>
              <a:ext uri="{FF2B5EF4-FFF2-40B4-BE49-F238E27FC236}">
                <a16:creationId xmlns:a16="http://schemas.microsoft.com/office/drawing/2014/main" id="{FB7DF387-B189-0B61-EC6F-9E1132AD17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85420" y="2446214"/>
            <a:ext cx="487362" cy="487363"/>
          </a:xfrm>
          <a:prstGeom prst="rect">
            <a:avLst/>
          </a:prstGeom>
        </p:spPr>
      </p:pic>
      <p:pic>
        <p:nvPicPr>
          <p:cNvPr id="9" name="helmet__gb_1">
            <a:hlinkClick r:id="" action="ppaction://media"/>
            <a:extLst>
              <a:ext uri="{FF2B5EF4-FFF2-40B4-BE49-F238E27FC236}">
                <a16:creationId xmlns:a16="http://schemas.microsoft.com/office/drawing/2014/main" id="{8BBB8D45-63FF-B72F-B2AE-3445C61015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69617" y="4174712"/>
            <a:ext cx="487363" cy="487362"/>
          </a:xfrm>
          <a:prstGeom prst="rect">
            <a:avLst/>
          </a:prstGeom>
        </p:spPr>
      </p:pic>
      <p:pic>
        <p:nvPicPr>
          <p:cNvPr id="10" name="rent__gb_2">
            <a:hlinkClick r:id="" action="ppaction://media"/>
            <a:extLst>
              <a:ext uri="{FF2B5EF4-FFF2-40B4-BE49-F238E27FC236}">
                <a16:creationId xmlns:a16="http://schemas.microsoft.com/office/drawing/2014/main" id="{E8A60F79-7693-D836-C3A3-FED06AE2639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69616" y="3609516"/>
            <a:ext cx="487363" cy="487362"/>
          </a:xfrm>
          <a:prstGeom prst="rect">
            <a:avLst/>
          </a:prstGeom>
        </p:spPr>
      </p:pic>
      <p:pic>
        <p:nvPicPr>
          <p:cNvPr id="15" name="perfect__gb_1">
            <a:hlinkClick r:id="" action="ppaction://media"/>
            <a:extLst>
              <a:ext uri="{FF2B5EF4-FFF2-40B4-BE49-F238E27FC236}">
                <a16:creationId xmlns:a16="http://schemas.microsoft.com/office/drawing/2014/main" id="{200A48FD-DBA9-1D60-D5E5-E930CA08721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69616" y="3043387"/>
            <a:ext cx="487362" cy="487363"/>
          </a:xfrm>
          <a:prstGeom prst="rect">
            <a:avLst/>
          </a:prstGeom>
        </p:spPr>
      </p:pic>
      <p:pic>
        <p:nvPicPr>
          <p:cNvPr id="16" name="landscape__gb_1">
            <a:hlinkClick r:id="" action="ppaction://media"/>
            <a:extLst>
              <a:ext uri="{FF2B5EF4-FFF2-40B4-BE49-F238E27FC236}">
                <a16:creationId xmlns:a16="http://schemas.microsoft.com/office/drawing/2014/main" id="{9ED6D3D5-9E72-FB60-7C9B-066A3C83D61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69619" y="5388638"/>
            <a:ext cx="487363" cy="487362"/>
          </a:xfrm>
          <a:prstGeom prst="rect">
            <a:avLst/>
          </a:prstGeom>
        </p:spPr>
      </p:pic>
      <p:pic>
        <p:nvPicPr>
          <p:cNvPr id="18" name="traditional__gb_4">
            <a:hlinkClick r:id="" action="ppaction://media"/>
            <a:extLst>
              <a:ext uri="{FF2B5EF4-FFF2-40B4-BE49-F238E27FC236}">
                <a16:creationId xmlns:a16="http://schemas.microsoft.com/office/drawing/2014/main" id="{75C0A6D8-A80C-9D59-FB54-A486F0A96B9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69618" y="48177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6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4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9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2108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32729" y="1129747"/>
            <a:ext cx="674758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postcard and 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06523" y="114794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9308" y="10453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02576" y="1825438"/>
            <a:ext cx="11494342" cy="5010713"/>
          </a:xfrm>
          <a:prstGeom prst="roundRect">
            <a:avLst>
              <a:gd name="adj" fmla="val 5884"/>
            </a:avLst>
          </a:prstGeom>
          <a:solidFill>
            <a:srgbClr val="EDE4BC"/>
          </a:solidFill>
          <a:ln>
            <a:solidFill>
              <a:srgbClr val="EDE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9368643" y="1183155"/>
            <a:ext cx="2901857" cy="1791321"/>
            <a:chOff x="5110446" y="1641672"/>
            <a:chExt cx="2713073" cy="18747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" name="Rectangle 37"/>
            <p:cNvSpPr/>
            <p:nvPr/>
          </p:nvSpPr>
          <p:spPr>
            <a:xfrm>
              <a:off x="5110446" y="1641672"/>
              <a:ext cx="2346180" cy="18747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724" y="1679394"/>
              <a:ext cx="1371258" cy="1190352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5210955" y="2870241"/>
              <a:ext cx="26125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To: Grandpa &amp; Grandma</a:t>
              </a:r>
            </a:p>
            <a:p>
              <a:r>
                <a:rPr lang="en-US" sz="1400" dirty="0" err="1"/>
                <a:t>Hoan</a:t>
              </a:r>
              <a:r>
                <a:rPr lang="en-US" sz="1400" dirty="0"/>
                <a:t> </a:t>
              </a:r>
              <a:r>
                <a:rPr lang="en-US" sz="1400" dirty="0" err="1"/>
                <a:t>Kiem</a:t>
              </a:r>
              <a:r>
                <a:rPr lang="en-US" sz="1400" dirty="0"/>
                <a:t>, Ha </a:t>
              </a:r>
              <a:r>
                <a:rPr lang="en-US" sz="1400" dirty="0" err="1"/>
                <a:t>Noi</a:t>
              </a:r>
              <a:r>
                <a:rPr lang="en-US" sz="1400" dirty="0"/>
                <a:t>, Viet Nam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49596" y="1899908"/>
            <a:ext cx="8285348" cy="1078293"/>
            <a:chOff x="363373" y="1261672"/>
            <a:chExt cx="6829269" cy="1078293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2985" y="1261672"/>
              <a:ext cx="65096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This postcard is about ______ in Stockholm. </a:t>
              </a:r>
              <a:endParaRPr lang="en-US" sz="3200" i="1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21404" y="2473509"/>
            <a:ext cx="2935436" cy="1077725"/>
            <a:chOff x="1230086" y="1639341"/>
            <a:chExt cx="2115298" cy="1077725"/>
          </a:xfrm>
        </p:grpSpPr>
        <p:sp>
          <p:nvSpPr>
            <p:cNvPr id="47" name="TextBox 46"/>
            <p:cNvSpPr txBox="1"/>
            <p:nvPr/>
          </p:nvSpPr>
          <p:spPr>
            <a:xfrm>
              <a:off x="1230086" y="1639341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614552" y="1639848"/>
              <a:ext cx="173083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the weather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757096" y="2468261"/>
            <a:ext cx="2492539" cy="1077218"/>
            <a:chOff x="1230086" y="1785257"/>
            <a:chExt cx="1796143" cy="1077218"/>
          </a:xfrm>
        </p:grpSpPr>
        <p:sp>
          <p:nvSpPr>
            <p:cNvPr id="50" name="TextBox 49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611086" y="1785257"/>
              <a:ext cx="141514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 holiday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545629" y="2456916"/>
            <a:ext cx="2794653" cy="1077218"/>
            <a:chOff x="1230086" y="1785257"/>
            <a:chExt cx="2013849" cy="1077218"/>
          </a:xfrm>
        </p:grpSpPr>
        <p:sp>
          <p:nvSpPr>
            <p:cNvPr id="53" name="TextBox 52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11086" y="1785257"/>
              <a:ext cx="163284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landscapes</a:t>
              </a:r>
            </a:p>
          </p:txBody>
        </p:sp>
      </p:grpSp>
      <p:sp>
        <p:nvSpPr>
          <p:cNvPr id="55" name="Oval 54"/>
          <p:cNvSpPr/>
          <p:nvPr/>
        </p:nvSpPr>
        <p:spPr>
          <a:xfrm>
            <a:off x="3801816" y="2500710"/>
            <a:ext cx="570376" cy="55377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58" name="Group 57"/>
          <p:cNvGrpSpPr/>
          <p:nvPr/>
        </p:nvGrpSpPr>
        <p:grpSpPr>
          <a:xfrm>
            <a:off x="642304" y="3189899"/>
            <a:ext cx="7954918" cy="1086946"/>
            <a:chOff x="369902" y="2132369"/>
            <a:chExt cx="7051092" cy="1086946"/>
          </a:xfrm>
        </p:grpSpPr>
        <p:sp>
          <p:nvSpPr>
            <p:cNvPr id="60" name="TextBox 59"/>
            <p:cNvSpPr txBox="1"/>
            <p:nvPr/>
          </p:nvSpPr>
          <p:spPr>
            <a:xfrm>
              <a:off x="369902" y="214209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15398" y="2132369"/>
              <a:ext cx="67055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Guests can ______ in the hotel. 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32708" y="3766509"/>
            <a:ext cx="2264614" cy="1077218"/>
            <a:chOff x="1230086" y="1785257"/>
            <a:chExt cx="1796143" cy="1077218"/>
          </a:xfrm>
        </p:grpSpPr>
        <p:sp>
          <p:nvSpPr>
            <p:cNvPr id="63" name="TextBox 62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11086" y="1785257"/>
              <a:ext cx="141514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exercise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734185" y="3762341"/>
            <a:ext cx="2264614" cy="584775"/>
            <a:chOff x="1230086" y="1785257"/>
            <a:chExt cx="1796143" cy="584775"/>
          </a:xfrm>
        </p:grpSpPr>
        <p:sp>
          <p:nvSpPr>
            <p:cNvPr id="66" name="TextBox 65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11086" y="1785257"/>
              <a:ext cx="14151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cycle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577472" y="3783531"/>
            <a:ext cx="3582196" cy="1077218"/>
            <a:chOff x="1230086" y="1785257"/>
            <a:chExt cx="2841162" cy="1077218"/>
          </a:xfrm>
        </p:grpSpPr>
        <p:sp>
          <p:nvSpPr>
            <p:cNvPr id="69" name="TextBox 68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11086" y="1785257"/>
              <a:ext cx="246016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See Swedish art</a:t>
              </a:r>
            </a:p>
          </p:txBody>
        </p:sp>
      </p:grpSp>
      <p:sp>
        <p:nvSpPr>
          <p:cNvPr id="71" name="Oval 70"/>
          <p:cNvSpPr/>
          <p:nvPr/>
        </p:nvSpPr>
        <p:spPr>
          <a:xfrm>
            <a:off x="557972" y="3795812"/>
            <a:ext cx="550243" cy="563012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74" name="Group 73"/>
          <p:cNvGrpSpPr/>
          <p:nvPr/>
        </p:nvGrpSpPr>
        <p:grpSpPr>
          <a:xfrm>
            <a:off x="642304" y="4489633"/>
            <a:ext cx="8525751" cy="1085871"/>
            <a:chOff x="363373" y="4026312"/>
            <a:chExt cx="7961826" cy="1085871"/>
          </a:xfrm>
        </p:grpSpPr>
        <p:sp>
          <p:nvSpPr>
            <p:cNvPr id="76" name="TextBox 75"/>
            <p:cNvSpPr txBox="1"/>
            <p:nvPr/>
          </p:nvSpPr>
          <p:spPr>
            <a:xfrm>
              <a:off x="363373" y="4034965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51634" y="4026312"/>
              <a:ext cx="75735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Mai and her parents rented bikes to ______. 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07725" y="5042796"/>
            <a:ext cx="4823470" cy="1077218"/>
            <a:chOff x="1230086" y="1775529"/>
            <a:chExt cx="3374583" cy="1077218"/>
          </a:xfrm>
        </p:grpSpPr>
        <p:sp>
          <p:nvSpPr>
            <p:cNvPr id="79" name="TextBox 78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611086" y="1775529"/>
              <a:ext cx="299358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cycle around the hotel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253495" y="5036895"/>
            <a:ext cx="4291458" cy="1077218"/>
            <a:chOff x="1230086" y="1785257"/>
            <a:chExt cx="3002378" cy="1077218"/>
          </a:xfrm>
        </p:grpSpPr>
        <p:sp>
          <p:nvSpPr>
            <p:cNvPr id="82" name="TextBox 81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611085" y="1785257"/>
              <a:ext cx="262137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visit the old town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8993539" y="5000805"/>
            <a:ext cx="3335678" cy="1077218"/>
            <a:chOff x="1230086" y="1785257"/>
            <a:chExt cx="2333698" cy="1077218"/>
          </a:xfrm>
        </p:grpSpPr>
        <p:sp>
          <p:nvSpPr>
            <p:cNvPr id="85" name="TextBox 84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611086" y="1785257"/>
              <a:ext cx="195269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go shopping</a:t>
              </a:r>
            </a:p>
          </p:txBody>
        </p:sp>
      </p:grpSp>
      <p:sp>
        <p:nvSpPr>
          <p:cNvPr id="87" name="Oval 86"/>
          <p:cNvSpPr/>
          <p:nvPr/>
        </p:nvSpPr>
        <p:spPr>
          <a:xfrm>
            <a:off x="5331213" y="5055100"/>
            <a:ext cx="539709" cy="54357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88" name="Group 87"/>
          <p:cNvGrpSpPr/>
          <p:nvPr/>
        </p:nvGrpSpPr>
        <p:grpSpPr>
          <a:xfrm>
            <a:off x="649596" y="5624754"/>
            <a:ext cx="7189068" cy="1095599"/>
            <a:chOff x="363373" y="3302574"/>
            <a:chExt cx="6732163" cy="1095599"/>
          </a:xfrm>
        </p:grpSpPr>
        <p:sp>
          <p:nvSpPr>
            <p:cNvPr id="90" name="TextBox 89"/>
            <p:cNvSpPr txBox="1"/>
            <p:nvPr/>
          </p:nvSpPr>
          <p:spPr>
            <a:xfrm>
              <a:off x="363373" y="3320955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01094" y="3302574"/>
              <a:ext cx="63944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“Fika” is a ______. 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57750" y="6131751"/>
            <a:ext cx="3437372" cy="1077218"/>
            <a:chOff x="1230086" y="1785257"/>
            <a:chExt cx="2688784" cy="1077218"/>
          </a:xfrm>
        </p:grpSpPr>
        <p:sp>
          <p:nvSpPr>
            <p:cNvPr id="93" name="TextBox 92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611086" y="1785257"/>
              <a:ext cx="230778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traditional café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5331195" y="6119833"/>
            <a:ext cx="3278126" cy="584775"/>
            <a:chOff x="1230086" y="1785257"/>
            <a:chExt cx="3069784" cy="584775"/>
          </a:xfrm>
        </p:grpSpPr>
        <p:sp>
          <p:nvSpPr>
            <p:cNvPr id="96" name="TextBox 95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611086" y="1785257"/>
              <a:ext cx="2688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palace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9091899" y="6076046"/>
            <a:ext cx="2687471" cy="1077218"/>
            <a:chOff x="1230086" y="1785257"/>
            <a:chExt cx="2516668" cy="1077218"/>
          </a:xfrm>
        </p:grpSpPr>
        <p:sp>
          <p:nvSpPr>
            <p:cNvPr id="99" name="TextBox 98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611085" y="1785257"/>
              <a:ext cx="213566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coffee break</a:t>
              </a:r>
            </a:p>
          </p:txBody>
        </p:sp>
      </p:grpSp>
      <p:sp>
        <p:nvSpPr>
          <p:cNvPr id="101" name="Oval 100"/>
          <p:cNvSpPr/>
          <p:nvPr/>
        </p:nvSpPr>
        <p:spPr>
          <a:xfrm>
            <a:off x="9116178" y="6131860"/>
            <a:ext cx="495975" cy="50190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5457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71" grpId="0" animBg="1"/>
      <p:bldP spid="87" grpId="0" animBg="1"/>
      <p:bldP spid="10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34837" y="1289416"/>
            <a:ext cx="1115716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and match the places with the things they have.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42457" y="2931399"/>
            <a:ext cx="4139143" cy="2930976"/>
          </a:xfrm>
          <a:prstGeom prst="roundRect">
            <a:avLst>
              <a:gd name="adj" fmla="val 578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752493" y="2931399"/>
            <a:ext cx="4965616" cy="2930976"/>
          </a:xfrm>
          <a:prstGeom prst="roundRect">
            <a:avLst>
              <a:gd name="adj" fmla="val 578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003099" y="3452989"/>
            <a:ext cx="2650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hotel in Stockholm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28270" y="3452990"/>
            <a:ext cx="527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03100" y="4458067"/>
            <a:ext cx="2175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The Old Town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28270" y="4458068"/>
            <a:ext cx="527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12643" y="3160601"/>
            <a:ext cx="2979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the Royal Palace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37814" y="3160602"/>
            <a:ext cx="527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912643" y="3672233"/>
            <a:ext cx="3722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delicious breakfast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37814" y="3672234"/>
            <a:ext cx="527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b.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912643" y="4133896"/>
            <a:ext cx="2979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Swimming pool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37814" y="4133897"/>
            <a:ext cx="527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c.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912643" y="4645530"/>
            <a:ext cx="2979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‘fika’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437814" y="4645531"/>
            <a:ext cx="527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d.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912643" y="5138975"/>
            <a:ext cx="2979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Swedish art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437814" y="5138976"/>
            <a:ext cx="527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e.</a:t>
            </a:r>
          </a:p>
        </p:txBody>
      </p:sp>
    </p:spTree>
    <p:extLst>
      <p:ext uri="{BB962C8B-B14F-4D97-AF65-F5344CB8AC3E}">
        <p14:creationId xmlns:p14="http://schemas.microsoft.com/office/powerpoint/2010/main" val="1101228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965939" y="4162325"/>
            <a:ext cx="5833447" cy="2408179"/>
            <a:chOff x="219994" y="3110596"/>
            <a:chExt cx="4806929" cy="2408179"/>
          </a:xfrm>
        </p:grpSpPr>
        <p:grpSp>
          <p:nvGrpSpPr>
            <p:cNvPr id="10" name="Group 9"/>
            <p:cNvGrpSpPr/>
            <p:nvPr/>
          </p:nvGrpSpPr>
          <p:grpSpPr>
            <a:xfrm>
              <a:off x="219994" y="3110596"/>
              <a:ext cx="4038089" cy="2408179"/>
              <a:chOff x="219994" y="2392138"/>
              <a:chExt cx="4038089" cy="240817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219994" y="2392138"/>
                <a:ext cx="4038089" cy="2408179"/>
              </a:xfrm>
              <a:prstGeom prst="roundRect">
                <a:avLst>
                  <a:gd name="adj" fmla="val 5786"/>
                </a:avLst>
              </a:prstGeom>
              <a:solidFill>
                <a:srgbClr val="A3E7FF"/>
              </a:solidFill>
              <a:ln>
                <a:solidFill>
                  <a:srgbClr val="A3E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>
                <a:off x="219994" y="2940888"/>
                <a:ext cx="403808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1"/>
            <p:cNvGrpSpPr/>
            <p:nvPr/>
          </p:nvGrpSpPr>
          <p:grpSpPr>
            <a:xfrm>
              <a:off x="413300" y="3197681"/>
              <a:ext cx="4613623" cy="1077218"/>
              <a:chOff x="437496" y="2479223"/>
              <a:chExt cx="4613623" cy="1077218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807403" y="2479223"/>
                <a:ext cx="42437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The hotel in Stockholm 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37496" y="2479223"/>
                <a:ext cx="474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6397752" y="4162325"/>
            <a:ext cx="4973633" cy="2482811"/>
            <a:chOff x="4873752" y="3110596"/>
            <a:chExt cx="4041648" cy="2482811"/>
          </a:xfrm>
        </p:grpSpPr>
        <p:grpSp>
          <p:nvGrpSpPr>
            <p:cNvPr id="11" name="Group 10"/>
            <p:cNvGrpSpPr/>
            <p:nvPr/>
          </p:nvGrpSpPr>
          <p:grpSpPr>
            <a:xfrm>
              <a:off x="4873752" y="3110596"/>
              <a:ext cx="4041648" cy="2482811"/>
              <a:chOff x="4873752" y="2392138"/>
              <a:chExt cx="4041648" cy="2482811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4873752" y="2392138"/>
                <a:ext cx="4041648" cy="2482811"/>
              </a:xfrm>
              <a:prstGeom prst="roundRect">
                <a:avLst>
                  <a:gd name="adj" fmla="val 5786"/>
                </a:avLst>
              </a:prstGeom>
              <a:solidFill>
                <a:srgbClr val="A3E7FF"/>
              </a:solidFill>
              <a:ln>
                <a:solidFill>
                  <a:srgbClr val="A3E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4877311" y="2940888"/>
                <a:ext cx="403808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/>
            <p:cNvGrpSpPr/>
            <p:nvPr/>
          </p:nvGrpSpPr>
          <p:grpSpPr>
            <a:xfrm>
              <a:off x="5677243" y="3197681"/>
              <a:ext cx="2952367" cy="1077219"/>
              <a:chOff x="5773160" y="2479223"/>
              <a:chExt cx="2952367" cy="1077219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6150016" y="2479223"/>
                <a:ext cx="25755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The Old Town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773160" y="2479224"/>
                <a:ext cx="474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</p:grpSp>
      </p:grpSp>
      <p:grpSp>
        <p:nvGrpSpPr>
          <p:cNvPr id="89" name="Group 88"/>
          <p:cNvGrpSpPr/>
          <p:nvPr/>
        </p:nvGrpSpPr>
        <p:grpSpPr>
          <a:xfrm>
            <a:off x="7093439" y="4883320"/>
            <a:ext cx="3926253" cy="615190"/>
            <a:chOff x="274424" y="352901"/>
            <a:chExt cx="3926253" cy="615190"/>
          </a:xfrm>
        </p:grpSpPr>
        <p:sp>
          <p:nvSpPr>
            <p:cNvPr id="90" name="Rounded Rectangle 89"/>
            <p:cNvSpPr/>
            <p:nvPr/>
          </p:nvSpPr>
          <p:spPr>
            <a:xfrm>
              <a:off x="274424" y="352901"/>
              <a:ext cx="2621177" cy="5723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289921" y="383315"/>
              <a:ext cx="3910756" cy="584776"/>
              <a:chOff x="6124663" y="4405452"/>
              <a:chExt cx="3910756" cy="584776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6476356" y="4405452"/>
                <a:ext cx="35590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the Royal Palace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124663" y="4405453"/>
                <a:ext cx="5476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70C0"/>
                    </a:solidFill>
                  </a:rPr>
                  <a:t>a.</a:t>
                </a:r>
              </a:p>
            </p:txBody>
          </p:sp>
        </p:grpSp>
      </p:grpSp>
      <p:grpSp>
        <p:nvGrpSpPr>
          <p:cNvPr id="94" name="Group 93"/>
          <p:cNvGrpSpPr/>
          <p:nvPr/>
        </p:nvGrpSpPr>
        <p:grpSpPr>
          <a:xfrm>
            <a:off x="1649426" y="4920901"/>
            <a:ext cx="3617521" cy="1093206"/>
            <a:chOff x="3045322" y="336916"/>
            <a:chExt cx="2967310" cy="1093206"/>
          </a:xfrm>
        </p:grpSpPr>
        <p:sp>
          <p:nvSpPr>
            <p:cNvPr id="95" name="Rounded Rectangle 94"/>
            <p:cNvSpPr/>
            <p:nvPr/>
          </p:nvSpPr>
          <p:spPr>
            <a:xfrm>
              <a:off x="3045322" y="336916"/>
              <a:ext cx="2786162" cy="5723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3050490" y="352903"/>
              <a:ext cx="2962142" cy="1077219"/>
              <a:chOff x="6197475" y="4917084"/>
              <a:chExt cx="2962142" cy="1077219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6476357" y="4917084"/>
                <a:ext cx="268326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delicious breakfast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6197475" y="4917085"/>
                <a:ext cx="474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0070C0"/>
                    </a:solidFill>
                  </a:rPr>
                  <a:t>b.</a:t>
                </a:r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1649426" y="5509273"/>
            <a:ext cx="3795220" cy="1093203"/>
            <a:chOff x="5998711" y="336916"/>
            <a:chExt cx="3060676" cy="1093203"/>
          </a:xfrm>
        </p:grpSpPr>
        <p:sp>
          <p:nvSpPr>
            <p:cNvPr id="100" name="Rounded Rectangle 99"/>
            <p:cNvSpPr/>
            <p:nvPr/>
          </p:nvSpPr>
          <p:spPr>
            <a:xfrm>
              <a:off x="5998711" y="336916"/>
              <a:ext cx="2621177" cy="5723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6097245" y="352901"/>
              <a:ext cx="2962142" cy="1077218"/>
              <a:chOff x="6197475" y="5378747"/>
              <a:chExt cx="2962142" cy="1077218"/>
            </a:xfrm>
          </p:grpSpPr>
          <p:sp>
            <p:nvSpPr>
              <p:cNvPr id="102" name="TextBox 101"/>
              <p:cNvSpPr txBox="1"/>
              <p:nvPr/>
            </p:nvSpPr>
            <p:spPr>
              <a:xfrm>
                <a:off x="6476357" y="5378747"/>
                <a:ext cx="268326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Swimming pool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6197475" y="5378748"/>
                <a:ext cx="47483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0070C0"/>
                    </a:solidFill>
                  </a:rPr>
                  <a:t>c.</a:t>
                </a:r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7114425" y="5424560"/>
            <a:ext cx="3695134" cy="653501"/>
            <a:chOff x="1442123" y="1306645"/>
            <a:chExt cx="3695134" cy="653501"/>
          </a:xfrm>
        </p:grpSpPr>
        <p:sp>
          <p:nvSpPr>
            <p:cNvPr id="105" name="Rounded Rectangle 104"/>
            <p:cNvSpPr/>
            <p:nvPr/>
          </p:nvSpPr>
          <p:spPr>
            <a:xfrm>
              <a:off x="1442123" y="1306645"/>
              <a:ext cx="2621177" cy="5723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2058381" y="1356853"/>
              <a:ext cx="3078876" cy="603293"/>
              <a:chOff x="6080741" y="5871864"/>
              <a:chExt cx="3078876" cy="603293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6476357" y="5871864"/>
                <a:ext cx="26832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‘</a:t>
                </a:r>
                <a:r>
                  <a:rPr lang="en-US" sz="3200" dirty="0" err="1"/>
                  <a:t>fika</a:t>
                </a:r>
                <a:r>
                  <a:rPr lang="en-US" sz="3200" dirty="0"/>
                  <a:t>’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6080741" y="5890382"/>
                <a:ext cx="5915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70C0"/>
                    </a:solidFill>
                  </a:rPr>
                  <a:t>d.</a:t>
                </a:r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>
            <a:off x="7239529" y="5993225"/>
            <a:ext cx="3215633" cy="621619"/>
            <a:chOff x="4663811" y="1320010"/>
            <a:chExt cx="3215633" cy="621619"/>
          </a:xfrm>
        </p:grpSpPr>
        <p:sp>
          <p:nvSpPr>
            <p:cNvPr id="110" name="Rounded Rectangle 109"/>
            <p:cNvSpPr/>
            <p:nvPr/>
          </p:nvSpPr>
          <p:spPr>
            <a:xfrm>
              <a:off x="4663811" y="1320010"/>
              <a:ext cx="2621177" cy="5723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4754352" y="1356853"/>
              <a:ext cx="3125092" cy="584776"/>
              <a:chOff x="-594230" y="5976288"/>
              <a:chExt cx="3125092" cy="584776"/>
            </a:xfrm>
          </p:grpSpPr>
          <p:sp>
            <p:nvSpPr>
              <p:cNvPr id="112" name="TextBox 111"/>
              <p:cNvSpPr txBox="1"/>
              <p:nvPr/>
            </p:nvSpPr>
            <p:spPr>
              <a:xfrm>
                <a:off x="-152398" y="5976288"/>
                <a:ext cx="26832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Swedish art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-594230" y="5976289"/>
                <a:ext cx="59423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70C0"/>
                    </a:solidFill>
                  </a:rPr>
                  <a:t>e.</a:t>
                </a: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2603282" y="2928119"/>
            <a:ext cx="4091552" cy="1095736"/>
            <a:chOff x="1442123" y="1285115"/>
            <a:chExt cx="3716354" cy="1095736"/>
          </a:xfrm>
        </p:grpSpPr>
        <p:sp>
          <p:nvSpPr>
            <p:cNvPr id="42" name="Rounded Rectangle 41"/>
            <p:cNvSpPr/>
            <p:nvPr/>
          </p:nvSpPr>
          <p:spPr>
            <a:xfrm>
              <a:off x="1442123" y="1306645"/>
              <a:ext cx="2621177" cy="572385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196336" y="1285115"/>
              <a:ext cx="2962141" cy="1095736"/>
              <a:chOff x="6218696" y="5800126"/>
              <a:chExt cx="2962141" cy="1095736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6497577" y="5800126"/>
                <a:ext cx="26832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‘</a:t>
                </a:r>
                <a:r>
                  <a:rPr lang="en-US" sz="3200" dirty="0" err="1"/>
                  <a:t>fika</a:t>
                </a:r>
                <a:r>
                  <a:rPr lang="en-US" sz="3200" dirty="0"/>
                  <a:t>’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6218696" y="5818644"/>
                <a:ext cx="474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70C0"/>
                    </a:solidFill>
                  </a:rPr>
                  <a:t>d.</a:t>
                </a: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6198027" y="2963014"/>
            <a:ext cx="3215633" cy="621619"/>
            <a:chOff x="4663811" y="1320010"/>
            <a:chExt cx="3215633" cy="621619"/>
          </a:xfrm>
        </p:grpSpPr>
        <p:sp>
          <p:nvSpPr>
            <p:cNvPr id="44" name="Rounded Rectangle 43"/>
            <p:cNvSpPr/>
            <p:nvPr/>
          </p:nvSpPr>
          <p:spPr>
            <a:xfrm>
              <a:off x="4663811" y="1320010"/>
              <a:ext cx="2621177" cy="572385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785230" y="1356853"/>
              <a:ext cx="3094214" cy="584776"/>
              <a:chOff x="-563352" y="5976288"/>
              <a:chExt cx="3094214" cy="584776"/>
            </a:xfrm>
          </p:grpSpPr>
          <p:sp>
            <p:nvSpPr>
              <p:cNvPr id="80" name="TextBox 79"/>
              <p:cNvSpPr txBox="1"/>
              <p:nvPr/>
            </p:nvSpPr>
            <p:spPr>
              <a:xfrm>
                <a:off x="-152398" y="5976288"/>
                <a:ext cx="26832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Swedish art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-563352" y="5976289"/>
                <a:ext cx="5633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70C0"/>
                    </a:solidFill>
                  </a:rPr>
                  <a:t>e.</a:t>
                </a: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445477" y="1995905"/>
            <a:ext cx="4408612" cy="1107633"/>
            <a:chOff x="274424" y="352901"/>
            <a:chExt cx="3050451" cy="1107633"/>
          </a:xfrm>
        </p:grpSpPr>
        <p:sp>
          <p:nvSpPr>
            <p:cNvPr id="19" name="Rounded Rectangle 18"/>
            <p:cNvSpPr/>
            <p:nvPr/>
          </p:nvSpPr>
          <p:spPr>
            <a:xfrm>
              <a:off x="274424" y="352901"/>
              <a:ext cx="2621177" cy="572385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62733" y="383315"/>
              <a:ext cx="2962142" cy="1077219"/>
              <a:chOff x="6197475" y="4405452"/>
              <a:chExt cx="2962142" cy="1077219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6476357" y="4405452"/>
                <a:ext cx="268326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the Royal Palace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6197475" y="4405453"/>
                <a:ext cx="474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0070C0"/>
                    </a:solidFill>
                  </a:rPr>
                  <a:t>a.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4494775" y="2000461"/>
            <a:ext cx="3869419" cy="1093206"/>
            <a:chOff x="3045322" y="336916"/>
            <a:chExt cx="2967310" cy="1093206"/>
          </a:xfrm>
        </p:grpSpPr>
        <p:sp>
          <p:nvSpPr>
            <p:cNvPr id="37" name="Rounded Rectangle 36"/>
            <p:cNvSpPr/>
            <p:nvPr/>
          </p:nvSpPr>
          <p:spPr>
            <a:xfrm>
              <a:off x="3045322" y="336916"/>
              <a:ext cx="2786162" cy="572385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050490" y="352903"/>
              <a:ext cx="2962142" cy="1077219"/>
              <a:chOff x="6197475" y="4917084"/>
              <a:chExt cx="2962142" cy="1077219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6476357" y="4917084"/>
                <a:ext cx="268326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delicious breakfast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197475" y="4917085"/>
                <a:ext cx="474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0070C0"/>
                    </a:solidFill>
                  </a:rPr>
                  <a:t>b.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8425013" y="1996924"/>
            <a:ext cx="3797241" cy="1093203"/>
            <a:chOff x="5998711" y="336916"/>
            <a:chExt cx="3060676" cy="1093203"/>
          </a:xfrm>
        </p:grpSpPr>
        <p:sp>
          <p:nvSpPr>
            <p:cNvPr id="40" name="Rounded Rectangle 39"/>
            <p:cNvSpPr/>
            <p:nvPr/>
          </p:nvSpPr>
          <p:spPr>
            <a:xfrm>
              <a:off x="5998711" y="336916"/>
              <a:ext cx="2621177" cy="572385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097245" y="352901"/>
              <a:ext cx="2962142" cy="1077218"/>
              <a:chOff x="6197475" y="5378747"/>
              <a:chExt cx="2962142" cy="1077218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6476357" y="5378747"/>
                <a:ext cx="268326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Swimming pool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6197475" y="5378748"/>
                <a:ext cx="47483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0070C0"/>
                    </a:solidFill>
                  </a:rPr>
                  <a:t>c.</a:t>
                </a: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-2108" y="-7620"/>
            <a:ext cx="12192000" cy="1083309"/>
            <a:chOff x="7620" y="-7620"/>
            <a:chExt cx="12192000" cy="1083309"/>
          </a:xfrm>
        </p:grpSpPr>
        <p:sp>
          <p:nvSpPr>
            <p:cNvPr id="82" name="Round Single Corner Rectangle 8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ound Single Corner Rectangle 8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ound Single Corner Rectangle 8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1034838" y="1181932"/>
            <a:ext cx="940628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Read the text and match the places with the things they have.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516251" y="1167395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69036" y="106475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</a:p>
        </p:txBody>
      </p:sp>
    </p:spTree>
    <p:extLst>
      <p:ext uri="{BB962C8B-B14F-4D97-AF65-F5344CB8AC3E}">
        <p14:creationId xmlns:p14="http://schemas.microsoft.com/office/powerpoint/2010/main" val="126273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7.40741E-7 L 0.53203 0.419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02" y="2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6 L -0.23593 0.4222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33333E-6 L -0.55325 0.5155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69" y="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96296E-6 L 0.35482 0.3699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0.08438 0.4446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2108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65050"/>
            <a:ext cx="1115716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Choose a city you know. Discuss and answer the questions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852" y="1969985"/>
            <a:ext cx="5337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What city is it?</a:t>
            </a:r>
            <a:endParaRPr lang="en-US" sz="32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539852" y="2543287"/>
            <a:ext cx="841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What is it like? (the weather, the food…)</a:t>
            </a:r>
            <a:endParaRPr lang="en-US" sz="32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539852" y="3114738"/>
            <a:ext cx="6646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What can you see and do there?</a:t>
            </a:r>
            <a:endParaRPr lang="en-US" sz="32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539852" y="3705385"/>
            <a:ext cx="5337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/>
              <a:t>How do you feel about it?</a:t>
            </a:r>
            <a:endParaRPr lang="en-US" sz="3200" i="1"/>
          </a:p>
        </p:txBody>
      </p:sp>
      <p:grpSp>
        <p:nvGrpSpPr>
          <p:cNvPr id="32" name="Group 31"/>
          <p:cNvGrpSpPr/>
          <p:nvPr/>
        </p:nvGrpSpPr>
        <p:grpSpPr>
          <a:xfrm>
            <a:off x="487067" y="4467735"/>
            <a:ext cx="11332698" cy="2157531"/>
            <a:chOff x="43543" y="3820886"/>
            <a:chExt cx="8251371" cy="2880010"/>
          </a:xfrm>
        </p:grpSpPr>
        <p:sp>
          <p:nvSpPr>
            <p:cNvPr id="33" name="Rounded Rectangle 32"/>
            <p:cNvSpPr/>
            <p:nvPr/>
          </p:nvSpPr>
          <p:spPr>
            <a:xfrm>
              <a:off x="43543" y="3820886"/>
              <a:ext cx="8251371" cy="288001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A3E7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897037" y="4540822"/>
              <a:ext cx="6696206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97037" y="5319799"/>
              <a:ext cx="6696206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97037" y="6098778"/>
              <a:ext cx="6696206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2546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2108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254947"/>
            <a:ext cx="1115716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Share the information you have collected in </a:t>
            </a:r>
            <a:r>
              <a:rPr lang="en-US" sz="2800" b="1" dirty="0">
                <a:solidFill>
                  <a:srgbClr val="F47A69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4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with your class.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39852" y="3415972"/>
            <a:ext cx="11332698" cy="2707121"/>
            <a:chOff x="43543" y="3820886"/>
            <a:chExt cx="8251371" cy="2880010"/>
          </a:xfrm>
        </p:grpSpPr>
        <p:sp>
          <p:nvSpPr>
            <p:cNvPr id="33" name="Rounded Rectangle 32"/>
            <p:cNvSpPr/>
            <p:nvPr/>
          </p:nvSpPr>
          <p:spPr>
            <a:xfrm>
              <a:off x="43543" y="3820886"/>
              <a:ext cx="8251371" cy="288001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A3E7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897037" y="4540822"/>
              <a:ext cx="6696206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97037" y="5319799"/>
              <a:ext cx="6696206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97037" y="6098778"/>
              <a:ext cx="6696206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539852" y="2048727"/>
            <a:ext cx="6947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You may start your talk with:</a:t>
            </a:r>
            <a:endParaRPr lang="en-US" sz="32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9852" y="2560637"/>
            <a:ext cx="747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We’re going to tell you about …</a:t>
            </a:r>
          </a:p>
        </p:txBody>
      </p:sp>
    </p:spTree>
    <p:extLst>
      <p:ext uri="{BB962C8B-B14F-4D97-AF65-F5344CB8AC3E}">
        <p14:creationId xmlns:p14="http://schemas.microsoft.com/office/powerpoint/2010/main" val="2608341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2108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512891"/>
            <a:ext cx="114456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Read for specific information about Sweden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Talk about a city;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213" y="1344233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2108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814985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Search for information about Bangkok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08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50138" y="189608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3819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CITIES OF THE WORLD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9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22990" y="174225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grpSp>
        <p:nvGrpSpPr>
          <p:cNvPr id="12" name="Google Shape;396;p31">
            <a:extLst>
              <a:ext uri="{FF2B5EF4-FFF2-40B4-BE49-F238E27FC236}">
                <a16:creationId xmlns:a16="http://schemas.microsoft.com/office/drawing/2014/main" id="{92AA5455-FDF7-411F-2EC5-1CB105DEF043}"/>
              </a:ext>
            </a:extLst>
          </p:cNvPr>
          <p:cNvGrpSpPr/>
          <p:nvPr/>
        </p:nvGrpSpPr>
        <p:grpSpPr>
          <a:xfrm>
            <a:off x="2180785" y="3254326"/>
            <a:ext cx="3422372" cy="2364666"/>
            <a:chOff x="1593297" y="936869"/>
            <a:chExt cx="6153131" cy="3157098"/>
          </a:xfrm>
        </p:grpSpPr>
        <p:sp>
          <p:nvSpPr>
            <p:cNvPr id="13" name="Google Shape;397;p31">
              <a:extLst>
                <a:ext uri="{FF2B5EF4-FFF2-40B4-BE49-F238E27FC236}">
                  <a16:creationId xmlns:a16="http://schemas.microsoft.com/office/drawing/2014/main" id="{94EB3B8D-7F91-9916-4FB0-666D1A313ABD}"/>
                </a:ext>
              </a:extLst>
            </p:cNvPr>
            <p:cNvSpPr/>
            <p:nvPr/>
          </p:nvSpPr>
          <p:spPr>
            <a:xfrm rot="21470825">
              <a:off x="1789023" y="1167494"/>
              <a:ext cx="5957405" cy="2926473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ysClr val="windowText" lastClr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4" name="Google Shape;398;p31">
              <a:extLst>
                <a:ext uri="{FF2B5EF4-FFF2-40B4-BE49-F238E27FC236}">
                  <a16:creationId xmlns:a16="http://schemas.microsoft.com/office/drawing/2014/main" id="{75F0EA2A-18A9-D579-C287-979A33F34B25}"/>
                </a:ext>
              </a:extLst>
            </p:cNvPr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rgbClr val="C0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Reading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15" name="Google Shape;399;p31">
            <a:extLst>
              <a:ext uri="{FF2B5EF4-FFF2-40B4-BE49-F238E27FC236}">
                <a16:creationId xmlns:a16="http://schemas.microsoft.com/office/drawing/2014/main" id="{597DE347-7DD1-E7A3-3F7F-2E8FA79CB13B}"/>
              </a:ext>
            </a:extLst>
          </p:cNvPr>
          <p:cNvGrpSpPr/>
          <p:nvPr/>
        </p:nvGrpSpPr>
        <p:grpSpPr>
          <a:xfrm>
            <a:off x="6308919" y="3237830"/>
            <a:ext cx="3433701" cy="2564601"/>
            <a:chOff x="1448913" y="909170"/>
            <a:chExt cx="6173500" cy="3424034"/>
          </a:xfrm>
        </p:grpSpPr>
        <p:sp>
          <p:nvSpPr>
            <p:cNvPr id="16" name="Google Shape;400;p31">
              <a:extLst>
                <a:ext uri="{FF2B5EF4-FFF2-40B4-BE49-F238E27FC236}">
                  <a16:creationId xmlns:a16="http://schemas.microsoft.com/office/drawing/2014/main" id="{A2BFDBD3-1622-4FAE-58AF-098A6154DC72}"/>
                </a:ext>
              </a:extLst>
            </p:cNvPr>
            <p:cNvSpPr/>
            <p:nvPr/>
          </p:nvSpPr>
          <p:spPr>
            <a:xfrm rot="-57798">
              <a:off x="1448492" y="1357503"/>
              <a:ext cx="5960042" cy="2925600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ysClr val="windowText" lastClr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8" name="Google Shape;401;p31">
              <a:extLst>
                <a:ext uri="{FF2B5EF4-FFF2-40B4-BE49-F238E27FC236}">
                  <a16:creationId xmlns:a16="http://schemas.microsoft.com/office/drawing/2014/main" id="{4D6BE799-240F-27C5-6718-1EC8E03E93E8}"/>
                </a:ext>
              </a:extLst>
            </p:cNvPr>
            <p:cNvSpPr/>
            <p:nvPr/>
          </p:nvSpPr>
          <p:spPr>
            <a:xfrm rot="33568">
              <a:off x="1591821" y="936578"/>
              <a:ext cx="5960384" cy="2927183"/>
            </a:xfrm>
            <a:prstGeom prst="roundRect">
              <a:avLst>
                <a:gd name="adj" fmla="val 24491"/>
              </a:avLst>
            </a:prstGeom>
            <a:solidFill>
              <a:srgbClr val="C0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Speaking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56850" y="1357208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37828" y="2666184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56850" y="4298141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SPEAKING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37828" y="5557601"/>
            <a:ext cx="1849406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345365"/>
            <a:ext cx="5758577" cy="635893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Discussion (Task 1)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2794" y="2237105"/>
            <a:ext cx="5755112" cy="1484478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Vocabulary pre-teaching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postcard and choose the correct answer to each of the questions.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the text and match the places with the things they have.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4214" y="3976249"/>
            <a:ext cx="5743692" cy="1302099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Work in groups. Choose a city you know. Discuss and answer the questions below.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Share the information you have collected in 4 with your class.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92764" y="1663311"/>
            <a:ext cx="1363021" cy="1002873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74808" y="2974987"/>
            <a:ext cx="1363021" cy="1323153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492764" y="4598865"/>
            <a:ext cx="1369767" cy="958736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7106" y="5525561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5: SKILLS 1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2108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781284" y="6096289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Sweden</a:t>
            </a:r>
            <a:endParaRPr lang="en-US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278655" y="2223795"/>
            <a:ext cx="3642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it?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929" y="1046284"/>
            <a:ext cx="5987142" cy="44365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CB1D84-555E-5654-F5F0-CB991D637794}"/>
              </a:ext>
            </a:extLst>
          </p:cNvPr>
          <p:cNvSpPr txBox="1"/>
          <p:nvPr/>
        </p:nvSpPr>
        <p:spPr>
          <a:xfrm>
            <a:off x="166243" y="4897375"/>
            <a:ext cx="4774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do people write a postcard?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412487-2A6E-093E-19CC-00C76B1234A8}"/>
              </a:ext>
            </a:extLst>
          </p:cNvPr>
          <p:cNvSpPr txBox="1"/>
          <p:nvPr/>
        </p:nvSpPr>
        <p:spPr>
          <a:xfrm>
            <a:off x="114207" y="3243192"/>
            <a:ext cx="49873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they often write on a postcard?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2108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263046"/>
            <a:ext cx="6004782" cy="141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fantastic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9771" y="4458343"/>
            <a:ext cx="6182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800" dirty="0">
                <a:latin typeface="Calibri" panose="020F0502020204030204" pitchFamily="34" charset="0"/>
                <a:cs typeface="Calibri" panose="020F0502020204030204" pitchFamily="34" charset="0"/>
              </a:rPr>
              <a:t>phi thường, tuyệt vời</a:t>
            </a:r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39924" y="3068374"/>
            <a:ext cx="35184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fænˈtæstɪk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pic>
        <p:nvPicPr>
          <p:cNvPr id="4100" name="Picture 4" descr="Superheroes Clipart - Ets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5"/>
          <a:stretch/>
        </p:blipFill>
        <p:spPr bwMode="auto">
          <a:xfrm>
            <a:off x="6745562" y="1718441"/>
            <a:ext cx="4572000" cy="416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fantastic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9338" y="3240192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0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2108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862764" y="1355168"/>
            <a:ext cx="5231128" cy="141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perfect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30518" y="4335114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hoàn</a:t>
            </a:r>
            <a:r>
              <a:rPr lang="en-US" sz="4800" dirty="0"/>
              <a:t> </a:t>
            </a:r>
            <a:r>
              <a:rPr lang="en-US" sz="4800" dirty="0" err="1"/>
              <a:t>hảo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214049" y="3052821"/>
            <a:ext cx="25619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pɜːfɪkt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pic>
        <p:nvPicPr>
          <p:cNvPr id="13" name="Picture 4" descr="Clever Stock Illustrations – 62,456 Clever Stock Illustrations, Vectors &amp;  Clipart - Dreamsti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823" y="1743866"/>
            <a:ext cx="4225964" cy="422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erfec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25188" y="3224638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3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2108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78215" y="1770406"/>
            <a:ext cx="5231128" cy="141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rent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68915" y="4463495"/>
            <a:ext cx="6097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800" dirty="0"/>
              <a:t>thuê, mướn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226430" y="3326007"/>
            <a:ext cx="17734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/rent/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pic>
        <p:nvPicPr>
          <p:cNvPr id="3" name="rent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65255" y="3499508"/>
            <a:ext cx="487363" cy="487363"/>
          </a:xfrm>
          <a:prstGeom prst="rect">
            <a:avLst/>
          </a:prstGeom>
        </p:spPr>
      </p:pic>
      <p:pic>
        <p:nvPicPr>
          <p:cNvPr id="6146" name="Picture 2" descr="Whether You Rent or Buy, You're Paying a Mortg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967" y="2159573"/>
            <a:ext cx="5912818" cy="323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96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2108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48759" y="1589848"/>
            <a:ext cx="5231128" cy="141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helmet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5382" y="4521713"/>
            <a:ext cx="6097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800" dirty="0">
                <a:latin typeface="Calibri" panose="020F0502020204030204" pitchFamily="34" charset="0"/>
                <a:cs typeface="Calibri" panose="020F0502020204030204" pitchFamily="34" charset="0"/>
              </a:rPr>
              <a:t>mũ bảo hiểm</a:t>
            </a:r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58929" y="3263461"/>
            <a:ext cx="25971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helmɪt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pic>
        <p:nvPicPr>
          <p:cNvPr id="5" name="helme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0541" y="3435277"/>
            <a:ext cx="487362" cy="487363"/>
          </a:xfrm>
          <a:prstGeom prst="rect">
            <a:avLst/>
          </a:prstGeom>
        </p:spPr>
      </p:pic>
      <p:pic>
        <p:nvPicPr>
          <p:cNvPr id="3074" name="Picture 2" descr="Mũ bảo hiểm - Mũ bảo hiểm trẻ em MŨ BẢO HIỂM 3/4 ĐẦU TRẺ EM M139 KID - KÍNH  ÂM | ROYAL HELME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87" y="1755707"/>
            <a:ext cx="3846502" cy="384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04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2108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1784" y="2059000"/>
            <a:ext cx="6650240" cy="141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traditional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9063" y="5056167"/>
            <a:ext cx="6097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800" dirty="0">
                <a:latin typeface="Calibri" panose="020F0502020204030204" pitchFamily="34" charset="0"/>
                <a:cs typeface="Calibri" panose="020F0502020204030204" pitchFamily="34" charset="0"/>
              </a:rPr>
              <a:t>thuộc về truyền thống</a:t>
            </a:r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5335" y="3851172"/>
            <a:ext cx="31053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trəˈdɪʃənl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pic>
        <p:nvPicPr>
          <p:cNvPr id="6" name="traditional__gb_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68450" y="4014222"/>
            <a:ext cx="487363" cy="4873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E80A4E-48AC-264D-F6E1-8F8BA5E3DB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2024" y="1599280"/>
            <a:ext cx="4620698" cy="46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6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6739</TotalTime>
  <Words>660</Words>
  <Application>Microsoft Office PowerPoint</Application>
  <PresentationFormat>Widescreen</PresentationFormat>
  <Paragraphs>192</Paragraphs>
  <Slides>19</Slides>
  <Notes>15</Notes>
  <HiddenSlides>0</HiddenSlides>
  <MMClips>12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Adobe Gothic Std B</vt:lpstr>
      <vt:lpstr>Arial</vt:lpstr>
      <vt:lpstr>Calibri</vt:lpstr>
      <vt:lpstr>Calibri Light</vt:lpstr>
      <vt:lpstr>Comic Sans MS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Linh-Ban NN</cp:lastModifiedBy>
  <cp:revision>269</cp:revision>
  <dcterms:created xsi:type="dcterms:W3CDTF">2020-12-09T02:04:09Z</dcterms:created>
  <dcterms:modified xsi:type="dcterms:W3CDTF">2024-06-25T02:05:17Z</dcterms:modified>
</cp:coreProperties>
</file>