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66" r:id="rId2"/>
    <p:sldId id="256" r:id="rId3"/>
    <p:sldId id="302" r:id="rId4"/>
    <p:sldId id="360" r:id="rId5"/>
    <p:sldId id="276" r:id="rId6"/>
    <p:sldId id="359" r:id="rId7"/>
    <p:sldId id="361" r:id="rId8"/>
    <p:sldId id="362" r:id="rId9"/>
    <p:sldId id="363" r:id="rId10"/>
    <p:sldId id="364" r:id="rId11"/>
    <p:sldId id="365" r:id="rId12"/>
    <p:sldId id="283" r:id="rId13"/>
    <p:sldId id="358" r:id="rId14"/>
    <p:sldId id="357" r:id="rId15"/>
    <p:sldId id="298" r:id="rId16"/>
    <p:sldId id="353" r:id="rId17"/>
    <p:sldId id="348" r:id="rId18"/>
    <p:sldId id="354" r:id="rId19"/>
    <p:sldId id="314" r:id="rId20"/>
    <p:sldId id="330" r:id="rId21"/>
    <p:sldId id="3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F16649"/>
    <a:srgbClr val="0070C0"/>
    <a:srgbClr val="E8F6F8"/>
    <a:srgbClr val="C0E6EA"/>
    <a:srgbClr val="62C8CE"/>
    <a:srgbClr val="05A0B8"/>
    <a:srgbClr val="7192A9"/>
    <a:srgbClr val="F47D5F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90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4386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218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306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8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904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42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37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0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55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916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81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169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3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interesting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thú</a:t>
            </a:r>
            <a:r>
              <a:rPr lang="en-US" sz="4400" dirty="0"/>
              <a:t> </a:t>
            </a:r>
            <a:r>
              <a:rPr lang="en-US" sz="4400" dirty="0" err="1"/>
              <a:t>vị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952881" y="3185339"/>
            <a:ext cx="3137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ɪntrestɪŋ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959864-58F7-8FFD-1222-C39083791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411" y="2719178"/>
            <a:ext cx="5431978" cy="3598204"/>
          </a:xfrm>
          <a:prstGeom prst="rect">
            <a:avLst/>
          </a:prstGeom>
        </p:spPr>
      </p:pic>
      <p:pic>
        <p:nvPicPr>
          <p:cNvPr id="5" name="interesting__gb_6">
            <a:hlinkClick r:id="" action="ppaction://media"/>
            <a:extLst>
              <a:ext uri="{FF2B5EF4-FFF2-40B4-BE49-F238E27FC236}">
                <a16:creationId xmlns:a16="http://schemas.microsoft.com/office/drawing/2014/main" id="{4568ED5A-10FE-84A0-8E92-DA9C5E9C2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2593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exciting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hào</a:t>
            </a:r>
            <a:r>
              <a:rPr lang="en-US" sz="4400" dirty="0"/>
              <a:t> </a:t>
            </a:r>
            <a:r>
              <a:rPr lang="en-US" sz="4400" dirty="0" err="1"/>
              <a:t>hứng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078556" y="3185339"/>
            <a:ext cx="28857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ɪkˈsaɪtɪŋ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AFDEA-CCD0-1968-F035-45504B52A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1844" y="1713409"/>
            <a:ext cx="5469452" cy="4605854"/>
          </a:xfrm>
          <a:prstGeom prst="rect">
            <a:avLst/>
          </a:prstGeom>
        </p:spPr>
      </p:pic>
      <p:pic>
        <p:nvPicPr>
          <p:cNvPr id="5" name="exciting__gb_1">
            <a:hlinkClick r:id="" action="ppaction://media"/>
            <a:extLst>
              <a:ext uri="{FF2B5EF4-FFF2-40B4-BE49-F238E27FC236}">
                <a16:creationId xmlns:a16="http://schemas.microsoft.com/office/drawing/2014/main" id="{C16968B9-28EE-8E9B-37F1-FAE290972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4316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1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1300683"/>
              </p:ext>
            </p:extLst>
          </p:nvPr>
        </p:nvGraphicFramePr>
        <p:xfrm>
          <a:off x="923926" y="1188295"/>
          <a:ext cx="11047162" cy="547661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554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69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5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145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rainy (adj)</a:t>
                      </a:r>
                    </a:p>
                  </a:txBody>
                  <a:tcPr marL="73025" marR="73025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/ˈreɪni/</a:t>
                      </a:r>
                    </a:p>
                  </a:txBody>
                  <a:tcPr marL="73025" marR="73025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trời có mưa</a:t>
                      </a:r>
                    </a:p>
                  </a:txBody>
                  <a:tcPr marL="73025" marR="730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crowded (adj)</a:t>
                      </a:r>
                    </a:p>
                  </a:txBody>
                  <a:tcPr marL="73025" marR="73025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/ˈkraʊdɪd/</a:t>
                      </a:r>
                    </a:p>
                  </a:txBody>
                  <a:tcPr marL="73025" marR="73025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đông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đúc</a:t>
                      </a:r>
                      <a:endParaRPr lang="en-US" sz="3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3025" marR="73025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beautiful (adj)</a:t>
                      </a:r>
                    </a:p>
                  </a:txBody>
                  <a:tcPr marL="73025" marR="73025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/ˈbjuːtɪfl/</a:t>
                      </a:r>
                    </a:p>
                  </a:txBody>
                  <a:tcPr marL="73025" marR="73025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xinh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đẹp</a:t>
                      </a:r>
                      <a:endParaRPr lang="en-US" sz="3200" b="0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73025" marR="73025"/>
                </a:tc>
                <a:extLst>
                  <a:ext uri="{0D108BD9-81ED-4DB2-BD59-A6C34878D82A}">
                    <a16:rowId xmlns:a16="http://schemas.microsoft.com/office/drawing/2014/main" val="3145963690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interesting (adj)</a:t>
                      </a:r>
                    </a:p>
                  </a:txBody>
                  <a:tcPr marL="73025" marR="73025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/ˈɪntrestɪŋ/</a:t>
                      </a:r>
                    </a:p>
                  </a:txBody>
                  <a:tcPr marL="73025" marR="73025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thu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́ vị</a:t>
                      </a:r>
                    </a:p>
                  </a:txBody>
                  <a:tcPr marL="73025" marR="73025"/>
                </a:tc>
                <a:extLst>
                  <a:ext uri="{0D108BD9-81ED-4DB2-BD59-A6C34878D82A}">
                    <a16:rowId xmlns:a16="http://schemas.microsoft.com/office/drawing/2014/main" val="3995656891"/>
                  </a:ext>
                </a:extLst>
              </a:tr>
              <a:tr h="907033">
                <a:tc>
                  <a:txBody>
                    <a:bodyPr/>
                    <a:lstStyle/>
                    <a:p>
                      <a:pPr marL="0" marR="0" indent="-144145" algn="l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exciting (adj)</a:t>
                      </a:r>
                    </a:p>
                  </a:txBody>
                  <a:tcPr marL="73025" marR="73025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kern="1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ɪkˈsaɪtɪŋ</a:t>
                      </a:r>
                      <a:r>
                        <a:rPr lang="en-US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73025" marR="73025"/>
                </a:tc>
                <a:tc>
                  <a:txBody>
                    <a:bodyPr/>
                    <a:lstStyle/>
                    <a:p>
                      <a:pPr marL="0" marR="0" indent="-144145" algn="ctr" defTabSz="914400" rtl="0" eaLnBrk="1" fontAlgn="t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hào hứng</a:t>
                      </a:r>
                    </a:p>
                  </a:txBody>
                  <a:tcPr marL="73025" marR="73025"/>
                </a:tc>
                <a:extLst>
                  <a:ext uri="{0D108BD9-81ED-4DB2-BD59-A6C34878D82A}">
                    <a16:rowId xmlns:a16="http://schemas.microsoft.com/office/drawing/2014/main" val="334647623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8" name="rainy__gb_1">
            <a:hlinkClick r:id="" action="ppaction://media"/>
            <a:extLst>
              <a:ext uri="{FF2B5EF4-FFF2-40B4-BE49-F238E27FC236}">
                <a16:creationId xmlns:a16="http://schemas.microsoft.com/office/drawing/2014/main" id="{7B34EB05-67D7-F7EC-A651-D4CE631CD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4967" y="2255037"/>
            <a:ext cx="609600" cy="609600"/>
          </a:xfrm>
          <a:prstGeom prst="rect">
            <a:avLst/>
          </a:prstGeom>
        </p:spPr>
      </p:pic>
      <p:pic>
        <p:nvPicPr>
          <p:cNvPr id="9" name="crowded__gb_1">
            <a:hlinkClick r:id="" action="ppaction://media"/>
            <a:extLst>
              <a:ext uri="{FF2B5EF4-FFF2-40B4-BE49-F238E27FC236}">
                <a16:creationId xmlns:a16="http://schemas.microsoft.com/office/drawing/2014/main" id="{58965BE8-6617-83E8-6A86-49B7986B6FF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4967" y="3124200"/>
            <a:ext cx="609600" cy="609600"/>
          </a:xfrm>
          <a:prstGeom prst="rect">
            <a:avLst/>
          </a:prstGeom>
        </p:spPr>
      </p:pic>
      <p:pic>
        <p:nvPicPr>
          <p:cNvPr id="10" name="beautiful__gb_2">
            <a:hlinkClick r:id="" action="ppaction://media"/>
            <a:extLst>
              <a:ext uri="{FF2B5EF4-FFF2-40B4-BE49-F238E27FC236}">
                <a16:creationId xmlns:a16="http://schemas.microsoft.com/office/drawing/2014/main" id="{D87FC8EB-4F12-0A25-9EB2-8638F2C4EA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4967" y="4043985"/>
            <a:ext cx="609600" cy="609600"/>
          </a:xfrm>
          <a:prstGeom prst="rect">
            <a:avLst/>
          </a:prstGeom>
        </p:spPr>
      </p:pic>
      <p:pic>
        <p:nvPicPr>
          <p:cNvPr id="15" name="interesting__gb_6">
            <a:hlinkClick r:id="" action="ppaction://media"/>
            <a:extLst>
              <a:ext uri="{FF2B5EF4-FFF2-40B4-BE49-F238E27FC236}">
                <a16:creationId xmlns:a16="http://schemas.microsoft.com/office/drawing/2014/main" id="{83CB34FB-7478-9939-999D-2344043F4E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4967" y="4963770"/>
            <a:ext cx="609600" cy="609600"/>
          </a:xfrm>
          <a:prstGeom prst="rect">
            <a:avLst/>
          </a:prstGeom>
        </p:spPr>
      </p:pic>
      <p:pic>
        <p:nvPicPr>
          <p:cNvPr id="16" name="exciting__gb_1">
            <a:hlinkClick r:id="" action="ppaction://media"/>
            <a:extLst>
              <a:ext uri="{FF2B5EF4-FFF2-40B4-BE49-F238E27FC236}">
                <a16:creationId xmlns:a16="http://schemas.microsoft.com/office/drawing/2014/main" id="{9EF4FF87-EE85-92C1-A806-61CC34125A4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94967" y="58835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254947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56" y="1987930"/>
            <a:ext cx="6498771" cy="485879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623485" y="1218807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FB7BD"/>
                </a:solidFill>
              </a:rPr>
              <a:t>What nice photos!</a:t>
            </a:r>
          </a:p>
        </p:txBody>
      </p:sp>
    </p:spTree>
    <p:extLst>
      <p:ext uri="{BB962C8B-B14F-4D97-AF65-F5344CB8AC3E}">
        <p14:creationId xmlns:p14="http://schemas.microsoft.com/office/powerpoint/2010/main" val="10163443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7067" y="1962833"/>
            <a:ext cx="1083486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Tom, are these photos from your vacations?   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they are. This is Sydney, a city in Australia.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What’s it like?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It’s exciting with a lot of beaches.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What a beautiful place!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its beaches are very clean.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Wonderful. Oh, this is London. Isn’t it raining? What bad weather!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Yes, it rains all the time. Can you see Big Ben?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Yeah ... on the River Thames. It’s a landmark of London.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It is. And this is Times Square in New York, crowded but interesting.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46223" y="1962833"/>
            <a:ext cx="5353397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 dirty="0"/>
              <a:t>Mai: </a:t>
            </a:r>
            <a:r>
              <a:rPr lang="en-US" sz="2200" dirty="0"/>
              <a:t>You’re lucky to visit many places.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Tom: </a:t>
            </a:r>
            <a:r>
              <a:rPr lang="en-US" sz="2200" dirty="0"/>
              <a:t>I am. What about your vacations? </a:t>
            </a:r>
          </a:p>
          <a:p>
            <a:pPr>
              <a:lnSpc>
                <a:spcPct val="120000"/>
              </a:lnSpc>
            </a:pPr>
            <a:r>
              <a:rPr lang="en-US" sz="2200" b="1" i="1" dirty="0"/>
              <a:t>Mai</a:t>
            </a:r>
            <a:r>
              <a:rPr lang="en-US" sz="2200" dirty="0"/>
              <a:t>: Here are some photos of mine. This is ...</a:t>
            </a:r>
          </a:p>
        </p:txBody>
      </p:sp>
      <p:pic>
        <p:nvPicPr>
          <p:cNvPr id="20" name="U9_Getting started_1_Listen and read">
            <a:hlinkClick r:id="" action="ppaction://media"/>
            <a:extLst>
              <a:ext uri="{FF2B5EF4-FFF2-40B4-BE49-F238E27FC236}">
                <a16:creationId xmlns:a16="http://schemas.microsoft.com/office/drawing/2014/main" id="{FE9E735A-5C5F-453A-878A-F3DFDA66D43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900" end="1460.23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2693" y="12755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50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258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60083" y="1176064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the names of the cities in the correct place.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57477" y="113516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0262" y="101491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"/>
          <a:stretch/>
        </p:blipFill>
        <p:spPr>
          <a:xfrm>
            <a:off x="1160083" y="2843192"/>
            <a:ext cx="7953168" cy="40635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02" y="2032563"/>
            <a:ext cx="2685770" cy="7689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867" y="1966255"/>
            <a:ext cx="2075688" cy="7689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757" y="5810045"/>
            <a:ext cx="2076450" cy="76919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600326" y="2014003"/>
            <a:ext cx="726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961568" y="2062514"/>
            <a:ext cx="726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053169" y="5902255"/>
            <a:ext cx="65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2366449" y="2598778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55892" y="2550882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774252" y="6359730"/>
            <a:ext cx="981075" cy="0"/>
          </a:xfrm>
          <a:prstGeom prst="line">
            <a:avLst/>
          </a:prstGeom>
          <a:ln w="19050">
            <a:solidFill>
              <a:srgbClr val="CBCDC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2631592" y="2647289"/>
            <a:ext cx="1112519" cy="1330792"/>
            <a:chOff x="2066925" y="1885464"/>
            <a:chExt cx="1112519" cy="1330792"/>
          </a:xfrm>
        </p:grpSpPr>
        <p:cxnSp>
          <p:nvCxnSpPr>
            <p:cNvPr id="39" name="Straight Arrow Connector 38"/>
            <p:cNvCxnSpPr/>
            <p:nvPr/>
          </p:nvCxnSpPr>
          <p:spPr>
            <a:xfrm flipH="1" flipV="1">
              <a:off x="2066925" y="1885464"/>
              <a:ext cx="1076325" cy="129588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 rot="5044070">
            <a:off x="5238185" y="2535413"/>
            <a:ext cx="929946" cy="1248693"/>
            <a:chOff x="2276196" y="1967563"/>
            <a:chExt cx="929946" cy="1248693"/>
          </a:xfrm>
        </p:grpSpPr>
        <p:cxnSp>
          <p:nvCxnSpPr>
            <p:cNvPr id="42" name="Straight Arrow Connector 41"/>
            <p:cNvCxnSpPr/>
            <p:nvPr/>
          </p:nvCxnSpPr>
          <p:spPr>
            <a:xfrm rot="16555930" flipV="1">
              <a:off x="2156738" y="2087021"/>
              <a:ext cx="1168862" cy="929946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/>
            <p:cNvSpPr/>
            <p:nvPr/>
          </p:nvSpPr>
          <p:spPr>
            <a:xfrm>
              <a:off x="3133725" y="3165922"/>
              <a:ext cx="45719" cy="5033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5" name="Straight Arrow Connector 44"/>
          <p:cNvCxnSpPr>
            <a:cxnSpLocks/>
            <a:endCxn id="25" idx="0"/>
          </p:cNvCxnSpPr>
          <p:nvPr/>
        </p:nvCxnSpPr>
        <p:spPr>
          <a:xfrm rot="18918409">
            <a:off x="8383359" y="5308790"/>
            <a:ext cx="330002" cy="103065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 rot="7553187">
            <a:off x="8027695" y="5541014"/>
            <a:ext cx="45719" cy="5033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DA3182C-CD24-42E1-917D-9F50786C9D52}"/>
              </a:ext>
            </a:extLst>
          </p:cNvPr>
          <p:cNvSpPr txBox="1"/>
          <p:nvPr/>
        </p:nvSpPr>
        <p:spPr>
          <a:xfrm>
            <a:off x="9548345" y="5874708"/>
            <a:ext cx="1432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Sydney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F571A29-CA2E-4EAF-9972-CA2AFA972461}"/>
              </a:ext>
            </a:extLst>
          </p:cNvPr>
          <p:cNvSpPr txBox="1"/>
          <p:nvPr/>
        </p:nvSpPr>
        <p:spPr>
          <a:xfrm>
            <a:off x="6279831" y="2022906"/>
            <a:ext cx="1770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London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62385F2-CEAA-4965-99F2-3FEA29D12A19}"/>
              </a:ext>
            </a:extLst>
          </p:cNvPr>
          <p:cNvSpPr txBox="1"/>
          <p:nvPr/>
        </p:nvSpPr>
        <p:spPr>
          <a:xfrm>
            <a:off x="1909548" y="2056130"/>
            <a:ext cx="219222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New York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478152" y="4149642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484223" y="4723967"/>
            <a:ext cx="1304003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52" name="Rectangle 51"/>
          <p:cNvSpPr/>
          <p:nvPr/>
        </p:nvSpPr>
        <p:spPr>
          <a:xfrm>
            <a:off x="1478152" y="5299546"/>
            <a:ext cx="1304002" cy="466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New</a:t>
            </a:r>
            <a:r>
              <a:rPr lang="en-US" sz="2400" spc="-100" dirty="0">
                <a:solidFill>
                  <a:schemeClr val="tx1"/>
                </a:solidFill>
              </a:rPr>
              <a:t> York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7037E-7 L 0.66628 0.259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55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40664 -0.3844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26" y="-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06055 -0.4608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21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258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E7084-D137-6E05-E45C-564A88EA3E13}"/>
              </a:ext>
            </a:extLst>
          </p:cNvPr>
          <p:cNvSpPr txBox="1"/>
          <p:nvPr/>
        </p:nvSpPr>
        <p:spPr>
          <a:xfrm>
            <a:off x="849364" y="1268776"/>
            <a:ext cx="1103953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match the cities with the adjectives describing them.</a:t>
            </a:r>
          </a:p>
        </p:txBody>
      </p:sp>
      <p:sp>
        <p:nvSpPr>
          <p:cNvPr id="3" name="Rounded Rectangle 31">
            <a:extLst>
              <a:ext uri="{FF2B5EF4-FFF2-40B4-BE49-F238E27FC236}">
                <a16:creationId xmlns:a16="http://schemas.microsoft.com/office/drawing/2014/main" id="{0E326E25-9B61-3B99-BE59-80A150EF414F}"/>
              </a:ext>
            </a:extLst>
          </p:cNvPr>
          <p:cNvSpPr/>
          <p:nvPr/>
        </p:nvSpPr>
        <p:spPr>
          <a:xfrm>
            <a:off x="346758" y="1227873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F99EB-4004-1E20-08C5-A061CC48492B}"/>
              </a:ext>
            </a:extLst>
          </p:cNvPr>
          <p:cNvSpPr txBox="1"/>
          <p:nvPr/>
        </p:nvSpPr>
        <p:spPr>
          <a:xfrm>
            <a:off x="399543" y="110762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A739D6-2643-D6E0-8758-64F703AC3DD9}"/>
              </a:ext>
            </a:extLst>
          </p:cNvPr>
          <p:cNvCxnSpPr>
            <a:stCxn id="10" idx="3"/>
            <a:endCxn id="14" idx="1"/>
          </p:cNvCxnSpPr>
          <p:nvPr/>
        </p:nvCxnSpPr>
        <p:spPr>
          <a:xfrm flipV="1">
            <a:off x="4820781" y="2315411"/>
            <a:ext cx="1388050" cy="57947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F9CFDE3-6901-4FD6-6722-93ED42D8A39E}"/>
              </a:ext>
            </a:extLst>
          </p:cNvPr>
          <p:cNvCxnSpPr>
            <a:stCxn id="10" idx="3"/>
            <a:endCxn id="15" idx="1"/>
          </p:cNvCxnSpPr>
          <p:nvPr/>
        </p:nvCxnSpPr>
        <p:spPr>
          <a:xfrm>
            <a:off x="4820781" y="2894886"/>
            <a:ext cx="1388050" cy="27777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C0939BF-A0E8-30FF-2E30-667D1C9AEB51}"/>
              </a:ext>
            </a:extLst>
          </p:cNvPr>
          <p:cNvCxnSpPr>
            <a:stCxn id="12" idx="3"/>
            <a:endCxn id="21" idx="1"/>
          </p:cNvCxnSpPr>
          <p:nvPr/>
        </p:nvCxnSpPr>
        <p:spPr>
          <a:xfrm>
            <a:off x="4820781" y="4025590"/>
            <a:ext cx="1391666" cy="4318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EBC7B0-AD9E-BBF3-9C4D-218F07D40D4B}"/>
              </a:ext>
            </a:extLst>
          </p:cNvPr>
          <p:cNvCxnSpPr>
            <a:stCxn id="13" idx="3"/>
            <a:endCxn id="22" idx="1"/>
          </p:cNvCxnSpPr>
          <p:nvPr/>
        </p:nvCxnSpPr>
        <p:spPr>
          <a:xfrm flipV="1">
            <a:off x="4820781" y="4887156"/>
            <a:ext cx="1388050" cy="26913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980E3EF-4826-2E4C-B9D0-5E0BD979ECC8}"/>
              </a:ext>
            </a:extLst>
          </p:cNvPr>
          <p:cNvCxnSpPr>
            <a:stCxn id="13" idx="3"/>
            <a:endCxn id="23" idx="1"/>
          </p:cNvCxnSpPr>
          <p:nvPr/>
        </p:nvCxnSpPr>
        <p:spPr>
          <a:xfrm>
            <a:off x="4820781" y="5156295"/>
            <a:ext cx="1392265" cy="588109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C51A50D-A9D2-1885-FDD5-AD75677CE0DF}"/>
              </a:ext>
            </a:extLst>
          </p:cNvPr>
          <p:cNvSpPr/>
          <p:nvPr/>
        </p:nvSpPr>
        <p:spPr>
          <a:xfrm>
            <a:off x="1995055" y="2544011"/>
            <a:ext cx="2825726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>
                <a:solidFill>
                  <a:srgbClr val="0070C0"/>
                </a:solidFill>
              </a:rPr>
              <a:t>1. </a:t>
            </a:r>
            <a:r>
              <a:rPr lang="en-US" sz="4000" dirty="0">
                <a:solidFill>
                  <a:schemeClr val="tx1"/>
                </a:solidFill>
              </a:rPr>
              <a:t>Sydney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1AFFC2-CD82-1C86-52D1-BB60CDC75562}"/>
              </a:ext>
            </a:extLst>
          </p:cNvPr>
          <p:cNvSpPr/>
          <p:nvPr/>
        </p:nvSpPr>
        <p:spPr>
          <a:xfrm>
            <a:off x="1995055" y="3674715"/>
            <a:ext cx="2825726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70C0"/>
                </a:solidFill>
              </a:rPr>
              <a:t>2. </a:t>
            </a:r>
            <a:r>
              <a:rPr lang="en-US" sz="4000">
                <a:solidFill>
                  <a:schemeClr val="tx1"/>
                </a:solidFill>
              </a:rPr>
              <a:t>London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AB4857-2B6F-DF11-1B8F-6FC4EB565956}"/>
              </a:ext>
            </a:extLst>
          </p:cNvPr>
          <p:cNvSpPr/>
          <p:nvPr/>
        </p:nvSpPr>
        <p:spPr>
          <a:xfrm>
            <a:off x="1995055" y="4805420"/>
            <a:ext cx="2825726" cy="7017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70C0"/>
                </a:solidFill>
              </a:rPr>
              <a:t>3. </a:t>
            </a:r>
            <a:r>
              <a:rPr lang="en-US" sz="4000">
                <a:solidFill>
                  <a:schemeClr val="tx1"/>
                </a:solidFill>
              </a:rPr>
              <a:t>New York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6B09BE-97A2-3D57-D103-3CB125CF61E8}"/>
              </a:ext>
            </a:extLst>
          </p:cNvPr>
          <p:cNvSpPr/>
          <p:nvPr/>
        </p:nvSpPr>
        <p:spPr>
          <a:xfrm>
            <a:off x="6208831" y="2086811"/>
            <a:ext cx="2867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a.  rainy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E992BA-FFF4-A5F2-2524-4269050505C6}"/>
              </a:ext>
            </a:extLst>
          </p:cNvPr>
          <p:cNvSpPr/>
          <p:nvPr/>
        </p:nvSpPr>
        <p:spPr>
          <a:xfrm>
            <a:off x="6208831" y="2944059"/>
            <a:ext cx="2867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b.  crowded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903E29-2843-AC99-1B1F-054B2121601A}"/>
              </a:ext>
            </a:extLst>
          </p:cNvPr>
          <p:cNvSpPr/>
          <p:nvPr/>
        </p:nvSpPr>
        <p:spPr>
          <a:xfrm>
            <a:off x="6212447" y="3801308"/>
            <a:ext cx="2867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/>
              <a:t>c.  exciting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54DB2DE-1518-B975-FF71-16BF8FE143B1}"/>
              </a:ext>
            </a:extLst>
          </p:cNvPr>
          <p:cNvSpPr/>
          <p:nvPr/>
        </p:nvSpPr>
        <p:spPr>
          <a:xfrm>
            <a:off x="6208831" y="4658556"/>
            <a:ext cx="2867120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d.  beautiful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030ECB-9D01-6F55-C4C7-F8E5B96988BB}"/>
              </a:ext>
            </a:extLst>
          </p:cNvPr>
          <p:cNvSpPr/>
          <p:nvPr/>
        </p:nvSpPr>
        <p:spPr>
          <a:xfrm>
            <a:off x="6213046" y="5515804"/>
            <a:ext cx="2862905" cy="457200"/>
          </a:xfrm>
          <a:prstGeom prst="rect">
            <a:avLst/>
          </a:prstGeom>
          <a:solidFill>
            <a:srgbClr val="B7B2D8"/>
          </a:solidFill>
          <a:ln>
            <a:solidFill>
              <a:srgbClr val="B7B2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e.  interesting</a:t>
            </a:r>
          </a:p>
        </p:txBody>
      </p:sp>
    </p:spTree>
    <p:extLst>
      <p:ext uri="{BB962C8B-B14F-4D97-AF65-F5344CB8AC3E}">
        <p14:creationId xmlns:p14="http://schemas.microsoft.com/office/powerpoint/2010/main" val="15515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00157 -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00196 -0.2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2.91667E-6 0.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-2.91667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258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9127" y="1142785"/>
            <a:ext cx="1106041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cities with their landmarks.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203D447F-DA42-F68A-F40C-90282050A4B3}"/>
              </a:ext>
            </a:extLst>
          </p:cNvPr>
          <p:cNvCxnSpPr>
            <a:cxnSpLocks/>
            <a:stCxn id="88" idx="3"/>
            <a:endCxn id="90" idx="3"/>
          </p:cNvCxnSpPr>
          <p:nvPr/>
        </p:nvCxnSpPr>
        <p:spPr>
          <a:xfrm flipV="1">
            <a:off x="3947879" y="2169476"/>
            <a:ext cx="2140376" cy="111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A2B2B037-7B6A-5C1A-932A-769F4C535DF2}"/>
              </a:ext>
            </a:extLst>
          </p:cNvPr>
          <p:cNvCxnSpPr/>
          <p:nvPr/>
        </p:nvCxnSpPr>
        <p:spPr>
          <a:xfrm>
            <a:off x="3947878" y="3485551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082E2B86-B7B5-8879-FA9B-AC3DF92EEB33}"/>
              </a:ext>
            </a:extLst>
          </p:cNvPr>
          <p:cNvCxnSpPr/>
          <p:nvPr/>
        </p:nvCxnSpPr>
        <p:spPr>
          <a:xfrm>
            <a:off x="3963525" y="4862660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EE76EF09-B2B3-DFD9-01E6-7AC64D47E9D8}"/>
              </a:ext>
            </a:extLst>
          </p:cNvPr>
          <p:cNvCxnSpPr/>
          <p:nvPr/>
        </p:nvCxnSpPr>
        <p:spPr>
          <a:xfrm>
            <a:off x="3947877" y="6190896"/>
            <a:ext cx="214785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ounded Rectangle 14">
            <a:extLst>
              <a:ext uri="{FF2B5EF4-FFF2-40B4-BE49-F238E27FC236}">
                <a16:creationId xmlns:a16="http://schemas.microsoft.com/office/drawing/2014/main" id="{8B26B8C7-DA8D-493F-400A-38D992EC43D8}"/>
              </a:ext>
            </a:extLst>
          </p:cNvPr>
          <p:cNvSpPr/>
          <p:nvPr/>
        </p:nvSpPr>
        <p:spPr>
          <a:xfrm>
            <a:off x="1438595" y="3143726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2.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London</a:t>
            </a:r>
          </a:p>
        </p:txBody>
      </p:sp>
      <p:sp>
        <p:nvSpPr>
          <p:cNvPr id="86" name="Rounded Rectangle 30">
            <a:extLst>
              <a:ext uri="{FF2B5EF4-FFF2-40B4-BE49-F238E27FC236}">
                <a16:creationId xmlns:a16="http://schemas.microsoft.com/office/drawing/2014/main" id="{45C95419-780D-AD63-CE69-2CAF4BEAAFE8}"/>
              </a:ext>
            </a:extLst>
          </p:cNvPr>
          <p:cNvSpPr/>
          <p:nvPr/>
        </p:nvSpPr>
        <p:spPr>
          <a:xfrm>
            <a:off x="1438595" y="4495440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3.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New York</a:t>
            </a:r>
          </a:p>
        </p:txBody>
      </p:sp>
      <p:sp>
        <p:nvSpPr>
          <p:cNvPr id="87" name="Rounded Rectangle 31">
            <a:extLst>
              <a:ext uri="{FF2B5EF4-FFF2-40B4-BE49-F238E27FC236}">
                <a16:creationId xmlns:a16="http://schemas.microsoft.com/office/drawing/2014/main" id="{F0409523-B5E6-2380-7EC4-4542126958BD}"/>
              </a:ext>
            </a:extLst>
          </p:cNvPr>
          <p:cNvSpPr/>
          <p:nvPr/>
        </p:nvSpPr>
        <p:spPr>
          <a:xfrm>
            <a:off x="1438595" y="5840022"/>
            <a:ext cx="250928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Sydney</a:t>
            </a:r>
          </a:p>
        </p:txBody>
      </p:sp>
      <p:sp>
        <p:nvSpPr>
          <p:cNvPr id="88" name="Rounded Rectangle 12">
            <a:extLst>
              <a:ext uri="{FF2B5EF4-FFF2-40B4-BE49-F238E27FC236}">
                <a16:creationId xmlns:a16="http://schemas.microsoft.com/office/drawing/2014/main" id="{F55AA94C-F189-6896-4CD7-CCC46D9F39F3}"/>
              </a:ext>
            </a:extLst>
          </p:cNvPr>
          <p:cNvSpPr/>
          <p:nvPr/>
        </p:nvSpPr>
        <p:spPr>
          <a:xfrm>
            <a:off x="1523655" y="1819713"/>
            <a:ext cx="2424224" cy="701749"/>
          </a:xfrm>
          <a:prstGeom prst="roundRect">
            <a:avLst/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70C0"/>
                </a:solidFill>
              </a:rPr>
              <a:t>1. 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</a:rPr>
              <a:t>Ha Noi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7DF068A-DE11-14F1-FB8B-2833F677E325}"/>
              </a:ext>
            </a:extLst>
          </p:cNvPr>
          <p:cNvGrpSpPr/>
          <p:nvPr/>
        </p:nvGrpSpPr>
        <p:grpSpPr>
          <a:xfrm>
            <a:off x="6000035" y="1508406"/>
            <a:ext cx="1803437" cy="1233569"/>
            <a:chOff x="5263188" y="1182388"/>
            <a:chExt cx="1956244" cy="1338091"/>
          </a:xfrm>
        </p:grpSpPr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9158EA7D-8C62-14A1-52F4-1612DD5F6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58883" y="1278463"/>
              <a:ext cx="1860549" cy="1242016"/>
            </a:xfrm>
            <a:prstGeom prst="roundRect">
              <a:avLst/>
            </a:prstGeom>
          </p:spPr>
        </p:pic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07ED71E-6717-0F58-D9CB-D814A992B398}"/>
                </a:ext>
              </a:extLst>
            </p:cNvPr>
            <p:cNvSpPr/>
            <p:nvPr/>
          </p:nvSpPr>
          <p:spPr>
            <a:xfrm>
              <a:off x="5263188" y="1182388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150F99E5-E050-1BAE-E4DE-4AF4895651EC}"/>
              </a:ext>
            </a:extLst>
          </p:cNvPr>
          <p:cNvGrpSpPr/>
          <p:nvPr/>
        </p:nvGrpSpPr>
        <p:grpSpPr>
          <a:xfrm>
            <a:off x="6000036" y="2912812"/>
            <a:ext cx="1803505" cy="1193693"/>
            <a:chOff x="5263189" y="2590174"/>
            <a:chExt cx="1956318" cy="1294836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12C132D2-4910-1DC6-5ECB-078EE875C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2642994"/>
              <a:ext cx="1860698" cy="1242016"/>
            </a:xfrm>
            <a:prstGeom prst="roundRect">
              <a:avLst/>
            </a:prstGeom>
          </p:spPr>
        </p:pic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423418C9-C68D-176C-D236-BA7C295FE2D5}"/>
                </a:ext>
              </a:extLst>
            </p:cNvPr>
            <p:cNvSpPr/>
            <p:nvPr/>
          </p:nvSpPr>
          <p:spPr>
            <a:xfrm>
              <a:off x="5263189" y="2590174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4BAC931-ABFA-757D-AF75-05E0175166A9}"/>
              </a:ext>
            </a:extLst>
          </p:cNvPr>
          <p:cNvGrpSpPr/>
          <p:nvPr/>
        </p:nvGrpSpPr>
        <p:grpSpPr>
          <a:xfrm>
            <a:off x="6000036" y="4254367"/>
            <a:ext cx="1803505" cy="1215894"/>
            <a:chOff x="5263189" y="3929847"/>
            <a:chExt cx="1956318" cy="1318918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1B37FB25-7911-0C1C-C6CF-736307F2F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4008300"/>
              <a:ext cx="1860698" cy="1240465"/>
            </a:xfrm>
            <a:prstGeom prst="roundRect">
              <a:avLst/>
            </a:prstGeom>
          </p:spPr>
        </p:pic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F5A2E30B-FB81-8134-8C48-965D196BB6A0}"/>
                </a:ext>
              </a:extLst>
            </p:cNvPr>
            <p:cNvSpPr/>
            <p:nvPr/>
          </p:nvSpPr>
          <p:spPr>
            <a:xfrm>
              <a:off x="5263189" y="3929847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EA99F6C-DB55-0E93-F117-5D89F4BCEFA4}"/>
              </a:ext>
            </a:extLst>
          </p:cNvPr>
          <p:cNvGrpSpPr/>
          <p:nvPr/>
        </p:nvGrpSpPr>
        <p:grpSpPr>
          <a:xfrm>
            <a:off x="6000036" y="5592499"/>
            <a:ext cx="1803505" cy="1229989"/>
            <a:chOff x="5263189" y="5266785"/>
            <a:chExt cx="1956318" cy="1334207"/>
          </a:xfrm>
        </p:grpSpPr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37FB30DC-87C6-B9F9-51BD-ECFD6B4E1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8809" y="5385136"/>
              <a:ext cx="1860698" cy="1215856"/>
            </a:xfrm>
            <a:prstGeom prst="roundRect">
              <a:avLst/>
            </a:prstGeom>
          </p:spPr>
        </p:pic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9AD7399-759D-47AB-488F-E864C49A0F39}"/>
                </a:ext>
              </a:extLst>
            </p:cNvPr>
            <p:cNvSpPr/>
            <p:nvPr/>
          </p:nvSpPr>
          <p:spPr>
            <a:xfrm>
              <a:off x="5263189" y="5266785"/>
              <a:ext cx="318977" cy="324318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0039 0.4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00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0039 0.3974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4.16667E-6 -0.399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95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416 L 4.16667E-6 -0.3974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258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9A1019-1943-5B25-B135-715F323C5646}"/>
              </a:ext>
            </a:extLst>
          </p:cNvPr>
          <p:cNvSpPr txBox="1"/>
          <p:nvPr/>
        </p:nvSpPr>
        <p:spPr>
          <a:xfrm>
            <a:off x="2964606" y="1140039"/>
            <a:ext cx="29992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city is it?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4893C-F52B-9219-840A-D4C561315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94" y="1131153"/>
            <a:ext cx="1715072" cy="50132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2A3473-6B2F-A228-8E29-B810269A0E46}"/>
              </a:ext>
            </a:extLst>
          </p:cNvPr>
          <p:cNvSpPr/>
          <p:nvPr/>
        </p:nvSpPr>
        <p:spPr>
          <a:xfrm>
            <a:off x="2848566" y="2326078"/>
            <a:ext cx="6570011" cy="4448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/>
              <a:t>A: </a:t>
            </a:r>
            <a:r>
              <a:rPr lang="en-US" sz="3200" dirty="0"/>
              <a:t>What’s it like?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B: </a:t>
            </a:r>
            <a:r>
              <a:rPr lang="en-US" sz="3200" dirty="0"/>
              <a:t>It has beautiful beaches. 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C: </a:t>
            </a:r>
            <a:r>
              <a:rPr lang="en-US" sz="3200" dirty="0"/>
              <a:t>Is it in Australia?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B: </a:t>
            </a:r>
            <a:r>
              <a:rPr lang="en-US" sz="3200" dirty="0"/>
              <a:t>Yes, it is.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A: </a:t>
            </a:r>
            <a:r>
              <a:rPr lang="en-US" sz="3200" dirty="0"/>
              <a:t>It’s Sydney.</a:t>
            </a:r>
          </a:p>
          <a:p>
            <a:pPr>
              <a:lnSpc>
                <a:spcPct val="150000"/>
              </a:lnSpc>
            </a:pPr>
            <a:r>
              <a:rPr lang="en-US" sz="3200" b="1" i="1" dirty="0"/>
              <a:t>B: </a:t>
            </a:r>
            <a:r>
              <a:rPr lang="en-US" sz="3200" dirty="0"/>
              <a:t>Right.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DD7B12-D98C-098A-A335-0C552F9B0A93}"/>
              </a:ext>
            </a:extLst>
          </p:cNvPr>
          <p:cNvSpPr txBox="1"/>
          <p:nvPr/>
        </p:nvSpPr>
        <p:spPr>
          <a:xfrm>
            <a:off x="612448" y="1872244"/>
            <a:ext cx="2427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3501335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2499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the words related to cities and landmarks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Cities of the world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26649"/>
                </a:solidFill>
              </a:rPr>
              <a:t>What nice photos!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1028" name="Picture 4" descr="Free Framed Art Cliparts, Download Free Framed Art Cliparts png - Clip Art  Libra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38" y="3491021"/>
            <a:ext cx="3440660" cy="290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67" y="2109596"/>
            <a:ext cx="679488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 dirty="0"/>
              <a:t>- Prepare for the Project of the unit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707921"/>
            <a:ext cx="65297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/>
              <a:t>Website: </a:t>
            </a:r>
            <a:r>
              <a:rPr lang="en-GB" sz="1600" b="1" i="1" dirty="0" err="1"/>
              <a:t>hoclieu.vn</a:t>
            </a:r>
            <a:endParaRPr lang="en-GB" sz="1600" dirty="0"/>
          </a:p>
          <a:p>
            <a:pPr algn="ctr"/>
            <a:r>
              <a:rPr lang="en-GB" sz="1600" b="1" dirty="0" err="1"/>
              <a:t>Fanpage</a:t>
            </a:r>
            <a:r>
              <a:rPr lang="en-GB" sz="1600" b="1" dirty="0"/>
              <a:t>: </a:t>
            </a:r>
            <a:r>
              <a:rPr lang="en-GB" sz="1600" b="1" i="1" dirty="0" err="1"/>
              <a:t>facebook.com</a:t>
            </a:r>
            <a:r>
              <a:rPr lang="en-GB" sz="1600" b="1" i="1" dirty="0"/>
              <a:t>/</a:t>
            </a:r>
            <a:r>
              <a:rPr lang="en-GB" sz="1600" b="1" i="1" dirty="0" err="1"/>
              <a:t>www.tienganhglobalsuccess.vn</a:t>
            </a:r>
            <a:r>
              <a:rPr lang="en-GB" sz="1600" b="1" i="1" dirty="0"/>
              <a:t>/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49168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69161" y="1233863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80522" y="2322477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680373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80522" y="5017310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07415" y="1386173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Matching game: Cities and Continents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00259" y="3248167"/>
            <a:ext cx="5755112" cy="146586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Write the names of the cities in the correct place.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conversation again and match the cities with the adjectives describing them.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cities with their landmarks.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611679" y="5017310"/>
            <a:ext cx="5743692" cy="60827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 What city is it?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539966"/>
            <a:ext cx="1493404" cy="78251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631281"/>
            <a:ext cx="1493404" cy="1049092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981097"/>
            <a:ext cx="1493404" cy="1036213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948411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318033"/>
            <a:ext cx="1493405" cy="63037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600259" y="5908007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1: GETTING STARTED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DF9DCE0E-ED15-32BA-E60F-0616846790FB}"/>
              </a:ext>
            </a:extLst>
          </p:cNvPr>
          <p:cNvSpPr/>
          <p:nvPr/>
        </p:nvSpPr>
        <p:spPr>
          <a:xfrm>
            <a:off x="5585947" y="2322820"/>
            <a:ext cx="5740800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D97A47-2001-59B6-7FC9-FCD5ABE7A900}"/>
              </a:ext>
            </a:extLst>
          </p:cNvPr>
          <p:cNvSpPr txBox="1"/>
          <p:nvPr/>
        </p:nvSpPr>
        <p:spPr>
          <a:xfrm>
            <a:off x="2785693" y="3810740"/>
            <a:ext cx="112048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Africa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FBBC9C-67E2-6048-F538-A5928421F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94" y="1182138"/>
            <a:ext cx="3198625" cy="213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1D6B7E2-04CC-BE29-4716-664CE60A0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544" y="1191856"/>
            <a:ext cx="3217222" cy="215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7C8E95-34C3-764D-1C41-183C7275938F}"/>
              </a:ext>
            </a:extLst>
          </p:cNvPr>
          <p:cNvSpPr txBox="1"/>
          <p:nvPr/>
        </p:nvSpPr>
        <p:spPr>
          <a:xfrm>
            <a:off x="776103" y="3358773"/>
            <a:ext cx="182900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Casablanca</a:t>
            </a:r>
            <a:endParaRPr lang="en-US" sz="2800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83422-2D91-E46C-D430-60FEDED812F0}"/>
              </a:ext>
            </a:extLst>
          </p:cNvPr>
          <p:cNvSpPr txBox="1"/>
          <p:nvPr/>
        </p:nvSpPr>
        <p:spPr>
          <a:xfrm>
            <a:off x="4394304" y="3358772"/>
            <a:ext cx="123970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Cairo</a:t>
            </a:r>
            <a:endParaRPr lang="en-US" sz="2800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pic>
        <p:nvPicPr>
          <p:cNvPr id="1030" name="Picture 6" descr="The Results Are In: The Mansion Tax Has New York City Real Estate Sales  Plummeting">
            <a:extLst>
              <a:ext uri="{FF2B5EF4-FFF2-40B4-BE49-F238E27FC236}">
                <a16:creationId xmlns:a16="http://schemas.microsoft.com/office/drawing/2014/main" id="{134FF4C4-E3B5-93B8-6616-AEBDF13CA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518" y="3810740"/>
            <a:ext cx="3217223" cy="200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avela Rio">
            <a:extLst>
              <a:ext uri="{FF2B5EF4-FFF2-40B4-BE49-F238E27FC236}">
                <a16:creationId xmlns:a16="http://schemas.microsoft.com/office/drawing/2014/main" id="{5651193A-6CC8-7B3E-C6F1-EDB26C33C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8748" y="3810740"/>
            <a:ext cx="3023082" cy="200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D10E7E6-C955-77BF-EB7E-083D98EC7C68}"/>
              </a:ext>
            </a:extLst>
          </p:cNvPr>
          <p:cNvSpPr txBox="1"/>
          <p:nvPr/>
        </p:nvSpPr>
        <p:spPr>
          <a:xfrm>
            <a:off x="8340349" y="6254519"/>
            <a:ext cx="1591856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America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8CDEDB-813A-590E-D6E1-39A9BA00B1C2}"/>
              </a:ext>
            </a:extLst>
          </p:cNvPr>
          <p:cNvSpPr txBox="1"/>
          <p:nvPr/>
        </p:nvSpPr>
        <p:spPr>
          <a:xfrm>
            <a:off x="6771990" y="5798617"/>
            <a:ext cx="159185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New York</a:t>
            </a:r>
            <a:endParaRPr lang="en-US" sz="2800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F9D34A-9A73-8100-C8C6-431A84758A00}"/>
              </a:ext>
            </a:extLst>
          </p:cNvPr>
          <p:cNvSpPr txBox="1"/>
          <p:nvPr/>
        </p:nvSpPr>
        <p:spPr>
          <a:xfrm>
            <a:off x="9636164" y="5798616"/>
            <a:ext cx="217194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Rio De Janeiro</a:t>
            </a:r>
            <a:endParaRPr lang="en-US" sz="2800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92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4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034" name="Picture 10" descr="Hoi An City Tour: Walking Around Little VENICE of Vietnam">
            <a:extLst>
              <a:ext uri="{FF2B5EF4-FFF2-40B4-BE49-F238E27FC236}">
                <a16:creationId xmlns:a16="http://schemas.microsoft.com/office/drawing/2014/main" id="{14C8921D-60D8-385C-99A5-F7A341A69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2" y="1128597"/>
            <a:ext cx="3066165" cy="205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hách sạn Singapore, Singapore: Giá rẻ, nhiều ưu đãi">
            <a:extLst>
              <a:ext uri="{FF2B5EF4-FFF2-40B4-BE49-F238E27FC236}">
                <a16:creationId xmlns:a16="http://schemas.microsoft.com/office/drawing/2014/main" id="{C2F464BC-6936-0AA0-B761-C7217FADC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817" y="1143294"/>
            <a:ext cx="3598423" cy="20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47AEE1-46AD-5196-DFB2-D0E6033F509A}"/>
              </a:ext>
            </a:extLst>
          </p:cNvPr>
          <p:cNvSpPr txBox="1"/>
          <p:nvPr/>
        </p:nvSpPr>
        <p:spPr>
          <a:xfrm>
            <a:off x="1002221" y="3231557"/>
            <a:ext cx="118077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Hoi An	</a:t>
            </a:r>
            <a:endParaRPr lang="en-US" sz="2800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5AA288-F811-3AD6-944A-BD0E6BF6F2D3}"/>
              </a:ext>
            </a:extLst>
          </p:cNvPr>
          <p:cNvSpPr txBox="1"/>
          <p:nvPr/>
        </p:nvSpPr>
        <p:spPr>
          <a:xfrm>
            <a:off x="4184379" y="3198167"/>
            <a:ext cx="15665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Singapore</a:t>
            </a:r>
            <a:endParaRPr lang="en-US" sz="2800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7CBEC-7A73-6766-56A4-6D8A4DCDC100}"/>
              </a:ext>
            </a:extLst>
          </p:cNvPr>
          <p:cNvSpPr txBox="1"/>
          <p:nvPr/>
        </p:nvSpPr>
        <p:spPr>
          <a:xfrm>
            <a:off x="2803497" y="3636020"/>
            <a:ext cx="110639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Asia</a:t>
            </a:r>
          </a:p>
        </p:txBody>
      </p:sp>
      <p:pic>
        <p:nvPicPr>
          <p:cNvPr id="1042" name="Picture 18" descr="Sydney Travel Guide">
            <a:extLst>
              <a:ext uri="{FF2B5EF4-FFF2-40B4-BE49-F238E27FC236}">
                <a16:creationId xmlns:a16="http://schemas.microsoft.com/office/drawing/2014/main" id="{F727BA1A-E861-4E4B-AFCC-03783AB58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63" y="3527917"/>
            <a:ext cx="2633240" cy="175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elbourne City- Thành phố đáng sống nhất thế giới 6 năm liên tiếp (EIU) |  AHP Professionals Real Estate">
            <a:extLst>
              <a:ext uri="{FF2B5EF4-FFF2-40B4-BE49-F238E27FC236}">
                <a16:creationId xmlns:a16="http://schemas.microsoft.com/office/drawing/2014/main" id="{4D66C60F-175C-7987-53A1-AD83C453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536" y="3527919"/>
            <a:ext cx="3130074" cy="175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F660D-6D8D-9B06-0D72-608749875B22}"/>
              </a:ext>
            </a:extLst>
          </p:cNvPr>
          <p:cNvSpPr txBox="1"/>
          <p:nvPr/>
        </p:nvSpPr>
        <p:spPr>
          <a:xfrm>
            <a:off x="7207811" y="5247498"/>
            <a:ext cx="1296926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Sydney</a:t>
            </a:r>
            <a:endParaRPr lang="en-US" sz="2800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75EE26-1E39-EB3C-D728-6FE9A33D9167}"/>
              </a:ext>
            </a:extLst>
          </p:cNvPr>
          <p:cNvSpPr txBox="1"/>
          <p:nvPr/>
        </p:nvSpPr>
        <p:spPr>
          <a:xfrm>
            <a:off x="9936687" y="5247498"/>
            <a:ext cx="158553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Melbourne</a:t>
            </a:r>
            <a:endParaRPr lang="en-US" sz="2800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3D60C49-1BF3-1581-DF7F-ED6FEEB2AFA6}"/>
              </a:ext>
            </a:extLst>
          </p:cNvPr>
          <p:cNvSpPr txBox="1"/>
          <p:nvPr/>
        </p:nvSpPr>
        <p:spPr>
          <a:xfrm>
            <a:off x="8504737" y="5709163"/>
            <a:ext cx="1429089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Oceania</a:t>
            </a: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7620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EC51FE1-03B3-F0EE-2F33-0F42473795AA}"/>
              </a:ext>
            </a:extLst>
          </p:cNvPr>
          <p:cNvSpPr txBox="1"/>
          <p:nvPr/>
        </p:nvSpPr>
        <p:spPr>
          <a:xfrm>
            <a:off x="3379451" y="4007090"/>
            <a:ext cx="147749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Venice</a:t>
            </a:r>
            <a:endParaRPr lang="en-US" sz="3200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9237E0-6902-6A07-DA5A-1A89CD195EC4}"/>
              </a:ext>
            </a:extLst>
          </p:cNvPr>
          <p:cNvSpPr txBox="1"/>
          <p:nvPr/>
        </p:nvSpPr>
        <p:spPr>
          <a:xfrm>
            <a:off x="7555207" y="4007090"/>
            <a:ext cx="119207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Paris</a:t>
            </a:r>
            <a:endParaRPr lang="en-US" sz="3200" i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E838EF-9AD2-602B-F2B5-00EBB287A625}"/>
              </a:ext>
            </a:extLst>
          </p:cNvPr>
          <p:cNvSpPr txBox="1"/>
          <p:nvPr/>
        </p:nvSpPr>
        <p:spPr>
          <a:xfrm>
            <a:off x="5084962" y="4750176"/>
            <a:ext cx="168680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Europe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59C32768-4A1D-7A0A-4B02-08DEAE4FF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9342" y="1818775"/>
            <a:ext cx="3273120" cy="21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ive: Paris' Eiffel Tower reopens to public - CGTN">
            <a:extLst>
              <a:ext uri="{FF2B5EF4-FFF2-40B4-BE49-F238E27FC236}">
                <a16:creationId xmlns:a16="http://schemas.microsoft.com/office/drawing/2014/main" id="{1087F093-F21A-2840-1217-F78FD9E00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364" y="1818776"/>
            <a:ext cx="3890338" cy="2188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0B2076-CEF8-5C5F-AA64-29089518E534}"/>
              </a:ext>
            </a:extLst>
          </p:cNvPr>
          <p:cNvSpPr txBox="1"/>
          <p:nvPr/>
        </p:nvSpPr>
        <p:spPr>
          <a:xfrm>
            <a:off x="407168" y="12641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8119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rainy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400" dirty="0"/>
              <a:t>trời có mưa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473151" y="3185339"/>
            <a:ext cx="20965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reɪni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rainy__gb_1">
            <a:hlinkClick r:id="" action="ppaction://media"/>
            <a:extLst>
              <a:ext uri="{FF2B5EF4-FFF2-40B4-BE49-F238E27FC236}">
                <a16:creationId xmlns:a16="http://schemas.microsoft.com/office/drawing/2014/main" id="{676C9D34-ACAE-19DC-F421-0E5428CD0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2973" y="3296037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A97A1A-AC7B-4869-2C59-11224E4CE2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5911" y="1295787"/>
            <a:ext cx="531495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3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crowded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đông</a:t>
            </a:r>
            <a:r>
              <a:rPr lang="en-US" sz="4400" dirty="0"/>
              <a:t> </a:t>
            </a:r>
            <a:r>
              <a:rPr lang="en-US" sz="4400" dirty="0" err="1"/>
              <a:t>đúc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055312" y="3185339"/>
            <a:ext cx="29322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kraʊdɪd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801871-1559-9215-0B5A-5419DFE45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689934"/>
            <a:ext cx="5840434" cy="3863797"/>
          </a:xfrm>
          <a:prstGeom prst="rect">
            <a:avLst/>
          </a:prstGeom>
        </p:spPr>
      </p:pic>
      <p:pic>
        <p:nvPicPr>
          <p:cNvPr id="5" name="crowded__gb_1">
            <a:hlinkClick r:id="" action="ppaction://media"/>
            <a:extLst>
              <a:ext uri="{FF2B5EF4-FFF2-40B4-BE49-F238E27FC236}">
                <a16:creationId xmlns:a16="http://schemas.microsoft.com/office/drawing/2014/main" id="{44891F42-DD7F-AFAB-6656-780054DFB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6275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7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291636" y="1297559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beautiful</a:t>
            </a:r>
            <a:r>
              <a:rPr lang="en-US" sz="66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(adj)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0408" y="4518280"/>
            <a:ext cx="64595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xinh</a:t>
            </a:r>
            <a:r>
              <a:rPr lang="en-US" sz="4400" dirty="0"/>
              <a:t> </a:t>
            </a:r>
            <a:r>
              <a:rPr lang="en-US" sz="4400" dirty="0" err="1"/>
              <a:t>đẹp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2200384" y="3185339"/>
            <a:ext cx="264206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bjuːtɪfl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8348FA-AD5A-BF07-0085-C79DFC5CB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443" y="1297559"/>
            <a:ext cx="4714875" cy="5238750"/>
          </a:xfrm>
          <a:prstGeom prst="rect">
            <a:avLst/>
          </a:prstGeom>
        </p:spPr>
      </p:pic>
      <p:pic>
        <p:nvPicPr>
          <p:cNvPr id="5" name="beautiful__gb_2">
            <a:hlinkClick r:id="" action="ppaction://media"/>
            <a:extLst>
              <a:ext uri="{FF2B5EF4-FFF2-40B4-BE49-F238E27FC236}">
                <a16:creationId xmlns:a16="http://schemas.microsoft.com/office/drawing/2014/main" id="{DCBE7955-3CB6-D39D-0047-4453C2A14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3050" y="3296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76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4632</TotalTime>
  <Words>639</Words>
  <Application>Microsoft Office PowerPoint</Application>
  <PresentationFormat>Widescreen</PresentationFormat>
  <Paragraphs>176</Paragraphs>
  <Slides>21</Slides>
  <Notes>18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Linh-Ban NN</cp:lastModifiedBy>
  <cp:revision>229</cp:revision>
  <dcterms:created xsi:type="dcterms:W3CDTF">2020-12-09T02:04:09Z</dcterms:created>
  <dcterms:modified xsi:type="dcterms:W3CDTF">2024-06-25T02:04:34Z</dcterms:modified>
</cp:coreProperties>
</file>