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7F9FF0-D905-4310-9086-F9E86BADE902}">
      <dgm:prSet phldrT="[Text]" custT="1"/>
      <dgm:spPr/>
      <dgm:t>
        <a:bodyPr/>
        <a:lstStyle/>
        <a:p>
          <a:r>
            <a:rPr lang="en-US" sz="5000" dirty="0" err="1" smtClean="0"/>
            <a:t>1.Ba</a:t>
          </a:r>
          <a:r>
            <a:rPr lang="en-US" sz="5000" dirty="0" smtClean="0"/>
            <a:t> </a:t>
          </a:r>
          <a:r>
            <a:rPr lang="en-US" sz="5000" dirty="0" err="1" smtClean="0"/>
            <a:t>trường</a:t>
          </a:r>
          <a:r>
            <a:rPr lang="en-US" sz="5000" dirty="0" smtClean="0"/>
            <a:t> </a:t>
          </a:r>
          <a:r>
            <a:rPr lang="en-US" sz="5000" dirty="0" err="1" smtClean="0"/>
            <a:t>hợp</a:t>
          </a:r>
          <a:r>
            <a:rPr lang="en-US" sz="5000" dirty="0" smtClean="0"/>
            <a:t> </a:t>
          </a:r>
          <a:r>
            <a:rPr lang="en-US" sz="5000" dirty="0" err="1" smtClean="0"/>
            <a:t>bằng</a:t>
          </a:r>
          <a:r>
            <a:rPr lang="en-US" sz="5000" dirty="0" smtClean="0"/>
            <a:t> </a:t>
          </a:r>
          <a:r>
            <a:rPr lang="en-US" sz="5000" dirty="0" err="1" smtClean="0"/>
            <a:t>nhau</a:t>
          </a:r>
          <a:r>
            <a:rPr lang="en-US" sz="5000" dirty="0" smtClean="0"/>
            <a:t> </a:t>
          </a:r>
          <a:r>
            <a:rPr lang="en-US" sz="5000" dirty="0" err="1" smtClean="0"/>
            <a:t>của</a:t>
          </a:r>
          <a:r>
            <a:rPr lang="en-US" sz="5000" dirty="0" smtClean="0"/>
            <a:t> tam </a:t>
          </a:r>
          <a:r>
            <a:rPr lang="en-US" sz="5000" dirty="0" err="1" smtClean="0"/>
            <a:t>giác</a:t>
          </a:r>
          <a:r>
            <a:rPr lang="en-US" sz="5000" dirty="0" smtClean="0"/>
            <a:t> </a:t>
          </a:r>
          <a:r>
            <a:rPr lang="en-US" sz="5000" dirty="0" err="1" smtClean="0"/>
            <a:t>vuông</a:t>
          </a:r>
          <a:endParaRPr lang="en-US" sz="5000" dirty="0"/>
        </a:p>
      </dgm:t>
    </dgm:pt>
    <dgm:pt modelId="{52247B35-23D2-46B0-8C1B-8E4BB4FA9CD8}" type="parTrans" cxnId="{9A6A4EAF-96F5-4A96-A85B-99DF874D560B}">
      <dgm:prSet/>
      <dgm:spPr/>
      <dgm:t>
        <a:bodyPr/>
        <a:lstStyle/>
        <a:p>
          <a:endParaRPr lang="en-US"/>
        </a:p>
      </dgm:t>
    </dgm:pt>
    <dgm:pt modelId="{AD1C7CB1-42DB-4CAF-8E9A-605874234335}" type="sibTrans" cxnId="{9A6A4EAF-96F5-4A96-A85B-99DF874D560B}">
      <dgm:prSet/>
      <dgm:spPr/>
      <dgm:t>
        <a:bodyPr/>
        <a:lstStyle/>
        <a:p>
          <a:endParaRPr lang="en-US"/>
        </a:p>
      </dgm:t>
    </dgm:pt>
    <dgm:pt modelId="{24680859-352F-434E-A73A-7739921AA4E9}">
      <dgm:prSet phldrT="[Text]" custT="1"/>
      <dgm:spPr/>
      <dgm:t>
        <a:bodyPr/>
        <a:lstStyle/>
        <a:p>
          <a:r>
            <a:rPr lang="en-US" sz="5000" dirty="0" smtClean="0"/>
            <a:t>2. </a:t>
          </a:r>
          <a:r>
            <a:rPr lang="en-US" sz="5000" dirty="0" err="1" smtClean="0"/>
            <a:t>Trường</a:t>
          </a:r>
          <a:r>
            <a:rPr lang="en-US" sz="5000" dirty="0" smtClean="0"/>
            <a:t> </a:t>
          </a:r>
          <a:r>
            <a:rPr lang="en-US" sz="5000" dirty="0" err="1" smtClean="0"/>
            <a:t>hợp</a:t>
          </a:r>
          <a:r>
            <a:rPr lang="en-US" sz="5000" dirty="0" smtClean="0"/>
            <a:t> </a:t>
          </a:r>
          <a:r>
            <a:rPr lang="en-US" sz="5000" dirty="0" err="1" smtClean="0"/>
            <a:t>bằng</a:t>
          </a:r>
          <a:r>
            <a:rPr lang="en-US" sz="5000" dirty="0" smtClean="0"/>
            <a:t> </a:t>
          </a:r>
          <a:r>
            <a:rPr lang="en-US" sz="5000" dirty="0" err="1" smtClean="0"/>
            <a:t>nhau</a:t>
          </a:r>
          <a:r>
            <a:rPr lang="en-US" sz="5000" dirty="0" smtClean="0"/>
            <a:t> </a:t>
          </a:r>
          <a:r>
            <a:rPr lang="en-US" sz="5000" dirty="0" err="1" smtClean="0"/>
            <a:t>đặc</a:t>
          </a:r>
          <a:r>
            <a:rPr lang="en-US" sz="5000" dirty="0" smtClean="0"/>
            <a:t> </a:t>
          </a:r>
          <a:r>
            <a:rPr lang="en-US" sz="5000" dirty="0" err="1" smtClean="0"/>
            <a:t>biệt</a:t>
          </a:r>
          <a:r>
            <a:rPr lang="en-US" sz="5000" dirty="0" smtClean="0"/>
            <a:t> </a:t>
          </a:r>
          <a:r>
            <a:rPr lang="en-US" sz="5000" dirty="0" err="1" smtClean="0"/>
            <a:t>của</a:t>
          </a:r>
          <a:r>
            <a:rPr lang="en-US" sz="5000" dirty="0" smtClean="0"/>
            <a:t> tam </a:t>
          </a:r>
          <a:r>
            <a:rPr lang="en-US" sz="5000" dirty="0" err="1" smtClean="0"/>
            <a:t>giác</a:t>
          </a:r>
          <a:r>
            <a:rPr lang="en-US" sz="5000" dirty="0" smtClean="0"/>
            <a:t> </a:t>
          </a:r>
          <a:r>
            <a:rPr lang="en-US" sz="5000" dirty="0" err="1" smtClean="0"/>
            <a:t>vuông</a:t>
          </a:r>
          <a:endParaRPr lang="en-US" sz="5000" dirty="0"/>
        </a:p>
      </dgm:t>
    </dgm:pt>
    <dgm:pt modelId="{94088993-A75C-4F8D-86F1-EDEC6A78DD39}" type="parTrans" cxnId="{BEDE1A10-0802-433A-8AC1-D4B5E9119B8A}">
      <dgm:prSet/>
      <dgm:spPr/>
      <dgm:t>
        <a:bodyPr/>
        <a:lstStyle/>
        <a:p>
          <a:endParaRPr lang="en-US"/>
        </a:p>
      </dgm:t>
    </dgm:pt>
    <dgm:pt modelId="{CFF0EFC0-7E8D-4774-A555-72DDA71A8885}" type="sibTrans" cxnId="{BEDE1A10-0802-433A-8AC1-D4B5E9119B8A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B9B9BD-8BE0-4058-B4DC-4D979E7E2E0C}" type="pres">
      <dgm:prSet presAssocID="{FB4CF04D-DD3C-4A2B-BDEA-1EC7F21DE613}" presName="Name1" presStyleCnt="0"/>
      <dgm:spPr/>
      <dgm:t>
        <a:bodyPr/>
        <a:lstStyle/>
        <a:p>
          <a:endParaRPr lang="en-US"/>
        </a:p>
      </dgm:t>
    </dgm:pt>
    <dgm:pt modelId="{EFDB8930-189C-4094-9064-B6533BA28C00}" type="pres">
      <dgm:prSet presAssocID="{FB4CF04D-DD3C-4A2B-BDEA-1EC7F21DE613}" presName="cycle" presStyleCnt="0"/>
      <dgm:spPr/>
      <dgm:t>
        <a:bodyPr/>
        <a:lstStyle/>
        <a:p>
          <a:endParaRPr lang="en-US"/>
        </a:p>
      </dgm:t>
    </dgm:pt>
    <dgm:pt modelId="{0A3DF740-043E-46DC-8BA4-A6D2B57CCD92}" type="pres">
      <dgm:prSet presAssocID="{FB4CF04D-DD3C-4A2B-BDEA-1EC7F21DE613}" presName="srcNode" presStyleLbl="node1" presStyleIdx="0" presStyleCnt="2"/>
      <dgm:spPr/>
      <dgm:t>
        <a:bodyPr/>
        <a:lstStyle/>
        <a:p>
          <a:endParaRPr lang="en-US"/>
        </a:p>
      </dgm:t>
    </dgm:pt>
    <dgm:pt modelId="{12D52BB3-3BC1-4B43-81C5-A78F99E6E50B}" type="pres">
      <dgm:prSet presAssocID="{FB4CF04D-DD3C-4A2B-BDEA-1EC7F21DE613}" presName="conn" presStyleLbl="parChTrans1D2" presStyleIdx="0" presStyleCnt="1"/>
      <dgm:spPr/>
      <dgm:t>
        <a:bodyPr/>
        <a:lstStyle/>
        <a:p>
          <a:endParaRPr lang="en-US"/>
        </a:p>
      </dgm:t>
    </dgm:pt>
    <dgm:pt modelId="{3CFB681C-9186-45AC-92AF-A176095EDA84}" type="pres">
      <dgm:prSet presAssocID="{FB4CF04D-DD3C-4A2B-BDEA-1EC7F21DE613}" presName="extraNode" presStyleLbl="node1" presStyleIdx="0" presStyleCnt="2"/>
      <dgm:spPr/>
      <dgm:t>
        <a:bodyPr/>
        <a:lstStyle/>
        <a:p>
          <a:endParaRPr lang="en-US"/>
        </a:p>
      </dgm:t>
    </dgm:pt>
    <dgm:pt modelId="{4FDB470C-EC73-4629-8326-56B87ADA1016}" type="pres">
      <dgm:prSet presAssocID="{FB4CF04D-DD3C-4A2B-BDEA-1EC7F21DE613}" presName="dstNode" presStyleLbl="node1" presStyleIdx="0" presStyleCnt="2"/>
      <dgm:spPr/>
      <dgm:t>
        <a:bodyPr/>
        <a:lstStyle/>
        <a:p>
          <a:endParaRPr lang="en-US"/>
        </a:p>
      </dgm:t>
    </dgm:pt>
    <dgm:pt modelId="{BCB6EB86-ECF5-48D8-B4DD-E65CA293AFDC}" type="pres">
      <dgm:prSet presAssocID="{927F9FF0-D905-4310-9086-F9E86BADE90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8EF6-2CC7-46E2-9B91-C5EBC30C9EF0}" type="pres">
      <dgm:prSet presAssocID="{927F9FF0-D905-4310-9086-F9E86BADE902}" presName="accent_1" presStyleCnt="0"/>
      <dgm:spPr/>
      <dgm:t>
        <a:bodyPr/>
        <a:lstStyle/>
        <a:p>
          <a:endParaRPr lang="en-US"/>
        </a:p>
      </dgm:t>
    </dgm:pt>
    <dgm:pt modelId="{C5D70D2B-BF98-4843-A71D-9F6F890FD2E9}" type="pres">
      <dgm:prSet presAssocID="{927F9FF0-D905-4310-9086-F9E86BADE902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52B8E05D-FB42-42E5-A639-26C907D9CA4A}" type="pres">
      <dgm:prSet presAssocID="{24680859-352F-434E-A73A-7739921AA4E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2010F-91BF-4CE7-8BA0-BEF9A9D8D62E}" type="pres">
      <dgm:prSet presAssocID="{24680859-352F-434E-A73A-7739921AA4E9}" presName="accent_2" presStyleCnt="0"/>
      <dgm:spPr/>
      <dgm:t>
        <a:bodyPr/>
        <a:lstStyle/>
        <a:p>
          <a:endParaRPr lang="en-US"/>
        </a:p>
      </dgm:t>
    </dgm:pt>
    <dgm:pt modelId="{9AAF3988-A85C-432B-996A-6956DAF6A211}" type="pres">
      <dgm:prSet presAssocID="{24680859-352F-434E-A73A-7739921AA4E9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9A6A4EAF-96F5-4A96-A85B-99DF874D560B}" srcId="{FB4CF04D-DD3C-4A2B-BDEA-1EC7F21DE613}" destId="{927F9FF0-D905-4310-9086-F9E86BADE902}" srcOrd="0" destOrd="0" parTransId="{52247B35-23D2-46B0-8C1B-8E4BB4FA9CD8}" sibTransId="{AD1C7CB1-42DB-4CAF-8E9A-605874234335}"/>
    <dgm:cxn modelId="{40E51E76-B86F-4E98-A5FC-9EBB6B461CF2}" type="presOf" srcId="{927F9FF0-D905-4310-9086-F9E86BADE902}" destId="{BCB6EB86-ECF5-48D8-B4DD-E65CA293AFDC}" srcOrd="0" destOrd="0" presId="urn:microsoft.com/office/officeart/2008/layout/VerticalCurvedList"/>
    <dgm:cxn modelId="{BEDE1A10-0802-433A-8AC1-D4B5E9119B8A}" srcId="{FB4CF04D-DD3C-4A2B-BDEA-1EC7F21DE613}" destId="{24680859-352F-434E-A73A-7739921AA4E9}" srcOrd="1" destOrd="0" parTransId="{94088993-A75C-4F8D-86F1-EDEC6A78DD39}" sibTransId="{CFF0EFC0-7E8D-4774-A555-72DDA71A8885}"/>
    <dgm:cxn modelId="{7D9D2136-5384-45BF-9A60-6C79D2307FD5}" type="presOf" srcId="{24680859-352F-434E-A73A-7739921AA4E9}" destId="{52B8E05D-FB42-42E5-A639-26C907D9CA4A}" srcOrd="0" destOrd="0" presId="urn:microsoft.com/office/officeart/2008/layout/VerticalCurvedList"/>
    <dgm:cxn modelId="{82C08E3F-6459-4D22-BA85-88D3441A2C1D}" type="presOf" srcId="{FB4CF04D-DD3C-4A2B-BDEA-1EC7F21DE613}" destId="{B02714E0-D3C4-46C6-88CD-89C1A955E629}" srcOrd="0" destOrd="0" presId="urn:microsoft.com/office/officeart/2008/layout/VerticalCurvedList"/>
    <dgm:cxn modelId="{DE62CFCA-34CC-4B73-8409-9416185F4D84}" type="presOf" srcId="{AD1C7CB1-42DB-4CAF-8E9A-605874234335}" destId="{12D52BB3-3BC1-4B43-81C5-A78F99E6E50B}" srcOrd="0" destOrd="0" presId="urn:microsoft.com/office/officeart/2008/layout/VerticalCurvedList"/>
    <dgm:cxn modelId="{4E933951-B818-4268-BC29-B60D0B001424}" type="presParOf" srcId="{B02714E0-D3C4-46C6-88CD-89C1A955E629}" destId="{CEB9B9BD-8BE0-4058-B4DC-4D979E7E2E0C}" srcOrd="0" destOrd="0" presId="urn:microsoft.com/office/officeart/2008/layout/VerticalCurvedList"/>
    <dgm:cxn modelId="{942F277E-58DA-49D1-AAA9-8D8E751930BF}" type="presParOf" srcId="{CEB9B9BD-8BE0-4058-B4DC-4D979E7E2E0C}" destId="{EFDB8930-189C-4094-9064-B6533BA28C00}" srcOrd="0" destOrd="0" presId="urn:microsoft.com/office/officeart/2008/layout/VerticalCurvedList"/>
    <dgm:cxn modelId="{63ECB7DB-C494-4F73-8435-641E1B1365E1}" type="presParOf" srcId="{EFDB8930-189C-4094-9064-B6533BA28C00}" destId="{0A3DF740-043E-46DC-8BA4-A6D2B57CCD92}" srcOrd="0" destOrd="0" presId="urn:microsoft.com/office/officeart/2008/layout/VerticalCurvedList"/>
    <dgm:cxn modelId="{CE383553-6195-4AB8-9A82-F1A05CACD0F9}" type="presParOf" srcId="{EFDB8930-189C-4094-9064-B6533BA28C00}" destId="{12D52BB3-3BC1-4B43-81C5-A78F99E6E50B}" srcOrd="1" destOrd="0" presId="urn:microsoft.com/office/officeart/2008/layout/VerticalCurvedList"/>
    <dgm:cxn modelId="{8A3926F5-0906-4217-AB0E-50099E978DDE}" type="presParOf" srcId="{EFDB8930-189C-4094-9064-B6533BA28C00}" destId="{3CFB681C-9186-45AC-92AF-A176095EDA84}" srcOrd="2" destOrd="0" presId="urn:microsoft.com/office/officeart/2008/layout/VerticalCurvedList"/>
    <dgm:cxn modelId="{9C799469-C830-4183-B826-7C45D7DB26EE}" type="presParOf" srcId="{EFDB8930-189C-4094-9064-B6533BA28C00}" destId="{4FDB470C-EC73-4629-8326-56B87ADA1016}" srcOrd="3" destOrd="0" presId="urn:microsoft.com/office/officeart/2008/layout/VerticalCurvedList"/>
    <dgm:cxn modelId="{2D92ACD0-476B-4845-9B1F-630F674D1EC4}" type="presParOf" srcId="{CEB9B9BD-8BE0-4058-B4DC-4D979E7E2E0C}" destId="{BCB6EB86-ECF5-48D8-B4DD-E65CA293AFDC}" srcOrd="1" destOrd="0" presId="urn:microsoft.com/office/officeart/2008/layout/VerticalCurvedList"/>
    <dgm:cxn modelId="{410B52F9-7E5B-4982-95E5-E4AD6583FCE1}" type="presParOf" srcId="{CEB9B9BD-8BE0-4058-B4DC-4D979E7E2E0C}" destId="{D6338EF6-2CC7-46E2-9B91-C5EBC30C9EF0}" srcOrd="2" destOrd="0" presId="urn:microsoft.com/office/officeart/2008/layout/VerticalCurvedList"/>
    <dgm:cxn modelId="{A5F055C6-C3FA-496F-8605-B109EA2ED215}" type="presParOf" srcId="{D6338EF6-2CC7-46E2-9B91-C5EBC30C9EF0}" destId="{C5D70D2B-BF98-4843-A71D-9F6F890FD2E9}" srcOrd="0" destOrd="0" presId="urn:microsoft.com/office/officeart/2008/layout/VerticalCurvedList"/>
    <dgm:cxn modelId="{1A337244-5414-4FCF-B159-E584FB424755}" type="presParOf" srcId="{CEB9B9BD-8BE0-4058-B4DC-4D979E7E2E0C}" destId="{52B8E05D-FB42-42E5-A639-26C907D9CA4A}" srcOrd="3" destOrd="0" presId="urn:microsoft.com/office/officeart/2008/layout/VerticalCurvedList"/>
    <dgm:cxn modelId="{2989C85E-CAF0-4214-B620-166B8DF7C578}" type="presParOf" srcId="{CEB9B9BD-8BE0-4058-B4DC-4D979E7E2E0C}" destId="{8872010F-91BF-4CE7-8BA0-BEF9A9D8D62E}" srcOrd="4" destOrd="0" presId="urn:microsoft.com/office/officeart/2008/layout/VerticalCurvedList"/>
    <dgm:cxn modelId="{4FD14D0C-745A-41D5-AD11-32D467BB58BD}" type="presParOf" srcId="{8872010F-91BF-4CE7-8BA0-BEF9A9D8D62E}" destId="{9AAF3988-A85C-432B-996A-6956DAF6A2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7404714" y="-1140848"/>
          <a:ext cx="8883142" cy="8883142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6EB86-ECF5-48D8-B4DD-E65CA293AFDC}">
      <dsp:nvSpPr>
        <dsp:cNvPr id="0" name=""/>
        <dsp:cNvSpPr/>
      </dsp:nvSpPr>
      <dsp:spPr>
        <a:xfrm>
          <a:off x="1213510" y="943082"/>
          <a:ext cx="9072321" cy="1885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6934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/>
            <a:t>1.Ba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trường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hợp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bằng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nhau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của</a:t>
          </a:r>
          <a:r>
            <a:rPr lang="en-US" sz="5000" kern="1200" dirty="0" smtClean="0"/>
            <a:t> tam </a:t>
          </a:r>
          <a:r>
            <a:rPr lang="en-US" sz="5000" kern="1200" dirty="0" err="1" smtClean="0"/>
            <a:t>giác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vuông</a:t>
          </a:r>
          <a:endParaRPr lang="en-US" sz="5000" kern="1200" dirty="0"/>
        </a:p>
      </dsp:txBody>
      <dsp:txXfrm>
        <a:off x="1213510" y="943082"/>
        <a:ext cx="9072321" cy="1885900"/>
      </dsp:txXfrm>
    </dsp:sp>
    <dsp:sp modelId="{C5D70D2B-BF98-4843-A71D-9F6F890FD2E9}">
      <dsp:nvSpPr>
        <dsp:cNvPr id="0" name=""/>
        <dsp:cNvSpPr/>
      </dsp:nvSpPr>
      <dsp:spPr>
        <a:xfrm>
          <a:off x="34822" y="707344"/>
          <a:ext cx="2357376" cy="2357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8E05D-FB42-42E5-A639-26C907D9CA4A}">
      <dsp:nvSpPr>
        <dsp:cNvPr id="0" name=""/>
        <dsp:cNvSpPr/>
      </dsp:nvSpPr>
      <dsp:spPr>
        <a:xfrm>
          <a:off x="1213510" y="3772461"/>
          <a:ext cx="9072321" cy="18859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6934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2. </a:t>
          </a:r>
          <a:r>
            <a:rPr lang="en-US" sz="5000" kern="1200" dirty="0" err="1" smtClean="0"/>
            <a:t>Trường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hợp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bằng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nhau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đặc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biệt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của</a:t>
          </a:r>
          <a:r>
            <a:rPr lang="en-US" sz="5000" kern="1200" dirty="0" smtClean="0"/>
            <a:t> tam </a:t>
          </a:r>
          <a:r>
            <a:rPr lang="en-US" sz="5000" kern="1200" dirty="0" err="1" smtClean="0"/>
            <a:t>giác</a:t>
          </a:r>
          <a:r>
            <a:rPr lang="en-US" sz="5000" kern="1200" dirty="0" smtClean="0"/>
            <a:t> </a:t>
          </a:r>
          <a:r>
            <a:rPr lang="en-US" sz="5000" kern="1200" dirty="0" err="1" smtClean="0"/>
            <a:t>vuông</a:t>
          </a:r>
          <a:endParaRPr lang="en-US" sz="5000" kern="1200" dirty="0"/>
        </a:p>
      </dsp:txBody>
      <dsp:txXfrm>
        <a:off x="1213510" y="3772461"/>
        <a:ext cx="9072321" cy="1885900"/>
      </dsp:txXfrm>
    </dsp:sp>
    <dsp:sp modelId="{9AAF3988-A85C-432B-996A-6956DAF6A211}">
      <dsp:nvSpPr>
        <dsp:cNvPr id="0" name=""/>
        <dsp:cNvSpPr/>
      </dsp:nvSpPr>
      <dsp:spPr>
        <a:xfrm>
          <a:off x="34822" y="3536724"/>
          <a:ext cx="2357376" cy="2357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7D73-2EC5-45AC-99B7-39EDB16CA8A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ECC7E-D389-4848-B1D4-141FB12C4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5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6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4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4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9039-7B86-43B3-B784-EF71CABA02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C823-4D36-47A1-929F-7681835CF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1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4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42.png"/><Relationship Id="rId21" Type="http://schemas.openxmlformats.org/officeDocument/2006/relationships/image" Target="../media/image41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15" Type="http://schemas.openxmlformats.org/officeDocument/2006/relationships/image" Target="../media/image38.wmf"/><Relationship Id="rId19" Type="http://schemas.openxmlformats.org/officeDocument/2006/relationships/image" Target="../media/image40.wmf"/><Relationship Id="rId1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1.bin"/><Relationship Id="rId3" Type="http://schemas.openxmlformats.org/officeDocument/2006/relationships/image" Target="../media/image42.png"/><Relationship Id="rId21" Type="http://schemas.openxmlformats.org/officeDocument/2006/relationships/image" Target="../media/image43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4.bin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22.bin"/><Relationship Id="rId19" Type="http://schemas.openxmlformats.org/officeDocument/2006/relationships/image" Target="../media/image88.png"/><Relationship Id="rId31" Type="http://schemas.openxmlformats.org/officeDocument/2006/relationships/image" Target="../media/image48.wmf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4.xml"/><Relationship Id="rId12" Type="http://schemas.openxmlformats.org/officeDocument/2006/relationships/slide" Target="slide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3.xml"/><Relationship Id="rId11" Type="http://schemas.openxmlformats.org/officeDocument/2006/relationships/image" Target="../media/image54.png"/><Relationship Id="rId5" Type="http://schemas.openxmlformats.org/officeDocument/2006/relationships/slide" Target="slide22.xml"/><Relationship Id="rId10" Type="http://schemas.openxmlformats.org/officeDocument/2006/relationships/image" Target="../media/image53.gif"/><Relationship Id="rId4" Type="http://schemas.openxmlformats.org/officeDocument/2006/relationships/image" Target="../media/image50.png"/><Relationship Id="rId9" Type="http://schemas.openxmlformats.org/officeDocument/2006/relationships/image" Target="../media/image52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2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microsoft.com/office/2007/relationships/hdphoto" Target="../media/hdphoto2.wdp"/><Relationship Id="rId15" Type="http://schemas.openxmlformats.org/officeDocument/2006/relationships/image" Target="../media/image24.wmf"/><Relationship Id="rId10" Type="http://schemas.openxmlformats.org/officeDocument/2006/relationships/slide" Target="slide21.xml"/><Relationship Id="rId4" Type="http://schemas.openxmlformats.org/officeDocument/2006/relationships/image" Target="../media/image56.png"/><Relationship Id="rId9" Type="http://schemas.microsoft.com/office/2007/relationships/hdphoto" Target="../media/hdphoto4.wdp"/><Relationship Id="rId1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4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slide" Target="slide21.xml"/><Relationship Id="rId2" Type="http://schemas.openxmlformats.org/officeDocument/2006/relationships/audio" Target="../media/audio1.wav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73.png"/><Relationship Id="rId5" Type="http://schemas.microsoft.com/office/2007/relationships/hdphoto" Target="../media/hdphoto2.wdp"/><Relationship Id="rId15" Type="http://schemas.openxmlformats.org/officeDocument/2006/relationships/image" Target="../media/image24.wmf"/><Relationship Id="rId4" Type="http://schemas.openxmlformats.org/officeDocument/2006/relationships/image" Target="../media/image56.png"/><Relationship Id="rId9" Type="http://schemas.microsoft.com/office/2007/relationships/hdphoto" Target="../media/hdphoto4.wdp"/><Relationship Id="rId1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21.xml"/><Relationship Id="rId18" Type="http://schemas.openxmlformats.org/officeDocument/2006/relationships/image" Target="../media/image750.png"/><Relationship Id="rId3" Type="http://schemas.openxmlformats.org/officeDocument/2006/relationships/audio" Target="../media/audio2.wav"/><Relationship Id="rId21" Type="http://schemas.openxmlformats.org/officeDocument/2006/relationships/image" Target="../media/image62.png"/><Relationship Id="rId7" Type="http://schemas.openxmlformats.org/officeDocument/2006/relationships/image" Target="../media/image57.png"/><Relationship Id="rId12" Type="http://schemas.openxmlformats.org/officeDocument/2006/relationships/image" Target="../media/image76.png"/><Relationship Id="rId17" Type="http://schemas.openxmlformats.org/officeDocument/2006/relationships/image" Target="../media/image78.png"/><Relationship Id="rId2" Type="http://schemas.openxmlformats.org/officeDocument/2006/relationships/audio" Target="../media/audio1.wav"/><Relationship Id="rId16" Type="http://schemas.openxmlformats.org/officeDocument/2006/relationships/image" Target="../media/image24.wmf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6.png"/><Relationship Id="rId15" Type="http://schemas.openxmlformats.org/officeDocument/2006/relationships/image" Target="../media/image23.gif"/><Relationship Id="rId10" Type="http://schemas.microsoft.com/office/2007/relationships/hdphoto" Target="../media/hdphoto4.wdp"/><Relationship Id="rId19" Type="http://schemas.openxmlformats.org/officeDocument/2006/relationships/image" Target="../media/image79.png"/><Relationship Id="rId4" Type="http://schemas.openxmlformats.org/officeDocument/2006/relationships/audio" Target="../media/audio4.wav"/><Relationship Id="rId9" Type="http://schemas.openxmlformats.org/officeDocument/2006/relationships/image" Target="../media/image58.png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10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340894"/>
            <a:ext cx="6368717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5029679" y="2690200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</a:t>
            </a:r>
          </a:p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3206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 descr="CỘT ĐÈN TRANG TRÍ DC02+CHÙA LỤC GIÁC 03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02" y="160338"/>
            <a:ext cx="1304925" cy="1038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726" y="1661200"/>
            <a:ext cx="885825" cy="374332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8456686" y="1507958"/>
            <a:ext cx="2005264" cy="378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456686" y="5292230"/>
            <a:ext cx="18369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49" y="1661200"/>
            <a:ext cx="885825" cy="374332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>
            <a:off x="5733909" y="1507958"/>
            <a:ext cx="2005264" cy="378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733909" y="5292230"/>
            <a:ext cx="18369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75" y="1661200"/>
            <a:ext cx="1192778" cy="15817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988" y="5005138"/>
            <a:ext cx="1709130" cy="1580945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539768" y="338631"/>
            <a:ext cx="4476627" cy="116932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Tớ</a:t>
            </a:r>
            <a:r>
              <a:rPr lang="en-US" sz="3000" dirty="0" smtClean="0"/>
              <a:t> </a:t>
            </a:r>
            <a:r>
              <a:rPr lang="en-US" sz="3000" dirty="0" err="1" smtClean="0"/>
              <a:t>thấy</a:t>
            </a:r>
            <a:r>
              <a:rPr lang="en-US" sz="3000" dirty="0" smtClean="0"/>
              <a:t> </a:t>
            </a:r>
            <a:r>
              <a:rPr lang="en-US" sz="3000" dirty="0" err="1" smtClean="0"/>
              <a:t>bóng</a:t>
            </a:r>
            <a:r>
              <a:rPr lang="en-US" sz="3000" dirty="0" smtClean="0"/>
              <a:t> </a:t>
            </a:r>
            <a:r>
              <a:rPr lang="en-US" sz="3000" dirty="0" err="1" smtClean="0"/>
              <a:t>hai</a:t>
            </a:r>
            <a:r>
              <a:rPr lang="en-US" sz="3000" dirty="0" smtClean="0"/>
              <a:t> </a:t>
            </a:r>
            <a:r>
              <a:rPr lang="en-US" sz="3000" dirty="0" err="1" smtClean="0"/>
              <a:t>chiếc</a:t>
            </a:r>
            <a:r>
              <a:rPr lang="en-US" sz="3000" dirty="0" smtClean="0"/>
              <a:t> </a:t>
            </a:r>
            <a:r>
              <a:rPr lang="en-US" sz="3000" dirty="0" err="1" smtClean="0"/>
              <a:t>cột</a:t>
            </a:r>
            <a:r>
              <a:rPr lang="en-US" sz="3000" dirty="0" smtClean="0"/>
              <a:t> </a:t>
            </a:r>
            <a:r>
              <a:rPr lang="en-US" sz="3000" dirty="0" err="1" smtClean="0"/>
              <a:t>dài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nhau</a:t>
            </a:r>
            <a:r>
              <a:rPr lang="en-US" sz="3000" dirty="0" smtClean="0"/>
              <a:t>, </a:t>
            </a:r>
            <a:r>
              <a:rPr lang="en-US" sz="3000" dirty="0" err="1" smtClean="0"/>
              <a:t>vì</a:t>
            </a:r>
            <a:r>
              <a:rPr lang="en-US" sz="3000" dirty="0" smtClean="0"/>
              <a:t> </a:t>
            </a:r>
            <a:r>
              <a:rPr lang="en-US" sz="3000" dirty="0" err="1" smtClean="0"/>
              <a:t>sao</a:t>
            </a:r>
            <a:r>
              <a:rPr lang="en-US" sz="3000" dirty="0" smtClean="0"/>
              <a:t> </a:t>
            </a:r>
            <a:r>
              <a:rPr lang="en-US" sz="3000" dirty="0" err="1" smtClean="0"/>
              <a:t>nhỉ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35" name="Oval Callout 34"/>
          <p:cNvSpPr/>
          <p:nvPr/>
        </p:nvSpPr>
        <p:spPr>
          <a:xfrm>
            <a:off x="1336676" y="3128211"/>
            <a:ext cx="3679720" cy="187692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Đấy</a:t>
            </a:r>
            <a:r>
              <a:rPr lang="en-US" sz="3000" dirty="0" smtClean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 do </a:t>
            </a:r>
            <a:r>
              <a:rPr lang="en-US" sz="3000" dirty="0" err="1" smtClean="0"/>
              <a:t>hai</a:t>
            </a:r>
            <a:r>
              <a:rPr lang="en-US" sz="3000" dirty="0" smtClean="0"/>
              <a:t> </a:t>
            </a:r>
            <a:r>
              <a:rPr lang="en-US" sz="3000" dirty="0" err="1" smtClean="0"/>
              <a:t>chiếc</a:t>
            </a:r>
            <a:r>
              <a:rPr lang="en-US" sz="3000" dirty="0" smtClean="0"/>
              <a:t> </a:t>
            </a:r>
            <a:r>
              <a:rPr lang="en-US" sz="3000" dirty="0" err="1" smtClean="0"/>
              <a:t>cột</a:t>
            </a:r>
            <a:r>
              <a:rPr lang="en-US" sz="3000" dirty="0" smtClean="0"/>
              <a:t> </a:t>
            </a:r>
            <a:r>
              <a:rPr lang="en-US" sz="3000" dirty="0" err="1" smtClean="0"/>
              <a:t>cao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nhau</a:t>
            </a:r>
            <a:r>
              <a:rPr lang="en-US" sz="3000" dirty="0" smtClean="0"/>
              <a:t> </a:t>
            </a:r>
            <a:r>
              <a:rPr lang="en-US" sz="3000" dirty="0" err="1" smtClean="0"/>
              <a:t>đấy</a:t>
            </a:r>
            <a:r>
              <a:rPr lang="en-US" sz="3000" dirty="0" smtClean="0"/>
              <a:t>!</a:t>
            </a:r>
            <a:endParaRPr lang="en-US" sz="3000" dirty="0"/>
          </a:p>
        </p:txBody>
      </p:sp>
      <p:sp>
        <p:nvSpPr>
          <p:cNvPr id="43" name="Arc 42"/>
          <p:cNvSpPr/>
          <p:nvPr/>
        </p:nvSpPr>
        <p:spPr>
          <a:xfrm rot="10094487">
            <a:off x="7288403" y="2080378"/>
            <a:ext cx="402601" cy="514193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Arc 43"/>
          <p:cNvSpPr/>
          <p:nvPr/>
        </p:nvSpPr>
        <p:spPr>
          <a:xfrm rot="10094487">
            <a:off x="10011180" y="2080378"/>
            <a:ext cx="402601" cy="514193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" name="Elbow Connector 2"/>
          <p:cNvCxnSpPr/>
          <p:nvPr/>
        </p:nvCxnSpPr>
        <p:spPr>
          <a:xfrm rot="5400000">
            <a:off x="9901313" y="4965758"/>
            <a:ext cx="352930" cy="300017"/>
          </a:xfrm>
          <a:prstGeom prst="bentConnector3">
            <a:avLst>
              <a:gd name="adj1" fmla="val 454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7148060" y="4965759"/>
            <a:ext cx="352930" cy="300017"/>
          </a:xfrm>
          <a:prstGeom prst="bentConnector3">
            <a:avLst>
              <a:gd name="adj1" fmla="val 454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952499"/>
            <a:ext cx="719138" cy="8240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8113" y="1852809"/>
            <a:ext cx="1028700" cy="6380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</a:rPr>
              <a:t>HĐ3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417" y="193616"/>
            <a:ext cx="1071883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BA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TRƯỜNG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HỢP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BẰNG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TAM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GIÁC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VUÔNG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6" y="28576"/>
            <a:ext cx="590549" cy="975691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718" y="2860453"/>
            <a:ext cx="18282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 dirty="0" err="1" smtClean="0">
                <a:latin typeface="+mn-lt"/>
              </a:rPr>
              <a:t>Hình</a:t>
            </a:r>
            <a:r>
              <a:rPr lang="en-US" altLang="en-US" sz="2500" b="0" dirty="0" smtClean="0">
                <a:latin typeface="+mn-lt"/>
              </a:rPr>
              <a:t> 4.47</a:t>
            </a:r>
            <a:endParaRPr lang="en-US" altLang="en-US" sz="2500" b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474" y="845165"/>
            <a:ext cx="5534526" cy="192998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240631" y="845166"/>
            <a:ext cx="5343024" cy="2492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err="1" smtClean="0"/>
              <a:t>Hình</a:t>
            </a:r>
            <a:r>
              <a:rPr lang="en-US" sz="3000" dirty="0" smtClean="0"/>
              <a:t> 4.47 </a:t>
            </a:r>
            <a:r>
              <a:rPr lang="en-US" sz="3000" dirty="0" err="1" smtClean="0"/>
              <a:t>mô</a:t>
            </a:r>
            <a:r>
              <a:rPr lang="en-US" sz="3000" dirty="0" smtClean="0"/>
              <a:t> </a:t>
            </a:r>
            <a:r>
              <a:rPr lang="en-US" sz="3000" dirty="0" err="1" smtClean="0"/>
              <a:t>phỏng</a:t>
            </a:r>
            <a:r>
              <a:rPr lang="en-US" sz="3000" dirty="0" smtClean="0"/>
              <a:t> </a:t>
            </a:r>
            <a:r>
              <a:rPr lang="en-US" sz="3000" dirty="0" err="1" smtClean="0"/>
              <a:t>chiều</a:t>
            </a:r>
            <a:r>
              <a:rPr lang="en-US" sz="3000" dirty="0" smtClean="0"/>
              <a:t> </a:t>
            </a:r>
            <a:r>
              <a:rPr lang="en-US" sz="3000" dirty="0" err="1" smtClean="0"/>
              <a:t>dài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độ</a:t>
            </a:r>
            <a:r>
              <a:rPr lang="en-US" sz="3000" dirty="0" smtClean="0"/>
              <a:t> </a:t>
            </a:r>
            <a:r>
              <a:rPr lang="en-US" sz="3000" dirty="0" err="1" smtClean="0"/>
              <a:t>dốc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hai</a:t>
            </a:r>
            <a:r>
              <a:rPr lang="en-US" sz="3000" dirty="0" smtClean="0"/>
              <a:t> con </a:t>
            </a:r>
            <a:r>
              <a:rPr lang="en-US" sz="3000" dirty="0" err="1" smtClean="0"/>
              <a:t>dốc</a:t>
            </a:r>
            <a:r>
              <a:rPr lang="en-US" sz="3000" dirty="0" smtClean="0"/>
              <a:t> </a:t>
            </a:r>
            <a:r>
              <a:rPr lang="en-US" sz="3000" dirty="0" err="1" smtClean="0"/>
              <a:t>bởi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đường</a:t>
            </a:r>
            <a:r>
              <a:rPr lang="en-US" sz="3000" dirty="0" smtClean="0"/>
              <a:t> </a:t>
            </a:r>
            <a:r>
              <a:rPr lang="en-US" sz="3000" dirty="0" err="1" smtClean="0"/>
              <a:t>thẳng</a:t>
            </a:r>
            <a:r>
              <a:rPr lang="en-US" sz="3000" dirty="0" smtClean="0"/>
              <a:t> BC, </a:t>
            </a:r>
            <a:r>
              <a:rPr lang="en-US" sz="3000" dirty="0" err="1" smtClean="0"/>
              <a:t>B’C</a:t>
            </a:r>
            <a:r>
              <a:rPr lang="en-US" sz="3000" dirty="0" smtClean="0"/>
              <a:t>’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góc</a:t>
            </a:r>
            <a:r>
              <a:rPr lang="en-US" sz="3000" dirty="0" smtClean="0"/>
              <a:t> B, B’.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đó</a:t>
            </a:r>
            <a:r>
              <a:rPr lang="en-US" sz="3000" dirty="0" smtClean="0"/>
              <a:t> AC, </a:t>
            </a:r>
            <a:r>
              <a:rPr lang="en-US" sz="3000" dirty="0" err="1" smtClean="0"/>
              <a:t>A’C</a:t>
            </a:r>
            <a:r>
              <a:rPr lang="en-US" sz="3000" dirty="0" smtClean="0"/>
              <a:t>’ </a:t>
            </a:r>
            <a:r>
              <a:rPr lang="en-US" sz="3000" dirty="0" err="1" smtClean="0"/>
              <a:t>mô</a:t>
            </a:r>
            <a:r>
              <a:rPr lang="en-US" sz="3000" dirty="0" smtClean="0"/>
              <a:t> </a:t>
            </a:r>
            <a:r>
              <a:rPr lang="en-US" sz="3000" dirty="0" err="1" smtClean="0"/>
              <a:t>tả</a:t>
            </a:r>
            <a:r>
              <a:rPr lang="en-US" sz="3000" dirty="0" smtClean="0"/>
              <a:t> </a:t>
            </a:r>
            <a:r>
              <a:rPr lang="en-US" sz="3000" dirty="0" err="1" smtClean="0"/>
              <a:t>độ</a:t>
            </a:r>
            <a:r>
              <a:rPr lang="en-US" sz="3000" dirty="0" smtClean="0"/>
              <a:t> </a:t>
            </a:r>
            <a:r>
              <a:rPr lang="en-US" sz="3000" dirty="0" err="1" smtClean="0"/>
              <a:t>cao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hai</a:t>
            </a:r>
            <a:r>
              <a:rPr lang="en-US" sz="3000" dirty="0" smtClean="0"/>
              <a:t> con </a:t>
            </a:r>
            <a:r>
              <a:rPr lang="en-US" sz="3000" dirty="0" err="1" smtClean="0"/>
              <a:t>dốc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3596081"/>
            <a:ext cx="114919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0" dirty="0" smtClean="0">
                <a:latin typeface="+mn-lt"/>
              </a:rPr>
              <a:t>a) </a:t>
            </a:r>
            <a:r>
              <a:rPr lang="en-US" altLang="en-US" sz="3000" b="0" dirty="0" err="1" smtClean="0">
                <a:latin typeface="+mn-lt"/>
              </a:rPr>
              <a:t>Dựa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vào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trường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hợp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bằng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nhau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góc</a:t>
            </a:r>
            <a:r>
              <a:rPr lang="en-US" altLang="en-US" sz="3000" b="0" dirty="0" smtClean="0">
                <a:latin typeface="+mn-lt"/>
              </a:rPr>
              <a:t> – </a:t>
            </a:r>
            <a:r>
              <a:rPr lang="en-US" altLang="en-US" sz="3000" b="0" dirty="0" err="1" smtClean="0">
                <a:latin typeface="+mn-lt"/>
              </a:rPr>
              <a:t>cạnh</a:t>
            </a:r>
            <a:r>
              <a:rPr lang="en-US" altLang="en-US" sz="3000" b="0" dirty="0" smtClean="0">
                <a:latin typeface="+mn-lt"/>
              </a:rPr>
              <a:t> – </a:t>
            </a:r>
            <a:r>
              <a:rPr lang="en-US" altLang="en-US" sz="3000" b="0" dirty="0" err="1" smtClean="0">
                <a:latin typeface="+mn-lt"/>
              </a:rPr>
              <a:t>góc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của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hai</a:t>
            </a:r>
            <a:r>
              <a:rPr lang="en-US" altLang="en-US" sz="3000" b="0" dirty="0" smtClean="0">
                <a:latin typeface="+mn-lt"/>
              </a:rPr>
              <a:t> tam </a:t>
            </a:r>
            <a:r>
              <a:rPr lang="en-US" altLang="en-US" sz="3000" b="0" dirty="0" err="1" smtClean="0">
                <a:latin typeface="+mn-lt"/>
              </a:rPr>
              <a:t>giác</a:t>
            </a:r>
            <a:r>
              <a:rPr lang="en-US" altLang="en-US" sz="3000" b="0" dirty="0" smtClean="0">
                <a:latin typeface="+mn-lt"/>
              </a:rPr>
              <a:t>, </a:t>
            </a:r>
            <a:r>
              <a:rPr lang="en-US" altLang="en-US" sz="3000" b="0" dirty="0" err="1" smtClean="0">
                <a:latin typeface="+mn-lt"/>
              </a:rPr>
              <a:t>hãy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giải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thích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vì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sao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hai</a:t>
            </a:r>
            <a:r>
              <a:rPr lang="en-US" altLang="en-US" sz="3000" b="0" dirty="0" smtClean="0">
                <a:latin typeface="+mn-lt"/>
              </a:rPr>
              <a:t> tam </a:t>
            </a:r>
            <a:r>
              <a:rPr lang="en-US" altLang="en-US" sz="3000" b="0" dirty="0" err="1" smtClean="0">
                <a:latin typeface="+mn-lt"/>
              </a:rPr>
              <a:t>giác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vuông</a:t>
            </a:r>
            <a:r>
              <a:rPr lang="en-US" altLang="en-US" sz="3000" b="0" dirty="0" smtClean="0">
                <a:latin typeface="+mn-lt"/>
              </a:rPr>
              <a:t> ABC </a:t>
            </a:r>
            <a:r>
              <a:rPr lang="en-US" altLang="en-US" sz="3000" b="0" dirty="0" err="1" smtClean="0">
                <a:latin typeface="+mn-lt"/>
              </a:rPr>
              <a:t>và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A’B’C</a:t>
            </a:r>
            <a:r>
              <a:rPr lang="en-US" altLang="en-US" sz="3000" b="0" dirty="0" smtClean="0">
                <a:latin typeface="+mn-lt"/>
              </a:rPr>
              <a:t>’ </a:t>
            </a:r>
            <a:r>
              <a:rPr lang="en-US" altLang="en-US" sz="3000" b="0" dirty="0" err="1" smtClean="0">
                <a:latin typeface="+mn-lt"/>
              </a:rPr>
              <a:t>bằng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nhau</a:t>
            </a:r>
            <a:endParaRPr lang="en-US" altLang="en-US" sz="3000" b="0" dirty="0">
              <a:latin typeface="+mn-lt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4624978"/>
            <a:ext cx="102705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0" dirty="0" smtClean="0">
                <a:latin typeface="+mn-lt"/>
              </a:rPr>
              <a:t>b) So </a:t>
            </a:r>
            <a:r>
              <a:rPr lang="en-US" altLang="en-US" sz="3000" b="0" dirty="0" err="1" smtClean="0">
                <a:latin typeface="+mn-lt"/>
              </a:rPr>
              <a:t>sánh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độ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cao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của</a:t>
            </a:r>
            <a:r>
              <a:rPr lang="en-US" altLang="en-US" sz="3000" b="0" dirty="0" smtClean="0">
                <a:latin typeface="+mn-lt"/>
              </a:rPr>
              <a:t> </a:t>
            </a:r>
            <a:r>
              <a:rPr lang="en-US" altLang="en-US" sz="3000" b="0" dirty="0" err="1" smtClean="0">
                <a:latin typeface="+mn-lt"/>
              </a:rPr>
              <a:t>hai</a:t>
            </a:r>
            <a:r>
              <a:rPr lang="en-US" altLang="en-US" sz="3000" b="0" dirty="0" smtClean="0">
                <a:latin typeface="+mn-lt"/>
              </a:rPr>
              <a:t> con </a:t>
            </a:r>
            <a:r>
              <a:rPr lang="en-US" altLang="en-US" sz="3000" b="0" dirty="0" err="1" smtClean="0">
                <a:latin typeface="+mn-lt"/>
              </a:rPr>
              <a:t>dốc</a:t>
            </a:r>
            <a:endParaRPr lang="en-US" altLang="en-US" sz="3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4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417" y="193616"/>
            <a:ext cx="1071883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BA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TRƯỜNG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HỢP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BẰNG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TAM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GIÁC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VUÔNG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6" y="28576"/>
            <a:ext cx="590549" cy="975691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718" y="2860453"/>
            <a:ext cx="18282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 dirty="0" err="1" smtClean="0">
                <a:latin typeface="+mn-lt"/>
              </a:rPr>
              <a:t>Hình</a:t>
            </a:r>
            <a:r>
              <a:rPr lang="en-US" altLang="en-US" sz="2500" b="0" dirty="0" smtClean="0">
                <a:latin typeface="+mn-lt"/>
              </a:rPr>
              <a:t> 4.47</a:t>
            </a:r>
            <a:endParaRPr lang="en-US" altLang="en-US" sz="2500" b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474" y="845165"/>
            <a:ext cx="5534526" cy="19299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798" y="4253556"/>
            <a:ext cx="1145125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huyền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huyền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242470" y="1050469"/>
          <a:ext cx="9429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939392" imgH="317362" progId="Equation.DSMT4">
                  <p:embed/>
                </p:oleObj>
              </mc:Choice>
              <mc:Fallback>
                <p:oleObj name="Equation" r:id="rId5" imgW="939392" imgH="317362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470" y="1050469"/>
                        <a:ext cx="9429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556818" y="1048131"/>
          <a:ext cx="12668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269449" imgH="317362" progId="Equation.DSMT4">
                  <p:embed/>
                </p:oleObj>
              </mc:Choice>
              <mc:Fallback>
                <p:oleObj name="Equation" r:id="rId7" imgW="1269449" imgH="317362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818" y="1048131"/>
                        <a:ext cx="12668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54265" y="899106"/>
            <a:ext cx="42266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endParaRPr kumimoji="0" lang="en-US" alt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954213" y="2028825"/>
          <a:ext cx="17557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1752480" imgH="1091880" progId="Equation.DSMT4">
                  <p:embed/>
                </p:oleObj>
              </mc:Choice>
              <mc:Fallback>
                <p:oleObj name="Equation" r:id="rId9" imgW="1752480" imgH="10918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2028825"/>
                        <a:ext cx="17557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526466" y="3393172"/>
          <a:ext cx="2962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1" imgW="2959100" imgH="317500" progId="Equation.DSMT4">
                  <p:embed/>
                </p:oleObj>
              </mc:Choice>
              <mc:Fallback>
                <p:oleObj name="Equation" r:id="rId11" imgW="2959100" imgH="3175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466" y="3393172"/>
                        <a:ext cx="29622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560585" y="3268179"/>
            <a:ext cx="4193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6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1666407" y="940632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666407" y="1245432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auto">
          <a:xfrm>
            <a:off x="2826870" y="445332"/>
            <a:ext cx="1219200" cy="12192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</a:p>
        </p:txBody>
      </p:sp>
      <p:sp>
        <p:nvSpPr>
          <p:cNvPr id="5" name="Oval 42"/>
          <p:cNvSpPr>
            <a:spLocks noChangeArrowheads="1"/>
          </p:cNvSpPr>
          <p:nvPr/>
        </p:nvSpPr>
        <p:spPr bwMode="auto">
          <a:xfrm>
            <a:off x="5455770" y="445332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NHỌN</a:t>
            </a:r>
          </a:p>
        </p:txBody>
      </p:sp>
      <p:sp>
        <p:nvSpPr>
          <p:cNvPr id="6" name="Oval 43"/>
          <p:cNvSpPr>
            <a:spLocks noChangeArrowheads="1"/>
          </p:cNvSpPr>
          <p:nvPr/>
        </p:nvSpPr>
        <p:spPr bwMode="auto">
          <a:xfrm>
            <a:off x="7856070" y="445332"/>
            <a:ext cx="1219200" cy="121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HUYỀN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893420" y="3794957"/>
            <a:ext cx="295275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endParaRPr lang="en-US" altLang="en-US" sz="1800" b="1" dirty="0">
              <a:solidFill>
                <a:srgbClr val="66003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777907" y="1486732"/>
            <a:ext cx="1306513" cy="3133725"/>
            <a:chOff x="2187" y="896"/>
            <a:chExt cx="823" cy="1865"/>
          </a:xfrm>
        </p:grpSpPr>
        <p:sp>
          <p:nvSpPr>
            <p:cNvPr id="9" name="AutoShape 46"/>
            <p:cNvSpPr>
              <a:spLocks noChangeArrowheads="1"/>
            </p:cNvSpPr>
            <p:nvPr/>
          </p:nvSpPr>
          <p:spPr bwMode="auto">
            <a:xfrm rot="-1800000">
              <a:off x="2187" y="896"/>
              <a:ext cx="111" cy="1865"/>
            </a:xfrm>
            <a:prstGeom prst="downArrow">
              <a:avLst>
                <a:gd name="adj1" fmla="val 50000"/>
                <a:gd name="adj2" fmla="val 420045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AutoShape 47"/>
            <p:cNvSpPr>
              <a:spLocks noChangeArrowheads="1"/>
            </p:cNvSpPr>
            <p:nvPr/>
          </p:nvSpPr>
          <p:spPr bwMode="auto">
            <a:xfrm>
              <a:off x="2880" y="1008"/>
              <a:ext cx="130" cy="1656"/>
            </a:xfrm>
            <a:prstGeom prst="downArrow">
              <a:avLst>
                <a:gd name="adj1" fmla="val 50000"/>
                <a:gd name="adj2" fmla="val 31846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54861" y="1422000"/>
            <a:ext cx="1333500" cy="3720143"/>
            <a:chOff x="3706" y="850"/>
            <a:chExt cx="840" cy="1927"/>
          </a:xfrm>
        </p:grpSpPr>
        <p:sp>
          <p:nvSpPr>
            <p:cNvPr id="12" name="AutoShape 49"/>
            <p:cNvSpPr>
              <a:spLocks noChangeArrowheads="1"/>
            </p:cNvSpPr>
            <p:nvPr/>
          </p:nvSpPr>
          <p:spPr bwMode="auto">
            <a:xfrm>
              <a:off x="4416" y="1008"/>
              <a:ext cx="130" cy="1656"/>
            </a:xfrm>
            <a:prstGeom prst="downArrow">
              <a:avLst>
                <a:gd name="adj1" fmla="val 50000"/>
                <a:gd name="adj2" fmla="val 318462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 rot="19800000">
              <a:off x="3706" y="850"/>
              <a:ext cx="134" cy="1927"/>
            </a:xfrm>
            <a:prstGeom prst="downArrow">
              <a:avLst>
                <a:gd name="adj1" fmla="val 50000"/>
                <a:gd name="adj2" fmla="val 42004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3150720" y="1739145"/>
            <a:ext cx="660400" cy="2020887"/>
            <a:chOff x="1175" y="1020"/>
            <a:chExt cx="416" cy="1188"/>
          </a:xfrm>
        </p:grpSpPr>
        <p:sp>
          <p:nvSpPr>
            <p:cNvPr id="15" name="AutoShape 52"/>
            <p:cNvSpPr>
              <a:spLocks noChangeArrowheads="1"/>
            </p:cNvSpPr>
            <p:nvPr/>
          </p:nvSpPr>
          <p:spPr bwMode="auto">
            <a:xfrm>
              <a:off x="1499" y="1020"/>
              <a:ext cx="92" cy="1188"/>
            </a:xfrm>
            <a:prstGeom prst="downArrow">
              <a:avLst>
                <a:gd name="adj1" fmla="val 50000"/>
                <a:gd name="adj2" fmla="val 322826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" name="AutoShape 53"/>
            <p:cNvSpPr>
              <a:spLocks noChangeArrowheads="1"/>
            </p:cNvSpPr>
            <p:nvPr/>
          </p:nvSpPr>
          <p:spPr bwMode="auto">
            <a:xfrm>
              <a:off x="1175" y="1020"/>
              <a:ext cx="92" cy="1188"/>
            </a:xfrm>
            <a:prstGeom prst="downArrow">
              <a:avLst>
                <a:gd name="adj1" fmla="val 50000"/>
                <a:gd name="adj2" fmla="val 322826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3369795" y="4462170"/>
            <a:ext cx="4292851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altLang="en-US" sz="1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KỀ</a:t>
            </a:r>
            <a:endParaRPr lang="en-US" alt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6549808" y="5008615"/>
            <a:ext cx="32639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NHỌN</a:t>
            </a:r>
            <a:endParaRPr lang="en-US" altLang="en-US" sz="1800" b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7" grpId="0" animBg="1" autoUpdateAnimBg="0"/>
      <p:bldP spid="1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C44DA-F71F-4B8A-ABB0-829E87F953B1}"/>
              </a:ext>
            </a:extLst>
          </p:cNvPr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68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4" y="1871900"/>
            <a:ext cx="11521210" cy="25908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38191" y="4765210"/>
          <a:ext cx="2162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2158920" imgH="317160" progId="Equation.DSMT4">
                  <p:embed/>
                </p:oleObj>
              </mc:Choice>
              <mc:Fallback>
                <p:oleObj name="Equation" r:id="rId5" imgW="2158920" imgH="317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191" y="4765210"/>
                        <a:ext cx="21621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69845" y="5386404"/>
          <a:ext cx="23336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7" imgW="2336760" imgH="317160" progId="Equation.DSMT4">
                  <p:embed/>
                </p:oleObj>
              </mc:Choice>
              <mc:Fallback>
                <p:oleObj name="Equation" r:id="rId7" imgW="2336760" imgH="317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845" y="5386404"/>
                        <a:ext cx="23336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16125" y="6048376"/>
          <a:ext cx="2246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9" imgW="2247840" imgH="317160" progId="Equation.DSMT4">
                  <p:embed/>
                </p:oleObj>
              </mc:Choice>
              <mc:Fallback>
                <p:oleObj name="Equation" r:id="rId9" imgW="2247840" imgH="317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6048376"/>
                        <a:ext cx="224631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28887" y="4452938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+mj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03470" y="4634346"/>
            <a:ext cx="51459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nhọn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kề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03470" y="5255555"/>
            <a:ext cx="40126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huyền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nhọn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48814" y="5918377"/>
            <a:ext cx="35429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165" y="801701"/>
            <a:ext cx="1277072" cy="12434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9237" y="1227787"/>
            <a:ext cx="82333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215914"/>
            <a:ext cx="3400425" cy="558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AI </a:t>
            </a:r>
            <a:r>
              <a:rPr lang="en-US" sz="3000" b="1" dirty="0" err="1" smtClean="0"/>
              <a:t>NHANH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HƠN</a:t>
            </a:r>
            <a:endParaRPr lang="en-US" sz="3000" b="1" dirty="0"/>
          </a:p>
        </p:txBody>
      </p:sp>
      <p:pic>
        <p:nvPicPr>
          <p:cNvPr id="14" name="Picture 8" descr="Digit 12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53" y="138733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5467" y="208804"/>
            <a:ext cx="1526914" cy="6380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</a:rPr>
              <a:t>Ví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dụ</a:t>
            </a:r>
            <a:r>
              <a:rPr lang="en-US" sz="3000" b="1" dirty="0" smtClean="0">
                <a:solidFill>
                  <a:schemeClr val="bg1"/>
                </a:solidFill>
              </a:rPr>
              <a:t> 1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381003"/>
            <a:ext cx="3962400" cy="36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31800" y="1133812"/>
              <a:ext cx="6426200" cy="20270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7938">
                      <a:extLst>
                        <a:ext uri="{9D8B030D-6E8A-4147-A177-3AD203B41FA5}">
                          <a16:colId xmlns:a16="http://schemas.microsoft.com/office/drawing/2014/main" val="2146419486"/>
                        </a:ext>
                      </a:extLst>
                    </a:gridCol>
                    <a:gridCol w="5588262">
                      <a:extLst>
                        <a:ext uri="{9D8B030D-6E8A-4147-A177-3AD203B41FA5}">
                          <a16:colId xmlns:a16="http://schemas.microsoft.com/office/drawing/2014/main" val="36914261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GT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AC </a:t>
                          </a:r>
                          <a:r>
                            <a:rPr lang="en-US" sz="3000" dirty="0" err="1" smtClean="0">
                              <a:latin typeface="+mj-lt"/>
                            </a:rPr>
                            <a:t>cắt</a:t>
                          </a:r>
                          <a:r>
                            <a:rPr lang="en-US" sz="3000" baseline="0" dirty="0" smtClean="0">
                              <a:latin typeface="+mj-lt"/>
                            </a:rPr>
                            <a:t> BD </a:t>
                          </a:r>
                          <a:r>
                            <a:rPr lang="en-US" sz="3000" baseline="0" dirty="0" err="1" smtClean="0">
                              <a:latin typeface="+mj-lt"/>
                            </a:rPr>
                            <a:t>tại</a:t>
                          </a:r>
                          <a:r>
                            <a:rPr lang="en-US" sz="3000" baseline="0" dirty="0" smtClean="0">
                              <a:latin typeface="+mj-lt"/>
                            </a:rPr>
                            <a:t> E</a:t>
                          </a:r>
                        </a:p>
                        <a:p>
                          <a:r>
                            <a:rPr lang="en-US" sz="3000" baseline="0" dirty="0" smtClean="0">
                              <a:latin typeface="+mj-lt"/>
                            </a:rPr>
                            <a:t>AB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3000" dirty="0" smtClean="0">
                              <a:latin typeface="+mj-lt"/>
                            </a:rPr>
                            <a:t> BC, AD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3000" dirty="0" smtClean="0">
                              <a:latin typeface="+mj-lt"/>
                            </a:rPr>
                            <a:t> CD,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  <m:t>𝐵𝐴𝐶</m:t>
                                  </m:r>
                                </m:e>
                              </m:acc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  <m:t>𝐷𝐴𝐶</m:t>
                                  </m:r>
                                </m:e>
                              </m:acc>
                            </m:oMath>
                          </a14:m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5186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KL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3000" i="0" dirty="0" smtClean="0">
                              <a:latin typeface="+mn-lt"/>
                              <a:ea typeface="Cambria Math" panose="02040503050406030204" pitchFamily="18" charset="0"/>
                            </a:rPr>
                            <a:t>a)</a:t>
                          </a:r>
                          <a:r>
                            <a:rPr lang="en-US" sz="3000" i="0" baseline="0" dirty="0" smtClean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3000" i="0" dirty="0" smtClean="0">
                              <a:latin typeface="+mj-lt"/>
                            </a:rPr>
                            <a:t>BAC =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3000" i="0" dirty="0" smtClean="0">
                              <a:latin typeface="+mj-lt"/>
                            </a:rPr>
                            <a:t>DAC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3000" i="0" dirty="0" smtClean="0">
                              <a:latin typeface="+mj-lt"/>
                            </a:rPr>
                            <a:t>b) AC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3000" i="0" dirty="0" smtClean="0">
                              <a:latin typeface="+mj-lt"/>
                            </a:rPr>
                            <a:t> BD </a:t>
                          </a:r>
                          <a:r>
                            <a:rPr lang="en-US" sz="3000" i="0" dirty="0" err="1" smtClean="0">
                              <a:latin typeface="+mj-lt"/>
                            </a:rPr>
                            <a:t>tại</a:t>
                          </a:r>
                          <a:r>
                            <a:rPr lang="en-US" sz="3000" i="0" baseline="0" dirty="0" smtClean="0">
                              <a:latin typeface="+mj-lt"/>
                            </a:rPr>
                            <a:t> E</a:t>
                          </a:r>
                          <a:endParaRPr lang="en-US" sz="3000" i="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008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382151"/>
                  </p:ext>
                </p:extLst>
              </p:nvPr>
            </p:nvGraphicFramePr>
            <p:xfrm>
              <a:off x="431800" y="1133812"/>
              <a:ext cx="6426200" cy="20270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7938">
                      <a:extLst>
                        <a:ext uri="{9D8B030D-6E8A-4147-A177-3AD203B41FA5}">
                          <a16:colId xmlns:a16="http://schemas.microsoft.com/office/drawing/2014/main" val="2146419486"/>
                        </a:ext>
                      </a:extLst>
                    </a:gridCol>
                    <a:gridCol w="5588262">
                      <a:extLst>
                        <a:ext uri="{9D8B030D-6E8A-4147-A177-3AD203B41FA5}">
                          <a16:colId xmlns:a16="http://schemas.microsoft.com/office/drawing/2014/main" val="3691426198"/>
                        </a:ext>
                      </a:extLst>
                    </a:gridCol>
                  </a:tblGrid>
                  <a:tr h="1021207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GT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5049" t="-7143" r="-218" b="-117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5186159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KL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5049" t="-108434" r="-218" b="-186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00857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499724" y="3531560"/>
          <a:ext cx="2286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4" imgW="2286000" imgH="508000" progId="Equation.DSMT4">
                  <p:embed/>
                </p:oleObj>
              </mc:Choice>
              <mc:Fallback>
                <p:oleObj name="Equation" r:id="rId14" imgW="2286000" imgH="508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724" y="3531560"/>
                        <a:ext cx="22860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348526" y="3538006"/>
          <a:ext cx="2362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6" imgW="2362200" imgH="508000" progId="Equation.DSMT4">
                  <p:embed/>
                </p:oleObj>
              </mc:Choice>
              <mc:Fallback>
                <p:oleObj name="Equation" r:id="rId16" imgW="2362200" imgH="5080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526" y="3538006"/>
                        <a:ext cx="23622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347324" y="4232035"/>
          <a:ext cx="2590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8" imgW="2590800" imgH="1092200" progId="Equation.DSMT4">
                  <p:embed/>
                </p:oleObj>
              </mc:Choice>
              <mc:Fallback>
                <p:oleObj name="Equation" r:id="rId18" imgW="2590800" imgH="1092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324" y="4232035"/>
                        <a:ext cx="25908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16531" y="5540758"/>
          <a:ext cx="26765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0" imgW="2679700" imgH="317500" progId="Equation.DSMT4">
                  <p:embed/>
                </p:oleObj>
              </mc:Choice>
              <mc:Fallback>
                <p:oleObj name="Equation" r:id="rId20" imgW="2679700" imgH="3175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31" y="5540758"/>
                        <a:ext cx="26765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0869" y="3513419"/>
            <a:ext cx="40975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Xét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   </a:t>
            </a:r>
            <a:r>
              <a:rPr lang="en-US" altLang="en-US" sz="3000" dirty="0" smtClean="0">
                <a:ea typeface="Times New Roman" panose="02020603050405020304" pitchFamily="18" charset="0"/>
              </a:rPr>
              <a:t> </a:t>
            </a:r>
            <a:r>
              <a:rPr lang="en-US" altLang="en-US" sz="3000" dirty="0" err="1">
                <a:ea typeface="Times New Roman" panose="02020603050405020304" pitchFamily="18" charset="0"/>
              </a:rPr>
              <a:t>và</a:t>
            </a:r>
            <a:r>
              <a:rPr lang="en-US" altLang="en-US" sz="3000" dirty="0">
                <a:ea typeface="Times New Roman" panose="02020603050405020304" pitchFamily="18" charset="0"/>
              </a:rPr>
              <a:t> </a:t>
            </a:r>
            <a:endParaRPr lang="en-US" altLang="en-US" sz="300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31800" y="491191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+mj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31800" y="6007286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+mj-lt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293056" y="5420921"/>
            <a:ext cx="41088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huyền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nhọn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53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5467" y="208804"/>
            <a:ext cx="1526914" cy="6380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</a:rPr>
              <a:t>Ví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dụ</a:t>
            </a:r>
            <a:r>
              <a:rPr lang="en-US" sz="3000" b="1" dirty="0" smtClean="0">
                <a:solidFill>
                  <a:schemeClr val="bg1"/>
                </a:solidFill>
              </a:rPr>
              <a:t> 1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381003"/>
            <a:ext cx="3962400" cy="360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31800" y="1133812"/>
              <a:ext cx="6426200" cy="20270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7938">
                      <a:extLst>
                        <a:ext uri="{9D8B030D-6E8A-4147-A177-3AD203B41FA5}">
                          <a16:colId xmlns:a16="http://schemas.microsoft.com/office/drawing/2014/main" val="2146419486"/>
                        </a:ext>
                      </a:extLst>
                    </a:gridCol>
                    <a:gridCol w="5588262">
                      <a:extLst>
                        <a:ext uri="{9D8B030D-6E8A-4147-A177-3AD203B41FA5}">
                          <a16:colId xmlns:a16="http://schemas.microsoft.com/office/drawing/2014/main" val="36914261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GT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AC </a:t>
                          </a:r>
                          <a:r>
                            <a:rPr lang="en-US" sz="3000" dirty="0" err="1" smtClean="0">
                              <a:latin typeface="+mj-lt"/>
                            </a:rPr>
                            <a:t>cắt</a:t>
                          </a:r>
                          <a:r>
                            <a:rPr lang="en-US" sz="3000" baseline="0" dirty="0" smtClean="0">
                              <a:latin typeface="+mj-lt"/>
                            </a:rPr>
                            <a:t> BD </a:t>
                          </a:r>
                          <a:r>
                            <a:rPr lang="en-US" sz="3000" baseline="0" dirty="0" err="1" smtClean="0">
                              <a:latin typeface="+mj-lt"/>
                            </a:rPr>
                            <a:t>tại</a:t>
                          </a:r>
                          <a:r>
                            <a:rPr lang="en-US" sz="3000" baseline="0" dirty="0" smtClean="0">
                              <a:latin typeface="+mj-lt"/>
                            </a:rPr>
                            <a:t> E</a:t>
                          </a:r>
                        </a:p>
                        <a:p>
                          <a:r>
                            <a:rPr lang="en-US" sz="3000" baseline="0" dirty="0" smtClean="0">
                              <a:latin typeface="+mj-lt"/>
                            </a:rPr>
                            <a:t>AB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3000" dirty="0" smtClean="0">
                              <a:latin typeface="+mj-lt"/>
                            </a:rPr>
                            <a:t> BC, AD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3000" dirty="0" smtClean="0">
                              <a:latin typeface="+mj-lt"/>
                            </a:rPr>
                            <a:t> CD,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  <m:t>𝐵𝐴𝐶</m:t>
                                  </m:r>
                                </m:e>
                              </m:acc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  <m:t>𝐷𝐴𝐶</m:t>
                                  </m:r>
                                </m:e>
                              </m:acc>
                            </m:oMath>
                          </a14:m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5186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KL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3000" i="0" dirty="0" smtClean="0">
                              <a:latin typeface="+mn-lt"/>
                              <a:ea typeface="Cambria Math" panose="02040503050406030204" pitchFamily="18" charset="0"/>
                            </a:rPr>
                            <a:t>a)</a:t>
                          </a:r>
                          <a:r>
                            <a:rPr lang="en-US" sz="3000" i="0" baseline="0" dirty="0" smtClean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3000" i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BAC =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3000" i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DAC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US" sz="3000" i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b) AC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en-US" sz="3000" i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BD </a:t>
                          </a:r>
                          <a:r>
                            <a:rPr lang="en-US" sz="3000" i="0" kern="1200" dirty="0" err="1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tại</a:t>
                          </a:r>
                          <a:r>
                            <a:rPr lang="en-US" sz="3000" i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E</a:t>
                          </a:r>
                          <a:endParaRPr lang="en-US" sz="3000" i="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008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729494"/>
                  </p:ext>
                </p:extLst>
              </p:nvPr>
            </p:nvGraphicFramePr>
            <p:xfrm>
              <a:off x="431800" y="1133812"/>
              <a:ext cx="6426200" cy="20270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7938">
                      <a:extLst>
                        <a:ext uri="{9D8B030D-6E8A-4147-A177-3AD203B41FA5}">
                          <a16:colId xmlns:a16="http://schemas.microsoft.com/office/drawing/2014/main" val="2146419486"/>
                        </a:ext>
                      </a:extLst>
                    </a:gridCol>
                    <a:gridCol w="5588262">
                      <a:extLst>
                        <a:ext uri="{9D8B030D-6E8A-4147-A177-3AD203B41FA5}">
                          <a16:colId xmlns:a16="http://schemas.microsoft.com/office/drawing/2014/main" val="3691426198"/>
                        </a:ext>
                      </a:extLst>
                    </a:gridCol>
                  </a:tblGrid>
                  <a:tr h="1021207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GT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5049" t="-7143" r="-218" b="-117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5186159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3000" dirty="0" smtClean="0">
                              <a:latin typeface="+mj-lt"/>
                            </a:rPr>
                            <a:t>KL</a:t>
                          </a:r>
                          <a:endParaRPr lang="en-US" sz="3000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5049" t="-108434" r="-218" b="-186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00857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8576" y="4120420"/>
          <a:ext cx="923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20" imgW="926698" imgH="304668" progId="Equation.DSMT4">
                  <p:embed/>
                </p:oleObj>
              </mc:Choice>
              <mc:Fallback>
                <p:oleObj name="Equation" r:id="rId20" imgW="926698" imgH="304668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576" y="4120420"/>
                        <a:ext cx="9239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972579" y="4120420"/>
          <a:ext cx="9620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22" imgW="964781" imgH="304668" progId="Equation.DSMT4">
                  <p:embed/>
                </p:oleObj>
              </mc:Choice>
              <mc:Fallback>
                <p:oleObj name="Equation" r:id="rId22" imgW="964781" imgH="304668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579" y="4120420"/>
                        <a:ext cx="9620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230601" y="3412510"/>
          <a:ext cx="2552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24" imgW="2552700" imgH="1752600" progId="Equation.DSMT4">
                  <p:embed/>
                </p:oleObj>
              </mc:Choice>
              <mc:Fallback>
                <p:oleObj name="Equation" r:id="rId24" imgW="2552700" imgH="1752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01" y="3412510"/>
                        <a:ext cx="25527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58000" y="4110895"/>
          <a:ext cx="26289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26" imgW="2628900" imgH="317500" progId="Equation.DSMT4">
                  <p:embed/>
                </p:oleObj>
              </mc:Choice>
              <mc:Fallback>
                <p:oleObj name="Equation" r:id="rId26" imgW="2628900" imgH="3175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10895"/>
                        <a:ext cx="26289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9581" y="5114466"/>
          <a:ext cx="2162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28" imgW="2159000" imgH="431800" progId="Equation.DSMT4">
                  <p:embed/>
                </p:oleObj>
              </mc:Choice>
              <mc:Fallback>
                <p:oleObj name="Equation" r:id="rId28" imgW="2159000" imgH="431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1" y="5114466"/>
                        <a:ext cx="21621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86591" y="5679113"/>
          <a:ext cx="2667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0" imgW="2667000" imgH="431800" progId="Equation.DSMT4">
                  <p:embed/>
                </p:oleObj>
              </mc:Choice>
              <mc:Fallback>
                <p:oleObj name="Equation" r:id="rId30" imgW="2667000" imgH="431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591" y="5679113"/>
                        <a:ext cx="2667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515100" y="5325890"/>
          <a:ext cx="2971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2" imgW="2971800" imgH="431640" progId="Equation.DSMT4">
                  <p:embed/>
                </p:oleObj>
              </mc:Choice>
              <mc:Fallback>
                <p:oleObj name="Equation" r:id="rId32" imgW="2971800" imgH="4316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5325890"/>
                        <a:ext cx="2971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95467" y="3995821"/>
            <a:ext cx="12538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Xét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410081" y="3995821"/>
            <a:ext cx="6447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-864765" y="58190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+mj-lt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9486900" y="3981127"/>
            <a:ext cx="11689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c.g.c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631756" y="5081455"/>
            <a:ext cx="36391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-864765" y="6990577"/>
            <a:ext cx="92204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endParaRPr kumimoji="0" lang="en-US" alt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15100" y="5837465"/>
            <a:ext cx="53742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Left Brace 28"/>
          <p:cNvSpPr/>
          <p:nvPr/>
        </p:nvSpPr>
        <p:spPr>
          <a:xfrm rot="10800000">
            <a:off x="5949108" y="5145253"/>
            <a:ext cx="321786" cy="96921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9DF97-ECE8-49FA-B354-18B2BB18F7DC}"/>
              </a:ext>
            </a:extLst>
          </p:cNvPr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DỤNG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MỞ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RỘNG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0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984377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GB" sz="32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</a:t>
              </a: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Hít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đất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067150" y="1871377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Tràng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kumimoji="0" lang="en-GB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239756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32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Hát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271266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GB" sz="32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765" y="263584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28682" y="263584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26598" y="263584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74" y="2438077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2" descr="Ngôi nhà hoạt hình, phim hoạt hình png | Klipartz">
            <a:hlinkClick r:id="rId12" action="ppaction://hlinksldjump"/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1" y="5515363"/>
            <a:ext cx="1347537" cy="11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 descr="CỘT ĐÈN TRANG TRÍ DC02+CHÙA LỤC GIÁC 03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02" y="160338"/>
            <a:ext cx="1304925" cy="1038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726" y="1661200"/>
            <a:ext cx="885825" cy="374332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8456686" y="1507958"/>
            <a:ext cx="2005264" cy="378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456686" y="5292230"/>
            <a:ext cx="18369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49" y="1661200"/>
            <a:ext cx="885825" cy="374332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>
            <a:off x="5733909" y="1507958"/>
            <a:ext cx="2005264" cy="378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733909" y="5292230"/>
            <a:ext cx="18369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75" y="1661200"/>
            <a:ext cx="1192778" cy="15817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988" y="5005138"/>
            <a:ext cx="1709130" cy="1580945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539768" y="338631"/>
            <a:ext cx="4476627" cy="116932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Tớ</a:t>
            </a:r>
            <a:r>
              <a:rPr lang="en-US" sz="3000" dirty="0" smtClean="0"/>
              <a:t> </a:t>
            </a:r>
            <a:r>
              <a:rPr lang="en-US" sz="3000" dirty="0" err="1" smtClean="0"/>
              <a:t>thấy</a:t>
            </a:r>
            <a:r>
              <a:rPr lang="en-US" sz="3000" dirty="0" smtClean="0"/>
              <a:t> </a:t>
            </a:r>
            <a:r>
              <a:rPr lang="en-US" sz="3000" dirty="0" err="1" smtClean="0"/>
              <a:t>bóng</a:t>
            </a:r>
            <a:r>
              <a:rPr lang="en-US" sz="3000" dirty="0" smtClean="0"/>
              <a:t> </a:t>
            </a:r>
            <a:r>
              <a:rPr lang="en-US" sz="3000" dirty="0" err="1" smtClean="0"/>
              <a:t>hai</a:t>
            </a:r>
            <a:r>
              <a:rPr lang="en-US" sz="3000" dirty="0" smtClean="0"/>
              <a:t> </a:t>
            </a:r>
            <a:r>
              <a:rPr lang="en-US" sz="3000" dirty="0" err="1" smtClean="0"/>
              <a:t>chiếc</a:t>
            </a:r>
            <a:r>
              <a:rPr lang="en-US" sz="3000" dirty="0" smtClean="0"/>
              <a:t> </a:t>
            </a:r>
            <a:r>
              <a:rPr lang="en-US" sz="3000" dirty="0" err="1" smtClean="0"/>
              <a:t>cột</a:t>
            </a:r>
            <a:r>
              <a:rPr lang="en-US" sz="3000" dirty="0" smtClean="0"/>
              <a:t> </a:t>
            </a:r>
            <a:r>
              <a:rPr lang="en-US" sz="3000" dirty="0" err="1" smtClean="0"/>
              <a:t>dài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nhau</a:t>
            </a:r>
            <a:r>
              <a:rPr lang="en-US" sz="3000" dirty="0" smtClean="0"/>
              <a:t>, </a:t>
            </a:r>
            <a:r>
              <a:rPr lang="en-US" sz="3000" dirty="0" err="1" smtClean="0"/>
              <a:t>vì</a:t>
            </a:r>
            <a:r>
              <a:rPr lang="en-US" sz="3000" dirty="0" smtClean="0"/>
              <a:t> </a:t>
            </a:r>
            <a:r>
              <a:rPr lang="en-US" sz="3000" dirty="0" err="1" smtClean="0"/>
              <a:t>sao</a:t>
            </a:r>
            <a:r>
              <a:rPr lang="en-US" sz="3000" dirty="0" smtClean="0"/>
              <a:t> </a:t>
            </a:r>
            <a:r>
              <a:rPr lang="en-US" sz="3000" dirty="0" err="1" smtClean="0"/>
              <a:t>nhỉ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35" name="Oval Callout 34"/>
          <p:cNvSpPr/>
          <p:nvPr/>
        </p:nvSpPr>
        <p:spPr>
          <a:xfrm>
            <a:off x="1336676" y="3128211"/>
            <a:ext cx="3679720" cy="1876927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Đấy</a:t>
            </a:r>
            <a:r>
              <a:rPr lang="en-US" sz="3000" dirty="0" smtClean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 do </a:t>
            </a:r>
            <a:r>
              <a:rPr lang="en-US" sz="3000" dirty="0" err="1" smtClean="0"/>
              <a:t>hai</a:t>
            </a:r>
            <a:r>
              <a:rPr lang="en-US" sz="3000" dirty="0" smtClean="0"/>
              <a:t> </a:t>
            </a:r>
            <a:r>
              <a:rPr lang="en-US" sz="3000" dirty="0" err="1" smtClean="0"/>
              <a:t>chiếc</a:t>
            </a:r>
            <a:r>
              <a:rPr lang="en-US" sz="3000" dirty="0" smtClean="0"/>
              <a:t> </a:t>
            </a:r>
            <a:r>
              <a:rPr lang="en-US" sz="3000" dirty="0" err="1" smtClean="0"/>
              <a:t>cột</a:t>
            </a:r>
            <a:r>
              <a:rPr lang="en-US" sz="3000" dirty="0" smtClean="0"/>
              <a:t> </a:t>
            </a:r>
            <a:r>
              <a:rPr lang="en-US" sz="3000" dirty="0" err="1" smtClean="0"/>
              <a:t>cao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nhau</a:t>
            </a:r>
            <a:r>
              <a:rPr lang="en-US" sz="3000" dirty="0" smtClean="0"/>
              <a:t> </a:t>
            </a:r>
            <a:r>
              <a:rPr lang="en-US" sz="3000" dirty="0" err="1" smtClean="0"/>
              <a:t>đấy</a:t>
            </a:r>
            <a:r>
              <a:rPr lang="en-US" sz="3000" dirty="0" smtClean="0"/>
              <a:t>!</a:t>
            </a:r>
            <a:endParaRPr lang="en-US" sz="3000" dirty="0"/>
          </a:p>
        </p:txBody>
      </p:sp>
      <p:sp>
        <p:nvSpPr>
          <p:cNvPr id="43" name="Arc 42"/>
          <p:cNvSpPr/>
          <p:nvPr/>
        </p:nvSpPr>
        <p:spPr>
          <a:xfrm rot="10094487">
            <a:off x="7288403" y="2080378"/>
            <a:ext cx="402601" cy="514193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Arc 43"/>
          <p:cNvSpPr/>
          <p:nvPr/>
        </p:nvSpPr>
        <p:spPr>
          <a:xfrm rot="10094487">
            <a:off x="10011180" y="2080378"/>
            <a:ext cx="402601" cy="514193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06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86425" y="199868"/>
            <a:ext cx="10526728" cy="34406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1.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Cloud 15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47690" y="6572250"/>
            <a:ext cx="1830022" cy="271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/>
          <p:nvPr/>
        </p:nvPicPr>
        <p:blipFill>
          <a:blip r:embed="rId11"/>
          <a:stretch>
            <a:fillRect/>
          </a:stretch>
        </p:blipFill>
        <p:spPr>
          <a:xfrm>
            <a:off x="7909445" y="214978"/>
            <a:ext cx="2831343" cy="3243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612771" y="2140415"/>
                <a:ext cx="6109446" cy="96440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vi-VN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(2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cạnh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góc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71" y="2140415"/>
                <a:ext cx="6109446" cy="964408"/>
              </a:xfrm>
              <a:prstGeom prst="rect">
                <a:avLst/>
              </a:prstGeom>
              <a:blipFill>
                <a:blip r:embed="rId13"/>
                <a:stretch>
                  <a:fillRect r="-1297" b="-6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" descr="n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82326" y="751026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5" descr="ALRMCL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" y="4327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624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34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86425" y="199868"/>
                <a:ext cx="10526728" cy="3440699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err="1">
                    <a:solidFill>
                      <a:schemeClr val="tx1"/>
                    </a:solidFill>
                  </a:rPr>
                  <a:t>Câu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2.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𝑀𝐵</m:t>
                    </m:r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𝑀𝐴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3200" dirty="0"/>
              </a:p>
              <a:p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5" y="199868"/>
                <a:ext cx="10526728" cy="3440699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Cloud 15">
            <a:hlinkClick r:id="rId12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47690" y="6572250"/>
            <a:ext cx="1830022" cy="271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00320" y="1884796"/>
                <a:ext cx="7334348" cy="96440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vi-VN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𝑂𝐵𝑀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𝑂𝐴𝑀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(cạnh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huyền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–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góc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nhọn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𝑀𝐴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(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hai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cạnh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tương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ứng</a:t>
                </a:r>
                <a:r>
                  <a:rPr lang="en-US" sz="32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20" y="1884796"/>
                <a:ext cx="7334348" cy="964408"/>
              </a:xfrm>
              <a:prstGeom prst="rect">
                <a:avLst/>
              </a:prstGeom>
              <a:blipFill>
                <a:blip r:embed="rId13"/>
                <a:stretch>
                  <a:fillRect t="-13924" b="-259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" descr="n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82326" y="751026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5" descr="ALRMCL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" y="4327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6" name="Picture 45"/>
          <p:cNvPicPr/>
          <p:nvPr/>
        </p:nvPicPr>
        <p:blipFill>
          <a:blip r:embed="rId16"/>
          <a:stretch>
            <a:fillRect/>
          </a:stretch>
        </p:blipFill>
        <p:spPr>
          <a:xfrm>
            <a:off x="8118700" y="579002"/>
            <a:ext cx="3294453" cy="3040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09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34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86425" y="199869"/>
                <a:ext cx="10526728" cy="247380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err="1">
                    <a:solidFill>
                      <a:schemeClr val="tx1"/>
                    </a:solidFill>
                  </a:rPr>
                  <a:t>Câu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3. </a:t>
                </a:r>
                <a:r>
                  <a:rPr lang="de-DE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pt-BR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pt-BR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pt-BR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=∆</m:t>
                    </m:r>
                    <m:r>
                      <a:rPr lang="pt-BR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de-DE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theo </a:t>
                </a:r>
                <a:r>
                  <a:rPr lang="de-DE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trường</a:t>
                </a:r>
              </a:p>
              <a:p>
                <a:r>
                  <a:rPr lang="de-DE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 </a:t>
                </a:r>
                <a:r>
                  <a:rPr lang="de-DE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 góc vuông – góc nhọn kề, </a:t>
                </a:r>
                <a:endParaRPr lang="de-DE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de-DE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</a:t>
                </a:r>
                <a:r>
                  <a:rPr lang="de-DE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 thêm điều </a:t>
                </a:r>
                <a:r>
                  <a:rPr lang="de-DE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kiện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5" y="199869"/>
                <a:ext cx="10526728" cy="2473806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47690" y="6572250"/>
            <a:ext cx="1830022" cy="271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/>
          <p:nvPr/>
        </p:nvPicPr>
        <p:blipFill>
          <a:blip r:embed="rId14"/>
          <a:stretch>
            <a:fillRect/>
          </a:stretch>
        </p:blipFill>
        <p:spPr>
          <a:xfrm>
            <a:off x="7649830" y="289286"/>
            <a:ext cx="3448395" cy="2388414"/>
          </a:xfrm>
          <a:prstGeom prst="rect">
            <a:avLst/>
          </a:prstGeom>
        </p:spPr>
      </p:pic>
      <p:pic>
        <p:nvPicPr>
          <p:cNvPr id="34" name="Picture 4" descr="n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82326" y="751026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5" descr="ALRMCLO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" y="432732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330757" y="81373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110220" y="2831659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</m:oMath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2831659"/>
                <a:ext cx="4906798" cy="770816"/>
              </a:xfrm>
              <a:prstGeom prst="rect">
                <a:avLst/>
              </a:prstGeom>
              <a:blipFill>
                <a:blip r:embed="rId17"/>
                <a:stretch>
                  <a:fillRect l="-3106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130615" y="2835848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2835848"/>
                <a:ext cx="4906798" cy="770816"/>
              </a:xfrm>
              <a:prstGeom prst="rect">
                <a:avLst/>
              </a:prstGeom>
              <a:blipFill>
                <a:blip r:embed="rId18"/>
                <a:stretch>
                  <a:fillRect l="-3230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110220" y="3720831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0" y="3720831"/>
                <a:ext cx="4906798" cy="770816"/>
              </a:xfrm>
              <a:prstGeom prst="rect">
                <a:avLst/>
              </a:prstGeom>
              <a:blipFill>
                <a:blip r:embed="rId19"/>
                <a:stretch>
                  <a:fillRect l="-3106" b="-1417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6130615" y="3725020"/>
                <a:ext cx="490679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5" y="3725020"/>
                <a:ext cx="4906798" cy="770816"/>
              </a:xfrm>
              <a:prstGeom prst="rect">
                <a:avLst/>
              </a:prstGeom>
              <a:blipFill>
                <a:blip r:embed="rId20"/>
                <a:stretch>
                  <a:fillRect l="-3230" b="-1259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61962" y="3752209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36" grpId="0" animBg="1"/>
      <p:bldP spid="3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6" y="1771385"/>
            <a:ext cx="5010379" cy="426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9305" y="2509513"/>
            <a:ext cx="712269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4.20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a,c,d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; 4.21 (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/79);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4.32; 4.33 (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/67,68)</a:t>
            </a:r>
            <a:endParaRPr lang="en-US" sz="2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069305" y="1260967"/>
            <a:ext cx="7122695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E69DE-A999-4A5A-BF3C-D81043EEFF71}"/>
              </a:ext>
            </a:extLst>
          </p:cNvPr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 ơn thầy cô giáo và các em!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A0419-880E-4CF1-AEBB-D3D94E7B3C59}"/>
              </a:ext>
            </a:extLst>
          </p:cNvPr>
          <p:cNvSpPr/>
          <p:nvPr/>
        </p:nvSpPr>
        <p:spPr>
          <a:xfrm>
            <a:off x="1134052" y="2966387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tốt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id="{1CC349FE-0FCC-4426-8C9E-2BC04B3A9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" y="260977"/>
            <a:ext cx="5143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id="{D91DE3CE-B8DB-43A1-B8A9-7BC3822BB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20" y="4766497"/>
            <a:ext cx="1524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1666407" y="940632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666407" y="1245432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41"/>
          <p:cNvSpPr>
            <a:spLocks noChangeArrowheads="1"/>
          </p:cNvSpPr>
          <p:nvPr/>
        </p:nvSpPr>
        <p:spPr bwMode="auto">
          <a:xfrm>
            <a:off x="2826870" y="445332"/>
            <a:ext cx="1219200" cy="12192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</a:p>
        </p:txBody>
      </p:sp>
      <p:sp>
        <p:nvSpPr>
          <p:cNvPr id="5" name="Oval 42"/>
          <p:cNvSpPr>
            <a:spLocks noChangeArrowheads="1"/>
          </p:cNvSpPr>
          <p:nvPr/>
        </p:nvSpPr>
        <p:spPr bwMode="auto">
          <a:xfrm>
            <a:off x="5455770" y="445332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NHỌN</a:t>
            </a:r>
          </a:p>
        </p:txBody>
      </p:sp>
      <p:sp>
        <p:nvSpPr>
          <p:cNvPr id="6" name="Oval 43"/>
          <p:cNvSpPr>
            <a:spLocks noChangeArrowheads="1"/>
          </p:cNvSpPr>
          <p:nvPr/>
        </p:nvSpPr>
        <p:spPr bwMode="auto">
          <a:xfrm>
            <a:off x="7856070" y="445332"/>
            <a:ext cx="1219200" cy="121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HUYỀN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893420" y="3794957"/>
            <a:ext cx="295275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endParaRPr lang="en-US" altLang="en-US" sz="1800" b="1" dirty="0">
              <a:solidFill>
                <a:srgbClr val="66003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777907" y="1486732"/>
            <a:ext cx="1306513" cy="3133725"/>
            <a:chOff x="2187" y="896"/>
            <a:chExt cx="823" cy="1865"/>
          </a:xfrm>
        </p:grpSpPr>
        <p:sp>
          <p:nvSpPr>
            <p:cNvPr id="9" name="AutoShape 46"/>
            <p:cNvSpPr>
              <a:spLocks noChangeArrowheads="1"/>
            </p:cNvSpPr>
            <p:nvPr/>
          </p:nvSpPr>
          <p:spPr bwMode="auto">
            <a:xfrm rot="-1800000">
              <a:off x="2187" y="896"/>
              <a:ext cx="111" cy="1865"/>
            </a:xfrm>
            <a:prstGeom prst="downArrow">
              <a:avLst>
                <a:gd name="adj1" fmla="val 50000"/>
                <a:gd name="adj2" fmla="val 420045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AutoShape 47"/>
            <p:cNvSpPr>
              <a:spLocks noChangeArrowheads="1"/>
            </p:cNvSpPr>
            <p:nvPr/>
          </p:nvSpPr>
          <p:spPr bwMode="auto">
            <a:xfrm>
              <a:off x="2880" y="1008"/>
              <a:ext cx="130" cy="1656"/>
            </a:xfrm>
            <a:prstGeom prst="downArrow">
              <a:avLst>
                <a:gd name="adj1" fmla="val 50000"/>
                <a:gd name="adj2" fmla="val 31846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54861" y="1422000"/>
            <a:ext cx="1333500" cy="3720143"/>
            <a:chOff x="3706" y="850"/>
            <a:chExt cx="840" cy="1927"/>
          </a:xfrm>
        </p:grpSpPr>
        <p:sp>
          <p:nvSpPr>
            <p:cNvPr id="12" name="AutoShape 49"/>
            <p:cNvSpPr>
              <a:spLocks noChangeArrowheads="1"/>
            </p:cNvSpPr>
            <p:nvPr/>
          </p:nvSpPr>
          <p:spPr bwMode="auto">
            <a:xfrm>
              <a:off x="4416" y="1008"/>
              <a:ext cx="130" cy="1656"/>
            </a:xfrm>
            <a:prstGeom prst="downArrow">
              <a:avLst>
                <a:gd name="adj1" fmla="val 50000"/>
                <a:gd name="adj2" fmla="val 318462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 rot="19800000">
              <a:off x="3706" y="850"/>
              <a:ext cx="134" cy="1927"/>
            </a:xfrm>
            <a:prstGeom prst="downArrow">
              <a:avLst>
                <a:gd name="adj1" fmla="val 50000"/>
                <a:gd name="adj2" fmla="val 42004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3150720" y="1739145"/>
            <a:ext cx="660400" cy="2020887"/>
            <a:chOff x="1175" y="1020"/>
            <a:chExt cx="416" cy="1188"/>
          </a:xfrm>
        </p:grpSpPr>
        <p:sp>
          <p:nvSpPr>
            <p:cNvPr id="15" name="AutoShape 52"/>
            <p:cNvSpPr>
              <a:spLocks noChangeArrowheads="1"/>
            </p:cNvSpPr>
            <p:nvPr/>
          </p:nvSpPr>
          <p:spPr bwMode="auto">
            <a:xfrm>
              <a:off x="1499" y="1020"/>
              <a:ext cx="92" cy="1188"/>
            </a:xfrm>
            <a:prstGeom prst="downArrow">
              <a:avLst>
                <a:gd name="adj1" fmla="val 50000"/>
                <a:gd name="adj2" fmla="val 322826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" name="AutoShape 53"/>
            <p:cNvSpPr>
              <a:spLocks noChangeArrowheads="1"/>
            </p:cNvSpPr>
            <p:nvPr/>
          </p:nvSpPr>
          <p:spPr bwMode="auto">
            <a:xfrm>
              <a:off x="1175" y="1020"/>
              <a:ext cx="92" cy="1188"/>
            </a:xfrm>
            <a:prstGeom prst="downArrow">
              <a:avLst>
                <a:gd name="adj1" fmla="val 50000"/>
                <a:gd name="adj2" fmla="val 322826"/>
              </a:avLst>
            </a:prstGeom>
            <a:solidFill>
              <a:srgbClr val="66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3369795" y="4462170"/>
            <a:ext cx="4292851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altLang="en-US" sz="1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KỀ</a:t>
            </a:r>
            <a:endParaRPr lang="en-US" alt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6549808" y="5008615"/>
            <a:ext cx="32639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altLang="en-US" sz="1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NHỌN</a:t>
            </a:r>
            <a:endParaRPr lang="en-US" altLang="en-US" sz="1800" b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3836520" y="6061907"/>
            <a:ext cx="43053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1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1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HUYỀN</a:t>
            </a:r>
            <a:endParaRPr lang="en-US" altLang="en-US" sz="1800" b="1" dirty="0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1277469" y="1812170"/>
            <a:ext cx="9685338" cy="4349750"/>
            <a:chOff x="-39" y="1004"/>
            <a:chExt cx="5907" cy="2740"/>
          </a:xfrm>
        </p:grpSpPr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-39" y="1064"/>
              <a:ext cx="2334" cy="2680"/>
              <a:chOff x="-39" y="1064"/>
              <a:chExt cx="2334" cy="2680"/>
            </a:xfrm>
          </p:grpSpPr>
          <p:sp>
            <p:nvSpPr>
              <p:cNvPr id="25" name="Arc 59"/>
              <p:cNvSpPr>
                <a:spLocks/>
              </p:cNvSpPr>
              <p:nvPr/>
            </p:nvSpPr>
            <p:spPr bwMode="auto">
              <a:xfrm rot="18488992" flipH="1">
                <a:off x="10" y="1015"/>
                <a:ext cx="2235" cy="2334"/>
              </a:xfrm>
              <a:custGeom>
                <a:avLst/>
                <a:gdLst>
                  <a:gd name="T0" fmla="*/ 0 w 25789"/>
                  <a:gd name="T1" fmla="*/ 0 h 26928"/>
                  <a:gd name="T2" fmla="*/ 0 w 25789"/>
                  <a:gd name="T3" fmla="*/ 0 h 26928"/>
                  <a:gd name="T4" fmla="*/ 0 w 25789"/>
                  <a:gd name="T5" fmla="*/ 0 h 269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789" h="26928" fill="none" extrusionOk="0">
                    <a:moveTo>
                      <a:pt x="0" y="410"/>
                    </a:moveTo>
                    <a:cubicBezTo>
                      <a:pt x="1379" y="137"/>
                      <a:pt x="2782" y="-1"/>
                      <a:pt x="4189" y="0"/>
                    </a:cubicBezTo>
                    <a:cubicBezTo>
                      <a:pt x="16118" y="0"/>
                      <a:pt x="25789" y="9670"/>
                      <a:pt x="25789" y="21600"/>
                    </a:cubicBezTo>
                    <a:cubicBezTo>
                      <a:pt x="25789" y="23396"/>
                      <a:pt x="25564" y="25186"/>
                      <a:pt x="25121" y="26928"/>
                    </a:cubicBezTo>
                  </a:path>
                  <a:path w="25789" h="26928" stroke="0" extrusionOk="0">
                    <a:moveTo>
                      <a:pt x="0" y="410"/>
                    </a:moveTo>
                    <a:cubicBezTo>
                      <a:pt x="1379" y="137"/>
                      <a:pt x="2782" y="-1"/>
                      <a:pt x="4189" y="0"/>
                    </a:cubicBezTo>
                    <a:cubicBezTo>
                      <a:pt x="16118" y="0"/>
                      <a:pt x="25789" y="9670"/>
                      <a:pt x="25789" y="21600"/>
                    </a:cubicBezTo>
                    <a:cubicBezTo>
                      <a:pt x="25789" y="23396"/>
                      <a:pt x="25564" y="25186"/>
                      <a:pt x="25121" y="26928"/>
                    </a:cubicBezTo>
                    <a:lnTo>
                      <a:pt x="4189" y="21600"/>
                    </a:lnTo>
                    <a:lnTo>
                      <a:pt x="0" y="410"/>
                    </a:lnTo>
                    <a:close/>
                  </a:path>
                </a:pathLst>
              </a:custGeom>
              <a:noFill/>
              <a:ln w="57150">
                <a:solidFill>
                  <a:srgbClr val="66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60"/>
              <p:cNvSpPr>
                <a:spLocks noChangeShapeType="1"/>
              </p:cNvSpPr>
              <p:nvPr/>
            </p:nvSpPr>
            <p:spPr bwMode="auto">
              <a:xfrm rot="-3794153">
                <a:off x="1392" y="3636"/>
                <a:ext cx="1" cy="216"/>
              </a:xfrm>
              <a:prstGeom prst="line">
                <a:avLst/>
              </a:prstGeom>
              <a:noFill/>
              <a:ln w="57150">
                <a:solidFill>
                  <a:srgbClr val="6600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61"/>
            <p:cNvGrpSpPr>
              <a:grpSpLocks/>
            </p:cNvGrpSpPr>
            <p:nvPr/>
          </p:nvGrpSpPr>
          <p:grpSpPr bwMode="auto">
            <a:xfrm>
              <a:off x="3603" y="1004"/>
              <a:ext cx="2265" cy="2704"/>
              <a:chOff x="3603" y="1004"/>
              <a:chExt cx="2265" cy="2704"/>
            </a:xfrm>
          </p:grpSpPr>
          <p:sp>
            <p:nvSpPr>
              <p:cNvPr id="23" name="Arc 62"/>
              <p:cNvSpPr>
                <a:spLocks/>
              </p:cNvSpPr>
              <p:nvPr/>
            </p:nvSpPr>
            <p:spPr bwMode="auto">
              <a:xfrm rot="3111008">
                <a:off x="3618" y="989"/>
                <a:ext cx="2235" cy="2265"/>
              </a:xfrm>
              <a:custGeom>
                <a:avLst/>
                <a:gdLst>
                  <a:gd name="T0" fmla="*/ 0 w 25789"/>
                  <a:gd name="T1" fmla="*/ 0 h 26139"/>
                  <a:gd name="T2" fmla="*/ 0 w 25789"/>
                  <a:gd name="T3" fmla="*/ 0 h 26139"/>
                  <a:gd name="T4" fmla="*/ 0 w 25789"/>
                  <a:gd name="T5" fmla="*/ 0 h 261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789" h="26139" fill="none" extrusionOk="0">
                    <a:moveTo>
                      <a:pt x="0" y="410"/>
                    </a:moveTo>
                    <a:cubicBezTo>
                      <a:pt x="1379" y="137"/>
                      <a:pt x="2782" y="-1"/>
                      <a:pt x="4189" y="0"/>
                    </a:cubicBezTo>
                    <a:cubicBezTo>
                      <a:pt x="16118" y="0"/>
                      <a:pt x="25789" y="9670"/>
                      <a:pt x="25789" y="21600"/>
                    </a:cubicBezTo>
                    <a:cubicBezTo>
                      <a:pt x="25789" y="23125"/>
                      <a:pt x="25627" y="24647"/>
                      <a:pt x="25306" y="26138"/>
                    </a:cubicBezTo>
                  </a:path>
                  <a:path w="25789" h="26139" stroke="0" extrusionOk="0">
                    <a:moveTo>
                      <a:pt x="0" y="410"/>
                    </a:moveTo>
                    <a:cubicBezTo>
                      <a:pt x="1379" y="137"/>
                      <a:pt x="2782" y="-1"/>
                      <a:pt x="4189" y="0"/>
                    </a:cubicBezTo>
                    <a:cubicBezTo>
                      <a:pt x="16118" y="0"/>
                      <a:pt x="25789" y="9670"/>
                      <a:pt x="25789" y="21600"/>
                    </a:cubicBezTo>
                    <a:cubicBezTo>
                      <a:pt x="25789" y="23125"/>
                      <a:pt x="25627" y="24647"/>
                      <a:pt x="25306" y="26138"/>
                    </a:cubicBezTo>
                    <a:lnTo>
                      <a:pt x="4189" y="21600"/>
                    </a:lnTo>
                    <a:lnTo>
                      <a:pt x="0" y="410"/>
                    </a:lnTo>
                    <a:close/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3"/>
              <p:cNvSpPr>
                <a:spLocks noChangeShapeType="1"/>
              </p:cNvSpPr>
              <p:nvPr/>
            </p:nvSpPr>
            <p:spPr bwMode="auto">
              <a:xfrm rot="3849820">
                <a:off x="4440" y="3600"/>
                <a:ext cx="1" cy="21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75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" y="-1"/>
            <a:ext cx="12185501" cy="6858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" y="5014655"/>
            <a:ext cx="12190992" cy="18367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79" y="4728640"/>
            <a:ext cx="3892991" cy="2129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3" y="5118752"/>
            <a:ext cx="3632916" cy="17392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34" y="4793659"/>
            <a:ext cx="2348797" cy="20643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33" y="4017655"/>
            <a:ext cx="2755164" cy="28283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34" y="-15795"/>
            <a:ext cx="3936607" cy="15386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47" y="1365999"/>
            <a:ext cx="1394543" cy="13445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6649" y="1365999"/>
            <a:ext cx="1394543" cy="1344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915">
            <a:off x="940668" y="493149"/>
            <a:ext cx="1173881" cy="17940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0941" y="2292937"/>
            <a:ext cx="10350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TIẾT 22 BÀI 15: </a:t>
            </a:r>
          </a:p>
          <a:p>
            <a:pPr algn="ctr"/>
            <a:r>
              <a:rPr lang="vi-VN" sz="3200" b="1" dirty="0" smtClean="0">
                <a:latin typeface="+mj-lt"/>
              </a:rPr>
              <a:t>CÁC TRƯỜNG HỢP BẰNG NHAU CỦA HAI TAM GIÁC VUÔNG</a:t>
            </a:r>
            <a:r>
              <a:rPr lang="en-US" sz="3200" b="1" dirty="0" smtClean="0">
                <a:latin typeface="+mj-lt"/>
              </a:rPr>
              <a:t> (</a:t>
            </a:r>
            <a:r>
              <a:rPr lang="en-US" sz="3200" b="1" dirty="0" err="1" smtClean="0">
                <a:latin typeface="+mj-lt"/>
              </a:rPr>
              <a:t>T1</a:t>
            </a:r>
            <a:r>
              <a:rPr lang="en-US" sz="3200" b="1" dirty="0" smtClean="0">
                <a:latin typeface="+mj-lt"/>
              </a:rPr>
              <a:t>)</a:t>
            </a:r>
            <a:endParaRPr lang="en-US" sz="3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7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CẤU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TRÚC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A7BA-DE53-4B2A-B5E8-A272F09A5DA7}"/>
              </a:ext>
            </a:extLst>
          </p:cNvPr>
          <p:cNvSpPr txBox="1"/>
          <p:nvPr/>
        </p:nvSpPr>
        <p:spPr>
          <a:xfrm>
            <a:off x="278230" y="2083418"/>
            <a:ext cx="24455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CÁC TRƯỜNG HỢP BẰNG NHAU CỦA HAI TAM GIÁC VUÔNG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1CE783-31DB-41FE-A3D9-B1E1DDF375FA}"/>
              </a:ext>
            </a:extLst>
          </p:cNvPr>
          <p:cNvGraphicFramePr/>
          <p:nvPr>
            <p:extLst/>
          </p:nvPr>
        </p:nvGraphicFramePr>
        <p:xfrm>
          <a:off x="1277787" y="264578"/>
          <a:ext cx="10320655" cy="660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ấu-tích Phong Thủy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21" y="1755754"/>
            <a:ext cx="1259904" cy="12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0" y="104931"/>
            <a:ext cx="11754561" cy="662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0" y="1016000"/>
            <a:ext cx="3048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MỤC TIÊU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2550" y="1711625"/>
            <a:ext cx="69532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352550" y="3132011"/>
            <a:ext cx="75057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1352550" y="4258523"/>
            <a:ext cx="71818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minh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302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THÀNH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KIẾN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THỨC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2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3" y="952499"/>
            <a:ext cx="719138" cy="8240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8113" y="1852809"/>
            <a:ext cx="1028700" cy="6380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</a:rPr>
              <a:t>HĐ1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417" y="193616"/>
            <a:ext cx="1071883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BA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TRƯỜNG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HỢP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BẰNG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TAM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GIÁC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VUÔNG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6" y="28576"/>
            <a:ext cx="590549" cy="975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402" y="1265732"/>
            <a:ext cx="4200523" cy="2450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876" y="1414139"/>
            <a:ext cx="5278159" cy="2153489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436" y="3680157"/>
            <a:ext cx="18282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 dirty="0" err="1" smtClean="0">
                <a:latin typeface="+mn-lt"/>
              </a:rPr>
              <a:t>Hình</a:t>
            </a:r>
            <a:r>
              <a:rPr lang="en-US" altLang="en-US" sz="2500" b="0" dirty="0" smtClean="0">
                <a:latin typeface="+mn-lt"/>
              </a:rPr>
              <a:t> 4.45</a:t>
            </a:r>
            <a:endParaRPr lang="en-US" altLang="en-US" sz="2500" b="0" dirty="0">
              <a:latin typeface="+mn-lt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729" y="3549954"/>
            <a:ext cx="18282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 dirty="0" err="1" smtClean="0">
                <a:latin typeface="+mn-lt"/>
              </a:rPr>
              <a:t>Hình</a:t>
            </a:r>
            <a:r>
              <a:rPr lang="en-US" altLang="en-US" sz="2500" b="0" dirty="0" smtClean="0">
                <a:latin typeface="+mn-lt"/>
              </a:rPr>
              <a:t> 4.46</a:t>
            </a:r>
            <a:endParaRPr lang="en-US" altLang="en-US" sz="2500" b="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52550" y="1852809"/>
            <a:ext cx="1028700" cy="6380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</a:rPr>
              <a:t>HĐ2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331" y="952499"/>
            <a:ext cx="719138" cy="824012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>
            <a:off x="1110835" y="3567628"/>
            <a:ext cx="9912132" cy="3479276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mỗi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hình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vì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hai</a:t>
            </a:r>
            <a:r>
              <a:rPr lang="en-US" sz="3200" dirty="0" smtClean="0">
                <a:solidFill>
                  <a:schemeClr val="tx1"/>
                </a:solidFill>
              </a:rPr>
              <a:t> tam </a:t>
            </a:r>
            <a:r>
              <a:rPr lang="en-US" sz="3200" dirty="0" err="1" smtClean="0">
                <a:solidFill>
                  <a:schemeClr val="tx1"/>
                </a:solidFill>
              </a:rPr>
              <a:t>giác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</a:rPr>
              <a:t> ABC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A’B’C</a:t>
            </a:r>
            <a:r>
              <a:rPr lang="en-US" sz="3200" dirty="0" smtClean="0">
                <a:solidFill>
                  <a:schemeClr val="tx1"/>
                </a:solidFill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nhau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46225" y="4302125"/>
          <a:ext cx="31702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9" imgW="1752480" imgH="228600" progId="Equation.DSMT4">
                  <p:embed/>
                </p:oleObj>
              </mc:Choice>
              <mc:Fallback>
                <p:oleObj name="Equation" r:id="rId9" imgW="17524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6225" y="4302125"/>
                        <a:ext cx="317023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762492" y="4230033"/>
          <a:ext cx="32146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1" imgW="1777680" imgH="228600" progId="Equation.DSMT4">
                  <p:embed/>
                </p:oleObj>
              </mc:Choice>
              <mc:Fallback>
                <p:oleObj name="Equation" r:id="rId11" imgW="177768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2492" y="4230033"/>
                        <a:ext cx="321468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n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141111" y="5584744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05" y="5310900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90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89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88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87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86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85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84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83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82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81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80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79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78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77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76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75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74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73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72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71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70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69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68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67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66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65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64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63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62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61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10248267" y="56919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40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417" y="193616"/>
            <a:ext cx="1071883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BA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TRƯỜNG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HỢP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BẰNG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TAM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GIÁC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VUÔNG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6" y="28576"/>
            <a:ext cx="590549" cy="975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02" y="1265732"/>
            <a:ext cx="4200523" cy="2450305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436" y="3680157"/>
            <a:ext cx="18282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 dirty="0" err="1" smtClean="0">
                <a:latin typeface="+mn-lt"/>
              </a:rPr>
              <a:t>Hình</a:t>
            </a:r>
            <a:r>
              <a:rPr lang="en-US" altLang="en-US" sz="2500" b="0" dirty="0" smtClean="0">
                <a:latin typeface="+mn-lt"/>
              </a:rPr>
              <a:t> 4.45</a:t>
            </a:r>
            <a:endParaRPr lang="en-US" altLang="en-US" sz="2500" b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615" y="4532623"/>
            <a:ext cx="1101566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673850" y="1982788"/>
          <a:ext cx="17811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777680" imgH="1015920" progId="Equation.DSMT4">
                  <p:embed/>
                </p:oleObj>
              </mc:Choice>
              <mc:Fallback>
                <p:oleObj name="Equation" r:id="rId5" imgW="1777680" imgH="101592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1982788"/>
                        <a:ext cx="1781175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5683300" y="3396787"/>
          <a:ext cx="2962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2959100" imgH="317500" progId="Equation.DSMT4">
                  <p:embed/>
                </p:oleObj>
              </mc:Choice>
              <mc:Fallback>
                <p:oleObj name="Equation" r:id="rId7" imgW="2959100" imgH="3175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300" y="3396787"/>
                        <a:ext cx="29622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8646443" y="3276950"/>
            <a:ext cx="12650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c.g.c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8645575" y="3276950"/>
            <a:ext cx="32752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1710" y="961045"/>
            <a:ext cx="699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Hai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ABC (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tại</a:t>
            </a:r>
            <a:r>
              <a:rPr lang="en-US" sz="3200" dirty="0" smtClean="0"/>
              <a:t> A) </a:t>
            </a:r>
            <a:r>
              <a:rPr lang="en-US" sz="3200" dirty="0" err="1" smtClean="0"/>
              <a:t>và</a:t>
            </a:r>
            <a:r>
              <a:rPr lang="en-US" sz="3200" dirty="0" smtClean="0"/>
              <a:t> A’B’C’ (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tại</a:t>
            </a:r>
            <a:r>
              <a:rPr lang="en-US" sz="3200" dirty="0" smtClean="0"/>
              <a:t> A’) </a:t>
            </a:r>
            <a:r>
              <a:rPr lang="en-US" sz="3200" dirty="0" err="1" smtClean="0"/>
              <a:t>có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23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39" grpId="1"/>
      <p:bldP spid="4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417" y="193616"/>
            <a:ext cx="1071883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BA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TRƯỜNG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HỢP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BẰNG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TAM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GIÁC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VUÔNG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6" y="28576"/>
            <a:ext cx="590549" cy="975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876" y="1414139"/>
            <a:ext cx="5278159" cy="2153489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1749322-CE4A-4042-98F1-6943CC34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729" y="3549954"/>
            <a:ext cx="18282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0" dirty="0" err="1" smtClean="0">
                <a:latin typeface="+mn-lt"/>
              </a:rPr>
              <a:t>Hình</a:t>
            </a:r>
            <a:r>
              <a:rPr lang="en-US" altLang="en-US" sz="2500" b="0" dirty="0" smtClean="0">
                <a:latin typeface="+mn-lt"/>
              </a:rPr>
              <a:t> 4.46</a:t>
            </a:r>
            <a:endParaRPr lang="en-US" altLang="en-US" sz="2500" b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567" y="4623274"/>
            <a:ext cx="1188956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41555" y="2139344"/>
          <a:ext cx="1730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1726920" imgH="1091880" progId="Equation.DSMT4">
                  <p:embed/>
                </p:oleObj>
              </mc:Choice>
              <mc:Fallback>
                <p:oleObj name="Equation" r:id="rId5" imgW="1726920" imgH="1091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55" y="2139344"/>
                        <a:ext cx="17303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00869" y="3504127"/>
          <a:ext cx="2962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2959100" imgH="317500" progId="Equation.DSMT4">
                  <p:embed/>
                </p:oleObj>
              </mc:Choice>
              <mc:Fallback>
                <p:oleObj name="Equation" r:id="rId7" imgW="2959100" imgH="3175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69" y="3504127"/>
                        <a:ext cx="29622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264012" y="3384290"/>
            <a:ext cx="12859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g.c.g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14340" y="3829821"/>
            <a:ext cx="53270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kumimoji="0" lang="en-US" alt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514" y="1132114"/>
            <a:ext cx="6435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Hai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ABC (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tại</a:t>
            </a:r>
            <a:r>
              <a:rPr lang="en-US" sz="3200" dirty="0" smtClean="0"/>
              <a:t> A) </a:t>
            </a:r>
            <a:r>
              <a:rPr lang="en-US" sz="3200" dirty="0" err="1" smtClean="0"/>
              <a:t>và</a:t>
            </a:r>
            <a:r>
              <a:rPr lang="en-US" sz="3200" dirty="0" smtClean="0"/>
              <a:t> A’B’C’ (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tại</a:t>
            </a:r>
            <a:r>
              <a:rPr lang="en-US" sz="3200" dirty="0" smtClean="0"/>
              <a:t> A’ ) </a:t>
            </a:r>
            <a:r>
              <a:rPr lang="en-US" sz="3200" dirty="0" err="1" smtClean="0"/>
              <a:t>có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91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6" grpId="1"/>
      <p:bldP spid="2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1116</Words>
  <Application>Microsoft Office PowerPoint</Application>
  <PresentationFormat>Widescreen</PresentationFormat>
  <Paragraphs>323</Paragraphs>
  <Slides>25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.VnBlack</vt:lpstr>
      <vt:lpstr>Arial</vt:lpstr>
      <vt:lpstr>Calibri</vt:lpstr>
      <vt:lpstr>Calibri Light</vt:lpstr>
      <vt:lpstr>Cambria Math</vt:lpstr>
      <vt:lpstr>等线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 Bac Ninh</dc:creator>
  <cp:lastModifiedBy>MT Bac Ninh</cp:lastModifiedBy>
  <cp:revision>3</cp:revision>
  <dcterms:created xsi:type="dcterms:W3CDTF">2022-11-11T16:14:42Z</dcterms:created>
  <dcterms:modified xsi:type="dcterms:W3CDTF">2022-11-16T16:03:12Z</dcterms:modified>
</cp:coreProperties>
</file>